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2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8.xml" ContentType="application/vnd.openxmlformats-officedocument.drawingml.chart+xml"/>
  <Override PartName="/ppt/notesSlides/notesSlide5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1"/>
  </p:notesMasterIdLst>
  <p:sldIdLst>
    <p:sldId id="256" r:id="rId2"/>
    <p:sldId id="257" r:id="rId3"/>
    <p:sldId id="281" r:id="rId4"/>
    <p:sldId id="282" r:id="rId5"/>
    <p:sldId id="279" r:id="rId6"/>
    <p:sldId id="262" r:id="rId7"/>
    <p:sldId id="261" r:id="rId8"/>
    <p:sldId id="283" r:id="rId9"/>
    <p:sldId id="286" r:id="rId10"/>
    <p:sldId id="277" r:id="rId11"/>
    <p:sldId id="272" r:id="rId12"/>
    <p:sldId id="269" r:id="rId13"/>
    <p:sldId id="263" r:id="rId14"/>
    <p:sldId id="274" r:id="rId15"/>
    <p:sldId id="284" r:id="rId16"/>
    <p:sldId id="280" r:id="rId17"/>
    <p:sldId id="267" r:id="rId18"/>
    <p:sldId id="285" r:id="rId19"/>
    <p:sldId id="273" r:id="rId2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6E63"/>
    <a:srgbClr val="666633"/>
    <a:srgbClr val="DDDDDD"/>
    <a:srgbClr val="BF77AA"/>
    <a:srgbClr val="C86EB5"/>
    <a:srgbClr val="53AB94"/>
    <a:srgbClr val="FF9933"/>
    <a:srgbClr val="FFB48F"/>
    <a:srgbClr val="FF99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79" autoAdjust="0"/>
    <p:restoredTop sz="94176" autoAdjust="0"/>
  </p:normalViewPr>
  <p:slideViewPr>
    <p:cSldViewPr>
      <p:cViewPr>
        <p:scale>
          <a:sx n="100" d="100"/>
          <a:sy n="100" d="100"/>
        </p:scale>
        <p:origin x="-372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dLbls>
            <c:dLbl>
              <c:idx val="0"/>
              <c:layout>
                <c:manualLayout>
                  <c:x val="-3.1538658403034582E-2"/>
                  <c:y val="-8.39223646127481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8683568889171045E-2"/>
                  <c:y val="-7.69283294492878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0074540328852347E-2"/>
                  <c:y val="-6.99348449538980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490881965495897E-2"/>
                  <c:y val="-7.69283294492878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7837561699493705E-2"/>
                  <c:y val="-6.99348449538980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8345064834066055E-2"/>
                  <c:y val="-8.39218139446776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6218693954639961E-2"/>
                  <c:y val="-6.99348449538980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>
                    <a:solidFill>
                      <a:schemeClr val="bg1"/>
                    </a:solidFill>
                  </a:defRPr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Hoja1!$A$2:$A$8</c:f>
              <c:numCache>
                <c:formatCode>mmm\-yy</c:formatCode>
                <c:ptCount val="7"/>
                <c:pt idx="0">
                  <c:v>41518</c:v>
                </c:pt>
                <c:pt idx="1">
                  <c:v>41548</c:v>
                </c:pt>
                <c:pt idx="2">
                  <c:v>41579</c:v>
                </c:pt>
                <c:pt idx="3">
                  <c:v>41609</c:v>
                </c:pt>
                <c:pt idx="4">
                  <c:v>41640</c:v>
                </c:pt>
                <c:pt idx="5">
                  <c:v>41671</c:v>
                </c:pt>
                <c:pt idx="6">
                  <c:v>41699</c:v>
                </c:pt>
              </c:numCache>
            </c:numRef>
          </c:cat>
          <c:val>
            <c:numRef>
              <c:f>Hoja1!$B$2:$B$8</c:f>
              <c:numCache>
                <c:formatCode>General</c:formatCode>
                <c:ptCount val="7"/>
                <c:pt idx="0">
                  <c:v>9954</c:v>
                </c:pt>
                <c:pt idx="1">
                  <c:v>9976</c:v>
                </c:pt>
                <c:pt idx="2">
                  <c:v>10043</c:v>
                </c:pt>
                <c:pt idx="3">
                  <c:v>9795</c:v>
                </c:pt>
                <c:pt idx="4">
                  <c:v>9850</c:v>
                </c:pt>
                <c:pt idx="5">
                  <c:v>9874</c:v>
                </c:pt>
                <c:pt idx="6">
                  <c:v>9902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070592"/>
        <c:axId val="23072128"/>
      </c:lineChart>
      <c:dateAx>
        <c:axId val="23070592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s-AR"/>
          </a:p>
        </c:txPr>
        <c:crossAx val="23072128"/>
        <c:crosses val="autoZero"/>
        <c:auto val="1"/>
        <c:lblOffset val="100"/>
        <c:baseTimeUnit val="months"/>
      </c:dateAx>
      <c:valAx>
        <c:axId val="23072128"/>
        <c:scaling>
          <c:orientation val="minMax"/>
          <c:min val="6000"/>
        </c:scaling>
        <c:delete val="1"/>
        <c:axPos val="l"/>
        <c:numFmt formatCode="General" sourceLinked="1"/>
        <c:majorTickMark val="out"/>
        <c:minorTickMark val="none"/>
        <c:tickLblPos val="nextTo"/>
        <c:crossAx val="230705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A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2.7842585391746597E-2"/>
          <c:w val="0.97526906364856181"/>
          <c:h val="0.7528196100816384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Nacional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1400"/>
                    </a:pPr>
                    <a:r>
                      <a:rPr lang="en-US" sz="1400" dirty="0" smtClean="0"/>
                      <a:t>67%</a:t>
                    </a:r>
                    <a:endParaRPr lang="en-US" sz="1400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</c:f>
              <c:strCache>
                <c:ptCount val="1"/>
                <c:pt idx="0">
                  <c:v>Condenados</c:v>
                </c:pt>
              </c:strCache>
            </c:strRef>
          </c:cat>
          <c:val>
            <c:numRef>
              <c:f>Hoja1!$B$2</c:f>
              <c:numCache>
                <c:formatCode>General</c:formatCode>
                <c:ptCount val="1"/>
                <c:pt idx="0">
                  <c:v>67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Federal 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1400"/>
                    </a:pPr>
                    <a:r>
                      <a:rPr lang="en-US" sz="1400" dirty="0" smtClean="0"/>
                      <a:t>21%</a:t>
                    </a:r>
                    <a:endParaRPr lang="en-US" sz="1400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</c:f>
              <c:strCache>
                <c:ptCount val="1"/>
                <c:pt idx="0">
                  <c:v>Condenados</c:v>
                </c:pt>
              </c:strCache>
            </c:strRef>
          </c:cat>
          <c:val>
            <c:numRef>
              <c:f>Hoja1!$C$2</c:f>
              <c:numCache>
                <c:formatCode>General</c:formatCode>
                <c:ptCount val="1"/>
                <c:pt idx="0">
                  <c:v>21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Provincial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1400"/>
                    </a:pPr>
                    <a:r>
                      <a:rPr lang="en-US" sz="1400" smtClean="0"/>
                      <a:t>12%</a:t>
                    </a:r>
                    <a:endParaRPr lang="en-US" sz="140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</c:f>
              <c:strCache>
                <c:ptCount val="1"/>
                <c:pt idx="0">
                  <c:v>Condenados</c:v>
                </c:pt>
              </c:strCache>
            </c:strRef>
          </c:cat>
          <c:val>
            <c:numRef>
              <c:f>Hoja1!$D$2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2"/>
        <c:overlap val="100"/>
        <c:axId val="80099200"/>
        <c:axId val="80100736"/>
      </c:barChart>
      <c:catAx>
        <c:axId val="80099200"/>
        <c:scaling>
          <c:orientation val="minMax"/>
        </c:scaling>
        <c:delete val="1"/>
        <c:axPos val="b"/>
        <c:majorTickMark val="out"/>
        <c:minorTickMark val="none"/>
        <c:tickLblPos val="nextTo"/>
        <c:crossAx val="80100736"/>
        <c:crosses val="autoZero"/>
        <c:auto val="1"/>
        <c:lblAlgn val="ctr"/>
        <c:lblOffset val="100"/>
        <c:noMultiLvlLbl val="0"/>
      </c:catAx>
      <c:valAx>
        <c:axId val="8010073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800992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1.4559063267726565E-2"/>
          <c:y val="0.17880867643058818"/>
          <c:w val="0.26030367066620003"/>
          <c:h val="0.37774197928625214"/>
        </c:manualLayout>
      </c:layout>
      <c:overlay val="0"/>
      <c:txPr>
        <a:bodyPr/>
        <a:lstStyle/>
        <a:p>
          <a:pPr>
            <a:defRPr sz="1000"/>
          </a:pPr>
          <a:endParaRPr lang="es-A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A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2.7842585391746597E-2"/>
          <c:w val="0.97526906364856181"/>
          <c:h val="0.8197185039370078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Nacional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b="0" dirty="0" smtClean="0"/>
                      <a:t>54%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0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</c:f>
              <c:strCache>
                <c:ptCount val="1"/>
                <c:pt idx="0">
                  <c:v>Condenados</c:v>
                </c:pt>
              </c:strCache>
            </c:strRef>
          </c:cat>
          <c:val>
            <c:numRef>
              <c:f>Hoja1!$B$2</c:f>
              <c:numCache>
                <c:formatCode>General</c:formatCode>
                <c:ptCount val="1"/>
                <c:pt idx="0">
                  <c:v>54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Federal 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b="0" dirty="0" smtClean="0"/>
                      <a:t>42%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0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</c:f>
              <c:strCache>
                <c:ptCount val="1"/>
                <c:pt idx="0">
                  <c:v>Condenados</c:v>
                </c:pt>
              </c:strCache>
            </c:strRef>
          </c:cat>
          <c:val>
            <c:numRef>
              <c:f>Hoja1!$C$2</c:f>
              <c:numCache>
                <c:formatCode>General</c:formatCode>
                <c:ptCount val="1"/>
                <c:pt idx="0">
                  <c:v>42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Provincial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b="0" smtClean="0"/>
                      <a:t>4%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0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</c:f>
              <c:strCache>
                <c:ptCount val="1"/>
                <c:pt idx="0">
                  <c:v>Condenados</c:v>
                </c:pt>
              </c:strCache>
            </c:strRef>
          </c:cat>
          <c:val>
            <c:numRef>
              <c:f>Hoja1!$D$2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2"/>
        <c:overlap val="100"/>
        <c:axId val="80140160"/>
        <c:axId val="80141696"/>
      </c:barChart>
      <c:catAx>
        <c:axId val="80140160"/>
        <c:scaling>
          <c:orientation val="minMax"/>
        </c:scaling>
        <c:delete val="1"/>
        <c:axPos val="b"/>
        <c:majorTickMark val="out"/>
        <c:minorTickMark val="none"/>
        <c:tickLblPos val="nextTo"/>
        <c:crossAx val="80141696"/>
        <c:crosses val="autoZero"/>
        <c:auto val="1"/>
        <c:lblAlgn val="ctr"/>
        <c:lblOffset val="100"/>
        <c:noMultiLvlLbl val="0"/>
      </c:catAx>
      <c:valAx>
        <c:axId val="8014169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801401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1.9247991521398916E-2"/>
          <c:y val="0.18421461401408074"/>
          <c:w val="0.2813155302871494"/>
          <c:h val="0.50838589950910806"/>
        </c:manualLayout>
      </c:layout>
      <c:overlay val="0"/>
      <c:txPr>
        <a:bodyPr/>
        <a:lstStyle/>
        <a:p>
          <a:pPr>
            <a:defRPr sz="1000"/>
          </a:pPr>
          <a:endParaRPr lang="es-A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A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975308641975308E-2"/>
          <c:y val="0.47167490649187127"/>
          <c:w val="0.98025821425099635"/>
          <c:h val="0.299305632707476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50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Hoja1!$A$2:$A$16</c:f>
              <c:strCache>
                <c:ptCount val="15"/>
                <c:pt idx="0">
                  <c:v>U. 13</c:v>
                </c:pt>
                <c:pt idx="1">
                  <c:v>U. 14</c:v>
                </c:pt>
                <c:pt idx="2">
                  <c:v>U. 15</c:v>
                </c:pt>
                <c:pt idx="3">
                  <c:v>U. 16</c:v>
                </c:pt>
                <c:pt idx="4">
                  <c:v>U. 17</c:v>
                </c:pt>
                <c:pt idx="5">
                  <c:v>U. 18</c:v>
                </c:pt>
                <c:pt idx="6">
                  <c:v>U. 19</c:v>
                </c:pt>
                <c:pt idx="7">
                  <c:v>U. 21</c:v>
                </c:pt>
                <c:pt idx="8">
                  <c:v>U. 22</c:v>
                </c:pt>
                <c:pt idx="9">
                  <c:v>U. 23</c:v>
                </c:pt>
                <c:pt idx="10">
                  <c:v>COMP. FED. PARA JOV. ADULTOS</c:v>
                </c:pt>
                <c:pt idx="11">
                  <c:v>U. 25</c:v>
                </c:pt>
                <c:pt idx="12">
                  <c:v>U. 30</c:v>
                </c:pt>
                <c:pt idx="13">
                  <c:v>U. 31</c:v>
                </c:pt>
                <c:pt idx="14">
                  <c:v>U. 35</c:v>
                </c:pt>
              </c:strCache>
            </c:strRef>
          </c:cat>
          <c:val>
            <c:numRef>
              <c:f>Hoja1!$B$2:$B$16</c:f>
              <c:numCache>
                <c:formatCode>General</c:formatCode>
                <c:ptCount val="15"/>
                <c:pt idx="0">
                  <c:v>28</c:v>
                </c:pt>
                <c:pt idx="1">
                  <c:v>87</c:v>
                </c:pt>
                <c:pt idx="2">
                  <c:v>81</c:v>
                </c:pt>
                <c:pt idx="3">
                  <c:v>121</c:v>
                </c:pt>
                <c:pt idx="4">
                  <c:v>207</c:v>
                </c:pt>
                <c:pt idx="5">
                  <c:v>8</c:v>
                </c:pt>
                <c:pt idx="6">
                  <c:v>222</c:v>
                </c:pt>
                <c:pt idx="7">
                  <c:v>13</c:v>
                </c:pt>
                <c:pt idx="8">
                  <c:v>97</c:v>
                </c:pt>
                <c:pt idx="9">
                  <c:v>11</c:v>
                </c:pt>
                <c:pt idx="10">
                  <c:v>507</c:v>
                </c:pt>
                <c:pt idx="11">
                  <c:v>12</c:v>
                </c:pt>
                <c:pt idx="12">
                  <c:v>14</c:v>
                </c:pt>
                <c:pt idx="13">
                  <c:v>128</c:v>
                </c:pt>
                <c:pt idx="14">
                  <c:v>137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175936"/>
        <c:axId val="25177472"/>
      </c:barChart>
      <c:catAx>
        <c:axId val="25175936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txPr>
          <a:bodyPr/>
          <a:lstStyle/>
          <a:p>
            <a:pPr>
              <a:defRPr sz="700"/>
            </a:pPr>
            <a:endParaRPr lang="es-AR"/>
          </a:p>
        </c:txPr>
        <c:crossAx val="25177472"/>
        <c:crosses val="autoZero"/>
        <c:auto val="1"/>
        <c:lblAlgn val="ctr"/>
        <c:lblOffset val="100"/>
        <c:noMultiLvlLbl val="0"/>
      </c:catAx>
      <c:valAx>
        <c:axId val="2517747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51759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AR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975308641975308E-2"/>
          <c:y val="1.9199642009824571E-2"/>
          <c:w val="0.98025821425099635"/>
          <c:h val="0.84876981191405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5222895461757848E-3"/>
                  <c:y val="6.39988066994152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50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Hoja1!$A$2:$A$15</c:f>
              <c:strCache>
                <c:ptCount val="14"/>
                <c:pt idx="0">
                  <c:v>CPF I</c:v>
                </c:pt>
                <c:pt idx="1">
                  <c:v>CPF II</c:v>
                </c:pt>
                <c:pt idx="2">
                  <c:v>C.P.F. III - CFNOA</c:v>
                </c:pt>
                <c:pt idx="3">
                  <c:v>C.P.F. C.A.B.A.</c:v>
                </c:pt>
                <c:pt idx="4">
                  <c:v>C.P.F IV </c:v>
                </c:pt>
                <c:pt idx="5">
                  <c:v>U. 4</c:v>
                </c:pt>
                <c:pt idx="6">
                  <c:v>U. 5</c:v>
                </c:pt>
                <c:pt idx="7">
                  <c:v>U. 6</c:v>
                </c:pt>
                <c:pt idx="8">
                  <c:v>U. 7</c:v>
                </c:pt>
                <c:pt idx="9">
                  <c:v>U. 8</c:v>
                </c:pt>
                <c:pt idx="10">
                  <c:v>U. 9</c:v>
                </c:pt>
                <c:pt idx="11">
                  <c:v>U. 10</c:v>
                </c:pt>
                <c:pt idx="12">
                  <c:v>U. 11</c:v>
                </c:pt>
                <c:pt idx="13">
                  <c:v>U. 12</c:v>
                </c:pt>
              </c:strCache>
            </c:strRef>
          </c:cat>
          <c:val>
            <c:numRef>
              <c:f>Hoja1!$B$2:$B$15</c:f>
              <c:numCache>
                <c:formatCode>General</c:formatCode>
                <c:ptCount val="14"/>
                <c:pt idx="0">
                  <c:v>1889</c:v>
                </c:pt>
                <c:pt idx="1">
                  <c:v>1541</c:v>
                </c:pt>
                <c:pt idx="2">
                  <c:v>474</c:v>
                </c:pt>
                <c:pt idx="3">
                  <c:v>1657</c:v>
                </c:pt>
                <c:pt idx="4">
                  <c:v>398</c:v>
                </c:pt>
                <c:pt idx="5">
                  <c:v>457</c:v>
                </c:pt>
                <c:pt idx="6">
                  <c:v>256</c:v>
                </c:pt>
                <c:pt idx="7">
                  <c:v>457</c:v>
                </c:pt>
                <c:pt idx="8">
                  <c:v>326</c:v>
                </c:pt>
                <c:pt idx="9">
                  <c:v>127</c:v>
                </c:pt>
                <c:pt idx="10">
                  <c:v>177</c:v>
                </c:pt>
                <c:pt idx="11">
                  <c:v>76</c:v>
                </c:pt>
                <c:pt idx="12">
                  <c:v>112</c:v>
                </c:pt>
                <c:pt idx="13">
                  <c:v>282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197568"/>
        <c:axId val="25236224"/>
      </c:barChart>
      <c:catAx>
        <c:axId val="25197568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txPr>
          <a:bodyPr/>
          <a:lstStyle/>
          <a:p>
            <a:pPr>
              <a:defRPr sz="600"/>
            </a:pPr>
            <a:endParaRPr lang="es-AR"/>
          </a:p>
        </c:txPr>
        <c:crossAx val="25236224"/>
        <c:crosses val="autoZero"/>
        <c:auto val="1"/>
        <c:lblAlgn val="ctr"/>
        <c:lblOffset val="100"/>
        <c:noMultiLvlLbl val="0"/>
      </c:catAx>
      <c:valAx>
        <c:axId val="2523622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51975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AR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975308641975308E-2"/>
          <c:y val="0.20124199163055956"/>
          <c:w val="0.98025821425099635"/>
          <c:h val="0.569738547568788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Febrero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dLbl>
              <c:idx val="6"/>
              <c:layout>
                <c:manualLayout>
                  <c:x val="3.0864197530864764E-3"/>
                  <c:y val="1.76369292300855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700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Hoja1!$A$2:$A$16</c:f>
              <c:strCache>
                <c:ptCount val="15"/>
                <c:pt idx="0">
                  <c:v>U. 13</c:v>
                </c:pt>
                <c:pt idx="1">
                  <c:v>U. 14</c:v>
                </c:pt>
                <c:pt idx="2">
                  <c:v>U. 15</c:v>
                </c:pt>
                <c:pt idx="3">
                  <c:v>U. 16</c:v>
                </c:pt>
                <c:pt idx="4">
                  <c:v>U. 17</c:v>
                </c:pt>
                <c:pt idx="5">
                  <c:v>U. 18</c:v>
                </c:pt>
                <c:pt idx="6">
                  <c:v>U. 19</c:v>
                </c:pt>
                <c:pt idx="7">
                  <c:v>U. 21</c:v>
                </c:pt>
                <c:pt idx="8">
                  <c:v>U. 22</c:v>
                </c:pt>
                <c:pt idx="9">
                  <c:v>U. 23</c:v>
                </c:pt>
                <c:pt idx="10">
                  <c:v>COMP. FED. PARA JOV. ADULTOS</c:v>
                </c:pt>
                <c:pt idx="11">
                  <c:v>U. 25</c:v>
                </c:pt>
                <c:pt idx="12">
                  <c:v>U. 30</c:v>
                </c:pt>
                <c:pt idx="13">
                  <c:v>U. 31</c:v>
                </c:pt>
                <c:pt idx="14">
                  <c:v>U. 35</c:v>
                </c:pt>
              </c:strCache>
            </c:strRef>
          </c:cat>
          <c:val>
            <c:numRef>
              <c:f>Hoja1!$B$2:$B$16</c:f>
              <c:numCache>
                <c:formatCode>General</c:formatCode>
                <c:ptCount val="15"/>
                <c:pt idx="0">
                  <c:v>31</c:v>
                </c:pt>
                <c:pt idx="1">
                  <c:v>89</c:v>
                </c:pt>
                <c:pt idx="2">
                  <c:v>78</c:v>
                </c:pt>
                <c:pt idx="3">
                  <c:v>123</c:v>
                </c:pt>
                <c:pt idx="4">
                  <c:v>208</c:v>
                </c:pt>
                <c:pt idx="5">
                  <c:v>7</c:v>
                </c:pt>
                <c:pt idx="6">
                  <c:v>223</c:v>
                </c:pt>
                <c:pt idx="7">
                  <c:v>15</c:v>
                </c:pt>
                <c:pt idx="8">
                  <c:v>93</c:v>
                </c:pt>
                <c:pt idx="9">
                  <c:v>10</c:v>
                </c:pt>
                <c:pt idx="10">
                  <c:v>503</c:v>
                </c:pt>
                <c:pt idx="11">
                  <c:v>15</c:v>
                </c:pt>
                <c:pt idx="12">
                  <c:v>13</c:v>
                </c:pt>
                <c:pt idx="13">
                  <c:v>128</c:v>
                </c:pt>
                <c:pt idx="14">
                  <c:v>141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Marzo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txPr>
              <a:bodyPr/>
              <a:lstStyle/>
              <a:p>
                <a:pPr>
                  <a:defRPr sz="700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Hoja1!$A$2:$A$16</c:f>
              <c:strCache>
                <c:ptCount val="15"/>
                <c:pt idx="0">
                  <c:v>U. 13</c:v>
                </c:pt>
                <c:pt idx="1">
                  <c:v>U. 14</c:v>
                </c:pt>
                <c:pt idx="2">
                  <c:v>U. 15</c:v>
                </c:pt>
                <c:pt idx="3">
                  <c:v>U. 16</c:v>
                </c:pt>
                <c:pt idx="4">
                  <c:v>U. 17</c:v>
                </c:pt>
                <c:pt idx="5">
                  <c:v>U. 18</c:v>
                </c:pt>
                <c:pt idx="6">
                  <c:v>U. 19</c:v>
                </c:pt>
                <c:pt idx="7">
                  <c:v>U. 21</c:v>
                </c:pt>
                <c:pt idx="8">
                  <c:v>U. 22</c:v>
                </c:pt>
                <c:pt idx="9">
                  <c:v>U. 23</c:v>
                </c:pt>
                <c:pt idx="10">
                  <c:v>COMP. FED. PARA JOV. ADULTOS</c:v>
                </c:pt>
                <c:pt idx="11">
                  <c:v>U. 25</c:v>
                </c:pt>
                <c:pt idx="12">
                  <c:v>U. 30</c:v>
                </c:pt>
                <c:pt idx="13">
                  <c:v>U. 31</c:v>
                </c:pt>
                <c:pt idx="14">
                  <c:v>U. 35</c:v>
                </c:pt>
              </c:strCache>
            </c:strRef>
          </c:cat>
          <c:val>
            <c:numRef>
              <c:f>Hoja1!$C$2:$C$16</c:f>
              <c:numCache>
                <c:formatCode>General</c:formatCode>
                <c:ptCount val="15"/>
                <c:pt idx="0">
                  <c:v>28</c:v>
                </c:pt>
                <c:pt idx="1">
                  <c:v>87</c:v>
                </c:pt>
                <c:pt idx="2">
                  <c:v>81</c:v>
                </c:pt>
                <c:pt idx="3">
                  <c:v>121</c:v>
                </c:pt>
                <c:pt idx="4">
                  <c:v>207</c:v>
                </c:pt>
                <c:pt idx="5">
                  <c:v>8</c:v>
                </c:pt>
                <c:pt idx="6">
                  <c:v>222</c:v>
                </c:pt>
                <c:pt idx="7">
                  <c:v>13</c:v>
                </c:pt>
                <c:pt idx="8">
                  <c:v>97</c:v>
                </c:pt>
                <c:pt idx="9">
                  <c:v>11</c:v>
                </c:pt>
                <c:pt idx="10">
                  <c:v>507</c:v>
                </c:pt>
                <c:pt idx="11">
                  <c:v>12</c:v>
                </c:pt>
                <c:pt idx="12">
                  <c:v>14</c:v>
                </c:pt>
                <c:pt idx="13">
                  <c:v>128</c:v>
                </c:pt>
                <c:pt idx="14">
                  <c:v>137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9"/>
        <c:overlap val="-15"/>
        <c:axId val="80645120"/>
        <c:axId val="80651008"/>
      </c:barChart>
      <c:catAx>
        <c:axId val="80645120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txPr>
          <a:bodyPr/>
          <a:lstStyle/>
          <a:p>
            <a:pPr>
              <a:defRPr sz="700"/>
            </a:pPr>
            <a:endParaRPr lang="es-AR"/>
          </a:p>
        </c:txPr>
        <c:crossAx val="80651008"/>
        <c:crosses val="autoZero"/>
        <c:auto val="1"/>
        <c:lblAlgn val="ctr"/>
        <c:lblOffset val="100"/>
        <c:noMultiLvlLbl val="0"/>
      </c:catAx>
      <c:valAx>
        <c:axId val="806510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806451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AR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975308641975308E-2"/>
          <c:y val="5.7060653391453234E-2"/>
          <c:w val="0.98025821425099635"/>
          <c:h val="0.808887656273485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Febrero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dLbl>
              <c:idx val="13"/>
              <c:layout>
                <c:manualLayout>
                  <c:x val="0"/>
                  <c:y val="2.11643150761026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700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Hoja1!$A$2:$A$15</c:f>
              <c:strCache>
                <c:ptCount val="14"/>
                <c:pt idx="0">
                  <c:v>CPF I</c:v>
                </c:pt>
                <c:pt idx="1">
                  <c:v>CPF II</c:v>
                </c:pt>
                <c:pt idx="2">
                  <c:v>C.P.F. III - CFNOA</c:v>
                </c:pt>
                <c:pt idx="3">
                  <c:v>C.P.F. C.A.B.A.</c:v>
                </c:pt>
                <c:pt idx="4">
                  <c:v>C.P.F IV </c:v>
                </c:pt>
                <c:pt idx="5">
                  <c:v>U. 4</c:v>
                </c:pt>
                <c:pt idx="6">
                  <c:v>U. 5</c:v>
                </c:pt>
                <c:pt idx="7">
                  <c:v>U. 6</c:v>
                </c:pt>
                <c:pt idx="8">
                  <c:v>U. 7</c:v>
                </c:pt>
                <c:pt idx="9">
                  <c:v>U. 8</c:v>
                </c:pt>
                <c:pt idx="10">
                  <c:v>U. 9</c:v>
                </c:pt>
                <c:pt idx="11">
                  <c:v>U. 10</c:v>
                </c:pt>
                <c:pt idx="12">
                  <c:v>U. 11</c:v>
                </c:pt>
                <c:pt idx="13">
                  <c:v>U. 12</c:v>
                </c:pt>
              </c:strCache>
            </c:strRef>
          </c:cat>
          <c:val>
            <c:numRef>
              <c:f>Hoja1!$B$2:$B$15</c:f>
              <c:numCache>
                <c:formatCode>General</c:formatCode>
                <c:ptCount val="14"/>
                <c:pt idx="0">
                  <c:v>1874</c:v>
                </c:pt>
                <c:pt idx="1">
                  <c:v>1556</c:v>
                </c:pt>
                <c:pt idx="2">
                  <c:v>470</c:v>
                </c:pt>
                <c:pt idx="3">
                  <c:v>1636</c:v>
                </c:pt>
                <c:pt idx="4">
                  <c:v>410</c:v>
                </c:pt>
                <c:pt idx="5">
                  <c:v>454</c:v>
                </c:pt>
                <c:pt idx="6">
                  <c:v>260</c:v>
                </c:pt>
                <c:pt idx="7">
                  <c:v>464</c:v>
                </c:pt>
                <c:pt idx="8">
                  <c:v>328</c:v>
                </c:pt>
                <c:pt idx="9">
                  <c:v>117</c:v>
                </c:pt>
                <c:pt idx="10">
                  <c:v>171</c:v>
                </c:pt>
                <c:pt idx="11">
                  <c:v>75</c:v>
                </c:pt>
                <c:pt idx="12">
                  <c:v>108</c:v>
                </c:pt>
                <c:pt idx="13">
                  <c:v>274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Marzo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txPr>
              <a:bodyPr/>
              <a:lstStyle/>
              <a:p>
                <a:pPr>
                  <a:defRPr sz="700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Hoja1!$A$2:$A$15</c:f>
              <c:strCache>
                <c:ptCount val="14"/>
                <c:pt idx="0">
                  <c:v>CPF I</c:v>
                </c:pt>
                <c:pt idx="1">
                  <c:v>CPF II</c:v>
                </c:pt>
                <c:pt idx="2">
                  <c:v>C.P.F. III - CFNOA</c:v>
                </c:pt>
                <c:pt idx="3">
                  <c:v>C.P.F. C.A.B.A.</c:v>
                </c:pt>
                <c:pt idx="4">
                  <c:v>C.P.F IV </c:v>
                </c:pt>
                <c:pt idx="5">
                  <c:v>U. 4</c:v>
                </c:pt>
                <c:pt idx="6">
                  <c:v>U. 5</c:v>
                </c:pt>
                <c:pt idx="7">
                  <c:v>U. 6</c:v>
                </c:pt>
                <c:pt idx="8">
                  <c:v>U. 7</c:v>
                </c:pt>
                <c:pt idx="9">
                  <c:v>U. 8</c:v>
                </c:pt>
                <c:pt idx="10">
                  <c:v>U. 9</c:v>
                </c:pt>
                <c:pt idx="11">
                  <c:v>U. 10</c:v>
                </c:pt>
                <c:pt idx="12">
                  <c:v>U. 11</c:v>
                </c:pt>
                <c:pt idx="13">
                  <c:v>U. 12</c:v>
                </c:pt>
              </c:strCache>
            </c:strRef>
          </c:cat>
          <c:val>
            <c:numRef>
              <c:f>Hoja1!$C$2:$C$15</c:f>
              <c:numCache>
                <c:formatCode>General</c:formatCode>
                <c:ptCount val="14"/>
                <c:pt idx="0">
                  <c:v>1889</c:v>
                </c:pt>
                <c:pt idx="1">
                  <c:v>1541</c:v>
                </c:pt>
                <c:pt idx="2">
                  <c:v>474</c:v>
                </c:pt>
                <c:pt idx="3">
                  <c:v>1657</c:v>
                </c:pt>
                <c:pt idx="4">
                  <c:v>398</c:v>
                </c:pt>
                <c:pt idx="5">
                  <c:v>457</c:v>
                </c:pt>
                <c:pt idx="6">
                  <c:v>256</c:v>
                </c:pt>
                <c:pt idx="7">
                  <c:v>457</c:v>
                </c:pt>
                <c:pt idx="8">
                  <c:v>326</c:v>
                </c:pt>
                <c:pt idx="9">
                  <c:v>127</c:v>
                </c:pt>
                <c:pt idx="10">
                  <c:v>177</c:v>
                </c:pt>
                <c:pt idx="11">
                  <c:v>76</c:v>
                </c:pt>
                <c:pt idx="12">
                  <c:v>112</c:v>
                </c:pt>
                <c:pt idx="13">
                  <c:v>282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6"/>
        <c:overlap val="-14"/>
        <c:axId val="80811520"/>
        <c:axId val="80813056"/>
      </c:barChart>
      <c:catAx>
        <c:axId val="80811520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txPr>
          <a:bodyPr/>
          <a:lstStyle/>
          <a:p>
            <a:pPr>
              <a:defRPr sz="600"/>
            </a:pPr>
            <a:endParaRPr lang="es-AR"/>
          </a:p>
        </c:txPr>
        <c:crossAx val="80813056"/>
        <c:crosses val="autoZero"/>
        <c:auto val="1"/>
        <c:lblAlgn val="ctr"/>
        <c:lblOffset val="100"/>
        <c:noMultiLvlLbl val="0"/>
      </c:catAx>
      <c:valAx>
        <c:axId val="8081305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808115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2294787758625114"/>
          <c:y val="8.4411176535940435E-2"/>
          <c:w val="8.0379364306150225E-2"/>
          <c:h val="0.22188110051264145"/>
        </c:manualLayout>
      </c:layout>
      <c:overlay val="0"/>
      <c:txPr>
        <a:bodyPr/>
        <a:lstStyle/>
        <a:p>
          <a:pPr>
            <a:defRPr sz="1050"/>
          </a:pPr>
          <a:endParaRPr lang="es-A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AR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6554433766618462E-3"/>
          <c:y val="3.3923949457140633E-2"/>
          <c:w val="0.86306758739769651"/>
          <c:h val="0.7442329112834227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Encarceladas preventivamente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050" dirty="0" smtClean="0"/>
                      <a:t>58,8%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050" smtClean="0"/>
                      <a:t>65%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50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Hoja1!$A$2:$A$3</c:f>
              <c:strCache>
                <c:ptCount val="2"/>
                <c:pt idx="0">
                  <c:v>Total a Mar-14</c:v>
                </c:pt>
                <c:pt idx="1">
                  <c:v>Población femenina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58.6</c:v>
                </c:pt>
                <c:pt idx="1">
                  <c:v>65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Condenadas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050" dirty="0" smtClean="0"/>
                      <a:t>41,2%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050" smtClean="0"/>
                      <a:t>35%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50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Hoja1!$A$2:$A$3</c:f>
              <c:strCache>
                <c:ptCount val="2"/>
                <c:pt idx="0">
                  <c:v>Total a Mar-14</c:v>
                </c:pt>
                <c:pt idx="1">
                  <c:v>Población femenina</c:v>
                </c:pt>
              </c:strCache>
            </c:strRef>
          </c:cat>
          <c:val>
            <c:numRef>
              <c:f>Hoja1!$C$2:$C$3</c:f>
              <c:numCache>
                <c:formatCode>General</c:formatCode>
                <c:ptCount val="2"/>
                <c:pt idx="0">
                  <c:v>41.4</c:v>
                </c:pt>
                <c:pt idx="1">
                  <c:v>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7"/>
        <c:overlap val="100"/>
        <c:axId val="112919680"/>
        <c:axId val="113051520"/>
      </c:barChart>
      <c:catAx>
        <c:axId val="112919680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es-AR"/>
          </a:p>
        </c:txPr>
        <c:crossAx val="113051520"/>
        <c:crosses val="autoZero"/>
        <c:auto val="1"/>
        <c:lblAlgn val="ctr"/>
        <c:lblOffset val="100"/>
        <c:noMultiLvlLbl val="0"/>
      </c:catAx>
      <c:valAx>
        <c:axId val="113051520"/>
        <c:scaling>
          <c:orientation val="minMax"/>
          <c:max val="100"/>
        </c:scaling>
        <c:delete val="1"/>
        <c:axPos val="l"/>
        <c:numFmt formatCode="General" sourceLinked="1"/>
        <c:majorTickMark val="out"/>
        <c:minorTickMark val="none"/>
        <c:tickLblPos val="nextTo"/>
        <c:crossAx val="1129196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9637389827056254"/>
          <c:y val="9.938447050718946E-2"/>
          <c:w val="0.27021222369331005"/>
          <c:h val="0.60884952487613486"/>
        </c:manualLayout>
      </c:layout>
      <c:overlay val="0"/>
      <c:txPr>
        <a:bodyPr/>
        <a:lstStyle/>
        <a:p>
          <a:pPr>
            <a:defRPr sz="800"/>
          </a:pPr>
          <a:endParaRPr lang="es-A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AR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4514024256169659E-2"/>
          <c:y val="0.12836191997089116"/>
          <c:w val="0.93097195148766065"/>
          <c:h val="0.53346276723307018"/>
        </c:manualLayout>
      </c:layout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dLbls>
            <c:txPr>
              <a:bodyPr/>
              <a:lstStyle/>
              <a:p>
                <a:pPr>
                  <a:defRPr sz="900"/>
                </a:pPr>
                <a:endParaRPr lang="es-A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Hoja1!$A$2:$A$7</c:f>
              <c:numCache>
                <c:formatCode>mmm\-yy</c:formatCode>
                <c:ptCount val="6"/>
                <c:pt idx="0">
                  <c:v>41548</c:v>
                </c:pt>
                <c:pt idx="1">
                  <c:v>41579</c:v>
                </c:pt>
                <c:pt idx="2">
                  <c:v>41609</c:v>
                </c:pt>
                <c:pt idx="3">
                  <c:v>41640</c:v>
                </c:pt>
                <c:pt idx="4">
                  <c:v>41671</c:v>
                </c:pt>
                <c:pt idx="5">
                  <c:v>41699</c:v>
                </c:pt>
              </c:numCache>
            </c:numRef>
          </c:cat>
          <c:val>
            <c:numRef>
              <c:f>Hoja1!$B$2:$B$7</c:f>
              <c:numCache>
                <c:formatCode>General</c:formatCode>
                <c:ptCount val="6"/>
                <c:pt idx="0">
                  <c:v>783</c:v>
                </c:pt>
                <c:pt idx="1">
                  <c:v>804</c:v>
                </c:pt>
                <c:pt idx="2">
                  <c:v>760</c:v>
                </c:pt>
                <c:pt idx="3">
                  <c:v>770</c:v>
                </c:pt>
                <c:pt idx="4">
                  <c:v>759</c:v>
                </c:pt>
                <c:pt idx="5">
                  <c:v>739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5192832"/>
        <c:axId val="125337984"/>
      </c:lineChart>
      <c:dateAx>
        <c:axId val="125192832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es-AR"/>
          </a:p>
        </c:txPr>
        <c:crossAx val="125337984"/>
        <c:crosses val="autoZero"/>
        <c:auto val="1"/>
        <c:lblOffset val="100"/>
        <c:baseTimeUnit val="months"/>
      </c:dateAx>
      <c:valAx>
        <c:axId val="125337984"/>
        <c:scaling>
          <c:orientation val="minMax"/>
          <c:max val="850"/>
          <c:min val="600"/>
        </c:scaling>
        <c:delete val="1"/>
        <c:axPos val="l"/>
        <c:numFmt formatCode="General" sourceLinked="1"/>
        <c:majorTickMark val="out"/>
        <c:minorTickMark val="none"/>
        <c:tickLblPos val="nextTo"/>
        <c:crossAx val="1251928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AR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2422126708143536E-2"/>
          <c:y val="5.4954954457662269E-2"/>
          <c:w val="0.86306758739769651"/>
          <c:h val="0.7512435064702079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Nacional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59%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39%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Hoja1!$A$2:$A$3</c:f>
              <c:strCache>
                <c:ptCount val="2"/>
                <c:pt idx="0">
                  <c:v>Total a Mar-14</c:v>
                </c:pt>
                <c:pt idx="1">
                  <c:v>Población femenina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59</c:v>
                </c:pt>
                <c:pt idx="1">
                  <c:v>39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Federal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34%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54%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Hoja1!$A$2:$A$3</c:f>
              <c:strCache>
                <c:ptCount val="2"/>
                <c:pt idx="0">
                  <c:v>Total a Mar-14</c:v>
                </c:pt>
                <c:pt idx="1">
                  <c:v>Población femenina</c:v>
                </c:pt>
              </c:strCache>
            </c:strRef>
          </c:cat>
          <c:val>
            <c:numRef>
              <c:f>Hoja1!$C$2:$C$3</c:f>
              <c:numCache>
                <c:formatCode>General</c:formatCode>
                <c:ptCount val="2"/>
                <c:pt idx="0">
                  <c:v>34</c:v>
                </c:pt>
                <c:pt idx="1">
                  <c:v>54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Provincial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7%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7%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50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Hoja1!$A$2:$A$3</c:f>
              <c:strCache>
                <c:ptCount val="2"/>
                <c:pt idx="0">
                  <c:v>Total a Mar-14</c:v>
                </c:pt>
                <c:pt idx="1">
                  <c:v>Población femenina</c:v>
                </c:pt>
              </c:strCache>
            </c:strRef>
          </c:cat>
          <c:val>
            <c:numRef>
              <c:f>Hoja1!$D$2:$D$3</c:f>
              <c:numCache>
                <c:formatCode>General</c:formatCode>
                <c:ptCount val="2"/>
                <c:pt idx="0">
                  <c:v>7</c:v>
                </c:pt>
                <c:pt idx="1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7"/>
        <c:overlap val="100"/>
        <c:axId val="134560000"/>
        <c:axId val="135249920"/>
      </c:barChart>
      <c:catAx>
        <c:axId val="134560000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es-AR"/>
          </a:p>
        </c:txPr>
        <c:crossAx val="135249920"/>
        <c:crosses val="autoZero"/>
        <c:auto val="1"/>
        <c:lblAlgn val="ctr"/>
        <c:lblOffset val="100"/>
        <c:noMultiLvlLbl val="0"/>
      </c:catAx>
      <c:valAx>
        <c:axId val="135249920"/>
        <c:scaling>
          <c:orientation val="minMax"/>
          <c:max val="100"/>
        </c:scaling>
        <c:delete val="1"/>
        <c:axPos val="l"/>
        <c:numFmt formatCode="General" sourceLinked="1"/>
        <c:majorTickMark val="out"/>
        <c:minorTickMark val="none"/>
        <c:tickLblPos val="nextTo"/>
        <c:crossAx val="1345600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9558162518979373"/>
          <c:y val="0.2466015055108409"/>
          <c:w val="0.19863678341295413"/>
          <c:h val="0.33543459385044583"/>
        </c:manualLayout>
      </c:layout>
      <c:overlay val="0"/>
      <c:txPr>
        <a:bodyPr/>
        <a:lstStyle/>
        <a:p>
          <a:pPr>
            <a:defRPr sz="900"/>
          </a:pPr>
          <a:endParaRPr lang="es-A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AR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561337996923473"/>
          <c:y val="0.19587933627238024"/>
          <c:w val="0.50430511230678798"/>
          <c:h val="0.57559477140984283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Hombres
</a:t>
                    </a:r>
                    <a:r>
                      <a:rPr lang="en-US" smtClean="0"/>
                      <a:t>96%</a:t>
                    </a:r>
                    <a:endParaRPr lang="en-US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2.8643974081489706E-3"/>
                  <c:y val="1.061655720216444E-2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/>
                      <a:t>Mujeres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4%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1.2592566108191988E-2"/>
                  <c:y val="8.26645502101461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delete val="1"/>
            </c:dLbl>
            <c:dLbl>
              <c:idx val="4"/>
              <c:layout>
                <c:manualLayout>
                  <c:x val="6.5072172285572062E-3"/>
                  <c:y val="-7.886199760934668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es-A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Hoja1!$A$2:$A$3</c:f>
              <c:strCache>
                <c:ptCount val="2"/>
                <c:pt idx="0">
                  <c:v>Hombres</c:v>
                </c:pt>
                <c:pt idx="1">
                  <c:v>Mujeres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407</c:v>
                </c:pt>
                <c:pt idx="1">
                  <c:v>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74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s-A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518154548484514"/>
          <c:y val="0.24550763128421166"/>
          <c:w val="0.47927250507519364"/>
          <c:h val="0.5699456817110411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explosion val="1"/>
          <c:dLbls>
            <c:dLbl>
              <c:idx val="0"/>
              <c:layout>
                <c:manualLayout>
                  <c:x val="8.5362989970811324E-3"/>
                  <c:y val="-0.21326083888576944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err="1"/>
                      <a:t>Nacional
59%</a:t>
                    </a:r>
                    <a:endParaRPr lang="en-US" b="1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1.0585629374513943E-2"/>
                  <c:y val="0.131298099010019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1182444374867439"/>
                  <c:y val="7.48257701096274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900"/>
                </a:pPr>
                <a:endParaRPr lang="es-A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Hoja1!$A$2:$A$4</c:f>
              <c:strCache>
                <c:ptCount val="3"/>
                <c:pt idx="0">
                  <c:v>Nacional</c:v>
                </c:pt>
                <c:pt idx="1">
                  <c:v>Federal</c:v>
                </c:pt>
                <c:pt idx="2">
                  <c:v>Provincial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5832</c:v>
                </c:pt>
                <c:pt idx="1">
                  <c:v>3348</c:v>
                </c:pt>
                <c:pt idx="2">
                  <c:v>694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s-AR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427204976498121"/>
          <c:y val="0.19179851676670565"/>
          <c:w val="0.50430511230678798"/>
          <c:h val="0.57559477140984283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layout>
                <c:manualLayout>
                  <c:x val="1.3805244061467499E-2"/>
                  <c:y val="4.549053378404431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1.7575736418569979E-2"/>
                  <c:y val="8.095317661272709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2.5149096748474688E-2"/>
                  <c:y val="-0.11519189491407786"/>
                </c:manualLayout>
              </c:layout>
              <c:tx>
                <c:rich>
                  <a:bodyPr/>
                  <a:lstStyle/>
                  <a:p>
                    <a:pPr>
                      <a:defRPr sz="1100"/>
                    </a:pPr>
                    <a:r>
                      <a:rPr lang="en-US" sz="1100" dirty="0" smtClean="0"/>
                      <a:t>C.F. </a:t>
                    </a:r>
                    <a:r>
                      <a:rPr lang="en-US" sz="1100" dirty="0"/>
                      <a:t>JOV ADULT
90%</a:t>
                    </a: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2.1506980745799053E-2"/>
                  <c:y val="-4.666143979023944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0.10047223354586753"/>
                  <c:y val="-1.041251622688071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900"/>
                </a:pPr>
                <a:endParaRPr lang="es-A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Hoja1!$A$2:$A$8</c:f>
              <c:strCache>
                <c:ptCount val="7"/>
                <c:pt idx="0">
                  <c:v>CPF I </c:v>
                </c:pt>
                <c:pt idx="1">
                  <c:v>CF NOA</c:v>
                </c:pt>
                <c:pt idx="2">
                  <c:v>CPF IV</c:v>
                </c:pt>
                <c:pt idx="3">
                  <c:v>U21</c:v>
                </c:pt>
                <c:pt idx="4">
                  <c:v>CF JOV ADULT</c:v>
                </c:pt>
                <c:pt idx="5">
                  <c:v>U.30</c:v>
                </c:pt>
                <c:pt idx="6">
                  <c:v>U31</c:v>
                </c:pt>
              </c:strCache>
            </c:strRef>
          </c:cat>
          <c:val>
            <c:numRef>
              <c:f>Hoja1!$B$2:$B$8</c:f>
              <c:numCache>
                <c:formatCode>General</c:formatCode>
                <c:ptCount val="7"/>
                <c:pt idx="0">
                  <c:v>1</c:v>
                </c:pt>
                <c:pt idx="1">
                  <c:v>18</c:v>
                </c:pt>
                <c:pt idx="2">
                  <c:v>11</c:v>
                </c:pt>
                <c:pt idx="4">
                  <c:v>374</c:v>
                </c:pt>
                <c:pt idx="5">
                  <c:v>9</c:v>
                </c:pt>
                <c:pt idx="6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74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s-AR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6975286066631359E-2"/>
          <c:y val="2.6913353780592651E-2"/>
          <c:w val="0.98302471393336865"/>
          <c:h val="0.7940619587576860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Encarcelados/as preventivamente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58,6%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82%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Hoja1!$A$2:$A$3</c:f>
              <c:strCache>
                <c:ptCount val="2"/>
                <c:pt idx="0">
                  <c:v>Total a Feb. 14</c:v>
                </c:pt>
                <c:pt idx="1">
                  <c:v>Poblacion jóvenes adultos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58.6</c:v>
                </c:pt>
                <c:pt idx="1">
                  <c:v>81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Condenados/as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41,4%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Hoja1!$A$2:$A$3</c:f>
              <c:strCache>
                <c:ptCount val="2"/>
                <c:pt idx="0">
                  <c:v>Total a Feb. 14</c:v>
                </c:pt>
                <c:pt idx="1">
                  <c:v>Poblacion jóvenes adultos</c:v>
                </c:pt>
              </c:strCache>
            </c:strRef>
          </c:cat>
          <c:val>
            <c:numRef>
              <c:f>Hoja1!$C$2:$C$3</c:f>
              <c:numCache>
                <c:formatCode>General</c:formatCode>
                <c:ptCount val="2"/>
                <c:pt idx="0">
                  <c:v>41.4</c:v>
                </c:pt>
                <c:pt idx="1">
                  <c:v>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8"/>
        <c:overlap val="100"/>
        <c:axId val="133640192"/>
        <c:axId val="133641728"/>
      </c:barChart>
      <c:catAx>
        <c:axId val="133640192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es-AR"/>
          </a:p>
        </c:txPr>
        <c:crossAx val="133641728"/>
        <c:crosses val="autoZero"/>
        <c:auto val="1"/>
        <c:lblAlgn val="ctr"/>
        <c:lblOffset val="100"/>
        <c:noMultiLvlLbl val="0"/>
      </c:catAx>
      <c:valAx>
        <c:axId val="133641728"/>
        <c:scaling>
          <c:orientation val="minMax"/>
          <c:max val="100"/>
        </c:scaling>
        <c:delete val="1"/>
        <c:axPos val="l"/>
        <c:numFmt formatCode="General" sourceLinked="1"/>
        <c:majorTickMark val="out"/>
        <c:minorTickMark val="none"/>
        <c:tickLblPos val="nextTo"/>
        <c:crossAx val="1336401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4173961968763344"/>
          <c:y val="4.1288212859551525E-2"/>
          <c:w val="0.31658435309418942"/>
          <c:h val="0.62396592614203661"/>
        </c:manualLayout>
      </c:layout>
      <c:overlay val="0"/>
      <c:txPr>
        <a:bodyPr/>
        <a:lstStyle/>
        <a:p>
          <a:pPr>
            <a:defRPr sz="700"/>
          </a:pPr>
          <a:endParaRPr lang="es-A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AR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2422126708143536E-2"/>
          <c:y val="4.9719579335446649E-2"/>
          <c:w val="0.86306758739769651"/>
          <c:h val="0.7796544573127490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Nacional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59%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80%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Hoja1!$A$2:$A$3</c:f>
              <c:strCache>
                <c:ptCount val="2"/>
                <c:pt idx="0">
                  <c:v>Total a Mar-14</c:v>
                </c:pt>
                <c:pt idx="1">
                  <c:v>Población jóv-adult.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59</c:v>
                </c:pt>
                <c:pt idx="1">
                  <c:v>80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Federal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34%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Hoja1!$A$2:$A$3</c:f>
              <c:strCache>
                <c:ptCount val="2"/>
                <c:pt idx="0">
                  <c:v>Total a Mar-14</c:v>
                </c:pt>
                <c:pt idx="1">
                  <c:v>Población jóv-adult.</c:v>
                </c:pt>
              </c:strCache>
            </c:strRef>
          </c:cat>
          <c:val>
            <c:numRef>
              <c:f>Hoja1!$C$2:$C$3</c:f>
              <c:numCache>
                <c:formatCode>General</c:formatCode>
                <c:ptCount val="2"/>
                <c:pt idx="0">
                  <c:v>34</c:v>
                </c:pt>
                <c:pt idx="1">
                  <c:v>17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Provincial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7%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50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Hoja1!$A$2:$A$3</c:f>
              <c:strCache>
                <c:ptCount val="2"/>
                <c:pt idx="0">
                  <c:v>Total a Mar-14</c:v>
                </c:pt>
                <c:pt idx="1">
                  <c:v>Población jóv-adult.</c:v>
                </c:pt>
              </c:strCache>
            </c:strRef>
          </c:cat>
          <c:val>
            <c:numRef>
              <c:f>Hoja1!$D$2:$D$3</c:f>
              <c:numCache>
                <c:formatCode>General</c:formatCode>
                <c:ptCount val="2"/>
                <c:pt idx="0">
                  <c:v>7</c:v>
                </c:pt>
                <c:pt idx="1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7"/>
        <c:overlap val="100"/>
        <c:axId val="133747072"/>
        <c:axId val="133748608"/>
      </c:barChart>
      <c:catAx>
        <c:axId val="133747072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es-AR"/>
          </a:p>
        </c:txPr>
        <c:crossAx val="133748608"/>
        <c:crosses val="autoZero"/>
        <c:auto val="1"/>
        <c:lblAlgn val="ctr"/>
        <c:lblOffset val="100"/>
        <c:noMultiLvlLbl val="0"/>
      </c:catAx>
      <c:valAx>
        <c:axId val="133748608"/>
        <c:scaling>
          <c:orientation val="minMax"/>
          <c:max val="100"/>
        </c:scaling>
        <c:delete val="1"/>
        <c:axPos val="l"/>
        <c:numFmt formatCode="General" sourceLinked="1"/>
        <c:majorTickMark val="out"/>
        <c:minorTickMark val="none"/>
        <c:tickLblPos val="nextTo"/>
        <c:crossAx val="1337470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9558162518979373"/>
          <c:y val="0.2466015055108409"/>
          <c:w val="0.19863678341295413"/>
          <c:h val="0.33543459385044583"/>
        </c:manualLayout>
      </c:layout>
      <c:overlay val="0"/>
      <c:txPr>
        <a:bodyPr/>
        <a:lstStyle/>
        <a:p>
          <a:pPr>
            <a:defRPr sz="900"/>
          </a:pPr>
          <a:endParaRPr lang="es-A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AR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4514024256169659E-2"/>
          <c:y val="0.12836191997089116"/>
          <c:w val="0.93097195148766065"/>
          <c:h val="0.53346276723307018"/>
        </c:manualLayout>
      </c:layout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dLbls>
            <c:txPr>
              <a:bodyPr/>
              <a:lstStyle/>
              <a:p>
                <a:pPr>
                  <a:defRPr sz="900"/>
                </a:pPr>
                <a:endParaRPr lang="es-A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Hoja1!$A$2:$A$7</c:f>
              <c:numCache>
                <c:formatCode>mmm\-yy</c:formatCode>
                <c:ptCount val="6"/>
                <c:pt idx="0">
                  <c:v>41548</c:v>
                </c:pt>
                <c:pt idx="1">
                  <c:v>41579</c:v>
                </c:pt>
                <c:pt idx="2">
                  <c:v>41609</c:v>
                </c:pt>
                <c:pt idx="3">
                  <c:v>41640</c:v>
                </c:pt>
                <c:pt idx="4">
                  <c:v>41671</c:v>
                </c:pt>
                <c:pt idx="5">
                  <c:v>41699</c:v>
                </c:pt>
              </c:numCache>
            </c:numRef>
          </c:cat>
          <c:val>
            <c:numRef>
              <c:f>Hoja1!$B$2:$B$7</c:f>
              <c:numCache>
                <c:formatCode>General</c:formatCode>
                <c:ptCount val="6"/>
                <c:pt idx="0">
                  <c:v>442</c:v>
                </c:pt>
                <c:pt idx="1">
                  <c:v>442</c:v>
                </c:pt>
                <c:pt idx="2">
                  <c:v>419</c:v>
                </c:pt>
                <c:pt idx="3">
                  <c:v>428</c:v>
                </c:pt>
                <c:pt idx="4">
                  <c:v>435</c:v>
                </c:pt>
                <c:pt idx="5">
                  <c:v>415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3769088"/>
        <c:axId val="133770624"/>
      </c:lineChart>
      <c:dateAx>
        <c:axId val="133769088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es-AR"/>
          </a:p>
        </c:txPr>
        <c:crossAx val="133770624"/>
        <c:crosses val="autoZero"/>
        <c:auto val="1"/>
        <c:lblOffset val="100"/>
        <c:baseTimeUnit val="months"/>
      </c:dateAx>
      <c:valAx>
        <c:axId val="133770624"/>
        <c:scaling>
          <c:orientation val="minMax"/>
          <c:max val="500"/>
          <c:min val="300"/>
        </c:scaling>
        <c:delete val="1"/>
        <c:axPos val="l"/>
        <c:numFmt formatCode="General" sourceLinked="1"/>
        <c:majorTickMark val="out"/>
        <c:minorTickMark val="none"/>
        <c:tickLblPos val="nextTo"/>
        <c:crossAx val="1337690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A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11731524780075"/>
          <c:y val="0.24550763128421166"/>
          <c:w val="0.47927250507519364"/>
          <c:h val="0.5699456817110411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explosion val="1"/>
          <c:cat>
            <c:strRef>
              <c:f>Hoja1!$A$2:$A$3</c:f>
              <c:strCache>
                <c:ptCount val="2"/>
                <c:pt idx="0">
                  <c:v>Procesados/as</c:v>
                </c:pt>
                <c:pt idx="1">
                  <c:v>Condenados/as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5814</c:v>
                </c:pt>
                <c:pt idx="1">
                  <c:v>4080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s-A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11731524780075"/>
          <c:y val="0.24550763128421166"/>
          <c:w val="0.47927250507519364"/>
          <c:h val="0.5699456817110411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explosion val="3"/>
          <c:dPt>
            <c:idx val="1"/>
            <c:bubble3D val="0"/>
            <c:spPr>
              <a:solidFill>
                <a:srgbClr val="7030A0"/>
              </a:solidFill>
            </c:spPr>
          </c:dPt>
          <c:dLbls>
            <c:dLbl>
              <c:idx val="0"/>
              <c:layout>
                <c:manualLayout>
                  <c:x val="-7.4196301421054229E-3"/>
                  <c:y val="-4.243710158330756E-2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/>
                      <a:t>Masculino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92,5%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2.2000238609851432E-2"/>
                  <c:y val="-9.9106855994979537E-3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/>
                      <a:t>Femenino</a:t>
                    </a:r>
                    <a:r>
                      <a:rPr lang="en-US"/>
                      <a:t>
</a:t>
                    </a:r>
                    <a:r>
                      <a:rPr lang="en-US" smtClean="0"/>
                      <a:t>7,5%</a:t>
                    </a:r>
                    <a:endParaRPr lang="en-US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900"/>
                </a:pPr>
                <a:endParaRPr lang="es-A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Hoja1!$A$2:$A$3</c:f>
              <c:strCache>
                <c:ptCount val="2"/>
                <c:pt idx="0">
                  <c:v>Masculino</c:v>
                </c:pt>
                <c:pt idx="1">
                  <c:v>Femenino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9193</c:v>
                </c:pt>
                <c:pt idx="1">
                  <c:v>783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99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s-A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11731524780075"/>
          <c:y val="0.24550763128421166"/>
          <c:w val="0.47927250507519364"/>
          <c:h val="0.5699456817110411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explosion val="4"/>
          <c:dLbls>
            <c:dLbl>
              <c:idx val="0"/>
              <c:layout>
                <c:manualLayout>
                  <c:x val="1.6553085010756381E-2"/>
                  <c:y val="-2.7358071325408288E-2"/>
                </c:manualLayout>
              </c:layout>
              <c:tx>
                <c:rich>
                  <a:bodyPr/>
                  <a:lstStyle/>
                  <a:p>
                    <a:r>
                      <a:rPr lang="en-US" sz="900" dirty="0" err="1" smtClean="0"/>
                      <a:t>Jóvenes</a:t>
                    </a:r>
                    <a:r>
                      <a:rPr lang="en-US" sz="900" dirty="0" smtClean="0"/>
                      <a:t> </a:t>
                    </a:r>
                    <a:r>
                      <a:rPr lang="en-US" sz="900" dirty="0" err="1"/>
                      <a:t>adultos</a:t>
                    </a:r>
                    <a:r>
                      <a:rPr lang="en-US" sz="900" dirty="0"/>
                      <a:t> (</a:t>
                    </a:r>
                    <a:r>
                      <a:rPr lang="en-US" sz="900" dirty="0" smtClean="0"/>
                      <a:t>18-21)</a:t>
                    </a:r>
                    <a:r>
                      <a:rPr lang="en-US" sz="900" dirty="0"/>
                      <a:t>
4%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1.0585629374513943E-2"/>
                  <c:y val="0.131298099010019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6.6135328397854784E-2"/>
                  <c:y val="6.052555722036891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900"/>
                </a:pPr>
                <a:endParaRPr lang="es-A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Hoja1!$A$2:$A$3</c:f>
              <c:strCache>
                <c:ptCount val="2"/>
                <c:pt idx="0">
                  <c:v>Jóvenes adultos (18-20)</c:v>
                </c:pt>
                <c:pt idx="1">
                  <c:v>Mayores (21 y más)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442</c:v>
                </c:pt>
                <c:pt idx="1">
                  <c:v>9534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95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s-A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642031504233658"/>
          <c:y val="3.4374781402889389E-2"/>
          <c:w val="0.8388060897986116"/>
          <c:h val="0.8197185039370078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Encarcelados/as preventivamente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Hoja1!$A$2:$A$8</c:f>
              <c:numCache>
                <c:formatCode>mmm\-yy</c:formatCode>
                <c:ptCount val="7"/>
                <c:pt idx="0">
                  <c:v>41518</c:v>
                </c:pt>
                <c:pt idx="1">
                  <c:v>41548</c:v>
                </c:pt>
                <c:pt idx="2">
                  <c:v>41579</c:v>
                </c:pt>
                <c:pt idx="3">
                  <c:v>41609</c:v>
                </c:pt>
                <c:pt idx="4">
                  <c:v>41640</c:v>
                </c:pt>
                <c:pt idx="5">
                  <c:v>41671</c:v>
                </c:pt>
                <c:pt idx="6">
                  <c:v>41699</c:v>
                </c:pt>
              </c:numCache>
            </c:numRef>
          </c:cat>
          <c:val>
            <c:numRef>
              <c:f>Hoja1!$B$2:$B$8</c:f>
              <c:numCache>
                <c:formatCode>0.0</c:formatCode>
                <c:ptCount val="7"/>
                <c:pt idx="0" formatCode="General">
                  <c:v>57.2</c:v>
                </c:pt>
                <c:pt idx="1">
                  <c:v>56.8</c:v>
                </c:pt>
                <c:pt idx="2">
                  <c:v>57</c:v>
                </c:pt>
                <c:pt idx="3">
                  <c:v>56.7</c:v>
                </c:pt>
                <c:pt idx="4">
                  <c:v>57.569599674862836</c:v>
                </c:pt>
                <c:pt idx="5" formatCode="General">
                  <c:v>58.6</c:v>
                </c:pt>
                <c:pt idx="6" formatCode="General">
                  <c:v>58.8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Condenados/as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Hoja1!$A$2:$A$8</c:f>
              <c:numCache>
                <c:formatCode>mmm\-yy</c:formatCode>
                <c:ptCount val="7"/>
                <c:pt idx="0">
                  <c:v>41518</c:v>
                </c:pt>
                <c:pt idx="1">
                  <c:v>41548</c:v>
                </c:pt>
                <c:pt idx="2">
                  <c:v>41579</c:v>
                </c:pt>
                <c:pt idx="3">
                  <c:v>41609</c:v>
                </c:pt>
                <c:pt idx="4">
                  <c:v>41640</c:v>
                </c:pt>
                <c:pt idx="5">
                  <c:v>41671</c:v>
                </c:pt>
                <c:pt idx="6">
                  <c:v>41699</c:v>
                </c:pt>
              </c:numCache>
            </c:numRef>
          </c:cat>
          <c:val>
            <c:numRef>
              <c:f>Hoja1!$C$2:$C$8</c:f>
              <c:numCache>
                <c:formatCode>0.0</c:formatCode>
                <c:ptCount val="7"/>
                <c:pt idx="0" formatCode="General">
                  <c:v>42.8</c:v>
                </c:pt>
                <c:pt idx="1">
                  <c:v>43.2</c:v>
                </c:pt>
                <c:pt idx="2">
                  <c:v>43</c:v>
                </c:pt>
                <c:pt idx="3">
                  <c:v>43.3</c:v>
                </c:pt>
                <c:pt idx="4">
                  <c:v>42.430400325137164</c:v>
                </c:pt>
                <c:pt idx="5" formatCode="General">
                  <c:v>41.4</c:v>
                </c:pt>
                <c:pt idx="6" formatCode="General">
                  <c:v>41.2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4911872"/>
        <c:axId val="24913408"/>
      </c:barChart>
      <c:dateAx>
        <c:axId val="24911872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s-AR"/>
          </a:p>
        </c:txPr>
        <c:crossAx val="24913408"/>
        <c:crosses val="autoZero"/>
        <c:auto val="1"/>
        <c:lblOffset val="100"/>
        <c:baseTimeUnit val="months"/>
      </c:dateAx>
      <c:valAx>
        <c:axId val="24913408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249118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8.1123218023918253E-3"/>
          <c:y val="9.9296065869224404E-2"/>
          <c:w val="0.14854099804071613"/>
          <c:h val="0.51751554354042961"/>
        </c:manualLayout>
      </c:layout>
      <c:overlay val="0"/>
      <c:txPr>
        <a:bodyPr/>
        <a:lstStyle/>
        <a:p>
          <a:pPr>
            <a:defRPr sz="1050"/>
          </a:pPr>
          <a:endParaRPr lang="es-A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A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49515696021693"/>
          <c:y val="0.18616152685779647"/>
          <c:w val="0.85334585666952845"/>
          <c:h val="0.64082165473677533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Encarcelados/as preventivamente</c:v>
                </c:pt>
              </c:strCache>
            </c:strRef>
          </c:tx>
          <c:spPr>
            <a:ln>
              <a:noFill/>
            </a:ln>
          </c:spPr>
          <c:invertIfNegative val="0"/>
          <c:dLbls>
            <c:txPr>
              <a:bodyPr/>
              <a:lstStyle/>
              <a:p>
                <a:pPr>
                  <a:defRPr sz="1000">
                    <a:solidFill>
                      <a:schemeClr val="tx1">
                        <a:lumMod val="90000"/>
                        <a:lumOff val="10000"/>
                      </a:schemeClr>
                    </a:solidFill>
                  </a:defRPr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Hoja1!$A$2:$A$12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Hoja1!$B$2:$B$12</c:f>
              <c:numCache>
                <c:formatCode>0</c:formatCode>
                <c:ptCount val="11"/>
                <c:pt idx="0">
                  <c:v>54.467493336423686</c:v>
                </c:pt>
                <c:pt idx="1">
                  <c:v>56.840034965034967</c:v>
                </c:pt>
                <c:pt idx="2">
                  <c:v>51.62930676629307</c:v>
                </c:pt>
                <c:pt idx="3">
                  <c:v>45.791457286432163</c:v>
                </c:pt>
                <c:pt idx="4">
                  <c:v>44.544480171489816</c:v>
                </c:pt>
                <c:pt idx="5">
                  <c:v>56.096203095423675</c:v>
                </c:pt>
                <c:pt idx="6">
                  <c:v>52.976059740830223</c:v>
                </c:pt>
                <c:pt idx="7">
                  <c:v>52.889131622064447</c:v>
                </c:pt>
                <c:pt idx="8">
                  <c:v>51.561181434599156</c:v>
                </c:pt>
                <c:pt idx="9">
                  <c:v>52.627752388865808</c:v>
                </c:pt>
                <c:pt idx="10">
                  <c:v>55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Condenados/as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>
                    <a:solidFill>
                      <a:schemeClr val="tx1">
                        <a:lumMod val="90000"/>
                        <a:lumOff val="10000"/>
                      </a:schemeClr>
                    </a:solidFill>
                  </a:defRPr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Hoja1!$A$2:$A$12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Hoja1!$C$2:$C$12</c:f>
              <c:numCache>
                <c:formatCode>0</c:formatCode>
                <c:ptCount val="11"/>
                <c:pt idx="0">
                  <c:v>45.532506663576314</c:v>
                </c:pt>
                <c:pt idx="1">
                  <c:v>43.159965034965033</c:v>
                </c:pt>
                <c:pt idx="2">
                  <c:v>48.37069323370693</c:v>
                </c:pt>
                <c:pt idx="3">
                  <c:v>54.208542713567837</c:v>
                </c:pt>
                <c:pt idx="4">
                  <c:v>55.455519828510184</c:v>
                </c:pt>
                <c:pt idx="5">
                  <c:v>43.903796904576325</c:v>
                </c:pt>
                <c:pt idx="6">
                  <c:v>47.023940259169777</c:v>
                </c:pt>
                <c:pt idx="7">
                  <c:v>47.110868377935553</c:v>
                </c:pt>
                <c:pt idx="8">
                  <c:v>48.438818565400844</c:v>
                </c:pt>
                <c:pt idx="9">
                  <c:v>47.372247611134192</c:v>
                </c:pt>
                <c:pt idx="10">
                  <c:v>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6"/>
        <c:overlap val="100"/>
        <c:axId val="24967808"/>
        <c:axId val="25309568"/>
      </c:barChart>
      <c:catAx>
        <c:axId val="24967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s-AR"/>
          </a:p>
        </c:txPr>
        <c:crossAx val="25309568"/>
        <c:crosses val="autoZero"/>
        <c:auto val="1"/>
        <c:lblAlgn val="ctr"/>
        <c:lblOffset val="100"/>
        <c:noMultiLvlLbl val="0"/>
      </c:catAx>
      <c:valAx>
        <c:axId val="25309568"/>
        <c:scaling>
          <c:orientation val="minMax"/>
          <c:max val="1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249678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9.7579307260991794E-4"/>
          <c:y val="0.18981340727995591"/>
          <c:w val="0.11933502368742623"/>
          <c:h val="0.68931170617354065"/>
        </c:manualLayout>
      </c:layout>
      <c:overlay val="0"/>
      <c:txPr>
        <a:bodyPr/>
        <a:lstStyle/>
        <a:p>
          <a:pPr>
            <a:defRPr sz="900"/>
          </a:pPr>
          <a:endParaRPr lang="es-A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A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642031504233658"/>
          <c:y val="3.4374781402889389E-2"/>
          <c:w val="0.8388060897986116"/>
          <c:h val="0.8197185039370078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Encarcelados/as preventivamente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Hoja1!$A$2:$A$5</c:f>
              <c:strCache>
                <c:ptCount val="4"/>
                <c:pt idx="0">
                  <c:v>Total población Mar-14</c:v>
                </c:pt>
                <c:pt idx="1">
                  <c:v>Nacional</c:v>
                </c:pt>
                <c:pt idx="2">
                  <c:v>Federal</c:v>
                </c:pt>
                <c:pt idx="3">
                  <c:v>Provincial </c:v>
                </c:pt>
              </c:strCache>
            </c:strRef>
          </c:cat>
          <c:val>
            <c:numRef>
              <c:f>Hoja1!$B$2:$B$5</c:f>
              <c:numCache>
                <c:formatCode>0.0</c:formatCode>
                <c:ptCount val="4"/>
                <c:pt idx="0" formatCode="General">
                  <c:v>58.8</c:v>
                </c:pt>
                <c:pt idx="1">
                  <c:v>53.4</c:v>
                </c:pt>
                <c:pt idx="2">
                  <c:v>73.900000000000006</c:v>
                </c:pt>
                <c:pt idx="3">
                  <c:v>30.5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Condenados/as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Hoja1!$A$2:$A$5</c:f>
              <c:strCache>
                <c:ptCount val="4"/>
                <c:pt idx="0">
                  <c:v>Total población Mar-14</c:v>
                </c:pt>
                <c:pt idx="1">
                  <c:v>Nacional</c:v>
                </c:pt>
                <c:pt idx="2">
                  <c:v>Federal</c:v>
                </c:pt>
                <c:pt idx="3">
                  <c:v>Provincial </c:v>
                </c:pt>
              </c:strCache>
            </c:strRef>
          </c:cat>
          <c:val>
            <c:numRef>
              <c:f>Hoja1!$C$2:$C$5</c:f>
              <c:numCache>
                <c:formatCode>0.0</c:formatCode>
                <c:ptCount val="4"/>
                <c:pt idx="0" formatCode="General">
                  <c:v>41.2</c:v>
                </c:pt>
                <c:pt idx="1">
                  <c:v>46.6</c:v>
                </c:pt>
                <c:pt idx="2">
                  <c:v>26.1</c:v>
                </c:pt>
                <c:pt idx="3">
                  <c:v>69.5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6483712"/>
        <c:axId val="26485504"/>
      </c:barChart>
      <c:catAx>
        <c:axId val="264837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s-AR"/>
          </a:p>
        </c:txPr>
        <c:crossAx val="26485504"/>
        <c:crosses val="autoZero"/>
        <c:auto val="1"/>
        <c:lblAlgn val="ctr"/>
        <c:lblOffset val="100"/>
        <c:noMultiLvlLbl val="0"/>
      </c:catAx>
      <c:valAx>
        <c:axId val="2648550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264837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8.1123218023918253E-3"/>
          <c:y val="0.19074681002522353"/>
          <c:w val="0.17944668635170605"/>
          <c:h val="0.39295759667730557"/>
        </c:manualLayout>
      </c:layout>
      <c:overlay val="0"/>
      <c:txPr>
        <a:bodyPr/>
        <a:lstStyle/>
        <a:p>
          <a:pPr>
            <a:defRPr sz="1050"/>
          </a:pPr>
          <a:endParaRPr lang="es-A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A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251794427213005"/>
          <c:y val="0.13768487708618735"/>
          <c:w val="0.50310484627391128"/>
          <c:h val="0.67006690717592043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explosion val="12"/>
          <c:dPt>
            <c:idx val="1"/>
            <c:bubble3D val="0"/>
            <c:explosion val="0"/>
          </c:dPt>
          <c:cat>
            <c:strRef>
              <c:f>Hoja1!$A$2:$A$3</c:f>
              <c:strCache>
                <c:ptCount val="2"/>
                <c:pt idx="0">
                  <c:v>Procesados</c:v>
                </c:pt>
                <c:pt idx="1">
                  <c:v>Condenados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5661</c:v>
                </c:pt>
                <c:pt idx="1">
                  <c:v>4307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s-A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A3F45F-9A44-4F91-8E30-CC206A91725D}" type="datetimeFigureOut">
              <a:rPr lang="es-AR" smtClean="0"/>
              <a:t>06/06/2014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A0EF15-0F90-4576-8272-B7FC827A64F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67424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A0EF15-0F90-4576-8272-B7FC827A64F6}" type="slidenum">
              <a:rPr lang="es-AR" smtClean="0"/>
              <a:t>3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590072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A0EF15-0F90-4576-8272-B7FC827A64F6}" type="slidenum">
              <a:rPr lang="es-AR" smtClean="0"/>
              <a:t>8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6030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A0EF15-0F90-4576-8272-B7FC827A64F6}" type="slidenum">
              <a:rPr lang="es-AR" smtClean="0"/>
              <a:t>9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60306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A0EF15-0F90-4576-8272-B7FC827A64F6}" type="slidenum">
              <a:rPr lang="es-AR" smtClean="0"/>
              <a:t>10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60306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A0EF15-0F90-4576-8272-B7FC827A64F6}" type="slidenum">
              <a:rPr lang="es-AR" smtClean="0"/>
              <a:t>11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6030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7A847CFC-816F-41D0-AAC0-9BF4FEBC753E}" type="datetimeFigureOut">
              <a:rPr lang="es-ES" smtClean="0"/>
              <a:t>06/06/2014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-963488"/>
            <a:ext cx="1524000" cy="347472"/>
          </a:xfrm>
          <a:prstGeom prst="rect">
            <a:avLst/>
          </a:prstGeom>
        </p:spPr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7A847CFC-816F-41D0-AAC0-9BF4FEBC753E}" type="datetimeFigureOut">
              <a:rPr lang="es-ES" smtClean="0"/>
              <a:t>06/06/2014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-963488"/>
            <a:ext cx="1524000" cy="347472"/>
          </a:xfrm>
          <a:prstGeom prst="rect">
            <a:avLst/>
          </a:prstGeom>
        </p:spPr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7A847CFC-816F-41D0-AAC0-9BF4FEBC753E}" type="datetimeFigureOut">
              <a:rPr lang="es-ES" smtClean="0"/>
              <a:t>06/06/2014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-963488"/>
            <a:ext cx="1524000" cy="347472"/>
          </a:xfrm>
          <a:prstGeom prst="rect">
            <a:avLst/>
          </a:prstGeom>
        </p:spPr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7A847CFC-816F-41D0-AAC0-9BF4FEBC753E}" type="datetimeFigureOut">
              <a:rPr lang="es-ES" smtClean="0"/>
              <a:t>06/06/2014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-963488"/>
            <a:ext cx="1524000" cy="347472"/>
          </a:xfrm>
          <a:prstGeom prst="rect">
            <a:avLst/>
          </a:prstGeom>
        </p:spPr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7A847CFC-816F-41D0-AAC0-9BF4FEBC753E}" type="datetimeFigureOut">
              <a:rPr lang="es-ES" smtClean="0"/>
              <a:t>06/06/2014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-963488"/>
            <a:ext cx="1524000" cy="347472"/>
          </a:xfrm>
          <a:prstGeom prst="rect">
            <a:avLst/>
          </a:prstGeom>
        </p:spPr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7A847CFC-816F-41D0-AAC0-9BF4FEBC753E}" type="datetimeFigureOut">
              <a:rPr lang="es-ES" smtClean="0"/>
              <a:t>06/06/2014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-963488"/>
            <a:ext cx="1524000" cy="347472"/>
          </a:xfrm>
          <a:prstGeom prst="rect">
            <a:avLst/>
          </a:prstGeom>
        </p:spPr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7A847CFC-816F-41D0-AAC0-9BF4FEBC753E}" type="datetimeFigureOut">
              <a:rPr lang="es-ES" smtClean="0"/>
              <a:t>06/06/2014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20000" y="-963488"/>
            <a:ext cx="1524000" cy="347472"/>
          </a:xfrm>
          <a:prstGeom prst="rect">
            <a:avLst/>
          </a:prstGeom>
        </p:spPr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7A847CFC-816F-41D0-AAC0-9BF4FEBC753E}" type="datetimeFigureOut">
              <a:rPr lang="es-ES" smtClean="0"/>
              <a:t>06/06/2014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-963488"/>
            <a:ext cx="1524000" cy="347472"/>
          </a:xfrm>
          <a:prstGeom prst="rect">
            <a:avLst/>
          </a:prstGeom>
        </p:spPr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7A847CFC-816F-41D0-AAC0-9BF4FEBC753E}" type="datetimeFigureOut">
              <a:rPr lang="es-ES" smtClean="0"/>
              <a:t>06/06/2014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-963488"/>
            <a:ext cx="1524000" cy="347472"/>
          </a:xfrm>
          <a:prstGeom prst="rect">
            <a:avLst/>
          </a:prstGeom>
        </p:spPr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7A847CFC-816F-41D0-AAC0-9BF4FEBC753E}" type="datetimeFigureOut">
              <a:rPr lang="es-ES" smtClean="0"/>
              <a:t>06/06/2014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-963488"/>
            <a:ext cx="1524000" cy="347472"/>
          </a:xfrm>
          <a:prstGeom prst="rect">
            <a:avLst/>
          </a:prstGeom>
        </p:spPr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7A847CFC-816F-41D0-AAC0-9BF4FEBC753E}" type="datetimeFigureOut">
              <a:rPr lang="es-ES" smtClean="0"/>
              <a:t>06/06/2014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-963488"/>
            <a:ext cx="1524000" cy="347472"/>
          </a:xfrm>
          <a:prstGeom prst="rect">
            <a:avLst/>
          </a:prstGeom>
        </p:spPr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8613" y="332301"/>
            <a:ext cx="9063124" cy="283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C:\Users\mdamone\AppData\Local\Microsoft\Windows\Temporary Internet Files\Content.Outlook\0VDQKV51\VI_Logo-01 (fondo transparente).png"/>
          <p:cNvPicPr>
            <a:picLocks noChangeAspect="1" noChangeArrowheads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552"/>
          <a:stretch/>
        </p:blipFill>
        <p:spPr bwMode="auto">
          <a:xfrm>
            <a:off x="-2604" y="-50640"/>
            <a:ext cx="991477" cy="430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mdamone\AppData\Local\Microsoft\Windows\Temporary Internet Files\Content.Outlook\0VDQKV51\VI_Logo-01 (fondo transparente).png"/>
          <p:cNvPicPr>
            <a:picLocks noChangeAspect="1" noChangeArrowheads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026" t="28536" r="2640" b="29915"/>
          <a:stretch/>
        </p:blipFill>
        <p:spPr bwMode="auto">
          <a:xfrm>
            <a:off x="7740049" y="-6536"/>
            <a:ext cx="1395768" cy="348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3.xml"/><Relationship Id="rId5" Type="http://schemas.openxmlformats.org/officeDocument/2006/relationships/chart" Target="../charts/chart22.xml"/><Relationship Id="rId4" Type="http://schemas.openxmlformats.org/officeDocument/2006/relationships/chart" Target="../charts/chart2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as.org/es/cidh/ppl/informes/pdfs/Informe-PP-2013-es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Población SPF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6640" cy="2372072"/>
          </a:xfrm>
        </p:spPr>
        <p:txBody>
          <a:bodyPr>
            <a:normAutofit fontScale="85000" lnSpcReduction="20000"/>
          </a:bodyPr>
          <a:lstStyle/>
          <a:p>
            <a:r>
              <a:rPr lang="es-MX" dirty="0" smtClean="0"/>
              <a:t>Sistematización de información semanal.</a:t>
            </a:r>
          </a:p>
          <a:p>
            <a:endParaRPr lang="es-MX" dirty="0" smtClean="0"/>
          </a:p>
          <a:p>
            <a:r>
              <a:rPr lang="es-MX" dirty="0" smtClean="0"/>
              <a:t>Área de Registro y Bases de Datos.</a:t>
            </a:r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pPr algn="r"/>
            <a:r>
              <a:rPr lang="es-MX" dirty="0" smtClean="0"/>
              <a:t>Marzo 2014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63179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50 Llamada rectangular redondeada"/>
          <p:cNvSpPr/>
          <p:nvPr/>
        </p:nvSpPr>
        <p:spPr>
          <a:xfrm>
            <a:off x="5616074" y="4630415"/>
            <a:ext cx="2412310" cy="814809"/>
          </a:xfrm>
          <a:prstGeom prst="wedgeRoundRectCallout">
            <a:avLst>
              <a:gd name="adj1" fmla="val -37260"/>
              <a:gd name="adj2" fmla="val -9634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1200" dirty="0" smtClean="0"/>
              <a:t>La Justicia Federal supera en un 15% la media de detenidos encerrados preventivamente. </a:t>
            </a:r>
            <a:endParaRPr lang="es-AR" sz="1200" dirty="0"/>
          </a:p>
        </p:txBody>
      </p:sp>
      <p:graphicFrame>
        <p:nvGraphicFramePr>
          <p:cNvPr id="44" name="43 Gráfico"/>
          <p:cNvGraphicFramePr/>
          <p:nvPr>
            <p:extLst>
              <p:ext uri="{D42A27DB-BD31-4B8C-83A1-F6EECF244321}">
                <p14:modId xmlns:p14="http://schemas.microsoft.com/office/powerpoint/2010/main" val="2061657899"/>
              </p:ext>
            </p:extLst>
          </p:nvPr>
        </p:nvGraphicFramePr>
        <p:xfrm>
          <a:off x="467544" y="1743404"/>
          <a:ext cx="7704856" cy="26937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79675" y="19050"/>
            <a:ext cx="8229600" cy="1143000"/>
          </a:xfrm>
        </p:spPr>
        <p:txBody>
          <a:bodyPr>
            <a:normAutofit/>
          </a:bodyPr>
          <a:lstStyle/>
          <a:p>
            <a:r>
              <a:rPr lang="es-MX" sz="2800" dirty="0" smtClean="0"/>
              <a:t>Situación procesal según jurisdicción</a:t>
            </a:r>
            <a:endParaRPr lang="es-AR" sz="2800" dirty="0"/>
          </a:p>
        </p:txBody>
      </p:sp>
      <p:sp>
        <p:nvSpPr>
          <p:cNvPr id="13" name="12 Rectángulo"/>
          <p:cNvSpPr/>
          <p:nvPr/>
        </p:nvSpPr>
        <p:spPr>
          <a:xfrm>
            <a:off x="-3473" y="6065920"/>
            <a:ext cx="9144000" cy="8367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45" name="44 CuadroTexto"/>
          <p:cNvSpPr txBox="1"/>
          <p:nvPr/>
        </p:nvSpPr>
        <p:spPr>
          <a:xfrm>
            <a:off x="3812463" y="4529068"/>
            <a:ext cx="1794081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600" dirty="0" smtClean="0"/>
              <a:t>Fuente: partes semanales enviados por el SPF</a:t>
            </a:r>
            <a:endParaRPr lang="es-AR" sz="600" dirty="0"/>
          </a:p>
        </p:txBody>
      </p:sp>
      <p:sp>
        <p:nvSpPr>
          <p:cNvPr id="46" name="45 CuadroTexto"/>
          <p:cNvSpPr txBox="1"/>
          <p:nvPr/>
        </p:nvSpPr>
        <p:spPr>
          <a:xfrm>
            <a:off x="1778939" y="995435"/>
            <a:ext cx="496855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Situación procesal según jurisdicción. Marzo 2014</a:t>
            </a:r>
          </a:p>
          <a:p>
            <a:pPr algn="ctr"/>
            <a:r>
              <a:rPr lang="es-MX" sz="1100" dirty="0" smtClean="0"/>
              <a:t>En porcentajes</a:t>
            </a:r>
          </a:p>
        </p:txBody>
      </p:sp>
      <p:cxnSp>
        <p:nvCxnSpPr>
          <p:cNvPr id="48" name="47 Conector recto"/>
          <p:cNvCxnSpPr/>
          <p:nvPr/>
        </p:nvCxnSpPr>
        <p:spPr>
          <a:xfrm>
            <a:off x="1942124" y="2749029"/>
            <a:ext cx="59422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51 Rectángulo"/>
          <p:cNvSpPr/>
          <p:nvPr/>
        </p:nvSpPr>
        <p:spPr>
          <a:xfrm>
            <a:off x="1854144" y="1772817"/>
            <a:ext cx="773640" cy="2232248"/>
          </a:xfrm>
          <a:prstGeom prst="rect">
            <a:avLst/>
          </a:prstGeom>
          <a:solidFill>
            <a:srgbClr val="DDDDDD">
              <a:alpha val="25098"/>
            </a:srgb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3" name="52 CuadroTexto"/>
          <p:cNvSpPr txBox="1"/>
          <p:nvPr/>
        </p:nvSpPr>
        <p:spPr>
          <a:xfrm>
            <a:off x="5220072" y="4311999"/>
            <a:ext cx="575799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600" dirty="0" smtClean="0"/>
              <a:t>Base :3331</a:t>
            </a:r>
            <a:endParaRPr lang="es-AR" sz="600" dirty="0"/>
          </a:p>
        </p:txBody>
      </p:sp>
      <p:sp>
        <p:nvSpPr>
          <p:cNvPr id="54" name="53 CuadroTexto"/>
          <p:cNvSpPr txBox="1"/>
          <p:nvPr/>
        </p:nvSpPr>
        <p:spPr>
          <a:xfrm>
            <a:off x="6775786" y="4311999"/>
            <a:ext cx="553357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600" dirty="0" smtClean="0"/>
              <a:t>Base : 681</a:t>
            </a:r>
            <a:endParaRPr lang="es-AR" sz="600" dirty="0"/>
          </a:p>
        </p:txBody>
      </p:sp>
      <p:sp>
        <p:nvSpPr>
          <p:cNvPr id="55" name="54 CuadroTexto"/>
          <p:cNvSpPr txBox="1"/>
          <p:nvPr/>
        </p:nvSpPr>
        <p:spPr>
          <a:xfrm>
            <a:off x="3601988" y="4311999"/>
            <a:ext cx="575799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600" dirty="0" smtClean="0"/>
              <a:t>Base :5890</a:t>
            </a:r>
            <a:endParaRPr lang="es-AR" sz="600" dirty="0"/>
          </a:p>
        </p:txBody>
      </p:sp>
      <p:sp>
        <p:nvSpPr>
          <p:cNvPr id="56" name="55 CuadroTexto"/>
          <p:cNvSpPr txBox="1"/>
          <p:nvPr/>
        </p:nvSpPr>
        <p:spPr>
          <a:xfrm>
            <a:off x="1979977" y="4324454"/>
            <a:ext cx="575799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600" dirty="0" smtClean="0"/>
              <a:t>Base :9902</a:t>
            </a:r>
            <a:endParaRPr lang="es-AR" sz="600" dirty="0"/>
          </a:p>
        </p:txBody>
      </p:sp>
      <p:sp>
        <p:nvSpPr>
          <p:cNvPr id="17" name="16 CuadroTexto"/>
          <p:cNvSpPr txBox="1"/>
          <p:nvPr/>
        </p:nvSpPr>
        <p:spPr>
          <a:xfrm>
            <a:off x="51122" y="6161110"/>
            <a:ext cx="9143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chemeClr val="bg1"/>
                </a:solidFill>
              </a:rPr>
              <a:t>La justicia federal continúa mostrando el mayor registro de personas encarceladas sin condena firme en relación a la cifra global.  </a:t>
            </a:r>
          </a:p>
        </p:txBody>
      </p:sp>
      <p:sp>
        <p:nvSpPr>
          <p:cNvPr id="3" name="2 Flecha derecha"/>
          <p:cNvSpPr/>
          <p:nvPr/>
        </p:nvSpPr>
        <p:spPr>
          <a:xfrm rot="16200000">
            <a:off x="5727767" y="2474334"/>
            <a:ext cx="245914" cy="2108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" name="3 CuadroTexto"/>
          <p:cNvSpPr txBox="1"/>
          <p:nvPr/>
        </p:nvSpPr>
        <p:spPr>
          <a:xfrm>
            <a:off x="5917399" y="2473151"/>
            <a:ext cx="8774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700" dirty="0" smtClean="0"/>
              <a:t>+15,1% respecto de la media</a:t>
            </a:r>
            <a:endParaRPr lang="es-AR" sz="700" dirty="0"/>
          </a:p>
        </p:txBody>
      </p:sp>
      <p:sp>
        <p:nvSpPr>
          <p:cNvPr id="20" name="19 CuadroTexto"/>
          <p:cNvSpPr txBox="1"/>
          <p:nvPr/>
        </p:nvSpPr>
        <p:spPr>
          <a:xfrm>
            <a:off x="96328" y="5805264"/>
            <a:ext cx="295144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dirty="0" smtClean="0"/>
              <a:t>Fuente: Partes semanales enviados por el SPF. Marzo 2014</a:t>
            </a:r>
            <a:endParaRPr lang="es-AR" sz="800" dirty="0"/>
          </a:p>
        </p:txBody>
      </p:sp>
    </p:spTree>
    <p:extLst>
      <p:ext uri="{BB962C8B-B14F-4D97-AF65-F5344CB8AC3E}">
        <p14:creationId xmlns:p14="http://schemas.microsoft.com/office/powerpoint/2010/main" val="388196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7 Gráfico"/>
          <p:cNvGraphicFramePr/>
          <p:nvPr>
            <p:extLst>
              <p:ext uri="{D42A27DB-BD31-4B8C-83A1-F6EECF244321}">
                <p14:modId xmlns:p14="http://schemas.microsoft.com/office/powerpoint/2010/main" val="1911551590"/>
              </p:ext>
            </p:extLst>
          </p:nvPr>
        </p:nvGraphicFramePr>
        <p:xfrm>
          <a:off x="2585955" y="1729891"/>
          <a:ext cx="4392488" cy="32980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6" name="35 Gráfico"/>
          <p:cNvGraphicFramePr/>
          <p:nvPr>
            <p:extLst>
              <p:ext uri="{D42A27DB-BD31-4B8C-83A1-F6EECF244321}">
                <p14:modId xmlns:p14="http://schemas.microsoft.com/office/powerpoint/2010/main" val="3571791466"/>
              </p:ext>
            </p:extLst>
          </p:nvPr>
        </p:nvGraphicFramePr>
        <p:xfrm>
          <a:off x="161041" y="3140968"/>
          <a:ext cx="2940093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9" name="38 Gráfico"/>
          <p:cNvGraphicFramePr/>
          <p:nvPr>
            <p:extLst>
              <p:ext uri="{D42A27DB-BD31-4B8C-83A1-F6EECF244321}">
                <p14:modId xmlns:p14="http://schemas.microsoft.com/office/powerpoint/2010/main" val="99088226"/>
              </p:ext>
            </p:extLst>
          </p:nvPr>
        </p:nvGraphicFramePr>
        <p:xfrm>
          <a:off x="6126582" y="3123682"/>
          <a:ext cx="2909914" cy="194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" name="12 Rectángulo"/>
          <p:cNvSpPr/>
          <p:nvPr/>
        </p:nvSpPr>
        <p:spPr>
          <a:xfrm>
            <a:off x="-3473" y="6065920"/>
            <a:ext cx="9144000" cy="8367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19" name="18 CuadroTexto"/>
          <p:cNvSpPr txBox="1"/>
          <p:nvPr/>
        </p:nvSpPr>
        <p:spPr>
          <a:xfrm>
            <a:off x="3203848" y="2985403"/>
            <a:ext cx="1284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Condenados/as 41,2%</a:t>
            </a:r>
            <a:endParaRPr lang="es-AR" sz="1200" dirty="0"/>
          </a:p>
        </p:txBody>
      </p:sp>
      <p:sp>
        <p:nvSpPr>
          <p:cNvPr id="20" name="19 CuadroTexto"/>
          <p:cNvSpPr txBox="1"/>
          <p:nvPr/>
        </p:nvSpPr>
        <p:spPr>
          <a:xfrm>
            <a:off x="4523216" y="3167727"/>
            <a:ext cx="12729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dirty="0" smtClean="0"/>
              <a:t>Personas encarceladas preventivamente 58,8%</a:t>
            </a:r>
            <a:endParaRPr lang="es-AR" sz="1050" dirty="0"/>
          </a:p>
        </p:txBody>
      </p:sp>
      <p:sp>
        <p:nvSpPr>
          <p:cNvPr id="22" name="21 Flecha abajo"/>
          <p:cNvSpPr/>
          <p:nvPr/>
        </p:nvSpPr>
        <p:spPr>
          <a:xfrm rot="5400000">
            <a:off x="2628585" y="2665578"/>
            <a:ext cx="540901" cy="404196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graphicFrame>
        <p:nvGraphicFramePr>
          <p:cNvPr id="23" name="2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611292"/>
              </p:ext>
            </p:extLst>
          </p:nvPr>
        </p:nvGraphicFramePr>
        <p:xfrm>
          <a:off x="137683" y="2678012"/>
          <a:ext cx="2235579" cy="3962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35579"/>
              </a:tblGrid>
              <a:tr h="223825">
                <a:tc>
                  <a:txBody>
                    <a:bodyPr/>
                    <a:lstStyle/>
                    <a:p>
                      <a:pPr algn="ctr"/>
                      <a:r>
                        <a:rPr lang="es-MX" sz="1000" dirty="0" smtClean="0"/>
                        <a:t>Total condenados</a:t>
                      </a:r>
                      <a:r>
                        <a:rPr lang="es-MX" sz="1000" baseline="0" dirty="0" smtClean="0"/>
                        <a:t> por j</a:t>
                      </a:r>
                      <a:r>
                        <a:rPr lang="es-MX" sz="1000" dirty="0" smtClean="0"/>
                        <a:t>urisdicción de origen</a:t>
                      </a:r>
                      <a:endParaRPr lang="es-AR" sz="10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24" name="2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3235432"/>
              </p:ext>
            </p:extLst>
          </p:nvPr>
        </p:nvGraphicFramePr>
        <p:xfrm>
          <a:off x="6300192" y="2574429"/>
          <a:ext cx="2664296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/>
              </a:tblGrid>
              <a:tr h="223825">
                <a:tc>
                  <a:txBody>
                    <a:bodyPr/>
                    <a:lstStyle/>
                    <a:p>
                      <a:pPr algn="ctr"/>
                      <a:r>
                        <a:rPr lang="es-MX" sz="1000" dirty="0" smtClean="0"/>
                        <a:t>Total encarcelados/as preventivamente por jurisdicción de origen</a:t>
                      </a:r>
                      <a:endParaRPr lang="es-AR" sz="1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5" name="24 Flecha abajo"/>
          <p:cNvSpPr/>
          <p:nvPr/>
        </p:nvSpPr>
        <p:spPr>
          <a:xfrm rot="16200000">
            <a:off x="5597819" y="2645369"/>
            <a:ext cx="612910" cy="444616"/>
          </a:xfrm>
          <a:prstGeom prst="downArrow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2" name="31 CuadroTexto"/>
          <p:cNvSpPr txBox="1"/>
          <p:nvPr/>
        </p:nvSpPr>
        <p:spPr>
          <a:xfrm>
            <a:off x="6804248" y="4832964"/>
            <a:ext cx="1543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" dirty="0" smtClean="0"/>
              <a:t>Base: 5814 Personas encarceladas preventivamente</a:t>
            </a:r>
            <a:endParaRPr lang="es-AR" sz="800" dirty="0"/>
          </a:p>
        </p:txBody>
      </p:sp>
      <p:sp>
        <p:nvSpPr>
          <p:cNvPr id="35" name="34 CuadroTexto"/>
          <p:cNvSpPr txBox="1"/>
          <p:nvPr/>
        </p:nvSpPr>
        <p:spPr>
          <a:xfrm>
            <a:off x="827584" y="4832964"/>
            <a:ext cx="14401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" dirty="0" smtClean="0"/>
              <a:t>Base: 4080 condenados</a:t>
            </a:r>
            <a:endParaRPr lang="es-AR" sz="800" dirty="0"/>
          </a:p>
        </p:txBody>
      </p:sp>
      <p:sp>
        <p:nvSpPr>
          <p:cNvPr id="43" name="42 CuadroTexto"/>
          <p:cNvSpPr txBox="1"/>
          <p:nvPr/>
        </p:nvSpPr>
        <p:spPr>
          <a:xfrm>
            <a:off x="3101134" y="1801899"/>
            <a:ext cx="29412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Composición a Marzo 2014</a:t>
            </a:r>
          </a:p>
        </p:txBody>
      </p:sp>
      <p:cxnSp>
        <p:nvCxnSpPr>
          <p:cNvPr id="4" name="3 Conector recto"/>
          <p:cNvCxnSpPr/>
          <p:nvPr/>
        </p:nvCxnSpPr>
        <p:spPr>
          <a:xfrm>
            <a:off x="353707" y="4768577"/>
            <a:ext cx="822120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CuadroTexto"/>
          <p:cNvSpPr txBox="1"/>
          <p:nvPr/>
        </p:nvSpPr>
        <p:spPr>
          <a:xfrm>
            <a:off x="51122" y="6161110"/>
            <a:ext cx="9143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chemeClr val="bg1"/>
                </a:solidFill>
              </a:rPr>
              <a:t>Es mayor el peso de las personas dependientes de la Justicia Nacional entre los condenados/as. </a:t>
            </a:r>
          </a:p>
        </p:txBody>
      </p:sp>
      <p:sp>
        <p:nvSpPr>
          <p:cNvPr id="26" name="1 Título"/>
          <p:cNvSpPr>
            <a:spLocks noGrp="1"/>
          </p:cNvSpPr>
          <p:nvPr>
            <p:ph type="title"/>
          </p:nvPr>
        </p:nvSpPr>
        <p:spPr>
          <a:xfrm>
            <a:off x="479675" y="19050"/>
            <a:ext cx="8229600" cy="1143000"/>
          </a:xfrm>
        </p:spPr>
        <p:txBody>
          <a:bodyPr>
            <a:normAutofit/>
          </a:bodyPr>
          <a:lstStyle/>
          <a:p>
            <a:r>
              <a:rPr lang="es-MX" sz="2800" dirty="0" smtClean="0"/>
              <a:t>Foco en situación procesal</a:t>
            </a:r>
            <a:endParaRPr lang="es-AR" sz="2800" dirty="0"/>
          </a:p>
        </p:txBody>
      </p:sp>
      <p:sp>
        <p:nvSpPr>
          <p:cNvPr id="27" name="26 CuadroTexto"/>
          <p:cNvSpPr txBox="1"/>
          <p:nvPr/>
        </p:nvSpPr>
        <p:spPr>
          <a:xfrm>
            <a:off x="96328" y="5805264"/>
            <a:ext cx="295144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dirty="0" smtClean="0"/>
              <a:t>Fuente: Partes semanales enviados por el SPF. Marzo 2014</a:t>
            </a:r>
            <a:endParaRPr lang="es-AR" sz="800" dirty="0"/>
          </a:p>
        </p:txBody>
      </p:sp>
    </p:spTree>
    <p:extLst>
      <p:ext uri="{BB962C8B-B14F-4D97-AF65-F5344CB8AC3E}">
        <p14:creationId xmlns:p14="http://schemas.microsoft.com/office/powerpoint/2010/main" val="265504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112 Grupo"/>
          <p:cNvGrpSpPr/>
          <p:nvPr/>
        </p:nvGrpSpPr>
        <p:grpSpPr>
          <a:xfrm>
            <a:off x="2989867" y="785970"/>
            <a:ext cx="5470565" cy="5330671"/>
            <a:chOff x="2696141" y="560188"/>
            <a:chExt cx="5470565" cy="5330671"/>
          </a:xfrm>
        </p:grpSpPr>
        <p:pic>
          <p:nvPicPr>
            <p:cNvPr id="1026" name="Picture 2" descr="http://www.aefip.org/Fotos/Seccionales/mapa_argentina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51872" y="804509"/>
              <a:ext cx="2571750" cy="50863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3" name="42 Rectángulo"/>
            <p:cNvSpPr/>
            <p:nvPr/>
          </p:nvSpPr>
          <p:spPr>
            <a:xfrm>
              <a:off x="6428236" y="2060848"/>
              <a:ext cx="1312116" cy="33574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600" dirty="0" smtClean="0">
                  <a:solidFill>
                    <a:schemeClr val="tx1">
                      <a:lumMod val="90000"/>
                      <a:lumOff val="10000"/>
                    </a:schemeClr>
                  </a:solidFill>
                </a:rPr>
                <a:t>-</a:t>
              </a:r>
              <a:r>
                <a:rPr lang="es-MX" sz="600" dirty="0" err="1" smtClean="0">
                  <a:solidFill>
                    <a:schemeClr val="tx1">
                      <a:lumMod val="90000"/>
                      <a:lumOff val="10000"/>
                    </a:schemeClr>
                  </a:solidFill>
                </a:rPr>
                <a:t>Sta</a:t>
              </a:r>
              <a:r>
                <a:rPr lang="es-MX" sz="600" dirty="0" smtClean="0">
                  <a:solidFill>
                    <a:schemeClr val="tx1">
                      <a:lumMod val="90000"/>
                      <a:lumOff val="10000"/>
                    </a:schemeClr>
                  </a:solidFill>
                </a:rPr>
                <a:t> Rosa:</a:t>
              </a:r>
            </a:p>
            <a:p>
              <a:pPr algn="ctr"/>
              <a:r>
                <a:rPr lang="es-MX" sz="600" dirty="0" smtClean="0">
                  <a:solidFill>
                    <a:schemeClr val="tx1">
                      <a:lumMod val="90000"/>
                      <a:lumOff val="10000"/>
                    </a:schemeClr>
                  </a:solidFill>
                </a:rPr>
                <a:t>Colonia Penal U.4</a:t>
              </a:r>
            </a:p>
            <a:p>
              <a:pPr algn="ctr"/>
              <a:r>
                <a:rPr lang="es-MX" sz="600" dirty="0" smtClean="0">
                  <a:solidFill>
                    <a:schemeClr val="tx1">
                      <a:lumMod val="90000"/>
                      <a:lumOff val="10000"/>
                    </a:schemeClr>
                  </a:solidFill>
                </a:rPr>
                <a:t>Correccional mujeres U.13</a:t>
              </a:r>
              <a:endParaRPr lang="es-AR" sz="600" dirty="0">
                <a:solidFill>
                  <a:schemeClr val="tx1">
                    <a:lumMod val="90000"/>
                    <a:lumOff val="10000"/>
                  </a:schemeClr>
                </a:solidFill>
              </a:endParaRPr>
            </a:p>
          </p:txBody>
        </p:sp>
        <p:sp>
          <p:nvSpPr>
            <p:cNvPr id="44" name="43 Rectángulo"/>
            <p:cNvSpPr/>
            <p:nvPr/>
          </p:nvSpPr>
          <p:spPr>
            <a:xfrm>
              <a:off x="3498306" y="3711865"/>
              <a:ext cx="921920" cy="218351"/>
            </a:xfrm>
            <a:prstGeom prst="rect">
              <a:avLst/>
            </a:prstGeom>
            <a:solidFill>
              <a:srgbClr val="53AB94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600" dirty="0" smtClean="0"/>
                <a:t>-Gral. Roca:</a:t>
              </a:r>
            </a:p>
            <a:p>
              <a:pPr algn="ctr"/>
              <a:r>
                <a:rPr lang="es-MX" sz="600" dirty="0" smtClean="0"/>
                <a:t>Colonia penal U.5</a:t>
              </a:r>
              <a:endParaRPr lang="es-AR" sz="600" dirty="0"/>
            </a:p>
          </p:txBody>
        </p:sp>
        <p:sp>
          <p:nvSpPr>
            <p:cNvPr id="45" name="44 Rectángulo"/>
            <p:cNvSpPr/>
            <p:nvPr/>
          </p:nvSpPr>
          <p:spPr>
            <a:xfrm>
              <a:off x="5408690" y="4314786"/>
              <a:ext cx="694382" cy="21835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700" dirty="0" smtClean="0"/>
                <a:t>-Rawson: </a:t>
              </a:r>
              <a:r>
                <a:rPr lang="es-MX" sz="700" dirty="0"/>
                <a:t>U6</a:t>
              </a:r>
              <a:endParaRPr lang="es-AR" sz="700" dirty="0"/>
            </a:p>
          </p:txBody>
        </p:sp>
        <p:sp>
          <p:nvSpPr>
            <p:cNvPr id="46" name="45 Rectángulo"/>
            <p:cNvSpPr/>
            <p:nvPr/>
          </p:nvSpPr>
          <p:spPr>
            <a:xfrm>
              <a:off x="5699773" y="560188"/>
              <a:ext cx="1060182" cy="221105"/>
            </a:xfrm>
            <a:prstGeom prst="rect">
              <a:avLst/>
            </a:prstGeom>
            <a:solidFill>
              <a:srgbClr val="BF77AA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600" dirty="0" smtClean="0"/>
                <a:t>Resistencia</a:t>
              </a:r>
            </a:p>
            <a:p>
              <a:pPr algn="ctr"/>
              <a:r>
                <a:rPr lang="es-MX" sz="600" dirty="0" smtClean="0"/>
                <a:t>Prisión regional U.7</a:t>
              </a:r>
              <a:endParaRPr lang="es-AR" sz="600" dirty="0"/>
            </a:p>
          </p:txBody>
        </p:sp>
        <p:sp>
          <p:nvSpPr>
            <p:cNvPr id="47" name="46 Rectángulo"/>
            <p:cNvSpPr/>
            <p:nvPr/>
          </p:nvSpPr>
          <p:spPr>
            <a:xfrm>
              <a:off x="4239200" y="930211"/>
              <a:ext cx="535596" cy="218351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600" dirty="0" smtClean="0"/>
                <a:t>Jujuy</a:t>
              </a:r>
            </a:p>
            <a:p>
              <a:pPr algn="ctr"/>
              <a:r>
                <a:rPr lang="es-MX" sz="600" dirty="0" smtClean="0"/>
                <a:t>U.22</a:t>
              </a:r>
              <a:endParaRPr lang="es-AR" sz="600" dirty="0"/>
            </a:p>
          </p:txBody>
        </p:sp>
        <p:sp>
          <p:nvSpPr>
            <p:cNvPr id="48" name="47 Rectángulo"/>
            <p:cNvSpPr/>
            <p:nvPr/>
          </p:nvSpPr>
          <p:spPr>
            <a:xfrm>
              <a:off x="3697729" y="3291450"/>
              <a:ext cx="740255" cy="21835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600" dirty="0" smtClean="0">
                  <a:solidFill>
                    <a:schemeClr val="tx1">
                      <a:lumMod val="90000"/>
                      <a:lumOff val="10000"/>
                    </a:schemeClr>
                  </a:solidFill>
                </a:rPr>
                <a:t>-Neuquén: U.9</a:t>
              </a:r>
              <a:endParaRPr lang="es-AR" sz="600" dirty="0">
                <a:solidFill>
                  <a:schemeClr val="tx1">
                    <a:lumMod val="90000"/>
                    <a:lumOff val="10000"/>
                  </a:schemeClr>
                </a:solidFill>
              </a:endParaRPr>
            </a:p>
          </p:txBody>
        </p:sp>
        <p:sp>
          <p:nvSpPr>
            <p:cNvPr id="49" name="48 Rectángulo"/>
            <p:cNvSpPr/>
            <p:nvPr/>
          </p:nvSpPr>
          <p:spPr>
            <a:xfrm>
              <a:off x="6555824" y="1171419"/>
              <a:ext cx="535596" cy="218351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600" dirty="0" smtClean="0">
                  <a:solidFill>
                    <a:schemeClr val="tx1">
                      <a:lumMod val="90000"/>
                      <a:lumOff val="10000"/>
                    </a:schemeClr>
                  </a:solidFill>
                </a:rPr>
                <a:t>Formosa: U.10</a:t>
              </a:r>
              <a:endParaRPr lang="es-AR" sz="600" dirty="0">
                <a:solidFill>
                  <a:schemeClr val="tx1">
                    <a:lumMod val="90000"/>
                    <a:lumOff val="10000"/>
                  </a:schemeClr>
                </a:solidFill>
              </a:endParaRPr>
            </a:p>
          </p:txBody>
        </p:sp>
        <p:sp>
          <p:nvSpPr>
            <p:cNvPr id="50" name="49 Rectángulo"/>
            <p:cNvSpPr/>
            <p:nvPr/>
          </p:nvSpPr>
          <p:spPr>
            <a:xfrm>
              <a:off x="6066761" y="826128"/>
              <a:ext cx="880862" cy="218351"/>
            </a:xfrm>
            <a:prstGeom prst="rect">
              <a:avLst/>
            </a:prstGeom>
            <a:solidFill>
              <a:srgbClr val="BF77AA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600" dirty="0" smtClean="0"/>
                <a:t>R. S. Peña:</a:t>
              </a:r>
            </a:p>
            <a:p>
              <a:pPr algn="ctr"/>
              <a:r>
                <a:rPr lang="es-MX" sz="600" dirty="0" smtClean="0"/>
                <a:t>Colonia penal  U.11</a:t>
              </a:r>
              <a:endParaRPr lang="es-AR" sz="600" dirty="0"/>
            </a:p>
          </p:txBody>
        </p:sp>
        <p:sp>
          <p:nvSpPr>
            <p:cNvPr id="51" name="50 Rectángulo"/>
            <p:cNvSpPr/>
            <p:nvPr/>
          </p:nvSpPr>
          <p:spPr>
            <a:xfrm>
              <a:off x="5364088" y="3969736"/>
              <a:ext cx="985991" cy="266896"/>
            </a:xfrm>
            <a:prstGeom prst="rect">
              <a:avLst/>
            </a:prstGeom>
            <a:solidFill>
              <a:srgbClr val="53AB94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600" dirty="0" smtClean="0"/>
                <a:t>-Viedma:</a:t>
              </a:r>
              <a:endParaRPr lang="es-MX" sz="600" dirty="0"/>
            </a:p>
            <a:p>
              <a:pPr algn="ctr"/>
              <a:r>
                <a:rPr lang="es-MX" sz="600" dirty="0" smtClean="0"/>
                <a:t>Colonia </a:t>
              </a:r>
              <a:r>
                <a:rPr lang="es-MX" sz="600" dirty="0"/>
                <a:t>penal  </a:t>
              </a:r>
              <a:r>
                <a:rPr lang="es-MX" sz="600" dirty="0" smtClean="0"/>
                <a:t>U.12</a:t>
              </a:r>
              <a:endParaRPr lang="es-MX" sz="600" dirty="0"/>
            </a:p>
          </p:txBody>
        </p:sp>
        <p:sp>
          <p:nvSpPr>
            <p:cNvPr id="53" name="52 Rectángulo"/>
            <p:cNvSpPr/>
            <p:nvPr/>
          </p:nvSpPr>
          <p:spPr>
            <a:xfrm>
              <a:off x="3659186" y="4155082"/>
              <a:ext cx="754857" cy="21835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700" dirty="0" smtClean="0"/>
                <a:t>-</a:t>
              </a:r>
              <a:r>
                <a:rPr lang="es-MX" sz="700" dirty="0" err="1" smtClean="0"/>
                <a:t>Esquel</a:t>
              </a:r>
              <a:r>
                <a:rPr lang="es-MX" sz="700" dirty="0" smtClean="0"/>
                <a:t>: U14</a:t>
              </a:r>
              <a:endParaRPr lang="es-AR" sz="700" dirty="0"/>
            </a:p>
          </p:txBody>
        </p:sp>
        <p:sp>
          <p:nvSpPr>
            <p:cNvPr id="54" name="53 Rectángulo"/>
            <p:cNvSpPr/>
            <p:nvPr/>
          </p:nvSpPr>
          <p:spPr>
            <a:xfrm>
              <a:off x="5390032" y="4880939"/>
              <a:ext cx="989404" cy="218351"/>
            </a:xfrm>
            <a:prstGeom prst="rect">
              <a:avLst/>
            </a:prstGeom>
            <a:solidFill>
              <a:srgbClr val="C86EB5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700" dirty="0" smtClean="0"/>
                <a:t>R. Gallegos: U15</a:t>
              </a:r>
              <a:endParaRPr lang="es-AR" sz="700" dirty="0"/>
            </a:p>
          </p:txBody>
        </p:sp>
        <p:sp>
          <p:nvSpPr>
            <p:cNvPr id="55" name="54 Rectángulo"/>
            <p:cNvSpPr/>
            <p:nvPr/>
          </p:nvSpPr>
          <p:spPr>
            <a:xfrm>
              <a:off x="2707561" y="1240496"/>
              <a:ext cx="1329053" cy="48857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600" dirty="0" smtClean="0"/>
                <a:t>Salta:</a:t>
              </a:r>
            </a:p>
            <a:p>
              <a:pPr algn="ctr"/>
              <a:r>
                <a:rPr lang="es-MX" sz="600" dirty="0" smtClean="0"/>
                <a:t>CF NOA III (hombres y mujeres) </a:t>
              </a:r>
            </a:p>
            <a:p>
              <a:pPr algn="ctr"/>
              <a:r>
                <a:rPr lang="es-MX" sz="600" dirty="0" smtClean="0"/>
                <a:t>Instituto penitenciario U16</a:t>
              </a:r>
            </a:p>
            <a:p>
              <a:pPr algn="ctr"/>
              <a:r>
                <a:rPr lang="es-MX" sz="600" dirty="0" smtClean="0"/>
                <a:t>Cárcel Federal U23</a:t>
              </a:r>
              <a:endParaRPr lang="es-AR" sz="600" dirty="0"/>
            </a:p>
          </p:txBody>
        </p:sp>
        <p:sp>
          <p:nvSpPr>
            <p:cNvPr id="56" name="55 Rectángulo"/>
            <p:cNvSpPr/>
            <p:nvPr/>
          </p:nvSpPr>
          <p:spPr>
            <a:xfrm>
              <a:off x="6898843" y="1530747"/>
              <a:ext cx="760389" cy="209314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600" dirty="0" smtClean="0"/>
                <a:t>Jujuy: Candelaria U.17</a:t>
              </a:r>
              <a:endParaRPr lang="es-AR" sz="600" dirty="0"/>
            </a:p>
          </p:txBody>
        </p:sp>
        <p:sp>
          <p:nvSpPr>
            <p:cNvPr id="59" name="58 Rectángulo"/>
            <p:cNvSpPr/>
            <p:nvPr/>
          </p:nvSpPr>
          <p:spPr>
            <a:xfrm>
              <a:off x="6617758" y="2790778"/>
              <a:ext cx="1548948" cy="503987"/>
            </a:xfrm>
            <a:prstGeom prst="rect">
              <a:avLst/>
            </a:prstGeom>
            <a:solidFill>
              <a:srgbClr val="FF9933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600" dirty="0" smtClean="0"/>
                <a:t>-CABA:</a:t>
              </a:r>
            </a:p>
            <a:p>
              <a:pPr algn="ctr"/>
              <a:r>
                <a:rPr lang="es-MX" sz="600" dirty="0" smtClean="0"/>
                <a:t>CPFCABA</a:t>
              </a:r>
            </a:p>
            <a:p>
              <a:pPr algn="ctr"/>
              <a:r>
                <a:rPr lang="es-MX" sz="600" dirty="0"/>
                <a:t>Pre </a:t>
              </a:r>
              <a:r>
                <a:rPr lang="es-MX" sz="600" dirty="0" smtClean="0"/>
                <a:t>egreso U18</a:t>
              </a:r>
            </a:p>
            <a:p>
              <a:pPr algn="ctr"/>
              <a:r>
                <a:rPr lang="es-MX" sz="600" dirty="0" smtClean="0"/>
                <a:t>Enfermedades infecciosas U.21</a:t>
              </a:r>
            </a:p>
            <a:p>
              <a:pPr algn="ctr"/>
              <a:r>
                <a:rPr lang="es-MX" sz="600" dirty="0" smtClean="0"/>
                <a:t>Unidad de tránsito U.28</a:t>
              </a:r>
              <a:endParaRPr lang="es-AR" sz="600" dirty="0"/>
            </a:p>
          </p:txBody>
        </p:sp>
        <p:sp>
          <p:nvSpPr>
            <p:cNvPr id="63" name="62 Rectángulo"/>
            <p:cNvSpPr/>
            <p:nvPr/>
          </p:nvSpPr>
          <p:spPr>
            <a:xfrm>
              <a:off x="6127678" y="2490408"/>
              <a:ext cx="1264554" cy="21835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600" dirty="0" smtClean="0">
                  <a:solidFill>
                    <a:schemeClr val="tx1">
                      <a:lumMod val="90000"/>
                      <a:lumOff val="10000"/>
                    </a:schemeClr>
                  </a:solidFill>
                </a:rPr>
                <a:t>-Gral</a:t>
              </a:r>
              <a:r>
                <a:rPr lang="es-MX" sz="600" dirty="0">
                  <a:solidFill>
                    <a:schemeClr val="tx1">
                      <a:lumMod val="90000"/>
                      <a:lumOff val="10000"/>
                    </a:schemeClr>
                  </a:solidFill>
                </a:rPr>
                <a:t>. Pico </a:t>
              </a:r>
              <a:r>
                <a:rPr lang="es-MX" sz="600" dirty="0" smtClean="0">
                  <a:solidFill>
                    <a:schemeClr val="tx1">
                      <a:lumMod val="90000"/>
                      <a:lumOff val="10000"/>
                    </a:schemeClr>
                  </a:solidFill>
                </a:rPr>
                <a:t>:</a:t>
              </a:r>
            </a:p>
            <a:p>
              <a:pPr algn="ctr"/>
              <a:r>
                <a:rPr lang="es-MX" sz="600" dirty="0" smtClean="0">
                  <a:solidFill>
                    <a:schemeClr val="tx1">
                      <a:lumMod val="90000"/>
                      <a:lumOff val="10000"/>
                    </a:schemeClr>
                  </a:solidFill>
                </a:rPr>
                <a:t>Correccional </a:t>
              </a:r>
              <a:r>
                <a:rPr lang="es-MX" sz="600" dirty="0">
                  <a:solidFill>
                    <a:schemeClr val="tx1">
                      <a:lumMod val="90000"/>
                      <a:lumOff val="10000"/>
                    </a:schemeClr>
                  </a:solidFill>
                </a:rPr>
                <a:t>abierto U.25</a:t>
              </a:r>
              <a:endParaRPr lang="es-AR" sz="600" dirty="0">
                <a:solidFill>
                  <a:schemeClr val="tx1">
                    <a:lumMod val="90000"/>
                    <a:lumOff val="10000"/>
                  </a:schemeClr>
                </a:solidFill>
              </a:endParaRPr>
            </a:p>
          </p:txBody>
        </p:sp>
        <p:sp>
          <p:nvSpPr>
            <p:cNvPr id="65" name="64 Rectángulo"/>
            <p:cNvSpPr/>
            <p:nvPr/>
          </p:nvSpPr>
          <p:spPr>
            <a:xfrm>
              <a:off x="6562716" y="3497908"/>
              <a:ext cx="920633" cy="474225"/>
            </a:xfrm>
            <a:prstGeom prst="rect">
              <a:avLst/>
            </a:prstGeom>
            <a:solidFill>
              <a:srgbClr val="FFB48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600" dirty="0" smtClean="0">
                  <a:solidFill>
                    <a:schemeClr val="tx1">
                      <a:lumMod val="90000"/>
                      <a:lumOff val="10000"/>
                    </a:schemeClr>
                  </a:solidFill>
                </a:rPr>
                <a:t>-Ezeiza:</a:t>
              </a:r>
            </a:p>
            <a:p>
              <a:pPr algn="ctr"/>
              <a:r>
                <a:rPr lang="es-MX" sz="600" dirty="0" smtClean="0">
                  <a:solidFill>
                    <a:schemeClr val="tx1">
                      <a:lumMod val="90000"/>
                      <a:lumOff val="10000"/>
                    </a:schemeClr>
                  </a:solidFill>
                </a:rPr>
                <a:t>CPF I y IV</a:t>
              </a:r>
            </a:p>
            <a:p>
              <a:pPr algn="ctr"/>
              <a:r>
                <a:rPr lang="es-MX" sz="600" dirty="0" smtClean="0">
                  <a:solidFill>
                    <a:schemeClr val="tx1">
                      <a:lumMod val="90000"/>
                      <a:lumOff val="10000"/>
                    </a:schemeClr>
                  </a:solidFill>
                </a:rPr>
                <a:t>Colonia Penal  U.19</a:t>
              </a:r>
            </a:p>
            <a:p>
              <a:pPr algn="ctr"/>
              <a:r>
                <a:rPr lang="es-MX" sz="600" dirty="0" smtClean="0">
                  <a:solidFill>
                    <a:schemeClr val="tx1">
                      <a:lumMod val="90000"/>
                      <a:lumOff val="10000"/>
                    </a:schemeClr>
                  </a:solidFill>
                </a:rPr>
                <a:t>CF Mujeres U.31</a:t>
              </a:r>
              <a:endParaRPr lang="es-AR" sz="600" dirty="0">
                <a:solidFill>
                  <a:schemeClr val="tx1">
                    <a:lumMod val="90000"/>
                    <a:lumOff val="10000"/>
                  </a:schemeClr>
                </a:solidFill>
              </a:endParaRPr>
            </a:p>
          </p:txBody>
        </p:sp>
        <p:sp>
          <p:nvSpPr>
            <p:cNvPr id="66" name="65 Rectángulo"/>
            <p:cNvSpPr/>
            <p:nvPr/>
          </p:nvSpPr>
          <p:spPr>
            <a:xfrm>
              <a:off x="3356296" y="1951672"/>
              <a:ext cx="1150702" cy="218351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600" dirty="0" smtClean="0"/>
                <a:t>S Estero:</a:t>
              </a:r>
            </a:p>
            <a:p>
              <a:pPr algn="ctr"/>
              <a:r>
                <a:rPr lang="es-MX" sz="600" dirty="0" smtClean="0"/>
                <a:t>Instituto penal federal U.10</a:t>
              </a:r>
              <a:endParaRPr lang="es-AR" sz="600" dirty="0"/>
            </a:p>
          </p:txBody>
        </p:sp>
        <p:sp>
          <p:nvSpPr>
            <p:cNvPr id="68" name="67 Rectángulo"/>
            <p:cNvSpPr/>
            <p:nvPr/>
          </p:nvSpPr>
          <p:spPr>
            <a:xfrm>
              <a:off x="5652120" y="3546713"/>
              <a:ext cx="682055" cy="351544"/>
            </a:xfrm>
            <a:prstGeom prst="rect">
              <a:avLst/>
            </a:prstGeom>
            <a:solidFill>
              <a:srgbClr val="FFB48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600" dirty="0">
                  <a:solidFill>
                    <a:schemeClr val="tx1">
                      <a:lumMod val="90000"/>
                      <a:lumOff val="10000"/>
                    </a:schemeClr>
                  </a:solidFill>
                </a:rPr>
                <a:t>-Marcos </a:t>
              </a:r>
              <a:r>
                <a:rPr lang="es-MX" sz="600" dirty="0" smtClean="0">
                  <a:solidFill>
                    <a:schemeClr val="tx1">
                      <a:lumMod val="90000"/>
                      <a:lumOff val="10000"/>
                    </a:schemeClr>
                  </a:solidFill>
                </a:rPr>
                <a:t>Paz:</a:t>
              </a:r>
              <a:endParaRPr lang="es-MX" sz="600" dirty="0">
                <a:solidFill>
                  <a:schemeClr val="tx1">
                    <a:lumMod val="90000"/>
                    <a:lumOff val="10000"/>
                  </a:schemeClr>
                </a:solidFill>
              </a:endParaRPr>
            </a:p>
            <a:p>
              <a:pPr algn="ctr"/>
              <a:r>
                <a:rPr lang="es-MX" sz="600" dirty="0" smtClean="0">
                  <a:solidFill>
                    <a:schemeClr val="tx1">
                      <a:lumMod val="90000"/>
                      <a:lumOff val="10000"/>
                    </a:schemeClr>
                  </a:solidFill>
                </a:rPr>
                <a:t>CPF </a:t>
              </a:r>
              <a:r>
                <a:rPr lang="es-MX" sz="600" dirty="0">
                  <a:solidFill>
                    <a:schemeClr val="tx1">
                      <a:lumMod val="90000"/>
                      <a:lumOff val="10000"/>
                    </a:schemeClr>
                  </a:solidFill>
                </a:rPr>
                <a:t>II</a:t>
              </a:r>
            </a:p>
            <a:p>
              <a:pPr algn="ctr"/>
              <a:r>
                <a:rPr lang="es-MX" sz="600" dirty="0">
                  <a:solidFill>
                    <a:schemeClr val="tx1">
                      <a:lumMod val="90000"/>
                      <a:lumOff val="10000"/>
                    </a:schemeClr>
                  </a:solidFill>
                </a:rPr>
                <a:t>CF </a:t>
              </a:r>
              <a:r>
                <a:rPr lang="es-MX" sz="600" dirty="0" err="1" smtClean="0">
                  <a:solidFill>
                    <a:schemeClr val="tx1">
                      <a:lumMod val="90000"/>
                      <a:lumOff val="10000"/>
                    </a:schemeClr>
                  </a:solidFill>
                </a:rPr>
                <a:t>Jov</a:t>
              </a:r>
              <a:r>
                <a:rPr lang="es-MX" sz="600" dirty="0" smtClean="0">
                  <a:solidFill>
                    <a:schemeClr val="tx1">
                      <a:lumMod val="90000"/>
                      <a:lumOff val="10000"/>
                    </a:schemeClr>
                  </a:solidFill>
                </a:rPr>
                <a:t>. </a:t>
              </a:r>
              <a:r>
                <a:rPr lang="es-MX" sz="600" dirty="0">
                  <a:solidFill>
                    <a:schemeClr val="tx1">
                      <a:lumMod val="90000"/>
                      <a:lumOff val="10000"/>
                    </a:schemeClr>
                  </a:solidFill>
                </a:rPr>
                <a:t>Ad</a:t>
              </a:r>
              <a:endParaRPr lang="es-AR" sz="600" dirty="0">
                <a:solidFill>
                  <a:schemeClr val="tx1">
                    <a:lumMod val="90000"/>
                    <a:lumOff val="10000"/>
                  </a:schemeClr>
                </a:solidFill>
              </a:endParaRPr>
            </a:p>
          </p:txBody>
        </p:sp>
        <p:cxnSp>
          <p:nvCxnSpPr>
            <p:cNvPr id="69" name="68 Conector recto"/>
            <p:cNvCxnSpPr>
              <a:endCxn id="43" idx="1"/>
            </p:cNvCxnSpPr>
            <p:nvPr/>
          </p:nvCxnSpPr>
          <p:spPr>
            <a:xfrm flipV="1">
              <a:off x="5292080" y="2228719"/>
              <a:ext cx="1136156" cy="7250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70 Conector recto"/>
            <p:cNvCxnSpPr/>
            <p:nvPr/>
          </p:nvCxnSpPr>
          <p:spPr>
            <a:xfrm>
              <a:off x="6156176" y="2942351"/>
              <a:ext cx="446520" cy="992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73 Conector recto"/>
            <p:cNvCxnSpPr>
              <a:endCxn id="49" idx="1"/>
            </p:cNvCxnSpPr>
            <p:nvPr/>
          </p:nvCxnSpPr>
          <p:spPr>
            <a:xfrm flipV="1">
              <a:off x="6066761" y="1280595"/>
              <a:ext cx="489063" cy="20418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79 Conector recto"/>
            <p:cNvCxnSpPr>
              <a:endCxn id="65" idx="1"/>
            </p:cNvCxnSpPr>
            <p:nvPr/>
          </p:nvCxnSpPr>
          <p:spPr>
            <a:xfrm>
              <a:off x="5995560" y="3144138"/>
              <a:ext cx="567156" cy="59088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83 Conector recto"/>
            <p:cNvCxnSpPr/>
            <p:nvPr/>
          </p:nvCxnSpPr>
          <p:spPr>
            <a:xfrm>
              <a:off x="5965249" y="3212976"/>
              <a:ext cx="27332" cy="3171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32" name="Picture 8" descr="Hombre Mujer Icono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461" r="59357" b="124"/>
            <a:stretch/>
          </p:blipFill>
          <p:spPr bwMode="auto">
            <a:xfrm>
              <a:off x="7562112" y="2256377"/>
              <a:ext cx="97121" cy="1993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" name="Picture 8" descr="Hombre Mujer Icono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461" r="59357" b="124"/>
            <a:stretch/>
          </p:blipFill>
          <p:spPr bwMode="auto">
            <a:xfrm>
              <a:off x="7355199" y="3805729"/>
              <a:ext cx="97121" cy="1993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05" name="104 Conector recto"/>
            <p:cNvCxnSpPr>
              <a:endCxn id="63" idx="1"/>
            </p:cNvCxnSpPr>
            <p:nvPr/>
          </p:nvCxnSpPr>
          <p:spPr>
            <a:xfrm flipV="1">
              <a:off x="5187912" y="2599584"/>
              <a:ext cx="939766" cy="5352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106 Conector recto"/>
            <p:cNvCxnSpPr>
              <a:endCxn id="44" idx="3"/>
            </p:cNvCxnSpPr>
            <p:nvPr/>
          </p:nvCxnSpPr>
          <p:spPr>
            <a:xfrm flipH="1">
              <a:off x="4420226" y="3590872"/>
              <a:ext cx="540729" cy="2301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113 Conector recto"/>
            <p:cNvCxnSpPr/>
            <p:nvPr/>
          </p:nvCxnSpPr>
          <p:spPr>
            <a:xfrm flipH="1" flipV="1">
              <a:off x="4437986" y="3400625"/>
              <a:ext cx="252604" cy="194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118 Conector recto"/>
            <p:cNvCxnSpPr/>
            <p:nvPr/>
          </p:nvCxnSpPr>
          <p:spPr>
            <a:xfrm flipH="1">
              <a:off x="4420226" y="4236632"/>
              <a:ext cx="22878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120 Conector recto"/>
            <p:cNvCxnSpPr>
              <a:stCxn id="54" idx="1"/>
            </p:cNvCxnSpPr>
            <p:nvPr/>
          </p:nvCxnSpPr>
          <p:spPr>
            <a:xfrm flipH="1" flipV="1">
              <a:off x="5019174" y="4959310"/>
              <a:ext cx="370858" cy="3080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122 Conector recto"/>
            <p:cNvCxnSpPr/>
            <p:nvPr/>
          </p:nvCxnSpPr>
          <p:spPr>
            <a:xfrm flipH="1" flipV="1">
              <a:off x="5090759" y="4314786"/>
              <a:ext cx="273882" cy="7815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124 Conector recto"/>
            <p:cNvCxnSpPr/>
            <p:nvPr/>
          </p:nvCxnSpPr>
          <p:spPr>
            <a:xfrm>
              <a:off x="5537747" y="3735021"/>
              <a:ext cx="0" cy="22044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29" name="Picture 8" descr="Hombre Mujer Icono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461" r="59357" b="124"/>
            <a:stretch/>
          </p:blipFill>
          <p:spPr bwMode="auto">
            <a:xfrm>
              <a:off x="2696141" y="1389770"/>
              <a:ext cx="97121" cy="1993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30" name="129 Conector recto"/>
            <p:cNvCxnSpPr>
              <a:stCxn id="55" idx="3"/>
            </p:cNvCxnSpPr>
            <p:nvPr/>
          </p:nvCxnSpPr>
          <p:spPr>
            <a:xfrm flipV="1">
              <a:off x="4036614" y="1423381"/>
              <a:ext cx="1054145" cy="614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34" name="Picture 8" descr="Hombre Mujer Icono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461" r="59357" b="124"/>
            <a:stretch/>
          </p:blipFill>
          <p:spPr bwMode="auto">
            <a:xfrm>
              <a:off x="4249978" y="988189"/>
              <a:ext cx="97121" cy="1993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35" name="134 Conector recto"/>
            <p:cNvCxnSpPr>
              <a:stCxn id="66" idx="3"/>
            </p:cNvCxnSpPr>
            <p:nvPr/>
          </p:nvCxnSpPr>
          <p:spPr>
            <a:xfrm flipV="1">
              <a:off x="4506998" y="1844824"/>
              <a:ext cx="907915" cy="2160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137 Conector recto"/>
            <p:cNvCxnSpPr>
              <a:endCxn id="56" idx="1"/>
            </p:cNvCxnSpPr>
            <p:nvPr/>
          </p:nvCxnSpPr>
          <p:spPr>
            <a:xfrm flipV="1">
              <a:off x="6617758" y="1635404"/>
              <a:ext cx="281085" cy="1185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143 Conector recto"/>
            <p:cNvCxnSpPr/>
            <p:nvPr/>
          </p:nvCxnSpPr>
          <p:spPr>
            <a:xfrm flipV="1">
              <a:off x="5755881" y="1039386"/>
              <a:ext cx="473983" cy="44539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146 Conector recto"/>
            <p:cNvCxnSpPr/>
            <p:nvPr/>
          </p:nvCxnSpPr>
          <p:spPr>
            <a:xfrm flipV="1">
              <a:off x="5615626" y="804509"/>
              <a:ext cx="451135" cy="6188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150 Conector recto"/>
            <p:cNvCxnSpPr>
              <a:stCxn id="47" idx="3"/>
            </p:cNvCxnSpPr>
            <p:nvPr/>
          </p:nvCxnSpPr>
          <p:spPr>
            <a:xfrm>
              <a:off x="4774796" y="1039387"/>
              <a:ext cx="315963" cy="1320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51 Rectángulo"/>
          <p:cNvSpPr/>
          <p:nvPr/>
        </p:nvSpPr>
        <p:spPr>
          <a:xfrm>
            <a:off x="-3473" y="6065920"/>
            <a:ext cx="9144000" cy="8367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53752"/>
            <a:ext cx="8229600" cy="1143000"/>
          </a:xfrm>
        </p:spPr>
        <p:txBody>
          <a:bodyPr>
            <a:normAutofit/>
          </a:bodyPr>
          <a:lstStyle/>
          <a:p>
            <a:r>
              <a:rPr lang="es-MX" sz="2800" dirty="0" smtClean="0"/>
              <a:t>Establecimientos penitenciarios</a:t>
            </a:r>
            <a:endParaRPr lang="es-AR" sz="2800" dirty="0"/>
          </a:p>
        </p:txBody>
      </p:sp>
      <p:sp>
        <p:nvSpPr>
          <p:cNvPr id="14" name="1 Título"/>
          <p:cNvSpPr txBox="1">
            <a:spLocks/>
          </p:cNvSpPr>
          <p:nvPr/>
        </p:nvSpPr>
        <p:spPr>
          <a:xfrm>
            <a:off x="457200" y="6153894"/>
            <a:ext cx="8229600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AR" sz="1800" dirty="0"/>
          </a:p>
        </p:txBody>
      </p:sp>
      <p:sp>
        <p:nvSpPr>
          <p:cNvPr id="77" name="76 Rectángulo"/>
          <p:cNvSpPr/>
          <p:nvPr/>
        </p:nvSpPr>
        <p:spPr>
          <a:xfrm>
            <a:off x="35496" y="2609617"/>
            <a:ext cx="36845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1600" b="1" dirty="0"/>
              <a:t>El  </a:t>
            </a:r>
            <a:r>
              <a:rPr lang="es-AR" sz="1600" b="1" dirty="0" smtClean="0"/>
              <a:t>Servicio Penitenciario </a:t>
            </a:r>
            <a:r>
              <a:rPr lang="es-AR" sz="1600" b="1" dirty="0"/>
              <a:t>Federal </a:t>
            </a:r>
            <a:r>
              <a:rPr lang="es-AR" sz="1600" b="1" dirty="0" smtClean="0"/>
              <a:t>(SPF) se </a:t>
            </a:r>
            <a:r>
              <a:rPr lang="es-AR" sz="1600" b="1" dirty="0"/>
              <a:t>compone de </a:t>
            </a:r>
            <a:r>
              <a:rPr lang="es-AR" sz="1600" b="1" dirty="0" smtClean="0"/>
              <a:t>28 cárceles y 10 alcaidías </a:t>
            </a:r>
            <a:r>
              <a:rPr lang="es-AR" sz="1600" b="1" dirty="0"/>
              <a:t>distribuidas en todo el territorio </a:t>
            </a:r>
            <a:r>
              <a:rPr lang="es-AR" sz="1600" b="1" dirty="0" smtClean="0"/>
              <a:t>nacional.</a:t>
            </a:r>
          </a:p>
          <a:p>
            <a:endParaRPr lang="es-AR" sz="1600" b="1" dirty="0" smtClean="0"/>
          </a:p>
        </p:txBody>
      </p:sp>
      <p:sp>
        <p:nvSpPr>
          <p:cNvPr id="1029" name="AutoShape 4" descr="data:image/jpeg;base64,/9j/4AAQSkZJRgABAQAAAQABAAD/2wCEAAkGBg4GEBAIBxIVFREWEBQPDxEYEw8XFRcZFBwVFRQRGRUYHCYgGBkvGRIUHzAgIygpLC0sFR8yNTAqNSYrLCkBCQoKDgwOGQ8NFCkYFBgvNSkpKSkpKSkpKSkpNTUpKSkpKSkpKSkpKSkpKSkpKSkpKSkpKSkpKSkpKSkpKSkpKf/AABEIANQA7gMBIgACEQEDEQH/xAAcAAEBAQACAwEAAAAAAAAAAAAABwYFCAEDBAL/xABCEAABAwEDBgkKBQIHAAAAAAAAAQIDBAUHEQYSIXJzsSIxMjRRYXGRwggTFBU1QYGhorIzYoKSs6PSF0JDUlSD4v/EABoBAQACAwEAAAAAAAAAAAAAAAABBQMEBgL/xAAbEQEAAwEBAQEAAAAAAAAAAAAAAQQzArGBEf/aAAwDAQACEQMRAD8AuIAAAAADwq5ulTH2xe1Y9jOWCSdZHIuDkiar0RejOTg9ygbEGNsi9yx7XckLZljcq4IkrVYiqvuzuLvU2LXI5Ec3Si6UUDyAAAAAAADAXscil1pNzCclGvY5FLrSbmE5OloYc/fVPa1lTrqubT7fwtNuYi6rm0+38LTblJc36WVfOAAGqzAAAAAAAAAAAAAAAAAAAil9GXsjpVycs16tY1E9KciqiuVdKRY/7URUx6VXqJIctlfI6W0K103K9Klx/cqJ8sDiQkKvcxl5JBM3J20Xq6J+KUyqqqrHJp82i/7VRFwT3L2koORybkdFWUj4OUlTEre3PaEu2oADyAAAAAMBexyKXWk3MJyUa9jkUutJuYTk6Whhz99U9rWVOuq5tPt/C025iLqubT7fwtNuUlzfpZV84AAarMAAAAAAAAAAAAAAAAAHz1VowUOmrlYzWexu9QIRfPkfJZNW62oGqsE6or1TiZJxOavRjhii9pODtbWW3ZdoMdTVlRTPjcma9jpYVRUX3KiqTa2LrLCrHLLZloMgRdOZ52CRqdSYuRUTtVQlGyh3N5HyW1WMtadqpTwOz0cvE6ROQxOnDlL2J0mgsi6uwqRySWlaLJkTTmJLBG1epcHKqp2KhSaG2LLs2NtLRT0zI2pmsY2WFEROzEDmgeqnq46tM+me16dLXNcneh7QgAAAAAYC9jkUutJuYTko17HIpdaTcwnJ0tDDn76p7WsqddVzafb+FptzEXVc2n2/habcpLm/Syr5wAA1WYAAAAAAAAAAAAAADH3q5ROycs2WSnXCWVUp4l96Z+Oc5OtGo4DF3kXwSQyPsnJl2GaqtlqUwVcU0KyPo1u7pJDU1MlY5ZapznuXSrnKrl71PWA9PGCDBDyAPGCDBDyAPps61J7Iek9nSvjci4orHK3dxlnu6vh9bPZZWUeDZVwbFOmCNevua9OJrutNC9RDwi4aUA7jAxt1OU7sprPY+qXGaJywSr73ZqIrHr1q1U+KKbIPIAAMBexyKXWk3MJyUa9jkUutJuYTk6Whhz99U9rWVOuq5tPt/C025iLqubT7fwtNuUlzfpZV84AAarMAAAAAAAAAAAAABDr/AC2vSKmnsli6Io1men5pNCfS36i4KuGlTqnllbHr+vqrQxxa6VyM1G8FnyaneEw4iKJZnNjjTFyqjWp0quhE71KDb9zVRk9Sy2rV1MWbGzPVqMkxVdCIxF4scVRDibq7G9dWrTMcmLI1Wof/ANelv1ZpSr+bX9FoobOYumabOdqxJiv1OaBCAAEgAAotg3L1GUNLDalLVRI2RiPa1WSYp7laq9KKioT6ogdSvfBKmDmuVjk62rgu4utw9semUMtnPXTDMqt1ZeEn1I/vJxe5Y3qe1Z1amDJsKln6+X9bXd4Q564W2vRKyey3rwZos9ifni/8uX9pdjqdkra62DW01opxMmartVeC9P2qp2wY5Hojm6UVMUXtBLyAAhgL2ORS60m5hOSjXscil1pNzCcnS0MOfvqntayp11XNp9v4Wm3MRdVzafb+Fptykub9LKvnAADVZgAAAAAAAAAAAABm7xba9Q2ZVVTVwcsaxR60nATeq/A6ulmv/trBtLY7F41dUyJ1JwI/mr1+BGQmFouAsXMjqrYenKc2njXqbwn/ADVqfAy99tsesbTWlavBgibF+p3Df9zU/SWDISzG5M2VTRTaM2Hz8y9b8ZHY9/yOtdtWk62Kme0JOOSV8v7lVUTuwA+MABIAAKDchbHq60vRHrwZ4nR/qZw2/JHJ8TWX/WN56CmtZiaY3rC9fyyaW/U1e8j9i2k6x6mC0I+OOVkn7VRVTuxOzGWVmNynsyop4tOfB5yJfzNwkjXvRO8IdWjs7dnbXr2y6Wd64vazzEmtFwcfiiNX4nWIsPk/2zgtXY719zamNPof4ASsoACGAvY5FLrSbmE5KNexyKXWk3MJydLQw5++qe1rKnXVc2n2/habcxF1XNp9v4Wm3KS5v0sq+cAANVmAAAAAAAAAAAAAHWK822vXlqVUzVxYx/o8fRhFwVX92cpx+Rtj+v6+ls/DFrpmq/Ubwn/S1e8+K2bPlsmomo65FSRkjkfj79K8LrRePHrKZcNk6+Wea3JmrmMYsMLl97nYZ6p04NTD9QS396tr+prKqXMXB0jUp2f9mhfpzjrQWDygLYxWksli8SOqJE7eAzxkfBAAAkAAA7L3VWx65sqmc9cXRtWnf2x6E+nNX4nWgsHk/wBr4Oq7JevGjahidnAfvYESnuXdjeoLRq6JEwakqvj1ZOG35Ow+B7ruba9RWnS1LlwYsnmZNWXgL81Rfgbm/vJ5ySQW5C3Fqs8xMqJxKiqsar2ork+BLLJoZbTnio6JFdI+RrWInHjjx9icfwA7eA/MTVY1Gu0qiIiqfoIYC9jkUutJuYTko17HIpdaTcwnJ0tDDn76p7WsqddVzafb+FptzEXVc2n2/habcpLm/Syr5wAA1WYAAAAAAAAAAAAAcZamTVFbapJadPFK5OJzmNVezHjw6j76emZRsbBTNaxjUwa1qIjUToRE4j2HH5QWoliUtRaD/wDThfInaiLmp34J8QOuV51r+ubUqpmri1j/ADDOyLgr9WcZY/UkizKski4qqq5y9KrpVe8/IegAAAAANRdnbHqW1KWZy4Nc/wAw/sl4P3K1fgZc8sesao+PQqKjmr1ppQDuDUU7KtjoKlqOY5MHNciK1U6FReM4+yslqCxHLLZlPFG5eNzWIjuzHjROo/eTlqpbdJTWgz/UhY9e1U4Sd+JyIeQAAYC9jkUutJuYTko17HIpdaTcwnJ0tDDn76p7WsqddVzafb+FptzEXVc2n2/habcpLm/Syr5wAA1WYAAAAAAAAAAAAACdX5Wv6BZzaJi8KeZrP0s4bvmje8opk8tbu4Mt3xSV00rEja5rWs83hwlRVcuci6dCJ8AOsoLr/gDQf8io/o/2HC5ZXOUeTdDUWpTTTOfG1HNa7zWauLmt04NRf8wSkgBt7rMi6bLSaop7TWREjia9uY5rVxVcFxxaoSxAN1epkRS5FSU0VmLIqSMe5+e5ruSrUTDBqdJhQAK1kVc/R5TUMFq1M0zXyI5XNb5rNTNc5ujFqrxNOc/wBs//AJFR/R/sCH0XF2x6dZ76F68KCZzUT8snDb888pBksi7uoMiHyzUM0r/OMRrmv83hwVxRyZrU06V7zWhAAAMBexyKXWk3MJyUa9jkUutJuYTk6Whhz99U9rWVOuq5tPt/C025iLqubT7fwtNuUlzfpZV84AAarMAAAAAAAAAAAAAAAAGTvV9j12zb97DWGTvV9j12zb97AOspVvJ+51WbBn3EpKt5P3OqzYM+4Je3yg/xqHZy72EkK35Qf41Ds5d7CSAdl7pfY9HqyfySGvMhdL7Ho9WT+SQ14QAAAAAMBexyKXWk3MJyUa9jkUutJuYTk6Whhz99U9rWVOuq5tPt/C025iLqubT7fwtNuUlzfpZV84AAarMAAAAAAAAAAAAAAAAGTvV9j12zb97DWGTvV9j12zb97AOspVvJ+51WbBn3EpKt5P3OqzYM+4Je3yg/xqHZy72EkK35Qf41Ds5d7CSAdl7pfY9HqyfySGvMhdL7Ho9WT+SQ14QAAAAAMBexyKXWk3MJyUa9jkUutJuYTk6Whhz99U9rWVOuq5tPt/C025iLqubT7fwtNuUlzfpZV84AAarMAAAAAAAAAAAAAAAAGTvV9j12zb97DWGTvV9j12zb97AOspVvJ+51WbBn3EpKt5P3OqzYM+4Je3yg/wAah2cu9hJCt+UH+NQ7OXewkgHZe6X2PR6sn8khrzIXS+x6PVk/kkNeEAAAAADAXscil1pNzCclGvY5FLrSbmE5OloYc/fVPa1lTrqubT7fwtNuYi6rm0+38LTblJc36WVfOAAGqzAAAAAAAAAAAAAAAABwGXllSW3ZtZQ0iYyOiXMb0q1Ueje1c3D4nPgDp09ixqrHoqKi4KipgqKnGip7lLHcDY8sXpVqyNVI3IyGNVTlK1Vc5U6UTQmJS6/JCzrTk9KrqWF8nGr3RtVV7V9/xOUhhbTtSKFqNaiYNaiIiInQiJxBP6kt/wBZEs7KW04mqscefFKqf5c/NVrl6sWqmPYRdrVcqNamKquCJ716juFLE2dqxyojmqmDmqiKiovuVF4ziqLI+zrOk9Ko6WFkmOKPSNiKnWnR8APlu9sqSxbMo6KrTCRIs57feivVz81etM7D4GiACAAAAABgL2ORS60m5hOSjXscil1pNzCcnS0MOfvqntayp11XNp9v4Wm3MRdVzafb+Fptykub9LKvnAADVZgAAAAAAAAAAAAAAAAAAAAAAAAAAAAAAAGAvY5FLrSbmE5AOloYc/fVPa1lTrqubT7fwtNuAUlzfpZV84AAarMAAAAAAAAAAAAA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1030" name="AutoShape 6" descr="data:image/jpeg;base64,/9j/4AAQSkZJRgABAQAAAQABAAD/2wCEAAkGBg4GEBAIBxIVFREWEBQPDxEYEw8XFRcZFBwVFRQRGRUYHCYgGBkvGRIUHzAgIygpLC0sFR8yNTAqNSYrLCkBCQoKDgwOGQ8NFCkYFBgvNSkpKSkpKSkpKSkpNTUpKSkpKSkpKSkpKSkpKSkpKSkpKSkpKSkpKSkpKSkpKSkpKf/AABEIANQA7gMBIgACEQEDEQH/xAAcAAEBAQACAwEAAAAAAAAAAAAABwYFCAEDBAL/xABCEAABAwEDBgkKBQIHAAAAAAAAAQIDBAUHEQYSIXJzsSIxMjRRYXGRwggTFBU1QYGhorIzYoKSs6PSF0JDUlSD4v/EABoBAQACAwEAAAAAAAAAAAAAAAABBQMEBgL/xAAbEQEAAwEBAQEAAAAAAAAAAAAAAQQzArGBEf/aAAwDAQACEQMRAD8AuIAAAAADwq5ulTH2xe1Y9jOWCSdZHIuDkiar0RejOTg9ygbEGNsi9yx7XckLZljcq4IkrVYiqvuzuLvU2LXI5Ec3Si6UUDyAAAAAAADAXscil1pNzCclGvY5FLrSbmE5OloYc/fVPa1lTrqubT7fwtNuYi6rm0+38LTblJc36WVfOAAGqzAAAAAAAAAAAAAAAAAAAil9GXsjpVycs16tY1E9KciqiuVdKRY/7URUx6VXqJIctlfI6W0K103K9Klx/cqJ8sDiQkKvcxl5JBM3J20Xq6J+KUyqqqrHJp82i/7VRFwT3L2koORybkdFWUj4OUlTEre3PaEu2oADyAAAAAMBexyKXWk3MJyUa9jkUutJuYTk6Whhz99U9rWVOuq5tPt/C025iLqubT7fwtNuUlzfpZV84AAarMAAAAAAAAAAAAAAAAAHz1VowUOmrlYzWexu9QIRfPkfJZNW62oGqsE6or1TiZJxOavRjhii9pODtbWW3ZdoMdTVlRTPjcma9jpYVRUX3KiqTa2LrLCrHLLZloMgRdOZ52CRqdSYuRUTtVQlGyh3N5HyW1WMtadqpTwOz0cvE6ROQxOnDlL2J0mgsi6uwqRySWlaLJkTTmJLBG1epcHKqp2KhSaG2LLs2NtLRT0zI2pmsY2WFEROzEDmgeqnq46tM+me16dLXNcneh7QgAAAAAYC9jkUutJuYTko17HIpdaTcwnJ0tDDn76p7WsqddVzafb+FptzEXVc2n2/habcpLm/Syr5wAA1WYAAAAAAAAAAAAAADH3q5ROycs2WSnXCWVUp4l96Z+Oc5OtGo4DF3kXwSQyPsnJl2GaqtlqUwVcU0KyPo1u7pJDU1MlY5ZapznuXSrnKrl71PWA9PGCDBDyAPGCDBDyAPps61J7Iek9nSvjci4orHK3dxlnu6vh9bPZZWUeDZVwbFOmCNevua9OJrutNC9RDwi4aUA7jAxt1OU7sprPY+qXGaJywSr73ZqIrHr1q1U+KKbIPIAAMBexyKXWk3MJyUa9jkUutJuYTk6Whhz99U9rWVOuq5tPt/C025iLqubT7fwtNuUlzfpZV84AAarMAAAAAAAAAAAAABDr/AC2vSKmnsli6Io1men5pNCfS36i4KuGlTqnllbHr+vqrQxxa6VyM1G8FnyaneEw4iKJZnNjjTFyqjWp0quhE71KDb9zVRk9Sy2rV1MWbGzPVqMkxVdCIxF4scVRDibq7G9dWrTMcmLI1Wof/ANelv1ZpSr+bX9FoobOYumabOdqxJiv1OaBCAAEgAAotg3L1GUNLDalLVRI2RiPa1WSYp7laq9KKioT6ogdSvfBKmDmuVjk62rgu4utw9semUMtnPXTDMqt1ZeEn1I/vJxe5Y3qe1Z1amDJsKln6+X9bXd4Q564W2vRKyey3rwZos9ifni/8uX9pdjqdkra62DW01opxMmartVeC9P2qp2wY5Hojm6UVMUXtBLyAAhgL2ORS60m5hOSjXscil1pNzCcnS0MOfvqntayp11XNp9v4Wm3MRdVzafb+Fptykub9LKvnAADVZgAAAAAAAAAAAABm7xba9Q2ZVVTVwcsaxR60nATeq/A6ulmv/trBtLY7F41dUyJ1JwI/mr1+BGQmFouAsXMjqrYenKc2njXqbwn/ADVqfAy99tsesbTWlavBgibF+p3Df9zU/SWDISzG5M2VTRTaM2Hz8y9b8ZHY9/yOtdtWk62Kme0JOOSV8v7lVUTuwA+MABIAAKDchbHq60vRHrwZ4nR/qZw2/JHJ8TWX/WN56CmtZiaY3rC9fyyaW/U1e8j9i2k6x6mC0I+OOVkn7VRVTuxOzGWVmNynsyop4tOfB5yJfzNwkjXvRO8IdWjs7dnbXr2y6Wd64vazzEmtFwcfiiNX4nWIsPk/2zgtXY719zamNPof4ASsoACGAvY5FLrSbmE5KNexyKXWk3MJydLQw5++qe1rKnXVc2n2/habcxF1XNp9v4Wm3KS5v0sq+cAANVmAAAAAAAAAAAAAHWK822vXlqVUzVxYx/o8fRhFwVX92cpx+Rtj+v6+ls/DFrpmq/Ubwn/S1e8+K2bPlsmomo65FSRkjkfj79K8LrRePHrKZcNk6+Wea3JmrmMYsMLl97nYZ6p04NTD9QS396tr+prKqXMXB0jUp2f9mhfpzjrQWDygLYxWksli8SOqJE7eAzxkfBAAAkAAA7L3VWx65sqmc9cXRtWnf2x6E+nNX4nWgsHk/wBr4Oq7JevGjahidnAfvYESnuXdjeoLRq6JEwakqvj1ZOG35Ow+B7ruba9RWnS1LlwYsnmZNWXgL81Rfgbm/vJ5ySQW5C3Fqs8xMqJxKiqsar2ork+BLLJoZbTnio6JFdI+RrWInHjjx9icfwA7eA/MTVY1Gu0qiIiqfoIYC9jkUutJuYTko17HIpdaTcwnJ0tDDn76p7WsqddVzafb+FptzEXVc2n2/habcpLm/Syr5wAA1WYAAAAAAAAAAAAAcZamTVFbapJadPFK5OJzmNVezHjw6j76emZRsbBTNaxjUwa1qIjUToRE4j2HH5QWoliUtRaD/wDThfInaiLmp34J8QOuV51r+ubUqpmri1j/ADDOyLgr9WcZY/UkizKski4qqq5y9KrpVe8/IegAAAAANRdnbHqW1KWZy4Nc/wAw/sl4P3K1fgZc8sesao+PQqKjmr1ppQDuDUU7KtjoKlqOY5MHNciK1U6FReM4+yslqCxHLLZlPFG5eNzWIjuzHjROo/eTlqpbdJTWgz/UhY9e1U4Sd+JyIeQAAYC9jkUutJuYTko17HIpdaTcwnJ0tDDn76p7WsqddVzafb+FptzEXVc2n2/habcpLm/Syr5wAA1WYAAAAAAAAAAAAACdX5Wv6BZzaJi8KeZrP0s4bvmje8opk8tbu4Mt3xSV00rEja5rWs83hwlRVcuci6dCJ8AOsoLr/gDQf8io/o/2HC5ZXOUeTdDUWpTTTOfG1HNa7zWauLmt04NRf8wSkgBt7rMi6bLSaop7TWREjia9uY5rVxVcFxxaoSxAN1epkRS5FSU0VmLIqSMe5+e5ruSrUTDBqdJhQAK1kVc/R5TUMFq1M0zXyI5XNb5rNTNc5ujFqrxNOc/wBs//AJFR/R/sCH0XF2x6dZ76F68KCZzUT8snDb888pBksi7uoMiHyzUM0r/OMRrmv83hwVxRyZrU06V7zWhAAAMBexyKXWk3MJyUa9jkUutJuYTk6Whhz99U9rWVOuq5tPt/C025iLqubT7fwtNuUlzfpZV84AAarMAAAAAAAAAAAAAAAAGTvV9j12zb97DWGTvV9j12zb97AOspVvJ+51WbBn3EpKt5P3OqzYM+4Je3yg/xqHZy72EkK35Qf41Ds5d7CSAdl7pfY9HqyfySGvMhdL7Ho9WT+SQ14QAAAAAMBexyKXWk3MJyUa9jkUutJuYTk6Whhz99U9rWVOuq5tPt/C025iLqubT7fwtNuUlzfpZV84AAarMAAAAAAAAAAAAAAAAGTvV9j12zb97DWGTvV9j12zb97AOspVvJ+51WbBn3EpKt5P3OqzYM+4Je3yg/xqHZy72EkK35Qf41Ds5d7CSAdl7pfY9HqyfySGvMhdL7Ho9WT+SQ14QAAAAAMBexyKXWk3MJyUa9jkUutJuYTk6Whhz99U9rWVOuq5tPt/C025iLqubT7fwtNuUlzfpZV84AAarMAAAAAAAAAAAAAAAAGTvV9j12zb97DWGTvV9j12zb97AOspVvJ+51WbBn3EpKt5P3OqzYM+4Je3yg/wAah2cu9hJCt+UH+NQ7OXewkgHZe6X2PR6sn8khrzIXS+x6PVk/kkNeEAAAAADAXscil1pNzCclGvY5FLrSbmE5OloYc/fVPa1lTrqubT7fwtNuYi6rm0+38LTblJc36WVfOAAGqzAAAAAAAAAAAAAAAABwGXllSW3ZtZQ0iYyOiXMb0q1Ueje1c3D4nPgDp09ixqrHoqKi4KipgqKnGip7lLHcDY8sXpVqyNVI3IyGNVTlK1Vc5U6UTQmJS6/JCzrTk9KrqWF8nGr3RtVV7V9/xOUhhbTtSKFqNaiYNaiIiInQiJxBP6kt/wBZEs7KW04mqscefFKqf5c/NVrl6sWqmPYRdrVcqNamKquCJ716juFLE2dqxyojmqmDmqiKiovuVF4ziqLI+zrOk9Ko6WFkmOKPSNiKnWnR8APlu9sqSxbMo6KrTCRIs57feivVz81etM7D4GiACAAAAABgL2ORS60m5hOSjXscil1pNzCcnS0MOfvqntayp11XNp9v4Wm3MRdVzafb+Fptykub9LKvnAADVZgAAAAAAAAAAAAAAAAAAAAAAAAAAAAAAAGAvY5FLrSbmE5AOloYc/fVPa1lTrqubT7fwtNuAUlzfpZV84AAarMAAAAAAAAAAAAAP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pic>
        <p:nvPicPr>
          <p:cNvPr id="159" name="Picture 8" descr="Hombre Mujer Icono Clip Art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61" r="59357" b="124"/>
          <a:stretch/>
        </p:blipFill>
        <p:spPr bwMode="auto">
          <a:xfrm>
            <a:off x="7570614" y="4153349"/>
            <a:ext cx="97121" cy="199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6" name="165 Rectángulo"/>
          <p:cNvSpPr/>
          <p:nvPr/>
        </p:nvSpPr>
        <p:spPr>
          <a:xfrm>
            <a:off x="612775" y="6274985"/>
            <a:ext cx="763163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dirty="0" smtClean="0">
                <a:solidFill>
                  <a:schemeClr val="bg1"/>
                </a:solidFill>
              </a:rPr>
              <a:t>A continuación se detalla la población alojada en cada unidad…</a:t>
            </a:r>
            <a:endParaRPr lang="es-AR" sz="2000" dirty="0">
              <a:solidFill>
                <a:schemeClr val="bg1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79512" y="4994012"/>
            <a:ext cx="37599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sz="1400" b="1" dirty="0">
                <a:solidFill>
                  <a:srgbClr val="292934"/>
                </a:solidFill>
              </a:rPr>
              <a:t>Se referencian geográficamente las unidades incluidas en los partes del </a:t>
            </a:r>
            <a:r>
              <a:rPr lang="es-MX" sz="1400" b="1" dirty="0" smtClean="0">
                <a:solidFill>
                  <a:srgbClr val="292934"/>
                </a:solidFill>
              </a:rPr>
              <a:t>SPF.</a:t>
            </a:r>
            <a:endParaRPr lang="es-AR" sz="1400" b="1" dirty="0">
              <a:solidFill>
                <a:srgbClr val="2929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31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11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4217807"/>
              </p:ext>
            </p:extLst>
          </p:nvPr>
        </p:nvGraphicFramePr>
        <p:xfrm>
          <a:off x="539552" y="3639585"/>
          <a:ext cx="8229600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7 Rectángulo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25760"/>
            <a:ext cx="8229600" cy="1143000"/>
          </a:xfrm>
        </p:spPr>
        <p:txBody>
          <a:bodyPr>
            <a:normAutofit/>
          </a:bodyPr>
          <a:lstStyle/>
          <a:p>
            <a:r>
              <a:rPr lang="es-MX" sz="2800" dirty="0" smtClean="0"/>
              <a:t>Población alojada por Unidad </a:t>
            </a:r>
            <a:br>
              <a:rPr lang="es-MX" sz="2800" dirty="0" smtClean="0"/>
            </a:br>
            <a:r>
              <a:rPr lang="es-MX" sz="1400" dirty="0" smtClean="0"/>
              <a:t>Expresada en números absolutos.</a:t>
            </a:r>
            <a:endParaRPr lang="es-AR" sz="2800" dirty="0"/>
          </a:p>
        </p:txBody>
      </p:sp>
      <p:graphicFrame>
        <p:nvGraphicFramePr>
          <p:cNvPr id="12" name="11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6266616"/>
              </p:ext>
            </p:extLst>
          </p:nvPr>
        </p:nvGraphicFramePr>
        <p:xfrm>
          <a:off x="467544" y="1660612"/>
          <a:ext cx="8424936" cy="1984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4 Llamada con línea 1"/>
          <p:cNvSpPr/>
          <p:nvPr/>
        </p:nvSpPr>
        <p:spPr>
          <a:xfrm>
            <a:off x="603692" y="1052736"/>
            <a:ext cx="711067" cy="360040"/>
          </a:xfrm>
          <a:prstGeom prst="borderCallout1">
            <a:avLst>
              <a:gd name="adj1" fmla="val 111344"/>
              <a:gd name="adj2" fmla="val 51540"/>
              <a:gd name="adj3" fmla="val 160120"/>
              <a:gd name="adj4" fmla="val 5078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/>
              <a:t>19% del total</a:t>
            </a:r>
            <a:endParaRPr lang="es-AR" sz="1000" dirty="0"/>
          </a:p>
        </p:txBody>
      </p:sp>
      <p:sp>
        <p:nvSpPr>
          <p:cNvPr id="6" name="5 Llamada con línea 1"/>
          <p:cNvSpPr/>
          <p:nvPr/>
        </p:nvSpPr>
        <p:spPr>
          <a:xfrm>
            <a:off x="1403648" y="1268760"/>
            <a:ext cx="648072" cy="351656"/>
          </a:xfrm>
          <a:prstGeom prst="borderCallout1">
            <a:avLst>
              <a:gd name="adj1" fmla="val 103405"/>
              <a:gd name="adj2" fmla="val 49558"/>
              <a:gd name="adj3" fmla="val 161497"/>
              <a:gd name="adj4" fmla="val 32872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 smtClean="0"/>
              <a:t>15% del total</a:t>
            </a:r>
            <a:endParaRPr lang="es-AR" sz="900" dirty="0"/>
          </a:p>
        </p:txBody>
      </p:sp>
      <p:sp>
        <p:nvSpPr>
          <p:cNvPr id="10" name="9 Llamada con línea 1"/>
          <p:cNvSpPr/>
          <p:nvPr/>
        </p:nvSpPr>
        <p:spPr>
          <a:xfrm>
            <a:off x="2627784" y="1232756"/>
            <a:ext cx="648072" cy="351656"/>
          </a:xfrm>
          <a:prstGeom prst="borderCallout1">
            <a:avLst>
              <a:gd name="adj1" fmla="val 103405"/>
              <a:gd name="adj2" fmla="val 49558"/>
              <a:gd name="adj3" fmla="val 161497"/>
              <a:gd name="adj4" fmla="val 32872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 smtClean="0"/>
              <a:t>17% del total</a:t>
            </a:r>
            <a:endParaRPr lang="es-AR" sz="900" dirty="0"/>
          </a:p>
        </p:txBody>
      </p:sp>
      <p:sp>
        <p:nvSpPr>
          <p:cNvPr id="13" name="12 Llamada con línea 1"/>
          <p:cNvSpPr/>
          <p:nvPr/>
        </p:nvSpPr>
        <p:spPr>
          <a:xfrm>
            <a:off x="6516216" y="4095556"/>
            <a:ext cx="576064" cy="351656"/>
          </a:xfrm>
          <a:prstGeom prst="borderCallout1">
            <a:avLst>
              <a:gd name="adj1" fmla="val 103405"/>
              <a:gd name="adj2" fmla="val 49558"/>
              <a:gd name="adj3" fmla="val 161497"/>
              <a:gd name="adj4" fmla="val -8281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/>
              <a:t>5</a:t>
            </a:r>
            <a:r>
              <a:rPr lang="es-MX" sz="900" dirty="0" smtClean="0"/>
              <a:t>% del total</a:t>
            </a:r>
            <a:endParaRPr lang="es-AR" sz="900" dirty="0"/>
          </a:p>
        </p:txBody>
      </p:sp>
      <p:sp>
        <p:nvSpPr>
          <p:cNvPr id="14" name="1 Título"/>
          <p:cNvSpPr txBox="1">
            <a:spLocks/>
          </p:cNvSpPr>
          <p:nvPr/>
        </p:nvSpPr>
        <p:spPr>
          <a:xfrm>
            <a:off x="457200" y="6153894"/>
            <a:ext cx="8229600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AR" sz="1800" dirty="0"/>
          </a:p>
        </p:txBody>
      </p:sp>
      <p:sp>
        <p:nvSpPr>
          <p:cNvPr id="15" name="14 Rectángulo"/>
          <p:cNvSpPr/>
          <p:nvPr/>
        </p:nvSpPr>
        <p:spPr>
          <a:xfrm>
            <a:off x="1800217" y="3629299"/>
            <a:ext cx="532101" cy="1985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dirty="0" smtClean="0"/>
              <a:t>Salta</a:t>
            </a:r>
            <a:endParaRPr lang="es-AR" sz="800" dirty="0"/>
          </a:p>
        </p:txBody>
      </p:sp>
      <p:sp>
        <p:nvSpPr>
          <p:cNvPr id="16" name="15 Rectángulo"/>
          <p:cNvSpPr/>
          <p:nvPr/>
        </p:nvSpPr>
        <p:spPr>
          <a:xfrm>
            <a:off x="2411760" y="3629299"/>
            <a:ext cx="532101" cy="1985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700" dirty="0" smtClean="0"/>
              <a:t>CABA</a:t>
            </a:r>
            <a:endParaRPr lang="es-AR" sz="700" dirty="0"/>
          </a:p>
        </p:txBody>
      </p:sp>
      <p:sp>
        <p:nvSpPr>
          <p:cNvPr id="17" name="16 Rectángulo"/>
          <p:cNvSpPr/>
          <p:nvPr/>
        </p:nvSpPr>
        <p:spPr>
          <a:xfrm>
            <a:off x="3518660" y="3629299"/>
            <a:ext cx="535596" cy="2183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700" dirty="0" smtClean="0"/>
              <a:t>Sta. Rosa</a:t>
            </a:r>
            <a:endParaRPr lang="es-AR" sz="700" dirty="0"/>
          </a:p>
        </p:txBody>
      </p:sp>
      <p:sp>
        <p:nvSpPr>
          <p:cNvPr id="18" name="17 Rectángulo"/>
          <p:cNvSpPr/>
          <p:nvPr/>
        </p:nvSpPr>
        <p:spPr>
          <a:xfrm>
            <a:off x="4140854" y="3629299"/>
            <a:ext cx="535596" cy="2183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700" dirty="0" smtClean="0"/>
              <a:t>Gral. Roca</a:t>
            </a:r>
            <a:endParaRPr lang="es-AR" sz="700" dirty="0"/>
          </a:p>
        </p:txBody>
      </p:sp>
      <p:sp>
        <p:nvSpPr>
          <p:cNvPr id="19" name="18 Rectángulo"/>
          <p:cNvSpPr/>
          <p:nvPr/>
        </p:nvSpPr>
        <p:spPr>
          <a:xfrm>
            <a:off x="4751422" y="3629299"/>
            <a:ext cx="535596" cy="2183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700" dirty="0" smtClean="0"/>
              <a:t>Rawson</a:t>
            </a:r>
            <a:endParaRPr lang="es-AR" sz="700" dirty="0"/>
          </a:p>
        </p:txBody>
      </p:sp>
      <p:sp>
        <p:nvSpPr>
          <p:cNvPr id="20" name="19 Rectángulo"/>
          <p:cNvSpPr/>
          <p:nvPr/>
        </p:nvSpPr>
        <p:spPr>
          <a:xfrm>
            <a:off x="5331946" y="3629299"/>
            <a:ext cx="589156" cy="2183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600" dirty="0" smtClean="0"/>
              <a:t>Resistencia</a:t>
            </a:r>
            <a:endParaRPr lang="es-AR" sz="600" dirty="0"/>
          </a:p>
        </p:txBody>
      </p:sp>
      <p:sp>
        <p:nvSpPr>
          <p:cNvPr id="21" name="20 Rectángulo"/>
          <p:cNvSpPr/>
          <p:nvPr/>
        </p:nvSpPr>
        <p:spPr>
          <a:xfrm>
            <a:off x="5974092" y="3629299"/>
            <a:ext cx="535596" cy="2183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600" dirty="0" smtClean="0"/>
              <a:t>Jujuy</a:t>
            </a:r>
            <a:endParaRPr lang="es-AR" sz="600" dirty="0"/>
          </a:p>
        </p:txBody>
      </p:sp>
      <p:sp>
        <p:nvSpPr>
          <p:cNvPr id="22" name="21 Rectángulo"/>
          <p:cNvSpPr/>
          <p:nvPr/>
        </p:nvSpPr>
        <p:spPr>
          <a:xfrm>
            <a:off x="6563248" y="3629299"/>
            <a:ext cx="535596" cy="2183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600" dirty="0" smtClean="0"/>
              <a:t>Neuquén</a:t>
            </a:r>
            <a:endParaRPr lang="es-AR" sz="600" dirty="0"/>
          </a:p>
        </p:txBody>
      </p:sp>
      <p:sp>
        <p:nvSpPr>
          <p:cNvPr id="23" name="22 Rectángulo"/>
          <p:cNvSpPr/>
          <p:nvPr/>
        </p:nvSpPr>
        <p:spPr>
          <a:xfrm>
            <a:off x="7161626" y="3629299"/>
            <a:ext cx="535596" cy="2183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600" dirty="0" smtClean="0"/>
              <a:t>Formosa</a:t>
            </a:r>
            <a:endParaRPr lang="es-AR" sz="600" dirty="0"/>
          </a:p>
        </p:txBody>
      </p:sp>
      <p:sp>
        <p:nvSpPr>
          <p:cNvPr id="24" name="23 Rectángulo"/>
          <p:cNvSpPr/>
          <p:nvPr/>
        </p:nvSpPr>
        <p:spPr>
          <a:xfrm>
            <a:off x="7745417" y="3629299"/>
            <a:ext cx="535596" cy="2183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600" dirty="0" smtClean="0"/>
              <a:t>R. S. Peña</a:t>
            </a:r>
            <a:endParaRPr lang="es-AR" sz="600" dirty="0"/>
          </a:p>
        </p:txBody>
      </p:sp>
      <p:sp>
        <p:nvSpPr>
          <p:cNvPr id="25" name="24 Rectángulo"/>
          <p:cNvSpPr/>
          <p:nvPr/>
        </p:nvSpPr>
        <p:spPr>
          <a:xfrm>
            <a:off x="8325042" y="3629299"/>
            <a:ext cx="535596" cy="2183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600" dirty="0" smtClean="0"/>
              <a:t>Viedma</a:t>
            </a:r>
            <a:endParaRPr lang="es-AR" sz="600" dirty="0"/>
          </a:p>
        </p:txBody>
      </p:sp>
      <p:sp>
        <p:nvSpPr>
          <p:cNvPr id="26" name="25 Rectángulo"/>
          <p:cNvSpPr/>
          <p:nvPr/>
        </p:nvSpPr>
        <p:spPr>
          <a:xfrm>
            <a:off x="725037" y="5506521"/>
            <a:ext cx="442641" cy="2183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700" dirty="0" smtClean="0"/>
              <a:t>Sta. Rosa</a:t>
            </a:r>
            <a:endParaRPr lang="es-AR" sz="700" dirty="0"/>
          </a:p>
        </p:txBody>
      </p:sp>
      <p:sp>
        <p:nvSpPr>
          <p:cNvPr id="27" name="26 Rectángulo"/>
          <p:cNvSpPr/>
          <p:nvPr/>
        </p:nvSpPr>
        <p:spPr>
          <a:xfrm>
            <a:off x="1239374" y="5506521"/>
            <a:ext cx="486905" cy="2183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700" dirty="0" err="1" smtClean="0"/>
              <a:t>Esquel</a:t>
            </a:r>
            <a:endParaRPr lang="es-AR" sz="700" dirty="0"/>
          </a:p>
        </p:txBody>
      </p:sp>
      <p:sp>
        <p:nvSpPr>
          <p:cNvPr id="28" name="27 Rectángulo"/>
          <p:cNvSpPr/>
          <p:nvPr/>
        </p:nvSpPr>
        <p:spPr>
          <a:xfrm>
            <a:off x="1760643" y="5506521"/>
            <a:ext cx="535596" cy="2183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700" dirty="0" smtClean="0"/>
              <a:t>R. Gallegos</a:t>
            </a:r>
            <a:endParaRPr lang="es-AR" sz="700" dirty="0"/>
          </a:p>
        </p:txBody>
      </p:sp>
      <p:sp>
        <p:nvSpPr>
          <p:cNvPr id="29" name="28 Rectángulo"/>
          <p:cNvSpPr/>
          <p:nvPr/>
        </p:nvSpPr>
        <p:spPr>
          <a:xfrm>
            <a:off x="2311177" y="5506521"/>
            <a:ext cx="486905" cy="2183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600" dirty="0" smtClean="0"/>
              <a:t>Salta</a:t>
            </a:r>
            <a:endParaRPr lang="es-AR" sz="600" dirty="0"/>
          </a:p>
        </p:txBody>
      </p:sp>
      <p:sp>
        <p:nvSpPr>
          <p:cNvPr id="30" name="29 Rectángulo"/>
          <p:cNvSpPr/>
          <p:nvPr/>
        </p:nvSpPr>
        <p:spPr>
          <a:xfrm>
            <a:off x="2846956" y="5506521"/>
            <a:ext cx="442641" cy="2183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600" dirty="0" smtClean="0"/>
              <a:t>Candelaria</a:t>
            </a:r>
            <a:endParaRPr lang="es-AR" sz="600" dirty="0"/>
          </a:p>
        </p:txBody>
      </p:sp>
      <p:sp>
        <p:nvSpPr>
          <p:cNvPr id="31" name="30 Rectángulo"/>
          <p:cNvSpPr/>
          <p:nvPr/>
        </p:nvSpPr>
        <p:spPr>
          <a:xfrm>
            <a:off x="3327564" y="5506521"/>
            <a:ext cx="589156" cy="2183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600" dirty="0" smtClean="0"/>
              <a:t>Pre egreso. CABA</a:t>
            </a:r>
            <a:endParaRPr lang="es-AR" sz="600" dirty="0"/>
          </a:p>
        </p:txBody>
      </p:sp>
      <p:sp>
        <p:nvSpPr>
          <p:cNvPr id="32" name="31 Rectángulo"/>
          <p:cNvSpPr/>
          <p:nvPr/>
        </p:nvSpPr>
        <p:spPr>
          <a:xfrm>
            <a:off x="3990684" y="5506521"/>
            <a:ext cx="442641" cy="2183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600" dirty="0" smtClean="0"/>
              <a:t>Ezeiza</a:t>
            </a:r>
            <a:endParaRPr lang="es-AR" sz="600" dirty="0"/>
          </a:p>
        </p:txBody>
      </p:sp>
      <p:sp>
        <p:nvSpPr>
          <p:cNvPr id="33" name="32 Rectángulo"/>
          <p:cNvSpPr/>
          <p:nvPr/>
        </p:nvSpPr>
        <p:spPr>
          <a:xfrm>
            <a:off x="4506369" y="5506521"/>
            <a:ext cx="442641" cy="2183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600" dirty="0" smtClean="0"/>
              <a:t>CABA</a:t>
            </a:r>
            <a:endParaRPr lang="es-AR" sz="600" dirty="0"/>
          </a:p>
        </p:txBody>
      </p:sp>
      <p:sp>
        <p:nvSpPr>
          <p:cNvPr id="34" name="33 Rectángulo"/>
          <p:cNvSpPr/>
          <p:nvPr/>
        </p:nvSpPr>
        <p:spPr>
          <a:xfrm>
            <a:off x="5024107" y="5506521"/>
            <a:ext cx="486905" cy="2183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600" dirty="0" smtClean="0"/>
              <a:t>Jujuy</a:t>
            </a:r>
            <a:endParaRPr lang="es-AR" sz="600" dirty="0"/>
          </a:p>
        </p:txBody>
      </p:sp>
      <p:sp>
        <p:nvSpPr>
          <p:cNvPr id="35" name="34 Rectángulo"/>
          <p:cNvSpPr/>
          <p:nvPr/>
        </p:nvSpPr>
        <p:spPr>
          <a:xfrm>
            <a:off x="5566500" y="5506521"/>
            <a:ext cx="486905" cy="2183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600" dirty="0" smtClean="0"/>
              <a:t>Salta</a:t>
            </a:r>
            <a:endParaRPr lang="es-AR" sz="600" dirty="0"/>
          </a:p>
        </p:txBody>
      </p:sp>
      <p:sp>
        <p:nvSpPr>
          <p:cNvPr id="36" name="35 Rectángulo"/>
          <p:cNvSpPr/>
          <p:nvPr/>
        </p:nvSpPr>
        <p:spPr>
          <a:xfrm>
            <a:off x="6104010" y="5676173"/>
            <a:ext cx="486905" cy="2183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600" dirty="0" smtClean="0"/>
              <a:t>Marcos Paz</a:t>
            </a:r>
            <a:endParaRPr lang="es-AR" sz="600" dirty="0"/>
          </a:p>
        </p:txBody>
      </p:sp>
      <p:sp>
        <p:nvSpPr>
          <p:cNvPr id="37" name="36 Rectángulo"/>
          <p:cNvSpPr/>
          <p:nvPr/>
        </p:nvSpPr>
        <p:spPr>
          <a:xfrm>
            <a:off x="6651832" y="5513091"/>
            <a:ext cx="486905" cy="2183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600" dirty="0" smtClean="0"/>
              <a:t>Gral. Pico</a:t>
            </a:r>
            <a:endParaRPr lang="es-AR" sz="600" dirty="0"/>
          </a:p>
        </p:txBody>
      </p:sp>
      <p:sp>
        <p:nvSpPr>
          <p:cNvPr id="38" name="37 Rectángulo"/>
          <p:cNvSpPr/>
          <p:nvPr/>
        </p:nvSpPr>
        <p:spPr>
          <a:xfrm>
            <a:off x="7208103" y="5513998"/>
            <a:ext cx="442641" cy="2183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700" dirty="0" smtClean="0"/>
              <a:t>Sta. Rosa</a:t>
            </a:r>
            <a:endParaRPr lang="es-AR" sz="700" dirty="0"/>
          </a:p>
        </p:txBody>
      </p:sp>
      <p:sp>
        <p:nvSpPr>
          <p:cNvPr id="39" name="38 Rectángulo"/>
          <p:cNvSpPr/>
          <p:nvPr/>
        </p:nvSpPr>
        <p:spPr>
          <a:xfrm>
            <a:off x="7700851" y="5514905"/>
            <a:ext cx="442641" cy="2183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600" dirty="0" smtClean="0"/>
              <a:t>Ezeiza</a:t>
            </a:r>
            <a:endParaRPr lang="es-AR" sz="600" dirty="0"/>
          </a:p>
        </p:txBody>
      </p:sp>
      <p:sp>
        <p:nvSpPr>
          <p:cNvPr id="40" name="39 Rectángulo"/>
          <p:cNvSpPr/>
          <p:nvPr/>
        </p:nvSpPr>
        <p:spPr>
          <a:xfrm>
            <a:off x="8244159" y="5514905"/>
            <a:ext cx="442641" cy="2183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600" dirty="0" smtClean="0"/>
              <a:t>S Estero</a:t>
            </a:r>
            <a:endParaRPr lang="es-AR" sz="600" dirty="0"/>
          </a:p>
        </p:txBody>
      </p:sp>
      <p:sp>
        <p:nvSpPr>
          <p:cNvPr id="41" name="40 Rectángulo"/>
          <p:cNvSpPr/>
          <p:nvPr/>
        </p:nvSpPr>
        <p:spPr>
          <a:xfrm>
            <a:off x="660269" y="3629299"/>
            <a:ext cx="442641" cy="2183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600" dirty="0" smtClean="0"/>
              <a:t>Ezeiza</a:t>
            </a:r>
            <a:endParaRPr lang="es-AR" sz="600" dirty="0"/>
          </a:p>
        </p:txBody>
      </p:sp>
      <p:sp>
        <p:nvSpPr>
          <p:cNvPr id="42" name="41 Rectángulo"/>
          <p:cNvSpPr/>
          <p:nvPr/>
        </p:nvSpPr>
        <p:spPr>
          <a:xfrm>
            <a:off x="1215521" y="3629299"/>
            <a:ext cx="486905" cy="2183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600" dirty="0" smtClean="0"/>
              <a:t>Marcos Paz</a:t>
            </a:r>
            <a:endParaRPr lang="es-AR" sz="600" dirty="0"/>
          </a:p>
        </p:txBody>
      </p:sp>
      <p:sp>
        <p:nvSpPr>
          <p:cNvPr id="43" name="42 Rectángulo"/>
          <p:cNvSpPr/>
          <p:nvPr/>
        </p:nvSpPr>
        <p:spPr>
          <a:xfrm>
            <a:off x="3014426" y="3629299"/>
            <a:ext cx="442641" cy="2183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600" dirty="0" smtClean="0"/>
              <a:t>Ezeiza</a:t>
            </a:r>
            <a:endParaRPr lang="es-AR" sz="600" dirty="0"/>
          </a:p>
        </p:txBody>
      </p:sp>
      <p:sp>
        <p:nvSpPr>
          <p:cNvPr id="45" name="2 Marcador de contenido"/>
          <p:cNvSpPr txBox="1">
            <a:spLocks/>
          </p:cNvSpPr>
          <p:nvPr/>
        </p:nvSpPr>
        <p:spPr>
          <a:xfrm>
            <a:off x="4463109" y="764704"/>
            <a:ext cx="4645395" cy="6375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1400" dirty="0" smtClean="0"/>
              <a:t>Población penal al 21/03/2014: </a:t>
            </a:r>
            <a:r>
              <a:rPr lang="es-MX" sz="1400" b="1" dirty="0" smtClean="0">
                <a:solidFill>
                  <a:schemeClr val="accent6">
                    <a:lumMod val="75000"/>
                  </a:schemeClr>
                </a:solidFill>
              </a:rPr>
              <a:t>9.902</a:t>
            </a:r>
            <a:r>
              <a:rPr lang="es-MX" sz="1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MX" sz="1400" dirty="0" smtClean="0"/>
              <a:t>personas</a:t>
            </a:r>
            <a:r>
              <a:rPr lang="es-MX" sz="1100" dirty="0" smtClean="0"/>
              <a:t> </a:t>
            </a:r>
            <a:endParaRPr lang="es-AR" sz="1200" dirty="0"/>
          </a:p>
        </p:txBody>
      </p:sp>
      <p:sp>
        <p:nvSpPr>
          <p:cNvPr id="44" name="43 CuadroTexto"/>
          <p:cNvSpPr txBox="1"/>
          <p:nvPr/>
        </p:nvSpPr>
        <p:spPr>
          <a:xfrm>
            <a:off x="251769" y="6118493"/>
            <a:ext cx="80646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 smtClean="0">
                <a:solidFill>
                  <a:schemeClr val="bg1"/>
                </a:solidFill>
              </a:rPr>
              <a:t>El 60% de la población bajo la órbita del SPF, se encuentra alojada en los Complejos I (Ezeiza), II (Marcos Paz), III (NOA) y IV (Ezeiza).</a:t>
            </a:r>
            <a:endParaRPr lang="es-AR" sz="1600" b="1" dirty="0">
              <a:solidFill>
                <a:schemeClr val="bg1"/>
              </a:solidFill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96328" y="5805264"/>
            <a:ext cx="295144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dirty="0" smtClean="0"/>
              <a:t>Fuente: Partes semanales enviados por el SPF. Marzo 2014</a:t>
            </a:r>
            <a:endParaRPr lang="es-AR" sz="800" dirty="0"/>
          </a:p>
        </p:txBody>
      </p:sp>
    </p:spTree>
    <p:extLst>
      <p:ext uri="{BB962C8B-B14F-4D97-AF65-F5344CB8AC3E}">
        <p14:creationId xmlns:p14="http://schemas.microsoft.com/office/powerpoint/2010/main" val="176092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11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0556021"/>
              </p:ext>
            </p:extLst>
          </p:nvPr>
        </p:nvGraphicFramePr>
        <p:xfrm>
          <a:off x="457200" y="3567577"/>
          <a:ext cx="8311952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7 Rectángulo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25760"/>
            <a:ext cx="8229600" cy="1143000"/>
          </a:xfrm>
        </p:spPr>
        <p:txBody>
          <a:bodyPr>
            <a:normAutofit/>
          </a:bodyPr>
          <a:lstStyle/>
          <a:p>
            <a:r>
              <a:rPr lang="es-MX" sz="2800" dirty="0" smtClean="0"/>
              <a:t>Población alojada por Unidad </a:t>
            </a:r>
            <a:br>
              <a:rPr lang="es-MX" sz="2800" dirty="0" smtClean="0"/>
            </a:br>
            <a:r>
              <a:rPr lang="es-MX" sz="1400" dirty="0" smtClean="0"/>
              <a:t>Comparación respecto a mes anterior. </a:t>
            </a:r>
            <a:endParaRPr lang="es-AR" sz="2800" dirty="0"/>
          </a:p>
        </p:txBody>
      </p:sp>
      <p:graphicFrame>
        <p:nvGraphicFramePr>
          <p:cNvPr id="12" name="11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6347217"/>
              </p:ext>
            </p:extLst>
          </p:nvPr>
        </p:nvGraphicFramePr>
        <p:xfrm>
          <a:off x="467544" y="1556792"/>
          <a:ext cx="8424936" cy="20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1 Título"/>
          <p:cNvSpPr txBox="1">
            <a:spLocks/>
          </p:cNvSpPr>
          <p:nvPr/>
        </p:nvSpPr>
        <p:spPr>
          <a:xfrm>
            <a:off x="457200" y="6153894"/>
            <a:ext cx="8229600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AR" sz="1800" dirty="0"/>
          </a:p>
        </p:txBody>
      </p:sp>
      <p:sp>
        <p:nvSpPr>
          <p:cNvPr id="15" name="14 Rectángulo"/>
          <p:cNvSpPr/>
          <p:nvPr/>
        </p:nvSpPr>
        <p:spPr>
          <a:xfrm>
            <a:off x="1800217" y="3553128"/>
            <a:ext cx="532101" cy="1985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dirty="0" smtClean="0"/>
              <a:t>Salta</a:t>
            </a:r>
            <a:endParaRPr lang="es-AR" sz="800" dirty="0"/>
          </a:p>
        </p:txBody>
      </p:sp>
      <p:sp>
        <p:nvSpPr>
          <p:cNvPr id="16" name="15 Rectángulo"/>
          <p:cNvSpPr/>
          <p:nvPr/>
        </p:nvSpPr>
        <p:spPr>
          <a:xfrm>
            <a:off x="2411760" y="3553128"/>
            <a:ext cx="532101" cy="1985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700" dirty="0" smtClean="0"/>
              <a:t>CABA</a:t>
            </a:r>
            <a:endParaRPr lang="es-AR" sz="700" dirty="0"/>
          </a:p>
        </p:txBody>
      </p:sp>
      <p:sp>
        <p:nvSpPr>
          <p:cNvPr id="17" name="16 Rectángulo"/>
          <p:cNvSpPr/>
          <p:nvPr/>
        </p:nvSpPr>
        <p:spPr>
          <a:xfrm>
            <a:off x="3518660" y="3553128"/>
            <a:ext cx="535596" cy="2183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700" dirty="0" err="1" smtClean="0"/>
              <a:t>Sta</a:t>
            </a:r>
            <a:r>
              <a:rPr lang="es-MX" sz="700" dirty="0" smtClean="0"/>
              <a:t> Rosa</a:t>
            </a:r>
            <a:endParaRPr lang="es-AR" sz="700" dirty="0"/>
          </a:p>
        </p:txBody>
      </p:sp>
      <p:sp>
        <p:nvSpPr>
          <p:cNvPr id="18" name="17 Rectángulo"/>
          <p:cNvSpPr/>
          <p:nvPr/>
        </p:nvSpPr>
        <p:spPr>
          <a:xfrm>
            <a:off x="4140854" y="3553128"/>
            <a:ext cx="535596" cy="2183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700" dirty="0" smtClean="0"/>
              <a:t>Gral. Roca</a:t>
            </a:r>
            <a:endParaRPr lang="es-AR" sz="700" dirty="0"/>
          </a:p>
        </p:txBody>
      </p:sp>
      <p:sp>
        <p:nvSpPr>
          <p:cNvPr id="19" name="18 Rectángulo"/>
          <p:cNvSpPr/>
          <p:nvPr/>
        </p:nvSpPr>
        <p:spPr>
          <a:xfrm>
            <a:off x="4751422" y="3553128"/>
            <a:ext cx="535596" cy="2183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700" dirty="0" smtClean="0"/>
              <a:t>Rawson</a:t>
            </a:r>
            <a:endParaRPr lang="es-AR" sz="700" dirty="0"/>
          </a:p>
        </p:txBody>
      </p:sp>
      <p:sp>
        <p:nvSpPr>
          <p:cNvPr id="20" name="19 Rectángulo"/>
          <p:cNvSpPr/>
          <p:nvPr/>
        </p:nvSpPr>
        <p:spPr>
          <a:xfrm>
            <a:off x="5331946" y="3553128"/>
            <a:ext cx="589156" cy="2183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600" dirty="0" smtClean="0"/>
              <a:t>Resistencia</a:t>
            </a:r>
            <a:endParaRPr lang="es-AR" sz="600" dirty="0"/>
          </a:p>
        </p:txBody>
      </p:sp>
      <p:sp>
        <p:nvSpPr>
          <p:cNvPr id="21" name="20 Rectángulo"/>
          <p:cNvSpPr/>
          <p:nvPr/>
        </p:nvSpPr>
        <p:spPr>
          <a:xfrm>
            <a:off x="5974092" y="3553128"/>
            <a:ext cx="535596" cy="2183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600" dirty="0" smtClean="0"/>
              <a:t>Jujuy</a:t>
            </a:r>
            <a:endParaRPr lang="es-AR" sz="600" dirty="0"/>
          </a:p>
        </p:txBody>
      </p:sp>
      <p:sp>
        <p:nvSpPr>
          <p:cNvPr id="22" name="21 Rectángulo"/>
          <p:cNvSpPr/>
          <p:nvPr/>
        </p:nvSpPr>
        <p:spPr>
          <a:xfrm>
            <a:off x="6563248" y="3553128"/>
            <a:ext cx="535596" cy="2183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600" dirty="0" smtClean="0"/>
              <a:t>Neuquén</a:t>
            </a:r>
            <a:endParaRPr lang="es-AR" sz="600" dirty="0"/>
          </a:p>
        </p:txBody>
      </p:sp>
      <p:sp>
        <p:nvSpPr>
          <p:cNvPr id="23" name="22 Rectángulo"/>
          <p:cNvSpPr/>
          <p:nvPr/>
        </p:nvSpPr>
        <p:spPr>
          <a:xfrm>
            <a:off x="7161626" y="3553128"/>
            <a:ext cx="535596" cy="2183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600" dirty="0" smtClean="0"/>
              <a:t>Formosa</a:t>
            </a:r>
            <a:endParaRPr lang="es-AR" sz="600" dirty="0"/>
          </a:p>
        </p:txBody>
      </p:sp>
      <p:sp>
        <p:nvSpPr>
          <p:cNvPr id="24" name="23 Rectángulo"/>
          <p:cNvSpPr/>
          <p:nvPr/>
        </p:nvSpPr>
        <p:spPr>
          <a:xfrm>
            <a:off x="7745417" y="3553128"/>
            <a:ext cx="535596" cy="2183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600" dirty="0" smtClean="0"/>
              <a:t>R. S. Peña</a:t>
            </a:r>
            <a:endParaRPr lang="es-AR" sz="600" dirty="0"/>
          </a:p>
        </p:txBody>
      </p:sp>
      <p:sp>
        <p:nvSpPr>
          <p:cNvPr id="25" name="24 Rectángulo"/>
          <p:cNvSpPr/>
          <p:nvPr/>
        </p:nvSpPr>
        <p:spPr>
          <a:xfrm>
            <a:off x="8325042" y="3553128"/>
            <a:ext cx="535596" cy="2183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600" dirty="0" smtClean="0"/>
              <a:t>Viedma</a:t>
            </a:r>
            <a:endParaRPr lang="es-AR" sz="600" dirty="0"/>
          </a:p>
        </p:txBody>
      </p:sp>
      <p:sp>
        <p:nvSpPr>
          <p:cNvPr id="26" name="25 Rectángulo"/>
          <p:cNvSpPr/>
          <p:nvPr/>
        </p:nvSpPr>
        <p:spPr>
          <a:xfrm>
            <a:off x="640135" y="5439785"/>
            <a:ext cx="442641" cy="2183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700" dirty="0" smtClean="0"/>
              <a:t>Sta. Rosa</a:t>
            </a:r>
            <a:endParaRPr lang="es-AR" sz="700" dirty="0"/>
          </a:p>
        </p:txBody>
      </p:sp>
      <p:sp>
        <p:nvSpPr>
          <p:cNvPr id="27" name="26 Rectángulo"/>
          <p:cNvSpPr/>
          <p:nvPr/>
        </p:nvSpPr>
        <p:spPr>
          <a:xfrm>
            <a:off x="1154472" y="5439785"/>
            <a:ext cx="486905" cy="2183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700" dirty="0" err="1" smtClean="0"/>
              <a:t>Esquel</a:t>
            </a:r>
            <a:endParaRPr lang="es-AR" sz="700" dirty="0"/>
          </a:p>
        </p:txBody>
      </p:sp>
      <p:sp>
        <p:nvSpPr>
          <p:cNvPr id="28" name="27 Rectángulo"/>
          <p:cNvSpPr/>
          <p:nvPr/>
        </p:nvSpPr>
        <p:spPr>
          <a:xfrm>
            <a:off x="1675741" y="5439785"/>
            <a:ext cx="535596" cy="2183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700" dirty="0" smtClean="0"/>
              <a:t>R. Gallegos</a:t>
            </a:r>
            <a:endParaRPr lang="es-AR" sz="700" dirty="0"/>
          </a:p>
        </p:txBody>
      </p:sp>
      <p:sp>
        <p:nvSpPr>
          <p:cNvPr id="29" name="28 Rectángulo"/>
          <p:cNvSpPr/>
          <p:nvPr/>
        </p:nvSpPr>
        <p:spPr>
          <a:xfrm>
            <a:off x="2226275" y="5439785"/>
            <a:ext cx="486905" cy="2183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600" dirty="0" smtClean="0"/>
              <a:t>Salta</a:t>
            </a:r>
            <a:endParaRPr lang="es-AR" sz="600" dirty="0"/>
          </a:p>
        </p:txBody>
      </p:sp>
      <p:sp>
        <p:nvSpPr>
          <p:cNvPr id="30" name="29 Rectángulo"/>
          <p:cNvSpPr/>
          <p:nvPr/>
        </p:nvSpPr>
        <p:spPr>
          <a:xfrm>
            <a:off x="2770680" y="5439785"/>
            <a:ext cx="442641" cy="2183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600" dirty="0" smtClean="0"/>
              <a:t>Candelaria</a:t>
            </a:r>
            <a:endParaRPr lang="es-AR" sz="600" dirty="0"/>
          </a:p>
        </p:txBody>
      </p:sp>
      <p:sp>
        <p:nvSpPr>
          <p:cNvPr id="31" name="30 Rectángulo"/>
          <p:cNvSpPr/>
          <p:nvPr/>
        </p:nvSpPr>
        <p:spPr>
          <a:xfrm>
            <a:off x="3268540" y="5439785"/>
            <a:ext cx="589156" cy="2183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600" dirty="0" smtClean="0"/>
              <a:t>Pre egreso. CABA</a:t>
            </a:r>
            <a:endParaRPr lang="es-AR" sz="600" dirty="0"/>
          </a:p>
        </p:txBody>
      </p:sp>
      <p:sp>
        <p:nvSpPr>
          <p:cNvPr id="32" name="31 Rectángulo"/>
          <p:cNvSpPr/>
          <p:nvPr/>
        </p:nvSpPr>
        <p:spPr>
          <a:xfrm>
            <a:off x="3923034" y="5439785"/>
            <a:ext cx="442641" cy="2183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600" dirty="0" smtClean="0"/>
              <a:t>Ezeiza</a:t>
            </a:r>
            <a:endParaRPr lang="es-AR" sz="600" dirty="0"/>
          </a:p>
        </p:txBody>
      </p:sp>
      <p:sp>
        <p:nvSpPr>
          <p:cNvPr id="33" name="32 Rectángulo"/>
          <p:cNvSpPr/>
          <p:nvPr/>
        </p:nvSpPr>
        <p:spPr>
          <a:xfrm>
            <a:off x="4438719" y="5439785"/>
            <a:ext cx="442641" cy="2183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600" dirty="0" smtClean="0"/>
              <a:t>CABA</a:t>
            </a:r>
            <a:endParaRPr lang="es-AR" sz="600" dirty="0"/>
          </a:p>
        </p:txBody>
      </p:sp>
      <p:sp>
        <p:nvSpPr>
          <p:cNvPr id="34" name="33 Rectángulo"/>
          <p:cNvSpPr/>
          <p:nvPr/>
        </p:nvSpPr>
        <p:spPr>
          <a:xfrm>
            <a:off x="4956457" y="5439785"/>
            <a:ext cx="486905" cy="2183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600" dirty="0" smtClean="0"/>
              <a:t>Jujuy</a:t>
            </a:r>
            <a:endParaRPr lang="es-AR" sz="600" dirty="0"/>
          </a:p>
        </p:txBody>
      </p:sp>
      <p:sp>
        <p:nvSpPr>
          <p:cNvPr id="35" name="34 Rectángulo"/>
          <p:cNvSpPr/>
          <p:nvPr/>
        </p:nvSpPr>
        <p:spPr>
          <a:xfrm>
            <a:off x="5507476" y="5434513"/>
            <a:ext cx="486905" cy="2183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600" dirty="0" smtClean="0"/>
              <a:t>Salta</a:t>
            </a:r>
            <a:endParaRPr lang="es-AR" sz="600" dirty="0"/>
          </a:p>
        </p:txBody>
      </p:sp>
      <p:sp>
        <p:nvSpPr>
          <p:cNvPr id="36" name="35 Rectángulo"/>
          <p:cNvSpPr/>
          <p:nvPr/>
        </p:nvSpPr>
        <p:spPr>
          <a:xfrm>
            <a:off x="6086758" y="5615488"/>
            <a:ext cx="486905" cy="2183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600" dirty="0" smtClean="0"/>
              <a:t>Marcos Paz</a:t>
            </a:r>
            <a:endParaRPr lang="es-AR" sz="600" dirty="0"/>
          </a:p>
        </p:txBody>
      </p:sp>
      <p:sp>
        <p:nvSpPr>
          <p:cNvPr id="37" name="36 Rectángulo"/>
          <p:cNvSpPr/>
          <p:nvPr/>
        </p:nvSpPr>
        <p:spPr>
          <a:xfrm>
            <a:off x="6651832" y="5441083"/>
            <a:ext cx="486905" cy="2183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600" dirty="0" smtClean="0"/>
              <a:t>Gral. Pico</a:t>
            </a:r>
            <a:endParaRPr lang="es-AR" sz="600" dirty="0"/>
          </a:p>
        </p:txBody>
      </p:sp>
      <p:sp>
        <p:nvSpPr>
          <p:cNvPr id="38" name="37 Rectángulo"/>
          <p:cNvSpPr/>
          <p:nvPr/>
        </p:nvSpPr>
        <p:spPr>
          <a:xfrm>
            <a:off x="7208103" y="5441990"/>
            <a:ext cx="442641" cy="2183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700" dirty="0" smtClean="0"/>
              <a:t>Sta. Rosa</a:t>
            </a:r>
            <a:endParaRPr lang="es-AR" sz="700" dirty="0"/>
          </a:p>
        </p:txBody>
      </p:sp>
      <p:sp>
        <p:nvSpPr>
          <p:cNvPr id="39" name="38 Rectángulo"/>
          <p:cNvSpPr/>
          <p:nvPr/>
        </p:nvSpPr>
        <p:spPr>
          <a:xfrm>
            <a:off x="7700851" y="5442897"/>
            <a:ext cx="442641" cy="2183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600" dirty="0" smtClean="0"/>
              <a:t>Ezeiza</a:t>
            </a:r>
            <a:endParaRPr lang="es-AR" sz="600" dirty="0"/>
          </a:p>
        </p:txBody>
      </p:sp>
      <p:sp>
        <p:nvSpPr>
          <p:cNvPr id="40" name="39 Rectángulo"/>
          <p:cNvSpPr/>
          <p:nvPr/>
        </p:nvSpPr>
        <p:spPr>
          <a:xfrm>
            <a:off x="8244159" y="5442897"/>
            <a:ext cx="442641" cy="2183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600" dirty="0" smtClean="0"/>
              <a:t>S Estero</a:t>
            </a:r>
            <a:endParaRPr lang="es-AR" sz="600" dirty="0"/>
          </a:p>
        </p:txBody>
      </p:sp>
      <p:sp>
        <p:nvSpPr>
          <p:cNvPr id="41" name="40 Rectángulo"/>
          <p:cNvSpPr/>
          <p:nvPr/>
        </p:nvSpPr>
        <p:spPr>
          <a:xfrm>
            <a:off x="660269" y="3553128"/>
            <a:ext cx="442641" cy="2183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600" dirty="0" smtClean="0"/>
              <a:t>Ezeiza</a:t>
            </a:r>
            <a:endParaRPr lang="es-AR" sz="600" dirty="0"/>
          </a:p>
        </p:txBody>
      </p:sp>
      <p:sp>
        <p:nvSpPr>
          <p:cNvPr id="42" name="41 Rectángulo"/>
          <p:cNvSpPr/>
          <p:nvPr/>
        </p:nvSpPr>
        <p:spPr>
          <a:xfrm>
            <a:off x="1215521" y="3553128"/>
            <a:ext cx="486905" cy="2183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600" dirty="0" smtClean="0"/>
              <a:t>Marcos Paz</a:t>
            </a:r>
            <a:endParaRPr lang="es-AR" sz="600" dirty="0"/>
          </a:p>
        </p:txBody>
      </p:sp>
      <p:sp>
        <p:nvSpPr>
          <p:cNvPr id="43" name="42 Rectángulo"/>
          <p:cNvSpPr/>
          <p:nvPr/>
        </p:nvSpPr>
        <p:spPr>
          <a:xfrm>
            <a:off x="3014426" y="3553128"/>
            <a:ext cx="442641" cy="2183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600" dirty="0" smtClean="0"/>
              <a:t>Ezeiza</a:t>
            </a:r>
            <a:endParaRPr lang="es-AR" sz="600" dirty="0"/>
          </a:p>
        </p:txBody>
      </p:sp>
      <p:sp>
        <p:nvSpPr>
          <p:cNvPr id="45" name="44 CuadroTexto"/>
          <p:cNvSpPr txBox="1"/>
          <p:nvPr/>
        </p:nvSpPr>
        <p:spPr>
          <a:xfrm>
            <a:off x="179512" y="6156593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 smtClean="0">
                <a:solidFill>
                  <a:schemeClr val="bg1"/>
                </a:solidFill>
              </a:rPr>
              <a:t>Sin cambios significativos en la cantidad de personas detenidas en las distintas Unidades respecto al relevamiento previo.   </a:t>
            </a:r>
            <a:endParaRPr lang="es-AR" sz="1600" b="1" dirty="0">
              <a:solidFill>
                <a:schemeClr val="bg1"/>
              </a:solidFill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96328" y="5805264"/>
            <a:ext cx="295144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dirty="0" smtClean="0"/>
              <a:t>Fuente: Partes semanales enviados por el SPF. Marzo 2014</a:t>
            </a:r>
            <a:endParaRPr lang="es-AR" sz="800" dirty="0"/>
          </a:p>
        </p:txBody>
      </p:sp>
    </p:spTree>
    <p:extLst>
      <p:ext uri="{BB962C8B-B14F-4D97-AF65-F5344CB8AC3E}">
        <p14:creationId xmlns:p14="http://schemas.microsoft.com/office/powerpoint/2010/main" val="52683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53752"/>
            <a:ext cx="8229600" cy="1143000"/>
          </a:xfrm>
        </p:spPr>
        <p:txBody>
          <a:bodyPr>
            <a:normAutofit/>
          </a:bodyPr>
          <a:lstStyle/>
          <a:p>
            <a:r>
              <a:rPr lang="es-MX" sz="2800" dirty="0" smtClean="0"/>
              <a:t>Foco en población femenina</a:t>
            </a:r>
            <a:endParaRPr lang="es-AR" sz="2800" dirty="0"/>
          </a:p>
        </p:txBody>
      </p:sp>
      <p:sp>
        <p:nvSpPr>
          <p:cNvPr id="11" name="10 Rectángulo"/>
          <p:cNvSpPr/>
          <p:nvPr/>
        </p:nvSpPr>
        <p:spPr>
          <a:xfrm>
            <a:off x="-3473" y="6065920"/>
            <a:ext cx="9144000" cy="8367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graphicFrame>
        <p:nvGraphicFramePr>
          <p:cNvPr id="17" name="11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3169335"/>
              </p:ext>
            </p:extLst>
          </p:nvPr>
        </p:nvGraphicFramePr>
        <p:xfrm>
          <a:off x="323528" y="3580880"/>
          <a:ext cx="3456384" cy="18116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6" name="25 CuadroTexto"/>
          <p:cNvSpPr txBox="1"/>
          <p:nvPr/>
        </p:nvSpPr>
        <p:spPr>
          <a:xfrm>
            <a:off x="395536" y="5169819"/>
            <a:ext cx="153880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00" dirty="0" smtClean="0"/>
              <a:t>Base: 9902 personas</a:t>
            </a:r>
            <a:endParaRPr lang="es-AR" sz="700" dirty="0"/>
          </a:p>
        </p:txBody>
      </p:sp>
      <p:sp>
        <p:nvSpPr>
          <p:cNvPr id="27" name="26 CuadroTexto"/>
          <p:cNvSpPr txBox="1"/>
          <p:nvPr/>
        </p:nvSpPr>
        <p:spPr>
          <a:xfrm>
            <a:off x="1971278" y="5169819"/>
            <a:ext cx="129614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00" dirty="0" smtClean="0"/>
              <a:t>Base: 739 mujeres</a:t>
            </a:r>
            <a:endParaRPr lang="es-AR" sz="700" dirty="0"/>
          </a:p>
        </p:txBody>
      </p:sp>
      <p:sp>
        <p:nvSpPr>
          <p:cNvPr id="13" name="12 CuadroTexto"/>
          <p:cNvSpPr txBox="1"/>
          <p:nvPr/>
        </p:nvSpPr>
        <p:spPr>
          <a:xfrm>
            <a:off x="48727" y="6040338"/>
            <a:ext cx="89877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 smtClean="0">
                <a:solidFill>
                  <a:schemeClr val="bg1"/>
                </a:solidFill>
              </a:rPr>
              <a:t>La población de mujeres encarceladas muestran una tendencia al descenso. </a:t>
            </a:r>
          </a:p>
          <a:p>
            <a:r>
              <a:rPr lang="es-MX" sz="1600" b="1" dirty="0" smtClean="0">
                <a:solidFill>
                  <a:schemeClr val="bg1"/>
                </a:solidFill>
              </a:rPr>
              <a:t>Durante 2014 la baja ronda el 4% (31 personas). En oposición se aprecia un movimiento ascendente de la proporción de mujeres encarceladas preventivamente. </a:t>
            </a:r>
            <a:endParaRPr lang="es-AR" sz="1600" b="1" dirty="0">
              <a:solidFill>
                <a:schemeClr val="bg1"/>
              </a:solidFill>
            </a:endParaRPr>
          </a:p>
        </p:txBody>
      </p:sp>
      <p:cxnSp>
        <p:nvCxnSpPr>
          <p:cNvPr id="5" name="4 Conector recto de flecha"/>
          <p:cNvCxnSpPr/>
          <p:nvPr/>
        </p:nvCxnSpPr>
        <p:spPr>
          <a:xfrm flipV="1">
            <a:off x="1350157" y="3933056"/>
            <a:ext cx="1008112" cy="43204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1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925214"/>
              </p:ext>
            </p:extLst>
          </p:nvPr>
        </p:nvGraphicFramePr>
        <p:xfrm>
          <a:off x="3011827" y="3766044"/>
          <a:ext cx="1834255" cy="80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851"/>
                <a:gridCol w="366851"/>
                <a:gridCol w="366851"/>
                <a:gridCol w="366851"/>
                <a:gridCol w="366851"/>
              </a:tblGrid>
              <a:tr h="149339">
                <a:tc gridSpan="5">
                  <a:txBody>
                    <a:bodyPr/>
                    <a:lstStyle/>
                    <a:p>
                      <a:pPr algn="ctr"/>
                      <a:r>
                        <a:rPr lang="es-MX" sz="700" dirty="0" smtClean="0"/>
                        <a:t>Mujeres encarceladas preventivamente</a:t>
                      </a:r>
                      <a:endParaRPr lang="es-AR" sz="7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AR" sz="7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AR" sz="7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AR" sz="7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AR" sz="700" dirty="0"/>
                    </a:p>
                  </a:txBody>
                  <a:tcPr/>
                </a:tc>
              </a:tr>
              <a:tr h="149339">
                <a:tc>
                  <a:txBody>
                    <a:bodyPr/>
                    <a:lstStyle/>
                    <a:p>
                      <a:pPr algn="ctr"/>
                      <a:r>
                        <a:rPr lang="es-MX" sz="700" dirty="0" smtClean="0"/>
                        <a:t>Oct</a:t>
                      </a:r>
                      <a:r>
                        <a:rPr lang="es-MX" sz="700" baseline="0" dirty="0" smtClean="0"/>
                        <a:t> ’13</a:t>
                      </a:r>
                      <a:endParaRPr lang="es-AR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700" dirty="0" smtClean="0"/>
                        <a:t>Nov ‘13</a:t>
                      </a:r>
                      <a:endParaRPr lang="es-AR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700" dirty="0" smtClean="0"/>
                        <a:t>Dic ’13</a:t>
                      </a:r>
                      <a:endParaRPr lang="es-AR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700" dirty="0" smtClean="0"/>
                        <a:t>Ene ‘14 </a:t>
                      </a:r>
                      <a:endParaRPr lang="es-AR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700" dirty="0" smtClean="0"/>
                        <a:t>Feb ’14</a:t>
                      </a:r>
                      <a:endParaRPr lang="es-AR" sz="700" dirty="0"/>
                    </a:p>
                  </a:txBody>
                  <a:tcPr/>
                </a:tc>
              </a:tr>
              <a:tr h="149339">
                <a:tc>
                  <a:txBody>
                    <a:bodyPr/>
                    <a:lstStyle/>
                    <a:p>
                      <a:pPr algn="ctr"/>
                      <a:r>
                        <a:rPr lang="es-MX" sz="700" dirty="0" smtClean="0"/>
                        <a:t>61%</a:t>
                      </a:r>
                      <a:endParaRPr lang="es-AR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700" dirty="0" smtClean="0"/>
                        <a:t>62%</a:t>
                      </a:r>
                      <a:endParaRPr lang="es-AR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700" dirty="0" smtClean="0"/>
                        <a:t>62%</a:t>
                      </a:r>
                      <a:endParaRPr lang="es-AR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700" dirty="0" smtClean="0"/>
                        <a:t>64%</a:t>
                      </a:r>
                      <a:endParaRPr lang="es-AR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700" dirty="0" smtClean="0"/>
                        <a:t>65%</a:t>
                      </a:r>
                      <a:endParaRPr lang="es-AR" sz="7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3 Flecha abajo"/>
          <p:cNvSpPr/>
          <p:nvPr/>
        </p:nvSpPr>
        <p:spPr>
          <a:xfrm rot="16200000">
            <a:off x="2765033" y="4019087"/>
            <a:ext cx="253561" cy="2400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21" name="20 Conector recto de flecha"/>
          <p:cNvCxnSpPr/>
          <p:nvPr/>
        </p:nvCxnSpPr>
        <p:spPr>
          <a:xfrm flipV="1">
            <a:off x="4860032" y="4267531"/>
            <a:ext cx="0" cy="16887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11 Gráfico"/>
          <p:cNvGraphicFramePr/>
          <p:nvPr>
            <p:extLst>
              <p:ext uri="{D42A27DB-BD31-4B8C-83A1-F6EECF244321}">
                <p14:modId xmlns:p14="http://schemas.microsoft.com/office/powerpoint/2010/main" val="198725499"/>
              </p:ext>
            </p:extLst>
          </p:nvPr>
        </p:nvGraphicFramePr>
        <p:xfrm>
          <a:off x="3321224" y="1577858"/>
          <a:ext cx="5616624" cy="9448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" name="27 Flecha derecha"/>
          <p:cNvSpPr/>
          <p:nvPr/>
        </p:nvSpPr>
        <p:spPr>
          <a:xfrm>
            <a:off x="6156176" y="2411757"/>
            <a:ext cx="2592287" cy="2486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700" dirty="0" smtClean="0"/>
              <a:t>1er Trimestre 2014 </a:t>
            </a:r>
            <a:endParaRPr lang="es-AR" sz="700" dirty="0"/>
          </a:p>
        </p:txBody>
      </p:sp>
      <p:sp>
        <p:nvSpPr>
          <p:cNvPr id="31" name="30 CuadroTexto"/>
          <p:cNvSpPr txBox="1"/>
          <p:nvPr/>
        </p:nvSpPr>
        <p:spPr>
          <a:xfrm>
            <a:off x="4620072" y="1260870"/>
            <a:ext cx="347526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 smtClean="0"/>
              <a:t>Evolución de cantidad de detenidas. Oct 2013-Mar 2014</a:t>
            </a:r>
          </a:p>
        </p:txBody>
      </p:sp>
      <p:sp>
        <p:nvSpPr>
          <p:cNvPr id="32" name="31 CuadroTexto"/>
          <p:cNvSpPr txBox="1"/>
          <p:nvPr/>
        </p:nvSpPr>
        <p:spPr>
          <a:xfrm>
            <a:off x="107504" y="3284984"/>
            <a:ext cx="38164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 smtClean="0"/>
              <a:t>Situación procesal greneral vs. Situación procesal detenidas</a:t>
            </a:r>
          </a:p>
        </p:txBody>
      </p:sp>
      <p:sp>
        <p:nvSpPr>
          <p:cNvPr id="33" name="1 Título"/>
          <p:cNvSpPr txBox="1">
            <a:spLocks/>
          </p:cNvSpPr>
          <p:nvPr/>
        </p:nvSpPr>
        <p:spPr>
          <a:xfrm>
            <a:off x="5955011" y="2637300"/>
            <a:ext cx="2808311" cy="4316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1000" b="1" dirty="0" smtClean="0">
                <a:solidFill>
                  <a:schemeClr val="accent3"/>
                </a:solidFill>
              </a:rPr>
              <a:t>Desciende el número de mujeres </a:t>
            </a:r>
          </a:p>
          <a:p>
            <a:pPr algn="ctr"/>
            <a:r>
              <a:rPr lang="es-MX" sz="1000" b="1" dirty="0" smtClean="0">
                <a:solidFill>
                  <a:schemeClr val="accent3"/>
                </a:solidFill>
              </a:rPr>
              <a:t>encarceladas en el SPF.</a:t>
            </a:r>
            <a:endParaRPr lang="es-AR" sz="1000" b="1" dirty="0">
              <a:solidFill>
                <a:schemeClr val="accent3"/>
              </a:solidFill>
            </a:endParaRPr>
          </a:p>
        </p:txBody>
      </p:sp>
      <p:sp>
        <p:nvSpPr>
          <p:cNvPr id="35" name="1 Título"/>
          <p:cNvSpPr txBox="1">
            <a:spLocks/>
          </p:cNvSpPr>
          <p:nvPr/>
        </p:nvSpPr>
        <p:spPr>
          <a:xfrm>
            <a:off x="474823" y="1629613"/>
            <a:ext cx="2713547" cy="4316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1800" b="1" dirty="0" smtClean="0">
                <a:solidFill>
                  <a:schemeClr val="accent3"/>
                </a:solidFill>
              </a:rPr>
              <a:t>En marzo de 2014 son 739 las mujeres  en el entorno del SPF.</a:t>
            </a:r>
            <a:endParaRPr lang="es-AR" sz="1800" b="1" dirty="0">
              <a:solidFill>
                <a:schemeClr val="accent3"/>
              </a:solidFill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7956376" y="1507091"/>
            <a:ext cx="648072" cy="9046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graphicFrame>
        <p:nvGraphicFramePr>
          <p:cNvPr id="36" name="11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5015889"/>
              </p:ext>
            </p:extLst>
          </p:nvPr>
        </p:nvGraphicFramePr>
        <p:xfrm>
          <a:off x="5292080" y="3529688"/>
          <a:ext cx="3456384" cy="18401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7" name="36 CuadroTexto"/>
          <p:cNvSpPr txBox="1"/>
          <p:nvPr/>
        </p:nvSpPr>
        <p:spPr>
          <a:xfrm>
            <a:off x="5552305" y="3358562"/>
            <a:ext cx="28721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 smtClean="0"/>
              <a:t>Jurisdicción general vs. Jurisdicción detenidas</a:t>
            </a:r>
          </a:p>
        </p:txBody>
      </p:sp>
      <p:sp>
        <p:nvSpPr>
          <p:cNvPr id="6" name="5 Elipse"/>
          <p:cNvSpPr/>
          <p:nvPr/>
        </p:nvSpPr>
        <p:spPr>
          <a:xfrm>
            <a:off x="7452319" y="3956557"/>
            <a:ext cx="504057" cy="30793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8" name="1 Título"/>
          <p:cNvSpPr txBox="1">
            <a:spLocks/>
          </p:cNvSpPr>
          <p:nvPr/>
        </p:nvSpPr>
        <p:spPr>
          <a:xfrm>
            <a:off x="4774074" y="5373216"/>
            <a:ext cx="4217192" cy="4316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1300" b="1" dirty="0" smtClean="0">
                <a:solidFill>
                  <a:schemeClr val="accent3"/>
                </a:solidFill>
              </a:rPr>
              <a:t>Respecto de la población general es significativamente más alto el grupo de mujeres que depende de la </a:t>
            </a:r>
            <a:r>
              <a:rPr lang="es-MX" sz="1300" b="1" dirty="0">
                <a:solidFill>
                  <a:schemeClr val="accent3"/>
                </a:solidFill>
              </a:rPr>
              <a:t>J</a:t>
            </a:r>
            <a:r>
              <a:rPr lang="es-MX" sz="1300" b="1" dirty="0" smtClean="0">
                <a:solidFill>
                  <a:schemeClr val="accent3"/>
                </a:solidFill>
              </a:rPr>
              <a:t>usticia Federal. </a:t>
            </a:r>
            <a:endParaRPr lang="es-AR" sz="1300" b="1" dirty="0">
              <a:solidFill>
                <a:schemeClr val="accent3"/>
              </a:solidFill>
            </a:endParaRPr>
          </a:p>
        </p:txBody>
      </p:sp>
      <p:sp>
        <p:nvSpPr>
          <p:cNvPr id="39" name="38 CuadroTexto"/>
          <p:cNvSpPr txBox="1"/>
          <p:nvPr/>
        </p:nvSpPr>
        <p:spPr>
          <a:xfrm>
            <a:off x="77196" y="5805264"/>
            <a:ext cx="295144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dirty="0" smtClean="0"/>
              <a:t>Fuente: Partes semanales enviados por el SPF. Marzo 2014</a:t>
            </a:r>
            <a:endParaRPr lang="es-AR" sz="800" dirty="0"/>
          </a:p>
        </p:txBody>
      </p:sp>
    </p:spTree>
    <p:extLst>
      <p:ext uri="{BB962C8B-B14F-4D97-AF65-F5344CB8AC3E}">
        <p14:creationId xmlns:p14="http://schemas.microsoft.com/office/powerpoint/2010/main" val="44487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53752"/>
            <a:ext cx="8229600" cy="1143000"/>
          </a:xfrm>
        </p:spPr>
        <p:txBody>
          <a:bodyPr>
            <a:normAutofit/>
          </a:bodyPr>
          <a:lstStyle/>
          <a:p>
            <a:r>
              <a:rPr lang="es-MX" sz="2800" dirty="0" smtClean="0"/>
              <a:t>Población “</a:t>
            </a:r>
            <a:r>
              <a:rPr lang="es-MX" sz="2800" dirty="0" err="1" smtClean="0"/>
              <a:t>transgénero</a:t>
            </a:r>
            <a:r>
              <a:rPr lang="es-MX" sz="2800" dirty="0" smtClean="0"/>
              <a:t>”. </a:t>
            </a:r>
            <a:endParaRPr lang="es-AR" sz="2800" dirty="0"/>
          </a:p>
        </p:txBody>
      </p:sp>
      <p:sp>
        <p:nvSpPr>
          <p:cNvPr id="3" name="2 Rectángulo"/>
          <p:cNvSpPr/>
          <p:nvPr/>
        </p:nvSpPr>
        <p:spPr>
          <a:xfrm>
            <a:off x="470620" y="2276872"/>
            <a:ext cx="780632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AR" sz="2000" b="1" spc="-100" dirty="0" smtClean="0">
                <a:solidFill>
                  <a:schemeClr val="tx2"/>
                </a:solidFill>
                <a:ea typeface="+mj-ea"/>
                <a:cs typeface="+mj-cs"/>
              </a:rPr>
              <a:t>La información sobre población </a:t>
            </a:r>
            <a:r>
              <a:rPr lang="es-AR" sz="2000" b="1" spc="-100" dirty="0" err="1" smtClean="0">
                <a:solidFill>
                  <a:schemeClr val="tx2"/>
                </a:solidFill>
                <a:ea typeface="+mj-ea"/>
                <a:cs typeface="+mj-cs"/>
              </a:rPr>
              <a:t>transgénero</a:t>
            </a:r>
            <a:r>
              <a:rPr lang="es-AR" sz="2000" b="1" spc="-100" dirty="0" smtClean="0">
                <a:solidFill>
                  <a:schemeClr val="tx2"/>
                </a:solidFill>
                <a:ea typeface="+mj-ea"/>
                <a:cs typeface="+mj-cs"/>
              </a:rPr>
              <a:t> </a:t>
            </a:r>
            <a:r>
              <a:rPr lang="es-AR" sz="2000" b="1" u="sng" spc="-100" dirty="0" smtClean="0">
                <a:solidFill>
                  <a:schemeClr val="tx2"/>
                </a:solidFill>
                <a:ea typeface="+mj-ea"/>
                <a:cs typeface="+mj-cs"/>
              </a:rPr>
              <a:t>no fue reportada en los partes durante el mes de marzo</a:t>
            </a:r>
            <a:r>
              <a:rPr lang="es-AR" sz="2000" b="1" spc="-100" dirty="0" smtClean="0">
                <a:solidFill>
                  <a:schemeClr val="tx2"/>
                </a:solidFill>
                <a:ea typeface="+mj-ea"/>
                <a:cs typeface="+mj-cs"/>
              </a:rPr>
              <a:t>. </a:t>
            </a:r>
          </a:p>
          <a:p>
            <a:pPr lvl="0" algn="just"/>
            <a:endParaRPr lang="es-AR" sz="2000" b="1" spc="-100" dirty="0">
              <a:solidFill>
                <a:schemeClr val="tx2"/>
              </a:solidFill>
              <a:ea typeface="+mj-ea"/>
              <a:cs typeface="+mj-cs"/>
            </a:endParaRPr>
          </a:p>
          <a:p>
            <a:pPr lvl="0" algn="just"/>
            <a:r>
              <a:rPr lang="es-AR" sz="2000" b="1" spc="-100" dirty="0" smtClean="0">
                <a:solidFill>
                  <a:schemeClr val="tx2"/>
                </a:solidFill>
                <a:ea typeface="+mj-ea"/>
                <a:cs typeface="+mj-cs"/>
              </a:rPr>
              <a:t>De acuerdo a lo explicado por la División de Judiciales del SPF, estos datos no les fueron remitidos por las unidades, razón por la cual se omite en el presente reporte</a:t>
            </a:r>
            <a:r>
              <a:rPr lang="es-AR" sz="2000" b="1" spc="-100" dirty="0" smtClean="0">
                <a:solidFill>
                  <a:schemeClr val="tx2"/>
                </a:solidFill>
                <a:ea typeface="+mj-ea"/>
                <a:cs typeface="+mj-cs"/>
              </a:rPr>
              <a:t>., recordando que para el mes anterior, la cifra de personas </a:t>
            </a:r>
            <a:r>
              <a:rPr lang="es-AR" sz="2000" b="1" spc="-100" dirty="0" err="1" smtClean="0">
                <a:solidFill>
                  <a:schemeClr val="tx2"/>
                </a:solidFill>
                <a:ea typeface="+mj-ea"/>
                <a:cs typeface="+mj-cs"/>
              </a:rPr>
              <a:t>trans</a:t>
            </a:r>
            <a:r>
              <a:rPr lang="es-AR" sz="2000" b="1" spc="-100" dirty="0" err="1" smtClean="0">
                <a:solidFill>
                  <a:schemeClr val="tx2"/>
                </a:solidFill>
                <a:ea typeface="+mj-ea"/>
                <a:cs typeface="+mj-cs"/>
              </a:rPr>
              <a:t>género</a:t>
            </a:r>
            <a:r>
              <a:rPr lang="es-AR" sz="2000" b="1" spc="-100" dirty="0" smtClean="0">
                <a:solidFill>
                  <a:schemeClr val="tx2"/>
                </a:solidFill>
                <a:ea typeface="+mj-ea"/>
                <a:cs typeface="+mj-cs"/>
              </a:rPr>
              <a:t> informadas por el SPF era de 11 personas alojadas en el Complejo Penitenciario Federal I de </a:t>
            </a:r>
            <a:r>
              <a:rPr lang="es-AR" sz="2000" b="1" spc="-100" dirty="0" err="1" smtClean="0">
                <a:solidFill>
                  <a:schemeClr val="tx2"/>
                </a:solidFill>
                <a:ea typeface="+mj-ea"/>
                <a:cs typeface="+mj-cs"/>
              </a:rPr>
              <a:t>Ezeiza</a:t>
            </a:r>
            <a:r>
              <a:rPr lang="es-AR" sz="2000" b="1" spc="-100" dirty="0" smtClean="0">
                <a:solidFill>
                  <a:schemeClr val="tx2"/>
                </a:solidFill>
                <a:ea typeface="+mj-ea"/>
                <a:cs typeface="+mj-cs"/>
              </a:rPr>
              <a:t>.</a:t>
            </a:r>
            <a:endParaRPr lang="es-AR" sz="2000" b="1" spc="-100" dirty="0" smtClean="0">
              <a:solidFill>
                <a:schemeClr val="tx2"/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5858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" name="35 Gráfico"/>
          <p:cNvGraphicFramePr/>
          <p:nvPr>
            <p:extLst>
              <p:ext uri="{D42A27DB-BD31-4B8C-83A1-F6EECF244321}">
                <p14:modId xmlns:p14="http://schemas.microsoft.com/office/powerpoint/2010/main" val="2574509526"/>
              </p:ext>
            </p:extLst>
          </p:nvPr>
        </p:nvGraphicFramePr>
        <p:xfrm>
          <a:off x="565121" y="1936009"/>
          <a:ext cx="3336032" cy="2490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-3473" y="6065920"/>
            <a:ext cx="9144000" cy="8367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467544" y="476672"/>
            <a:ext cx="8662695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1800" dirty="0" smtClean="0">
                <a:solidFill>
                  <a:schemeClr val="bg1">
                    <a:lumMod val="50000"/>
                  </a:schemeClr>
                </a:solidFill>
              </a:rPr>
              <a:t>En marzo de 2014 son 415 las personas de entre 18 y 21 años alojadas en cárceles federales. </a:t>
            </a:r>
          </a:p>
        </p:txBody>
      </p:sp>
      <p:graphicFrame>
        <p:nvGraphicFramePr>
          <p:cNvPr id="5" name="4 Gráfico"/>
          <p:cNvGraphicFramePr/>
          <p:nvPr>
            <p:extLst>
              <p:ext uri="{D42A27DB-BD31-4B8C-83A1-F6EECF244321}">
                <p14:modId xmlns:p14="http://schemas.microsoft.com/office/powerpoint/2010/main" val="16970142"/>
              </p:ext>
            </p:extLst>
          </p:nvPr>
        </p:nvGraphicFramePr>
        <p:xfrm>
          <a:off x="5196408" y="1936009"/>
          <a:ext cx="3336032" cy="2490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5" name="24 CuadroTexto"/>
          <p:cNvSpPr txBox="1"/>
          <p:nvPr/>
        </p:nvSpPr>
        <p:spPr>
          <a:xfrm>
            <a:off x="148355" y="2852936"/>
            <a:ext cx="108012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/>
              <a:t>Distribución según género</a:t>
            </a:r>
            <a:endParaRPr lang="es-AR" sz="1100" b="1" dirty="0"/>
          </a:p>
        </p:txBody>
      </p:sp>
      <p:sp>
        <p:nvSpPr>
          <p:cNvPr id="31" name="30 CuadroTexto"/>
          <p:cNvSpPr txBox="1"/>
          <p:nvPr/>
        </p:nvSpPr>
        <p:spPr>
          <a:xfrm>
            <a:off x="6276503" y="3834333"/>
            <a:ext cx="123623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700" dirty="0" smtClean="0"/>
              <a:t>Base: 415 jóvenes adultos</a:t>
            </a:r>
            <a:endParaRPr lang="es-AR" sz="700" dirty="0"/>
          </a:p>
        </p:txBody>
      </p:sp>
      <p:sp>
        <p:nvSpPr>
          <p:cNvPr id="39" name="38 CuadroTexto"/>
          <p:cNvSpPr txBox="1"/>
          <p:nvPr/>
        </p:nvSpPr>
        <p:spPr>
          <a:xfrm>
            <a:off x="1306747" y="3824808"/>
            <a:ext cx="123623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700" dirty="0" smtClean="0"/>
              <a:t>Base: 415 jóvenes adultos</a:t>
            </a:r>
            <a:endParaRPr lang="es-AR" sz="700" dirty="0"/>
          </a:p>
        </p:txBody>
      </p:sp>
      <p:sp>
        <p:nvSpPr>
          <p:cNvPr id="41" name="40 CuadroTexto"/>
          <p:cNvSpPr txBox="1"/>
          <p:nvPr/>
        </p:nvSpPr>
        <p:spPr>
          <a:xfrm>
            <a:off x="4082172" y="2768297"/>
            <a:ext cx="121042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/>
              <a:t>Unidades en las que están alojados</a:t>
            </a:r>
            <a:endParaRPr lang="es-AR" sz="1100" b="1" dirty="0"/>
          </a:p>
        </p:txBody>
      </p:sp>
      <p:sp>
        <p:nvSpPr>
          <p:cNvPr id="12" name="1 Título"/>
          <p:cNvSpPr>
            <a:spLocks noGrp="1"/>
          </p:cNvSpPr>
          <p:nvPr>
            <p:ph type="title"/>
          </p:nvPr>
        </p:nvSpPr>
        <p:spPr>
          <a:xfrm>
            <a:off x="467544" y="-27384"/>
            <a:ext cx="8229600" cy="1143000"/>
          </a:xfrm>
        </p:spPr>
        <p:txBody>
          <a:bodyPr>
            <a:normAutofit/>
          </a:bodyPr>
          <a:lstStyle/>
          <a:p>
            <a:r>
              <a:rPr lang="es-MX" sz="2800" dirty="0" smtClean="0"/>
              <a:t>Foco en jóvenes adultos</a:t>
            </a:r>
            <a:endParaRPr lang="es-AR" sz="2800" dirty="0"/>
          </a:p>
        </p:txBody>
      </p:sp>
      <p:sp>
        <p:nvSpPr>
          <p:cNvPr id="14" name="13 CuadroTexto"/>
          <p:cNvSpPr txBox="1"/>
          <p:nvPr/>
        </p:nvSpPr>
        <p:spPr>
          <a:xfrm>
            <a:off x="577007" y="4066143"/>
            <a:ext cx="27382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100" b="1" dirty="0"/>
              <a:t>Distribución según situación procesal</a:t>
            </a:r>
            <a:endParaRPr lang="es-AR" sz="1100" b="1" dirty="0"/>
          </a:p>
        </p:txBody>
      </p:sp>
      <p:graphicFrame>
        <p:nvGraphicFramePr>
          <p:cNvPr id="15" name="11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635055"/>
              </p:ext>
            </p:extLst>
          </p:nvPr>
        </p:nvGraphicFramePr>
        <p:xfrm>
          <a:off x="347737" y="4381214"/>
          <a:ext cx="3026746" cy="1784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15 CuadroTexto"/>
          <p:cNvSpPr txBox="1"/>
          <p:nvPr/>
        </p:nvSpPr>
        <p:spPr>
          <a:xfrm>
            <a:off x="215740" y="6040338"/>
            <a:ext cx="8820755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700" b="1" dirty="0" smtClean="0">
                <a:solidFill>
                  <a:schemeClr val="bg1"/>
                </a:solidFill>
              </a:rPr>
              <a:t>El número de jóvenes encerrados preventivamente continúa su aumento, pasando del 77% en noviembre de 2013 a 82% en marzo de 2014. En su mayoría los jóvenes detenidos dependen de jueces nacionales.  </a:t>
            </a:r>
            <a:endParaRPr lang="es-AR" sz="1700" b="1" dirty="0">
              <a:solidFill>
                <a:schemeClr val="bg1"/>
              </a:solidFill>
            </a:endParaRPr>
          </a:p>
        </p:txBody>
      </p:sp>
      <p:cxnSp>
        <p:nvCxnSpPr>
          <p:cNvPr id="3" name="2 Conector recto de flecha"/>
          <p:cNvCxnSpPr/>
          <p:nvPr/>
        </p:nvCxnSpPr>
        <p:spPr>
          <a:xfrm flipV="1">
            <a:off x="1417573" y="4725893"/>
            <a:ext cx="1066195" cy="509372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1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599288"/>
              </p:ext>
            </p:extLst>
          </p:nvPr>
        </p:nvGraphicFramePr>
        <p:xfrm>
          <a:off x="3009191" y="4764754"/>
          <a:ext cx="2426905" cy="80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5381"/>
                <a:gridCol w="485381"/>
                <a:gridCol w="485381"/>
                <a:gridCol w="485381"/>
                <a:gridCol w="485381"/>
              </a:tblGrid>
              <a:tr h="149339">
                <a:tc gridSpan="5">
                  <a:txBody>
                    <a:bodyPr/>
                    <a:lstStyle/>
                    <a:p>
                      <a:pPr algn="ctr"/>
                      <a:r>
                        <a:rPr lang="es-MX" sz="700" dirty="0" smtClean="0"/>
                        <a:t>Jóvenes adultos/as encarcelados/as preventivamente</a:t>
                      </a:r>
                      <a:endParaRPr lang="es-AR" sz="7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AR" sz="7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AR" sz="7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AR" sz="7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AR" sz="700" dirty="0"/>
                    </a:p>
                  </a:txBody>
                  <a:tcPr/>
                </a:tc>
              </a:tr>
              <a:tr h="149339">
                <a:tc>
                  <a:txBody>
                    <a:bodyPr/>
                    <a:lstStyle/>
                    <a:p>
                      <a:pPr algn="ctr"/>
                      <a:r>
                        <a:rPr lang="es-MX" sz="700" dirty="0" smtClean="0"/>
                        <a:t>Oct</a:t>
                      </a:r>
                      <a:r>
                        <a:rPr lang="es-MX" sz="700" baseline="0" dirty="0" smtClean="0"/>
                        <a:t> ’13</a:t>
                      </a:r>
                      <a:endParaRPr lang="es-AR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700" dirty="0" smtClean="0"/>
                        <a:t>Nov ‘13</a:t>
                      </a:r>
                      <a:endParaRPr lang="es-AR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700" dirty="0" smtClean="0"/>
                        <a:t>Dic ’13</a:t>
                      </a:r>
                      <a:endParaRPr lang="es-AR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700" dirty="0" smtClean="0"/>
                        <a:t>Ene ‘14 </a:t>
                      </a:r>
                      <a:endParaRPr lang="es-AR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700" dirty="0" smtClean="0"/>
                        <a:t>Feb ´14</a:t>
                      </a:r>
                      <a:endParaRPr lang="es-AR" sz="700" dirty="0"/>
                    </a:p>
                  </a:txBody>
                  <a:tcPr/>
                </a:tc>
              </a:tr>
              <a:tr h="149339">
                <a:tc>
                  <a:txBody>
                    <a:bodyPr/>
                    <a:lstStyle/>
                    <a:p>
                      <a:pPr algn="ctr"/>
                      <a:r>
                        <a:rPr lang="es-MX" sz="700" dirty="0" smtClean="0"/>
                        <a:t>79%</a:t>
                      </a:r>
                      <a:endParaRPr lang="es-AR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700" dirty="0" smtClean="0"/>
                        <a:t>77%</a:t>
                      </a:r>
                      <a:endParaRPr lang="es-AR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700" dirty="0" smtClean="0"/>
                        <a:t>79%</a:t>
                      </a:r>
                      <a:endParaRPr lang="es-AR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700" dirty="0" smtClean="0"/>
                        <a:t>80%</a:t>
                      </a:r>
                      <a:endParaRPr lang="es-AR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700" dirty="0" smtClean="0"/>
                        <a:t>81%</a:t>
                      </a:r>
                      <a:endParaRPr lang="es-AR" sz="7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19 Flecha abajo"/>
          <p:cNvSpPr/>
          <p:nvPr/>
        </p:nvSpPr>
        <p:spPr>
          <a:xfrm rot="16200000">
            <a:off x="2790077" y="4866821"/>
            <a:ext cx="288032" cy="1501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21" name="20 Conector recto de flecha"/>
          <p:cNvCxnSpPr/>
          <p:nvPr/>
        </p:nvCxnSpPr>
        <p:spPr>
          <a:xfrm flipV="1">
            <a:off x="3564738" y="5586582"/>
            <a:ext cx="1700776" cy="74666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11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8046695"/>
              </p:ext>
            </p:extLst>
          </p:nvPr>
        </p:nvGraphicFramePr>
        <p:xfrm>
          <a:off x="5436096" y="4350649"/>
          <a:ext cx="3456384" cy="17880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4" name="23 Gráfico"/>
          <p:cNvGraphicFramePr/>
          <p:nvPr>
            <p:extLst>
              <p:ext uri="{D42A27DB-BD31-4B8C-83A1-F6EECF244321}">
                <p14:modId xmlns:p14="http://schemas.microsoft.com/office/powerpoint/2010/main" val="2128621865"/>
              </p:ext>
            </p:extLst>
          </p:nvPr>
        </p:nvGraphicFramePr>
        <p:xfrm>
          <a:off x="2555776" y="1268760"/>
          <a:ext cx="5616624" cy="9448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6" name="25 CuadroTexto"/>
          <p:cNvSpPr txBox="1"/>
          <p:nvPr/>
        </p:nvSpPr>
        <p:spPr>
          <a:xfrm>
            <a:off x="5983981" y="4077821"/>
            <a:ext cx="229101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100" b="1" dirty="0"/>
              <a:t>Distribución según </a:t>
            </a:r>
            <a:r>
              <a:rPr lang="es-MX" sz="1100" b="1" dirty="0" smtClean="0"/>
              <a:t>jurisdicción</a:t>
            </a:r>
            <a:endParaRPr lang="es-AR" sz="1100" b="1" dirty="0"/>
          </a:p>
        </p:txBody>
      </p:sp>
      <p:sp>
        <p:nvSpPr>
          <p:cNvPr id="27" name="26 CuadroTexto"/>
          <p:cNvSpPr txBox="1"/>
          <p:nvPr/>
        </p:nvSpPr>
        <p:spPr>
          <a:xfrm>
            <a:off x="827584" y="1384775"/>
            <a:ext cx="17366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/>
              <a:t>Evolución de cantidad de jóvenes encarcelados/as. </a:t>
            </a:r>
          </a:p>
          <a:p>
            <a:r>
              <a:rPr lang="es-MX" sz="1000" dirty="0" smtClean="0"/>
              <a:t>Oct 2013-Mar 2014</a:t>
            </a:r>
          </a:p>
        </p:txBody>
      </p:sp>
    </p:spTree>
    <p:extLst>
      <p:ext uri="{BB962C8B-B14F-4D97-AF65-F5344CB8AC3E}">
        <p14:creationId xmlns:p14="http://schemas.microsoft.com/office/powerpoint/2010/main" val="238354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17754" y="1474763"/>
            <a:ext cx="8229600" cy="4536504"/>
          </a:xfrm>
        </p:spPr>
        <p:txBody>
          <a:bodyPr>
            <a:noAutofit/>
          </a:bodyPr>
          <a:lstStyle/>
          <a:p>
            <a:pPr algn="just"/>
            <a:r>
              <a:rPr lang="es-MX" sz="1400" b="1" dirty="0" smtClean="0"/>
              <a:t>Población general</a:t>
            </a:r>
            <a:r>
              <a:rPr lang="es-MX" sz="1400" dirty="0" smtClean="0"/>
              <a:t>: se </a:t>
            </a:r>
            <a:r>
              <a:rPr lang="es-MX" sz="1400" b="1" dirty="0" smtClean="0"/>
              <a:t>incrementó un 1% durante el período</a:t>
            </a:r>
            <a:r>
              <a:rPr lang="es-MX" sz="1400" dirty="0" smtClean="0"/>
              <a:t>. En las próximas mediciones se podrá constatar si esto obedece a una tendencia o es un fenómeno estacionario. </a:t>
            </a:r>
          </a:p>
          <a:p>
            <a:pPr marL="0" indent="0" algn="just">
              <a:buNone/>
            </a:pPr>
            <a:r>
              <a:rPr lang="es-MX" sz="1400" dirty="0" smtClean="0"/>
              <a:t> </a:t>
            </a:r>
          </a:p>
          <a:p>
            <a:pPr algn="just"/>
            <a:r>
              <a:rPr lang="es-MX" sz="1400" b="1" dirty="0" smtClean="0"/>
              <a:t>Situación procesal: </a:t>
            </a:r>
            <a:r>
              <a:rPr lang="es-MX" sz="1400" dirty="0" smtClean="0"/>
              <a:t>el </a:t>
            </a:r>
            <a:r>
              <a:rPr lang="es-MX" sz="1400" b="1" dirty="0"/>
              <a:t>encierro preventivo </a:t>
            </a:r>
            <a:r>
              <a:rPr lang="es-MX" sz="1400" b="1" dirty="0" smtClean="0"/>
              <a:t>sigue en aumento</a:t>
            </a:r>
            <a:r>
              <a:rPr lang="es-MX" sz="1400" dirty="0" smtClean="0"/>
              <a:t>. Crece un 2% en los tres primeros meses del año, siendo esta suba superior al crecimiento de la población general (1%). </a:t>
            </a:r>
          </a:p>
          <a:p>
            <a:pPr algn="just"/>
            <a:endParaRPr lang="es-MX" sz="1400" dirty="0"/>
          </a:p>
          <a:p>
            <a:pPr algn="just"/>
            <a:r>
              <a:rPr lang="es-MX" sz="1400" dirty="0" smtClean="0"/>
              <a:t>Entre quienes se encuentran a disposición de la </a:t>
            </a:r>
            <a:r>
              <a:rPr lang="es-MX" sz="1400" b="1" dirty="0" smtClean="0"/>
              <a:t>Justicia Federal </a:t>
            </a:r>
            <a:r>
              <a:rPr lang="es-MX" sz="1400" dirty="0" smtClean="0"/>
              <a:t>el número de personas encarceladas preventivamente sigue siendo extremadamente alto: </a:t>
            </a:r>
            <a:r>
              <a:rPr lang="es-MX" sz="1400" b="1" dirty="0" smtClean="0"/>
              <a:t>7 de cada 10 detenidos no tiene condena</a:t>
            </a:r>
            <a:r>
              <a:rPr lang="es-MX" sz="1400" dirty="0" smtClean="0"/>
              <a:t>. </a:t>
            </a:r>
          </a:p>
          <a:p>
            <a:pPr algn="just"/>
            <a:endParaRPr lang="es-MX" sz="1400" dirty="0"/>
          </a:p>
          <a:p>
            <a:pPr algn="just"/>
            <a:r>
              <a:rPr lang="es-MX" sz="1400" dirty="0" smtClean="0"/>
              <a:t>Tanto entre las </a:t>
            </a:r>
            <a:r>
              <a:rPr lang="es-MX" sz="1400" b="1" dirty="0" smtClean="0"/>
              <a:t>mujeres</a:t>
            </a:r>
            <a:r>
              <a:rPr lang="es-MX" sz="1400" dirty="0" smtClean="0"/>
              <a:t> como entre los/as </a:t>
            </a:r>
            <a:r>
              <a:rPr lang="es-MX" sz="1400" b="1" dirty="0" smtClean="0"/>
              <a:t>jóvenes adultos/as </a:t>
            </a:r>
            <a:r>
              <a:rPr lang="es-MX" sz="1400" dirty="0" smtClean="0"/>
              <a:t>se verifica la tendencia al alza del encarcelamiento preventivo, llegando al 82 por ciento en </a:t>
            </a:r>
            <a:r>
              <a:rPr lang="es-MX" sz="1400" smtClean="0"/>
              <a:t>este trimestre.</a:t>
            </a:r>
            <a:endParaRPr lang="es-MX" sz="1400" dirty="0" smtClean="0"/>
          </a:p>
          <a:p>
            <a:pPr algn="just"/>
            <a:endParaRPr lang="es-MX" sz="1400" b="1" dirty="0"/>
          </a:p>
          <a:p>
            <a:pPr algn="just"/>
            <a:r>
              <a:rPr lang="es-MX" sz="1400" b="1" dirty="0" smtClean="0"/>
              <a:t>Mujeres</a:t>
            </a:r>
            <a:r>
              <a:rPr lang="es-MX" sz="1400" dirty="0" smtClean="0"/>
              <a:t>: Durante el trimestre el conjunto de mujeres procesadas se elevó en 3 puntos. La Justicia Federal tiene a su cargo al 54% de las detenidas, mientras que la Nacional el 39%.  </a:t>
            </a:r>
          </a:p>
          <a:p>
            <a:pPr algn="just"/>
            <a:endParaRPr lang="es-MX" sz="1400" dirty="0"/>
          </a:p>
          <a:p>
            <a:pPr algn="just"/>
            <a:r>
              <a:rPr lang="es-MX" sz="1400" b="1" dirty="0" smtClean="0"/>
              <a:t>Jóvenes Adultos</a:t>
            </a:r>
            <a:r>
              <a:rPr lang="es-MX" sz="1400" dirty="0" smtClean="0"/>
              <a:t>: Se incrementa en un 2% el conjunto de jóvenes encerrados/as preventivamente enero y marzo de este año. Este colectivo tiene una mayor vinculación con la Justicia Nacional, el 80% de las personas encarceladas que tienen entre 18 y 21 años depende de esta jurisdicción.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>
            <a:normAutofit/>
          </a:bodyPr>
          <a:lstStyle/>
          <a:p>
            <a:r>
              <a:rPr lang="es-MX" sz="2800" dirty="0" smtClean="0"/>
              <a:t>Aspectos salientes del 1° Trimestre de 2014.</a:t>
            </a:r>
            <a:endParaRPr lang="es-AR" sz="2800" dirty="0"/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484784"/>
            <a:ext cx="289017" cy="317100"/>
          </a:xfrm>
          <a:prstGeom prst="rect">
            <a:avLst/>
          </a:prstGeom>
        </p:spPr>
      </p:pic>
      <p:pic>
        <p:nvPicPr>
          <p:cNvPr id="9" name="8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247804"/>
            <a:ext cx="289017" cy="317100"/>
          </a:xfrm>
          <a:prstGeom prst="rect">
            <a:avLst/>
          </a:prstGeom>
        </p:spPr>
      </p:pic>
      <p:pic>
        <p:nvPicPr>
          <p:cNvPr id="10" name="9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924944"/>
            <a:ext cx="289017" cy="317100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861048"/>
            <a:ext cx="289017" cy="317100"/>
          </a:xfrm>
          <a:prstGeom prst="rect">
            <a:avLst/>
          </a:prstGeom>
        </p:spPr>
      </p:pic>
      <p:pic>
        <p:nvPicPr>
          <p:cNvPr id="11" name="10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653136"/>
            <a:ext cx="289017" cy="317100"/>
          </a:xfrm>
          <a:prstGeom prst="rect">
            <a:avLst/>
          </a:prstGeom>
        </p:spPr>
      </p:pic>
      <p:pic>
        <p:nvPicPr>
          <p:cNvPr id="12" name="1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416156"/>
            <a:ext cx="289017" cy="31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77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 Título"/>
          <p:cNvSpPr>
            <a:spLocks noGrp="1"/>
          </p:cNvSpPr>
          <p:nvPr>
            <p:ph type="title"/>
          </p:nvPr>
        </p:nvSpPr>
        <p:spPr>
          <a:xfrm>
            <a:off x="539552" y="558924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s-MX" sz="2800" dirty="0" smtClean="0"/>
              <a:t>Muchas gracias.</a:t>
            </a: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44745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>
            <a:normAutofit/>
          </a:bodyPr>
          <a:lstStyle/>
          <a:p>
            <a:r>
              <a:rPr lang="es-MX" sz="3600" dirty="0" smtClean="0"/>
              <a:t>Introducción</a:t>
            </a:r>
            <a:endParaRPr lang="es-AR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6" y="1600200"/>
            <a:ext cx="7931224" cy="4525963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s-MX" sz="2400" dirty="0" smtClean="0"/>
              <a:t>La información contenida en el presente reporte es producto de la sistematización de los partes semanales enviados por el Servicio Penitenciario Federal (SPF) a PROCUVIN. </a:t>
            </a:r>
          </a:p>
          <a:p>
            <a:pPr marL="0" indent="0" algn="just">
              <a:buNone/>
            </a:pPr>
            <a:endParaRPr lang="es-MX" sz="2400" dirty="0" smtClean="0"/>
          </a:p>
          <a:p>
            <a:pPr marL="0" indent="0" algn="just">
              <a:buNone/>
            </a:pPr>
            <a:r>
              <a:rPr lang="es-MX" sz="2400" dirty="0" smtClean="0"/>
              <a:t>La Procuraduría posee la facultad de requerir información a las distintas agencias penales a fin de conocer y caracterizar el universo sobre el que interviene.</a:t>
            </a:r>
          </a:p>
          <a:p>
            <a:pPr marL="0" indent="0" algn="just">
              <a:buNone/>
            </a:pPr>
            <a:endParaRPr lang="es-MX" sz="2400" dirty="0" smtClean="0"/>
          </a:p>
          <a:p>
            <a:pPr marL="0" indent="0" algn="just">
              <a:buNone/>
            </a:pPr>
            <a:r>
              <a:rPr lang="es-MX" sz="2400" dirty="0" smtClean="0"/>
              <a:t>El área de Registro y Bases de Datos recibe esta información como insumo estadístico descriptivo, pero también como herramienta de análisis del sistema carcelario. </a:t>
            </a:r>
            <a:endParaRPr lang="es-AR" sz="2400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83" y="1939166"/>
            <a:ext cx="406293" cy="449823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83" y="3410280"/>
            <a:ext cx="406293" cy="449823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83" y="4875905"/>
            <a:ext cx="406293" cy="449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44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99593" y="1600200"/>
            <a:ext cx="7272807" cy="487680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s-MX" dirty="0" smtClean="0"/>
              <a:t>Se espera que estos reportes colaboren en la difusión de la información recibida de primera mano por el SPF y sirvan de herramienta </a:t>
            </a:r>
            <a:r>
              <a:rPr lang="es-MX" dirty="0"/>
              <a:t>de análisis </a:t>
            </a:r>
            <a:r>
              <a:rPr lang="es-MX" dirty="0" smtClean="0"/>
              <a:t>para </a:t>
            </a:r>
            <a:r>
              <a:rPr lang="es-MX" dirty="0"/>
              <a:t>la </a:t>
            </a:r>
            <a:r>
              <a:rPr lang="es-MX" dirty="0" smtClean="0"/>
              <a:t>Procuraduría. </a:t>
            </a:r>
            <a:endParaRPr lang="es-MX" dirty="0"/>
          </a:p>
          <a:p>
            <a:pPr marL="0" indent="0" algn="just">
              <a:buNone/>
            </a:pPr>
            <a:endParaRPr lang="es-MX" u="sng" dirty="0" smtClean="0"/>
          </a:p>
          <a:p>
            <a:pPr marL="0" indent="0" algn="just">
              <a:buNone/>
            </a:pPr>
            <a:r>
              <a:rPr lang="es-MX" sz="2200" u="sng" dirty="0" smtClean="0"/>
              <a:t>Objetivos específicos:</a:t>
            </a:r>
          </a:p>
          <a:p>
            <a:pPr marL="0" indent="0" algn="just">
              <a:buNone/>
            </a:pPr>
            <a:endParaRPr lang="es-MX" sz="2200" u="sng" dirty="0" smtClean="0"/>
          </a:p>
          <a:p>
            <a:pPr marL="0" indent="0" algn="just">
              <a:buNone/>
            </a:pPr>
            <a:r>
              <a:rPr lang="es-MX" sz="2200" dirty="0" smtClean="0"/>
              <a:t>Difundir la evolución de la población penitenciaria.</a:t>
            </a:r>
          </a:p>
          <a:p>
            <a:pPr marL="0" indent="0" algn="just">
              <a:buNone/>
            </a:pPr>
            <a:endParaRPr lang="es-MX" sz="2200" dirty="0" smtClean="0"/>
          </a:p>
          <a:p>
            <a:pPr marL="0" indent="0" algn="just">
              <a:buNone/>
            </a:pPr>
            <a:r>
              <a:rPr lang="es-MX" sz="2200" dirty="0" smtClean="0"/>
              <a:t>Conocer su composición de acuerdo a variables socio-demográficas y relativas a la progresión de la pena.</a:t>
            </a:r>
          </a:p>
          <a:p>
            <a:pPr marL="0" indent="0" algn="just">
              <a:buNone/>
            </a:pPr>
            <a:endParaRPr lang="es-MX" sz="2200" dirty="0" smtClean="0"/>
          </a:p>
          <a:p>
            <a:pPr marL="0" indent="0" algn="just">
              <a:buNone/>
            </a:pPr>
            <a:r>
              <a:rPr lang="es-MX" sz="2200" dirty="0" smtClean="0"/>
              <a:t>Observar cómo se plasman algunos criterios judiciales sobre la población encarcelada. </a:t>
            </a:r>
          </a:p>
          <a:p>
            <a:pPr marL="0" indent="0" algn="just">
              <a:buNone/>
            </a:pPr>
            <a:endParaRPr lang="es-MX" sz="2200" dirty="0" smtClean="0"/>
          </a:p>
          <a:p>
            <a:pPr marL="0" indent="0" algn="just">
              <a:buNone/>
            </a:pPr>
            <a:r>
              <a:rPr lang="es-MX" sz="2200" dirty="0" smtClean="0"/>
              <a:t>Focalizar en características específicas de colectivos vulnerables (mujeres-jóvenes adultos).</a:t>
            </a:r>
          </a:p>
          <a:p>
            <a:pPr marL="0" indent="0" algn="just">
              <a:buNone/>
            </a:pPr>
            <a:endParaRPr lang="es-MX" sz="2200" dirty="0" smtClean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553" y="4024267"/>
            <a:ext cx="277504" cy="307235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401" y="4869160"/>
            <a:ext cx="277504" cy="307235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401" y="5711919"/>
            <a:ext cx="277504" cy="307235"/>
          </a:xfrm>
          <a:prstGeom prst="rect">
            <a:avLst/>
          </a:prstGeom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457200" y="1257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600" dirty="0" smtClean="0"/>
              <a:t>Objetivos</a:t>
            </a:r>
            <a:endParaRPr lang="es-AR" sz="3600" dirty="0"/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510" y="3356992"/>
            <a:ext cx="277504" cy="307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11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MX" sz="2000" dirty="0" smtClean="0"/>
              <a:t>La </a:t>
            </a:r>
            <a:r>
              <a:rPr lang="es-MX" sz="2000" dirty="0"/>
              <a:t>información contenida en estos </a:t>
            </a:r>
            <a:r>
              <a:rPr lang="es-MX" sz="2000" dirty="0" smtClean="0"/>
              <a:t>reportes toma </a:t>
            </a:r>
            <a:r>
              <a:rPr lang="es-MX" sz="2000" dirty="0"/>
              <a:t>como fuente los partes semanales enviados por el SPF a PROCUVIN y es sistematizada y procesada por el Área de Registro y Bases de </a:t>
            </a:r>
            <a:r>
              <a:rPr lang="es-MX" sz="2000" dirty="0" smtClean="0"/>
              <a:t>Datos.</a:t>
            </a:r>
          </a:p>
          <a:p>
            <a:pPr marL="0" indent="0" algn="just">
              <a:buNone/>
            </a:pPr>
            <a:r>
              <a:rPr lang="es-MX" sz="2000" dirty="0" smtClean="0"/>
              <a:t> </a:t>
            </a:r>
          </a:p>
          <a:p>
            <a:pPr algn="just"/>
            <a:r>
              <a:rPr lang="es-MX" sz="2000" dirty="0" smtClean="0"/>
              <a:t>Cabe </a:t>
            </a:r>
            <a:r>
              <a:rPr lang="es-MX" sz="2000" dirty="0"/>
              <a:t>aclarar que los partes </a:t>
            </a:r>
            <a:r>
              <a:rPr lang="es-MX" sz="2000" dirty="0" smtClean="0"/>
              <a:t>enviados por el SPF son </a:t>
            </a:r>
            <a:r>
              <a:rPr lang="es-MX" sz="2000" dirty="0"/>
              <a:t>elaborados por </a:t>
            </a:r>
            <a:r>
              <a:rPr lang="es-MX" sz="2000" dirty="0" smtClean="0"/>
              <a:t>su </a:t>
            </a:r>
            <a:r>
              <a:rPr lang="es-MX" sz="2000" dirty="0"/>
              <a:t>área de estadísticas </a:t>
            </a:r>
            <a:r>
              <a:rPr lang="es-MX" sz="2000" dirty="0" smtClean="0"/>
              <a:t>en </a:t>
            </a:r>
            <a:r>
              <a:rPr lang="es-MX" sz="2000" dirty="0"/>
              <a:t>base a la información que le remite cada </a:t>
            </a:r>
            <a:r>
              <a:rPr lang="es-MX" sz="2000" dirty="0" smtClean="0"/>
              <a:t>unidad penitenciaria, como consecuencia de ello, se asume que pueden existir omisiones.</a:t>
            </a:r>
          </a:p>
          <a:p>
            <a:pPr algn="just"/>
            <a:endParaRPr lang="es-MX" sz="2000" dirty="0"/>
          </a:p>
          <a:p>
            <a:pPr algn="just"/>
            <a:r>
              <a:rPr lang="es-MX" sz="2000" dirty="0" smtClean="0"/>
              <a:t>Por otra parte, se aclara que los números presentados corresponden a personas alojadas en unidades del SPF. </a:t>
            </a:r>
            <a:r>
              <a:rPr lang="es-MX" sz="2000" b="1" dirty="0"/>
              <a:t>Esto no constituye el universo total de los presos federales debido a que el SPF no incluye en su reporte la información referida a detenidos bajo jurisdicción federal y nacional  alojados en cárceles provinciales (por ej: Mendoza, Córdoba, San Juan, etc.)</a:t>
            </a:r>
            <a:r>
              <a:rPr lang="es-MX" sz="2000" dirty="0"/>
              <a:t>. 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>
            <a:normAutofit/>
          </a:bodyPr>
          <a:lstStyle/>
          <a:p>
            <a:r>
              <a:rPr lang="es-MX" sz="3600" dirty="0" smtClean="0"/>
              <a:t>Metodología</a:t>
            </a:r>
            <a:endParaRPr lang="es-AR" sz="3600" dirty="0"/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829" y="1668909"/>
            <a:ext cx="289017" cy="317100"/>
          </a:xfrm>
          <a:prstGeom prst="rect">
            <a:avLst/>
          </a:prstGeom>
        </p:spPr>
      </p:pic>
      <p:pic>
        <p:nvPicPr>
          <p:cNvPr id="9" name="8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829" y="2852936"/>
            <a:ext cx="289017" cy="317100"/>
          </a:xfrm>
          <a:prstGeom prst="rect">
            <a:avLst/>
          </a:prstGeom>
        </p:spPr>
      </p:pic>
      <p:pic>
        <p:nvPicPr>
          <p:cNvPr id="10" name="9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829" y="4365104"/>
            <a:ext cx="289017" cy="31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11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179512" y="29249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/>
              <a:t>Información Marzo 2014.</a:t>
            </a:r>
            <a:endParaRPr lang="es-AR" sz="3600" dirty="0"/>
          </a:p>
        </p:txBody>
      </p:sp>
    </p:spTree>
    <p:extLst>
      <p:ext uri="{BB962C8B-B14F-4D97-AF65-F5344CB8AC3E}">
        <p14:creationId xmlns:p14="http://schemas.microsoft.com/office/powerpoint/2010/main" val="299380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2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0628" y="2223736"/>
            <a:ext cx="824599" cy="904723"/>
          </a:xfrm>
          <a:prstGeom prst="rect">
            <a:avLst/>
          </a:prstGeom>
        </p:spPr>
      </p:pic>
      <p:pic>
        <p:nvPicPr>
          <p:cNvPr id="20" name="19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2204710"/>
            <a:ext cx="824599" cy="904723"/>
          </a:xfrm>
          <a:prstGeom prst="rect">
            <a:avLst/>
          </a:prstGeom>
        </p:spPr>
      </p:pic>
      <p:pic>
        <p:nvPicPr>
          <p:cNvPr id="18" name="17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7846" y="2234369"/>
            <a:ext cx="824599" cy="904723"/>
          </a:xfrm>
          <a:prstGeom prst="rect">
            <a:avLst/>
          </a:prstGeom>
        </p:spPr>
      </p:pic>
      <p:pic>
        <p:nvPicPr>
          <p:cNvPr id="16" name="15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595" y="2193416"/>
            <a:ext cx="824599" cy="904723"/>
          </a:xfrm>
          <a:prstGeom prst="rect">
            <a:avLst/>
          </a:prstGeom>
        </p:spPr>
      </p:pic>
      <p:pic>
        <p:nvPicPr>
          <p:cNvPr id="17" name="1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246" y="2139350"/>
            <a:ext cx="824599" cy="904723"/>
          </a:xfrm>
          <a:prstGeom prst="rect">
            <a:avLst/>
          </a:prstGeom>
        </p:spPr>
      </p:pic>
      <p:pic>
        <p:nvPicPr>
          <p:cNvPr id="24" name="2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6126" y="2162999"/>
            <a:ext cx="824599" cy="904723"/>
          </a:xfrm>
          <a:prstGeom prst="rect">
            <a:avLst/>
          </a:prstGeom>
        </p:spPr>
      </p:pic>
      <p:pic>
        <p:nvPicPr>
          <p:cNvPr id="31" name="30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2322" y="2191583"/>
            <a:ext cx="824599" cy="904723"/>
          </a:xfrm>
          <a:prstGeom prst="rect">
            <a:avLst/>
          </a:prstGeom>
        </p:spPr>
      </p:pic>
      <p:graphicFrame>
        <p:nvGraphicFramePr>
          <p:cNvPr id="15" name="14 Gráfico"/>
          <p:cNvGraphicFramePr/>
          <p:nvPr>
            <p:extLst>
              <p:ext uri="{D42A27DB-BD31-4B8C-83A1-F6EECF244321}">
                <p14:modId xmlns:p14="http://schemas.microsoft.com/office/powerpoint/2010/main" val="3577680652"/>
              </p:ext>
            </p:extLst>
          </p:nvPr>
        </p:nvGraphicFramePr>
        <p:xfrm>
          <a:off x="395536" y="2124230"/>
          <a:ext cx="8064896" cy="1815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21 Rectángulo"/>
          <p:cNvSpPr/>
          <p:nvPr/>
        </p:nvSpPr>
        <p:spPr>
          <a:xfrm>
            <a:off x="-3473" y="6065920"/>
            <a:ext cx="9144000" cy="8367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199" y="188640"/>
            <a:ext cx="8229600" cy="1143000"/>
          </a:xfrm>
        </p:spPr>
        <p:txBody>
          <a:bodyPr>
            <a:normAutofit/>
          </a:bodyPr>
          <a:lstStyle/>
          <a:p>
            <a:r>
              <a:rPr lang="es-MX" sz="2800" dirty="0" smtClean="0"/>
              <a:t>Evolución mensual de la población del SPF</a:t>
            </a:r>
            <a:br>
              <a:rPr lang="es-MX" sz="2800" dirty="0" smtClean="0"/>
            </a:br>
            <a:endParaRPr lang="es-AR" sz="2000" dirty="0"/>
          </a:p>
        </p:txBody>
      </p:sp>
      <p:sp>
        <p:nvSpPr>
          <p:cNvPr id="19" name="18 CuadroTexto"/>
          <p:cNvSpPr txBox="1"/>
          <p:nvPr/>
        </p:nvSpPr>
        <p:spPr>
          <a:xfrm>
            <a:off x="35496" y="6125815"/>
            <a:ext cx="914501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700" b="1" dirty="0" smtClean="0">
                <a:solidFill>
                  <a:schemeClr val="bg1"/>
                </a:solidFill>
              </a:rPr>
              <a:t>El primer trimestre del año cierra con un incremento de 107 personas alojadas en unidades del SPF. Esto representa una suba del 1,1% en relación a diciembre de 2013.  </a:t>
            </a:r>
            <a:endParaRPr lang="es-AR" sz="1700" b="1" dirty="0">
              <a:solidFill>
                <a:schemeClr val="bg1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96328" y="5805264"/>
            <a:ext cx="295144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dirty="0" smtClean="0"/>
              <a:t>Fuente: Partes semanales enviados por el SPF. Marzo 2014</a:t>
            </a:r>
            <a:endParaRPr lang="es-AR" sz="800" dirty="0"/>
          </a:p>
        </p:txBody>
      </p:sp>
      <p:sp>
        <p:nvSpPr>
          <p:cNvPr id="7" name="6 CuadroTexto"/>
          <p:cNvSpPr txBox="1"/>
          <p:nvPr/>
        </p:nvSpPr>
        <p:spPr>
          <a:xfrm>
            <a:off x="539552" y="3126196"/>
            <a:ext cx="1800201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000" dirty="0" smtClean="0"/>
              <a:t>Se inicia recepción de partes semanales</a:t>
            </a:r>
            <a:endParaRPr lang="es-AR" sz="1000" dirty="0"/>
          </a:p>
        </p:txBody>
      </p:sp>
      <p:sp>
        <p:nvSpPr>
          <p:cNvPr id="3" name="2 Flecha abajo"/>
          <p:cNvSpPr/>
          <p:nvPr/>
        </p:nvSpPr>
        <p:spPr>
          <a:xfrm>
            <a:off x="974096" y="2930132"/>
            <a:ext cx="222639" cy="1334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3" name="22 CuadroTexto"/>
          <p:cNvSpPr txBox="1"/>
          <p:nvPr/>
        </p:nvSpPr>
        <p:spPr>
          <a:xfrm>
            <a:off x="2054295" y="1412776"/>
            <a:ext cx="508344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100" dirty="0"/>
              <a:t>Personas alojadas en el SPF a partir de los reportes recibidos por PROCUVIN</a:t>
            </a:r>
          </a:p>
          <a:p>
            <a:pPr algn="ctr"/>
            <a:r>
              <a:rPr lang="es-MX" sz="1100" dirty="0"/>
              <a:t>Expresada en números absolutos</a:t>
            </a:r>
            <a:endParaRPr lang="es-AR" sz="1100" dirty="0"/>
          </a:p>
        </p:txBody>
      </p:sp>
      <p:sp>
        <p:nvSpPr>
          <p:cNvPr id="25" name="2 Marcador de contenido"/>
          <p:cNvSpPr>
            <a:spLocks noGrp="1"/>
          </p:cNvSpPr>
          <p:nvPr>
            <p:ph idx="1"/>
          </p:nvPr>
        </p:nvSpPr>
        <p:spPr>
          <a:xfrm>
            <a:off x="374848" y="764704"/>
            <a:ext cx="8229600" cy="637531"/>
          </a:xfrm>
        </p:spPr>
        <p:txBody>
          <a:bodyPr>
            <a:normAutofit/>
          </a:bodyPr>
          <a:lstStyle/>
          <a:p>
            <a:r>
              <a:rPr lang="es-MX" sz="2000" dirty="0" smtClean="0"/>
              <a:t>Población penal al 21/03/2014: </a:t>
            </a:r>
            <a:r>
              <a:rPr lang="es-MX" sz="2000" dirty="0" smtClean="0">
                <a:solidFill>
                  <a:schemeClr val="accent6">
                    <a:lumMod val="75000"/>
                  </a:schemeClr>
                </a:solidFill>
              </a:rPr>
              <a:t>9.902</a:t>
            </a:r>
            <a:r>
              <a:rPr lang="es-MX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MX" sz="2000" dirty="0"/>
              <a:t>personas</a:t>
            </a:r>
            <a:r>
              <a:rPr lang="es-MX" sz="1600" dirty="0" smtClean="0"/>
              <a:t> </a:t>
            </a:r>
            <a:endParaRPr lang="es-AR" sz="1800" dirty="0"/>
          </a:p>
        </p:txBody>
      </p:sp>
      <p:sp>
        <p:nvSpPr>
          <p:cNvPr id="4" name="3 Elipse"/>
          <p:cNvSpPr/>
          <p:nvPr/>
        </p:nvSpPr>
        <p:spPr>
          <a:xfrm>
            <a:off x="3661382" y="2576953"/>
            <a:ext cx="437916" cy="2525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500" b="1" dirty="0" smtClean="0"/>
              <a:t>-48</a:t>
            </a:r>
          </a:p>
        </p:txBody>
      </p:sp>
      <p:sp>
        <p:nvSpPr>
          <p:cNvPr id="21" name="20 Elipse"/>
          <p:cNvSpPr/>
          <p:nvPr/>
        </p:nvSpPr>
        <p:spPr>
          <a:xfrm>
            <a:off x="4759908" y="2562774"/>
            <a:ext cx="437916" cy="2525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500" b="1" dirty="0" smtClean="0"/>
              <a:t>+55</a:t>
            </a:r>
          </a:p>
        </p:txBody>
      </p:sp>
      <p:sp>
        <p:nvSpPr>
          <p:cNvPr id="26" name="25 CuadroTexto"/>
          <p:cNvSpPr txBox="1"/>
          <p:nvPr/>
        </p:nvSpPr>
        <p:spPr>
          <a:xfrm>
            <a:off x="144016" y="5229200"/>
            <a:ext cx="8892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dirty="0" smtClean="0">
                <a:solidFill>
                  <a:srgbClr val="CC3300"/>
                </a:solidFill>
              </a:rPr>
              <a:t>El SPF señala una </a:t>
            </a:r>
            <a:r>
              <a:rPr lang="es-AR" sz="1400" b="1" dirty="0" smtClean="0">
                <a:solidFill>
                  <a:srgbClr val="CC3300"/>
                </a:solidFill>
              </a:rPr>
              <a:t>capacidad total de 10.826 cupos</a:t>
            </a:r>
            <a:r>
              <a:rPr lang="es-AR" sz="1400" dirty="0" smtClean="0">
                <a:solidFill>
                  <a:srgbClr val="CC3300"/>
                </a:solidFill>
              </a:rPr>
              <a:t>, que denomina “capacidad real de alojamiento”. </a:t>
            </a:r>
          </a:p>
          <a:p>
            <a:r>
              <a:rPr lang="es-AR" sz="1400" dirty="0" smtClean="0">
                <a:solidFill>
                  <a:srgbClr val="CC3300"/>
                </a:solidFill>
              </a:rPr>
              <a:t>Sin embargo </a:t>
            </a:r>
            <a:r>
              <a:rPr lang="es-AR" sz="1400" b="1" dirty="0" smtClean="0">
                <a:solidFill>
                  <a:srgbClr val="CC3300"/>
                </a:solidFill>
              </a:rPr>
              <a:t>no define cuál es el estándar de metros </a:t>
            </a:r>
            <a:r>
              <a:rPr lang="es-AR" sz="1400" dirty="0" smtClean="0">
                <a:solidFill>
                  <a:srgbClr val="CC3300"/>
                </a:solidFill>
              </a:rPr>
              <a:t>por persona que utiliza, ni la metodología de cálculo. </a:t>
            </a:r>
            <a:endParaRPr lang="es-AR" sz="1400" dirty="0">
              <a:solidFill>
                <a:srgbClr val="CC3300"/>
              </a:solidFill>
            </a:endParaRPr>
          </a:p>
        </p:txBody>
      </p:sp>
      <p:sp>
        <p:nvSpPr>
          <p:cNvPr id="28" name="27 Elipse"/>
          <p:cNvSpPr/>
          <p:nvPr/>
        </p:nvSpPr>
        <p:spPr>
          <a:xfrm>
            <a:off x="2577672" y="2590727"/>
            <a:ext cx="437916" cy="229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500" b="1" dirty="0" smtClean="0"/>
              <a:t>+67</a:t>
            </a:r>
          </a:p>
        </p:txBody>
      </p:sp>
      <p:sp>
        <p:nvSpPr>
          <p:cNvPr id="29" name="28 Elipse"/>
          <p:cNvSpPr/>
          <p:nvPr/>
        </p:nvSpPr>
        <p:spPr>
          <a:xfrm>
            <a:off x="5862854" y="2605768"/>
            <a:ext cx="437916" cy="2525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500" b="1" dirty="0" smtClean="0"/>
              <a:t>+24</a:t>
            </a:r>
          </a:p>
        </p:txBody>
      </p:sp>
      <p:sp>
        <p:nvSpPr>
          <p:cNvPr id="30" name="29 Elipse"/>
          <p:cNvSpPr/>
          <p:nvPr/>
        </p:nvSpPr>
        <p:spPr>
          <a:xfrm>
            <a:off x="1404278" y="2596027"/>
            <a:ext cx="437916" cy="229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500" b="1" dirty="0" smtClean="0"/>
              <a:t>+22</a:t>
            </a:r>
          </a:p>
        </p:txBody>
      </p:sp>
      <p:sp>
        <p:nvSpPr>
          <p:cNvPr id="32" name="31 Elipse"/>
          <p:cNvSpPr/>
          <p:nvPr/>
        </p:nvSpPr>
        <p:spPr>
          <a:xfrm>
            <a:off x="7014404" y="2586463"/>
            <a:ext cx="437916" cy="2525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500" b="1" dirty="0" smtClean="0"/>
              <a:t>+28</a:t>
            </a:r>
          </a:p>
        </p:txBody>
      </p:sp>
      <p:sp>
        <p:nvSpPr>
          <p:cNvPr id="6" name="5 Flecha derecha"/>
          <p:cNvSpPr/>
          <p:nvPr/>
        </p:nvSpPr>
        <p:spPr>
          <a:xfrm>
            <a:off x="4990940" y="3933056"/>
            <a:ext cx="3397483" cy="4405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1er Trimestre 2014 </a:t>
            </a:r>
            <a:endParaRPr lang="es-AR" sz="1200" dirty="0"/>
          </a:p>
        </p:txBody>
      </p:sp>
    </p:spTree>
    <p:extLst>
      <p:ext uri="{BB962C8B-B14F-4D97-AF65-F5344CB8AC3E}">
        <p14:creationId xmlns:p14="http://schemas.microsoft.com/office/powerpoint/2010/main" val="27016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8 Gráfico"/>
          <p:cNvGraphicFramePr/>
          <p:nvPr>
            <p:extLst>
              <p:ext uri="{D42A27DB-BD31-4B8C-83A1-F6EECF244321}">
                <p14:modId xmlns:p14="http://schemas.microsoft.com/office/powerpoint/2010/main" val="668795581"/>
              </p:ext>
            </p:extLst>
          </p:nvPr>
        </p:nvGraphicFramePr>
        <p:xfrm>
          <a:off x="4662090" y="1218390"/>
          <a:ext cx="3168352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7 Gráfico"/>
          <p:cNvGraphicFramePr/>
          <p:nvPr>
            <p:extLst>
              <p:ext uri="{D42A27DB-BD31-4B8C-83A1-F6EECF244321}">
                <p14:modId xmlns:p14="http://schemas.microsoft.com/office/powerpoint/2010/main" val="2352438510"/>
              </p:ext>
            </p:extLst>
          </p:nvPr>
        </p:nvGraphicFramePr>
        <p:xfrm>
          <a:off x="684824" y="1196752"/>
          <a:ext cx="3168352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1143000"/>
          </a:xfrm>
        </p:spPr>
        <p:txBody>
          <a:bodyPr>
            <a:normAutofit/>
          </a:bodyPr>
          <a:lstStyle/>
          <a:p>
            <a:r>
              <a:rPr lang="es-MX" sz="2800" dirty="0" smtClean="0"/>
              <a:t>Síntesis general. Marzo 2014</a:t>
            </a:r>
            <a:endParaRPr lang="es-AR" sz="2800" dirty="0"/>
          </a:p>
        </p:txBody>
      </p:sp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158065938"/>
              </p:ext>
            </p:extLst>
          </p:nvPr>
        </p:nvGraphicFramePr>
        <p:xfrm>
          <a:off x="739747" y="3356992"/>
          <a:ext cx="3168352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1812675" y="5520232"/>
            <a:ext cx="1032655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700" dirty="0" smtClean="0"/>
              <a:t>Base: 9902 personas</a:t>
            </a:r>
            <a:endParaRPr lang="es-AR" sz="700" dirty="0"/>
          </a:p>
        </p:txBody>
      </p:sp>
      <p:graphicFrame>
        <p:nvGraphicFramePr>
          <p:cNvPr id="6" name="5 Gráfico"/>
          <p:cNvGraphicFramePr/>
          <p:nvPr>
            <p:extLst>
              <p:ext uri="{D42A27DB-BD31-4B8C-83A1-F6EECF244321}">
                <p14:modId xmlns:p14="http://schemas.microsoft.com/office/powerpoint/2010/main" val="1262559363"/>
              </p:ext>
            </p:extLst>
          </p:nvPr>
        </p:nvGraphicFramePr>
        <p:xfrm>
          <a:off x="4644008" y="3356992"/>
          <a:ext cx="3168352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5796884" y="5520232"/>
            <a:ext cx="1032655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700" dirty="0" smtClean="0"/>
              <a:t>Base: 9902 personas</a:t>
            </a:r>
            <a:endParaRPr lang="es-AR" sz="7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1778171" y="3391496"/>
            <a:ext cx="1032655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700" dirty="0" smtClean="0"/>
              <a:t>Base: 9902 personas</a:t>
            </a:r>
            <a:endParaRPr lang="es-AR" sz="7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5814136" y="3391496"/>
            <a:ext cx="1032655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700" dirty="0" smtClean="0"/>
              <a:t>Base: 9902 personas</a:t>
            </a:r>
            <a:endParaRPr lang="es-AR" sz="700" dirty="0"/>
          </a:p>
        </p:txBody>
      </p:sp>
      <p:sp>
        <p:nvSpPr>
          <p:cNvPr id="13" name="12 Rectángulo"/>
          <p:cNvSpPr/>
          <p:nvPr/>
        </p:nvSpPr>
        <p:spPr>
          <a:xfrm>
            <a:off x="-3473" y="6065920"/>
            <a:ext cx="9144000" cy="8367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14" name="13 CuadroTexto"/>
          <p:cNvSpPr txBox="1"/>
          <p:nvPr/>
        </p:nvSpPr>
        <p:spPr>
          <a:xfrm>
            <a:off x="161621" y="6165304"/>
            <a:ext cx="86588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 smtClean="0">
                <a:solidFill>
                  <a:schemeClr val="bg1"/>
                </a:solidFill>
              </a:rPr>
              <a:t>Sigue incrementándose el conjunto de personas encarceladas preventivamente. </a:t>
            </a:r>
          </a:p>
          <a:p>
            <a:r>
              <a:rPr lang="es-MX" sz="1600" b="1" dirty="0" smtClean="0">
                <a:solidFill>
                  <a:schemeClr val="bg1"/>
                </a:solidFill>
              </a:rPr>
              <a:t>Los restantes indicadores se mantienen estables. 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951622" y="1480141"/>
            <a:ext cx="26997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100" b="1" dirty="0"/>
              <a:t>Distribución</a:t>
            </a:r>
            <a:r>
              <a:rPr lang="es-MX" sz="7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MX" sz="1100" b="1" dirty="0"/>
              <a:t>según</a:t>
            </a:r>
            <a:r>
              <a:rPr lang="es-MX" sz="7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MX" sz="1100" b="1" dirty="0"/>
              <a:t>situación</a:t>
            </a:r>
            <a:r>
              <a:rPr lang="es-MX" sz="7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MX" sz="1100" b="1" dirty="0"/>
              <a:t>procesal</a:t>
            </a:r>
            <a:endParaRPr lang="es-AR" sz="1100" b="1" dirty="0"/>
          </a:p>
        </p:txBody>
      </p:sp>
      <p:sp>
        <p:nvSpPr>
          <p:cNvPr id="16" name="15 CuadroTexto"/>
          <p:cNvSpPr txBox="1"/>
          <p:nvPr/>
        </p:nvSpPr>
        <p:spPr>
          <a:xfrm>
            <a:off x="1316586" y="3769661"/>
            <a:ext cx="194636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100" b="1" dirty="0"/>
              <a:t>Distribución</a:t>
            </a:r>
            <a:r>
              <a:rPr lang="es-MX" sz="7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MX" sz="1100" b="1" dirty="0"/>
              <a:t>según</a:t>
            </a:r>
            <a:r>
              <a:rPr lang="es-MX" sz="7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MX" sz="1100" b="1" dirty="0" smtClean="0"/>
              <a:t>género</a:t>
            </a:r>
            <a:endParaRPr lang="es-AR" sz="1100" b="1" dirty="0"/>
          </a:p>
        </p:txBody>
      </p:sp>
      <p:sp>
        <p:nvSpPr>
          <p:cNvPr id="17" name="16 CuadroTexto"/>
          <p:cNvSpPr txBox="1"/>
          <p:nvPr/>
        </p:nvSpPr>
        <p:spPr>
          <a:xfrm>
            <a:off x="5189859" y="1475949"/>
            <a:ext cx="227818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100" b="1" dirty="0"/>
              <a:t>Distribución</a:t>
            </a:r>
            <a:r>
              <a:rPr lang="es-MX" sz="7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MX" sz="1100" b="1" dirty="0"/>
              <a:t>según jurisdicción</a:t>
            </a:r>
            <a:endParaRPr lang="es-AR" sz="1100" b="1" dirty="0"/>
          </a:p>
        </p:txBody>
      </p:sp>
      <p:sp>
        <p:nvSpPr>
          <p:cNvPr id="18" name="17 CuadroTexto"/>
          <p:cNvSpPr txBox="1"/>
          <p:nvPr/>
        </p:nvSpPr>
        <p:spPr>
          <a:xfrm>
            <a:off x="5039846" y="3769661"/>
            <a:ext cx="241284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100" b="1" dirty="0"/>
              <a:t>Distribución</a:t>
            </a:r>
            <a:r>
              <a:rPr lang="es-MX" sz="7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MX" sz="1100" b="1" dirty="0"/>
              <a:t>según</a:t>
            </a:r>
            <a:r>
              <a:rPr lang="es-MX" sz="7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MX" sz="1100" b="1" dirty="0"/>
              <a:t>tramo</a:t>
            </a:r>
            <a:r>
              <a:rPr lang="es-MX" sz="7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MX" sz="1100" b="1" dirty="0"/>
              <a:t>de</a:t>
            </a:r>
            <a:r>
              <a:rPr lang="es-MX" sz="7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MX" sz="1100" b="1" dirty="0"/>
              <a:t>edad</a:t>
            </a:r>
            <a:endParaRPr lang="es-AR" sz="1100" b="1" dirty="0"/>
          </a:p>
        </p:txBody>
      </p:sp>
      <p:sp>
        <p:nvSpPr>
          <p:cNvPr id="19" name="18 CuadroTexto"/>
          <p:cNvSpPr txBox="1"/>
          <p:nvPr/>
        </p:nvSpPr>
        <p:spPr>
          <a:xfrm>
            <a:off x="374848" y="2365872"/>
            <a:ext cx="1103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dirty="0" smtClean="0"/>
              <a:t>Condenados/as 41,2%</a:t>
            </a:r>
            <a:endParaRPr lang="es-AR" sz="900" dirty="0"/>
          </a:p>
        </p:txBody>
      </p:sp>
      <p:sp>
        <p:nvSpPr>
          <p:cNvPr id="20" name="19 CuadroTexto"/>
          <p:cNvSpPr txBox="1"/>
          <p:nvPr/>
        </p:nvSpPr>
        <p:spPr>
          <a:xfrm>
            <a:off x="3030893" y="2411596"/>
            <a:ext cx="10370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dirty="0" smtClean="0"/>
              <a:t>Personas encarceladas preventivamente </a:t>
            </a:r>
            <a:r>
              <a:rPr lang="es-MX" sz="900" b="1" dirty="0" smtClean="0"/>
              <a:t>58,8%</a:t>
            </a:r>
            <a:endParaRPr lang="es-AR" sz="900" b="1" dirty="0"/>
          </a:p>
        </p:txBody>
      </p:sp>
      <p:sp>
        <p:nvSpPr>
          <p:cNvPr id="22" name="21 CuadroTexto"/>
          <p:cNvSpPr txBox="1"/>
          <p:nvPr/>
        </p:nvSpPr>
        <p:spPr>
          <a:xfrm>
            <a:off x="7052989" y="2554760"/>
            <a:ext cx="1944216" cy="70788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s-MX" sz="1000" b="1" dirty="0" smtClean="0">
                <a:solidFill>
                  <a:schemeClr val="accent5">
                    <a:lumMod val="75000"/>
                  </a:schemeClr>
                </a:solidFill>
              </a:rPr>
              <a:t>Se mantiene la tendencia mayoritaria de personas  alojadas por disposición de la Jurisdicción Nacional. </a:t>
            </a:r>
          </a:p>
        </p:txBody>
      </p:sp>
      <p:sp>
        <p:nvSpPr>
          <p:cNvPr id="23" name="2 Marcador de contenido"/>
          <p:cNvSpPr txBox="1">
            <a:spLocks/>
          </p:cNvSpPr>
          <p:nvPr/>
        </p:nvSpPr>
        <p:spPr>
          <a:xfrm>
            <a:off x="374848" y="764704"/>
            <a:ext cx="8229600" cy="6375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2000" dirty="0" smtClean="0"/>
              <a:t>Población penal al 21/03/2014: </a:t>
            </a:r>
            <a:r>
              <a:rPr lang="es-MX" sz="2000" dirty="0" smtClean="0">
                <a:solidFill>
                  <a:schemeClr val="accent6">
                    <a:lumMod val="75000"/>
                  </a:schemeClr>
                </a:solidFill>
              </a:rPr>
              <a:t>9.902</a:t>
            </a:r>
            <a:r>
              <a:rPr lang="es-MX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MX" sz="2000" dirty="0" smtClean="0"/>
              <a:t>personas</a:t>
            </a:r>
            <a:r>
              <a:rPr lang="es-MX" sz="1600" dirty="0" smtClean="0"/>
              <a:t> </a:t>
            </a:r>
            <a:endParaRPr lang="es-AR" sz="1800" dirty="0"/>
          </a:p>
        </p:txBody>
      </p:sp>
      <p:sp>
        <p:nvSpPr>
          <p:cNvPr id="21" name="20 Flecha arriba"/>
          <p:cNvSpPr/>
          <p:nvPr/>
        </p:nvSpPr>
        <p:spPr>
          <a:xfrm>
            <a:off x="4015510" y="2502913"/>
            <a:ext cx="196450" cy="23039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Rectángulo"/>
          <p:cNvSpPr/>
          <p:nvPr/>
        </p:nvSpPr>
        <p:spPr>
          <a:xfrm>
            <a:off x="3131840" y="3131841"/>
            <a:ext cx="796914" cy="2616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700" dirty="0"/>
              <a:t>Feb. </a:t>
            </a:r>
            <a:r>
              <a:rPr lang="es-MX" sz="700" dirty="0" smtClean="0"/>
              <a:t>58,6</a:t>
            </a:r>
            <a:r>
              <a:rPr lang="es-MX" sz="700" dirty="0"/>
              <a:t>%</a:t>
            </a:r>
          </a:p>
          <a:p>
            <a:pPr algn="ctr"/>
            <a:r>
              <a:rPr lang="es-MX" sz="700" dirty="0" smtClean="0"/>
              <a:t>Ene. 57,6</a:t>
            </a:r>
            <a:r>
              <a:rPr lang="es-MX" sz="700" dirty="0"/>
              <a:t>%</a:t>
            </a:r>
            <a:endParaRPr lang="es-AR" sz="700" dirty="0"/>
          </a:p>
        </p:txBody>
      </p:sp>
      <p:sp>
        <p:nvSpPr>
          <p:cNvPr id="25" name="24 CuadroTexto"/>
          <p:cNvSpPr txBox="1"/>
          <p:nvPr/>
        </p:nvSpPr>
        <p:spPr>
          <a:xfrm>
            <a:off x="96328" y="5805264"/>
            <a:ext cx="295144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dirty="0" smtClean="0"/>
              <a:t>Fuente: Partes semanales enviados por el SPF. Marzo 2014</a:t>
            </a:r>
            <a:endParaRPr lang="es-AR" sz="800" dirty="0"/>
          </a:p>
        </p:txBody>
      </p:sp>
    </p:spTree>
    <p:extLst>
      <p:ext uri="{BB962C8B-B14F-4D97-AF65-F5344CB8AC3E}">
        <p14:creationId xmlns:p14="http://schemas.microsoft.com/office/powerpoint/2010/main" val="57954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79675" y="19050"/>
            <a:ext cx="8229600" cy="1143000"/>
          </a:xfrm>
        </p:spPr>
        <p:txBody>
          <a:bodyPr>
            <a:normAutofit/>
          </a:bodyPr>
          <a:lstStyle/>
          <a:p>
            <a:r>
              <a:rPr lang="es-MX" sz="2800" dirty="0" smtClean="0"/>
              <a:t>Foco en situación procesal. Evolución</a:t>
            </a:r>
            <a:endParaRPr lang="es-AR" sz="2800" dirty="0"/>
          </a:p>
        </p:txBody>
      </p:sp>
      <p:sp>
        <p:nvSpPr>
          <p:cNvPr id="13" name="12 Rectángulo"/>
          <p:cNvSpPr/>
          <p:nvPr/>
        </p:nvSpPr>
        <p:spPr>
          <a:xfrm>
            <a:off x="-3473" y="6065920"/>
            <a:ext cx="9144000" cy="8367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15" name="2 Marcador de contenido"/>
          <p:cNvSpPr txBox="1">
            <a:spLocks/>
          </p:cNvSpPr>
          <p:nvPr/>
        </p:nvSpPr>
        <p:spPr>
          <a:xfrm>
            <a:off x="374848" y="764704"/>
            <a:ext cx="8229600" cy="6375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800" dirty="0" smtClean="0"/>
              <a:t>Sostenido incremento de la cantidad de detenidos sin condena en el sistema federal, se presenta evolución mensual. </a:t>
            </a:r>
            <a:endParaRPr lang="es-AR" sz="1600" dirty="0"/>
          </a:p>
        </p:txBody>
      </p:sp>
      <p:graphicFrame>
        <p:nvGraphicFramePr>
          <p:cNvPr id="16" name="15 Gráfico"/>
          <p:cNvGraphicFramePr/>
          <p:nvPr>
            <p:extLst>
              <p:ext uri="{D42A27DB-BD31-4B8C-83A1-F6EECF244321}">
                <p14:modId xmlns:p14="http://schemas.microsoft.com/office/powerpoint/2010/main" val="3560719142"/>
              </p:ext>
            </p:extLst>
          </p:nvPr>
        </p:nvGraphicFramePr>
        <p:xfrm>
          <a:off x="467544" y="1772816"/>
          <a:ext cx="7704856" cy="194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17 CuadroTexto"/>
          <p:cNvSpPr txBox="1"/>
          <p:nvPr/>
        </p:nvSpPr>
        <p:spPr>
          <a:xfrm>
            <a:off x="1585764" y="5809695"/>
            <a:ext cx="2733441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600" dirty="0" smtClean="0"/>
              <a:t>Fuente: SNEEP. Dirección de política criminal . Ministerio Justicia y DDHH</a:t>
            </a:r>
            <a:endParaRPr lang="es-AR" sz="600" dirty="0"/>
          </a:p>
        </p:txBody>
      </p:sp>
      <p:graphicFrame>
        <p:nvGraphicFramePr>
          <p:cNvPr id="19" name="18 Gráfico"/>
          <p:cNvGraphicFramePr/>
          <p:nvPr>
            <p:extLst>
              <p:ext uri="{D42A27DB-BD31-4B8C-83A1-F6EECF244321}">
                <p14:modId xmlns:p14="http://schemas.microsoft.com/office/powerpoint/2010/main" val="2134718674"/>
              </p:ext>
            </p:extLst>
          </p:nvPr>
        </p:nvGraphicFramePr>
        <p:xfrm>
          <a:off x="539552" y="4102318"/>
          <a:ext cx="8244094" cy="17958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0" name="19 CuadroTexto"/>
          <p:cNvSpPr txBox="1"/>
          <p:nvPr/>
        </p:nvSpPr>
        <p:spPr>
          <a:xfrm>
            <a:off x="3203848" y="4029447"/>
            <a:ext cx="2308749" cy="423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 smtClean="0"/>
              <a:t>Evolución 2002-2012</a:t>
            </a:r>
          </a:p>
          <a:p>
            <a:pPr algn="ctr"/>
            <a:r>
              <a:rPr lang="es-MX" sz="1000" dirty="0" smtClean="0"/>
              <a:t>En porcentajes</a:t>
            </a:r>
          </a:p>
        </p:txBody>
      </p:sp>
      <p:sp>
        <p:nvSpPr>
          <p:cNvPr id="21" name="20 CuadroTexto"/>
          <p:cNvSpPr txBox="1"/>
          <p:nvPr/>
        </p:nvSpPr>
        <p:spPr>
          <a:xfrm>
            <a:off x="144016" y="6087599"/>
            <a:ext cx="88924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 smtClean="0">
                <a:solidFill>
                  <a:schemeClr val="bg1"/>
                </a:solidFill>
              </a:rPr>
              <a:t>El primer trimestre del año muestra un sostenido incremento en el conjunto de personas encarceladas preventivamente (prisión preventiva) que se encuentran alojadas en unidades del SPF. </a:t>
            </a:r>
          </a:p>
          <a:p>
            <a:r>
              <a:rPr lang="es-MX" sz="1400" b="1" dirty="0" smtClean="0">
                <a:solidFill>
                  <a:schemeClr val="bg1"/>
                </a:solidFill>
              </a:rPr>
              <a:t>Durante el período, su crecimiento fue del </a:t>
            </a:r>
            <a:r>
              <a:rPr lang="es-MX" sz="1400" b="1" u="sng" dirty="0" smtClean="0">
                <a:solidFill>
                  <a:schemeClr val="bg1"/>
                </a:solidFill>
              </a:rPr>
              <a:t>2,1% respecto a diciembre de 2013</a:t>
            </a:r>
            <a:r>
              <a:rPr lang="es-MX" sz="1400" b="1" dirty="0" smtClean="0">
                <a:solidFill>
                  <a:schemeClr val="bg1"/>
                </a:solidFill>
              </a:rPr>
              <a:t>. </a:t>
            </a:r>
            <a:endParaRPr lang="es-AR" sz="1400" b="1" dirty="0">
              <a:solidFill>
                <a:schemeClr val="bg1"/>
              </a:solidFill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2735707" y="1381746"/>
            <a:ext cx="284440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 smtClean="0"/>
              <a:t>Evolución septiembre 2013 – marzo 2014</a:t>
            </a:r>
          </a:p>
          <a:p>
            <a:pPr algn="ctr"/>
            <a:r>
              <a:rPr lang="es-MX" sz="1000" dirty="0" smtClean="0"/>
              <a:t>En porcentajes</a:t>
            </a:r>
          </a:p>
        </p:txBody>
      </p:sp>
      <p:sp>
        <p:nvSpPr>
          <p:cNvPr id="23" name="22 CuadroTexto"/>
          <p:cNvSpPr txBox="1"/>
          <p:nvPr/>
        </p:nvSpPr>
        <p:spPr>
          <a:xfrm>
            <a:off x="1619672" y="3645024"/>
            <a:ext cx="2055371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700" dirty="0" smtClean="0"/>
              <a:t>Fuente: partes semanales enviados por el SPF</a:t>
            </a:r>
            <a:endParaRPr lang="es-AR" sz="700" dirty="0"/>
          </a:p>
        </p:txBody>
      </p:sp>
      <p:cxnSp>
        <p:nvCxnSpPr>
          <p:cNvPr id="4" name="3 Conector recto de flecha"/>
          <p:cNvCxnSpPr/>
          <p:nvPr/>
        </p:nvCxnSpPr>
        <p:spPr>
          <a:xfrm flipV="1">
            <a:off x="2952484" y="2348880"/>
            <a:ext cx="4499836" cy="32403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Flecha derecha"/>
          <p:cNvSpPr/>
          <p:nvPr/>
        </p:nvSpPr>
        <p:spPr>
          <a:xfrm>
            <a:off x="5141677" y="3645024"/>
            <a:ext cx="2807837" cy="3641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dirty="0" smtClean="0"/>
              <a:t>1er Trimestre 2014 </a:t>
            </a:r>
            <a:endParaRPr lang="es-AR" sz="1050" dirty="0"/>
          </a:p>
        </p:txBody>
      </p:sp>
    </p:spTree>
    <p:extLst>
      <p:ext uri="{BB962C8B-B14F-4D97-AF65-F5344CB8AC3E}">
        <p14:creationId xmlns:p14="http://schemas.microsoft.com/office/powerpoint/2010/main" val="30054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2 Marcador de contenido"/>
          <p:cNvSpPr txBox="1">
            <a:spLocks/>
          </p:cNvSpPr>
          <p:nvPr/>
        </p:nvSpPr>
        <p:spPr>
          <a:xfrm>
            <a:off x="395536" y="980728"/>
            <a:ext cx="8229600" cy="45365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MX" sz="1300" dirty="0"/>
              <a:t>En su </a:t>
            </a:r>
            <a:r>
              <a:rPr lang="es-MX" sz="1300" dirty="0" smtClean="0"/>
              <a:t>“</a:t>
            </a:r>
            <a:r>
              <a:rPr lang="es-ES_tradnl" sz="1300" dirty="0" smtClean="0"/>
              <a:t>Informe </a:t>
            </a:r>
            <a:r>
              <a:rPr lang="es-ES_tradnl" sz="1300" dirty="0"/>
              <a:t>sobre la Prisión Preventiva en las </a:t>
            </a:r>
            <a:r>
              <a:rPr lang="es-ES_tradnl" sz="1300" dirty="0" smtClean="0"/>
              <a:t>Américas”</a:t>
            </a:r>
            <a:r>
              <a:rPr lang="es-MX" sz="1300" dirty="0" smtClean="0"/>
              <a:t>, la </a:t>
            </a:r>
            <a:r>
              <a:rPr lang="es-MX" sz="1300" dirty="0"/>
              <a:t>CIDH ha </a:t>
            </a:r>
            <a:r>
              <a:rPr lang="es-AR" sz="1300" dirty="0"/>
              <a:t>considerado que </a:t>
            </a:r>
            <a:r>
              <a:rPr lang="es-AR" sz="1300" dirty="0">
                <a:solidFill>
                  <a:schemeClr val="tx2">
                    <a:lumMod val="75000"/>
                  </a:schemeClr>
                </a:solidFill>
              </a:rPr>
              <a:t>la aplicación </a:t>
            </a:r>
            <a:r>
              <a:rPr lang="es-AR" sz="1300" dirty="0" smtClean="0">
                <a:solidFill>
                  <a:schemeClr val="tx2">
                    <a:lumMod val="75000"/>
                  </a:schemeClr>
                </a:solidFill>
              </a:rPr>
              <a:t>arbitraria </a:t>
            </a:r>
            <a:r>
              <a:rPr lang="es-AR" sz="1300" dirty="0">
                <a:solidFill>
                  <a:schemeClr val="tx2">
                    <a:lumMod val="75000"/>
                  </a:schemeClr>
                </a:solidFill>
              </a:rPr>
              <a:t>e ilegal de la prisión preventiva es un problema crónico en muchos países de la </a:t>
            </a:r>
            <a:r>
              <a:rPr lang="es-AR" sz="1300" dirty="0" smtClean="0">
                <a:solidFill>
                  <a:schemeClr val="tx2">
                    <a:lumMod val="75000"/>
                  </a:schemeClr>
                </a:solidFill>
              </a:rPr>
              <a:t>región</a:t>
            </a:r>
            <a:r>
              <a:rPr lang="es-AR" sz="1300" dirty="0" smtClean="0"/>
              <a:t>.</a:t>
            </a:r>
            <a:endParaRPr lang="es-MX" sz="1300" dirty="0"/>
          </a:p>
          <a:p>
            <a:pPr algn="just"/>
            <a:endParaRPr lang="es-MX" sz="1300" dirty="0"/>
          </a:p>
          <a:p>
            <a:pPr algn="just"/>
            <a:r>
              <a:rPr lang="es-MX" sz="1300" dirty="0" smtClean="0"/>
              <a:t>Afirma que </a:t>
            </a:r>
            <a:r>
              <a:rPr lang="es-MX" sz="1300" i="1" dirty="0" smtClean="0"/>
              <a:t>el </a:t>
            </a:r>
            <a:r>
              <a:rPr lang="es-MX" sz="1300" i="1" dirty="0"/>
              <a:t>sometimiento de una persona a la </a:t>
            </a:r>
            <a:r>
              <a:rPr lang="es-MX" sz="1300" i="1" dirty="0" smtClean="0"/>
              <a:t>privación </a:t>
            </a:r>
            <a:r>
              <a:rPr lang="es-MX" sz="1300" i="1" dirty="0"/>
              <a:t>de la libertad </a:t>
            </a:r>
            <a:r>
              <a:rPr lang="es-MX" sz="1300" i="1" dirty="0" smtClean="0"/>
              <a:t>sin </a:t>
            </a:r>
            <a:r>
              <a:rPr lang="es-MX" sz="1300" i="1" dirty="0"/>
              <a:t>que se haya demostrado judicialmente su responsabilidad </a:t>
            </a:r>
            <a:r>
              <a:rPr lang="es-MX" sz="1300" i="1" dirty="0" smtClean="0">
                <a:solidFill>
                  <a:schemeClr val="tx2">
                    <a:lumMod val="75000"/>
                  </a:schemeClr>
                </a:solidFill>
              </a:rPr>
              <a:t>es </a:t>
            </a:r>
            <a:r>
              <a:rPr lang="es-MX" sz="1300" i="1" dirty="0">
                <a:solidFill>
                  <a:schemeClr val="tx2">
                    <a:lumMod val="75000"/>
                  </a:schemeClr>
                </a:solidFill>
              </a:rPr>
              <a:t>una medida que debe ser excepcional, por tiempo acotado, con el único fin de asegurar el proceso en el que se esclarecerán responsabilidades </a:t>
            </a:r>
            <a:r>
              <a:rPr lang="es-MX" sz="1300" i="1" dirty="0"/>
              <a:t>de los actores </a:t>
            </a:r>
            <a:r>
              <a:rPr lang="es-MX" sz="1300" i="1" dirty="0" smtClean="0"/>
              <a:t>imputados</a:t>
            </a:r>
            <a:r>
              <a:rPr lang="es-MX" sz="1300" dirty="0" smtClean="0"/>
              <a:t>.</a:t>
            </a:r>
            <a:endParaRPr lang="es-AR" sz="1300" dirty="0" smtClean="0"/>
          </a:p>
          <a:p>
            <a:pPr algn="just"/>
            <a:endParaRPr lang="es-MX" sz="1300" dirty="0" smtClean="0"/>
          </a:p>
          <a:p>
            <a:pPr algn="just"/>
            <a:r>
              <a:rPr lang="es-MX" sz="1300" dirty="0"/>
              <a:t>La CIDH atribuye la aplicación arbitraria de tal medida, entre otras cosas, a </a:t>
            </a:r>
            <a:r>
              <a:rPr lang="es-MX" sz="1300" i="1" dirty="0" smtClean="0"/>
              <a:t>“… </a:t>
            </a:r>
            <a:r>
              <a:rPr lang="es-MX" sz="1300" i="1" dirty="0" smtClean="0">
                <a:solidFill>
                  <a:schemeClr val="tx2">
                    <a:lumMod val="75000"/>
                  </a:schemeClr>
                </a:solidFill>
              </a:rPr>
              <a:t>políticas criminales que </a:t>
            </a:r>
            <a:r>
              <a:rPr lang="es-MX" sz="1300" i="1" dirty="0">
                <a:solidFill>
                  <a:schemeClr val="tx2">
                    <a:lumMod val="75000"/>
                  </a:schemeClr>
                </a:solidFill>
              </a:rPr>
              <a:t>proponen mayores niveles de encarcelamiento como solución a los problemas de seguridad ciudadana</a:t>
            </a:r>
            <a:r>
              <a:rPr lang="es-MX" sz="1300" i="1" dirty="0"/>
              <a:t>, y que han conllevado una serie de reformas legales que han generado una mayor aplicación de la detención </a:t>
            </a:r>
            <a:r>
              <a:rPr lang="es-MX" sz="1300" i="1" dirty="0" smtClean="0"/>
              <a:t>preventiva” </a:t>
            </a:r>
            <a:r>
              <a:rPr lang="es-MX" sz="800" i="1" dirty="0" smtClean="0"/>
              <a:t>(CIDH. Párr.. 24)</a:t>
            </a:r>
            <a:endParaRPr lang="es-AR" sz="800" dirty="0"/>
          </a:p>
          <a:p>
            <a:pPr algn="just"/>
            <a:endParaRPr lang="es-MX" sz="1300" dirty="0" smtClean="0"/>
          </a:p>
          <a:p>
            <a:pPr algn="just"/>
            <a:r>
              <a:rPr lang="es-MX" sz="1300" dirty="0" smtClean="0"/>
              <a:t>En el mismo sentido sostiene que </a:t>
            </a:r>
            <a:r>
              <a:rPr lang="es-MX" sz="1300" i="1" dirty="0" smtClean="0"/>
              <a:t>“</a:t>
            </a:r>
            <a:r>
              <a:rPr lang="es-MX" sz="1300" i="1" dirty="0" smtClean="0">
                <a:solidFill>
                  <a:schemeClr val="tx2">
                    <a:lumMod val="75000"/>
                  </a:schemeClr>
                </a:solidFill>
              </a:rPr>
              <a:t>La </a:t>
            </a:r>
            <a:r>
              <a:rPr lang="es-MX" sz="1300" i="1" dirty="0">
                <a:solidFill>
                  <a:schemeClr val="tx2">
                    <a:lumMod val="75000"/>
                  </a:schemeClr>
                </a:solidFill>
              </a:rPr>
              <a:t>aplicación de esta medida afecta de manera extendida y desproporcionada a personas pertenecientes a grupos económicamente más vulnerables</a:t>
            </a:r>
            <a:r>
              <a:rPr lang="es-MX" sz="1300" i="1" dirty="0"/>
              <a:t>, quienes por lo general encuentran obstáculos en el acceso a otras medidas cautelares, como la fianza, ni pueden afrontar los gastos que implica la representación de un abogado privado, contando solo con la defensa pública y sus limitaciones”</a:t>
            </a:r>
            <a:r>
              <a:rPr lang="es-MX" sz="1300" dirty="0"/>
              <a:t>. </a:t>
            </a:r>
            <a:r>
              <a:rPr lang="es-MX" sz="800" i="1" dirty="0" smtClean="0"/>
              <a:t>(CIDH. Párr.. </a:t>
            </a:r>
            <a:r>
              <a:rPr lang="es-MX" sz="800" i="1" dirty="0"/>
              <a:t>10) </a:t>
            </a:r>
          </a:p>
          <a:p>
            <a:pPr algn="just"/>
            <a:endParaRPr lang="es-MX" sz="1300" dirty="0"/>
          </a:p>
          <a:p>
            <a:pPr marL="0" indent="0" algn="just">
              <a:buNone/>
            </a:pPr>
            <a:r>
              <a:rPr lang="es-MX" sz="1400" b="1" dirty="0" smtClean="0"/>
              <a:t>En síntesis, la </a:t>
            </a:r>
            <a:r>
              <a:rPr lang="es-MX" sz="1400" b="1" dirty="0"/>
              <a:t>aplicación y extensión del uso de esta medida es una de las más concretas manifestaciones de la desigualdad de las personas frente a los procesos de justicia. </a:t>
            </a:r>
            <a:r>
              <a:rPr lang="es-MX" sz="1400" b="1" dirty="0" smtClean="0"/>
              <a:t>El </a:t>
            </a:r>
            <a:r>
              <a:rPr lang="es-MX" sz="1400" b="1" dirty="0"/>
              <a:t>uso indiscriminado de </a:t>
            </a:r>
            <a:r>
              <a:rPr lang="es-MX" sz="1400" b="1" dirty="0" smtClean="0"/>
              <a:t>este tipo de  encarcelamiento </a:t>
            </a:r>
            <a:r>
              <a:rPr lang="es-MX" sz="1400" b="1" dirty="0"/>
              <a:t>desvirtúa el sistema de justicia y somete a las personas a acciones arbitrarias por parte de las instituciones </a:t>
            </a:r>
            <a:r>
              <a:rPr lang="es-MX" sz="1400" b="1" dirty="0" smtClean="0"/>
              <a:t>estatales y poniendo en riesgo el principio de inocencia y afectando la garantía de los derechos humanos. </a:t>
            </a:r>
            <a:endParaRPr lang="es-MX" sz="1400" b="1" dirty="0"/>
          </a:p>
          <a:p>
            <a:pPr algn="just"/>
            <a:endParaRPr lang="es-MX" sz="1300" dirty="0" smtClean="0"/>
          </a:p>
          <a:p>
            <a:pPr algn="just"/>
            <a:endParaRPr lang="es-AR" sz="1300" dirty="0"/>
          </a:p>
          <a:p>
            <a:pPr algn="just"/>
            <a:endParaRPr lang="es-AR" sz="1300" dirty="0"/>
          </a:p>
        </p:txBody>
      </p:sp>
      <p:sp>
        <p:nvSpPr>
          <p:cNvPr id="5" name="4 Rectángulo"/>
          <p:cNvSpPr/>
          <p:nvPr/>
        </p:nvSpPr>
        <p:spPr>
          <a:xfrm>
            <a:off x="374848" y="6438528"/>
            <a:ext cx="786956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800" dirty="0" smtClean="0"/>
              <a:t>Fuente: CIDH</a:t>
            </a:r>
            <a:r>
              <a:rPr lang="es-ES_tradnl" sz="800" dirty="0"/>
              <a:t>, Informe sobre la Prisión Preventiva en las Américas, 2013. Disponible en: </a:t>
            </a:r>
            <a:r>
              <a:rPr lang="es-ES_tradnl" sz="800" u="sng" dirty="0">
                <a:hlinkClick r:id="rId3"/>
              </a:rPr>
              <a:t>http://www.oas.org/es/cidh/ppl/informes/pdfs/Informe-PP-2013-es.pdf</a:t>
            </a:r>
            <a:r>
              <a:rPr lang="es-ES_tradnl" sz="800" dirty="0"/>
              <a:t> </a:t>
            </a:r>
            <a:endParaRPr lang="es-AR" sz="800" dirty="0"/>
          </a:p>
        </p:txBody>
      </p:sp>
      <p:sp>
        <p:nvSpPr>
          <p:cNvPr id="17" name="1 Título"/>
          <p:cNvSpPr>
            <a:spLocks noGrp="1"/>
          </p:cNvSpPr>
          <p:nvPr>
            <p:ph type="title"/>
          </p:nvPr>
        </p:nvSpPr>
        <p:spPr>
          <a:xfrm>
            <a:off x="479675" y="19050"/>
            <a:ext cx="8229600" cy="1143000"/>
          </a:xfrm>
        </p:spPr>
        <p:txBody>
          <a:bodyPr>
            <a:normAutofit/>
          </a:bodyPr>
          <a:lstStyle/>
          <a:p>
            <a:r>
              <a:rPr lang="es-MX" sz="2000" dirty="0" smtClean="0"/>
              <a:t>Pronunciamiento de la CIDH en relación a la aplicación de la prisión preventiva</a:t>
            </a:r>
            <a:endParaRPr lang="es-AR" sz="2000" dirty="0"/>
          </a:p>
        </p:txBody>
      </p:sp>
    </p:spTree>
    <p:extLst>
      <p:ext uri="{BB962C8B-B14F-4D97-AF65-F5344CB8AC3E}">
        <p14:creationId xmlns:p14="http://schemas.microsoft.com/office/powerpoint/2010/main" val="272464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dad">
  <a:themeElements>
    <a:clrScheme name="Claridad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da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3829</TotalTime>
  <Words>2221</Words>
  <Application>Microsoft Office PowerPoint</Application>
  <PresentationFormat>Presentación en pantalla (4:3)</PresentationFormat>
  <Paragraphs>343</Paragraphs>
  <Slides>19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Claridad</vt:lpstr>
      <vt:lpstr>Población SPF</vt:lpstr>
      <vt:lpstr>Introducción</vt:lpstr>
      <vt:lpstr>Presentación de PowerPoint</vt:lpstr>
      <vt:lpstr>Metodología</vt:lpstr>
      <vt:lpstr> Información Marzo 2014.</vt:lpstr>
      <vt:lpstr>Evolución mensual de la población del SPF </vt:lpstr>
      <vt:lpstr>Síntesis general. Marzo 2014</vt:lpstr>
      <vt:lpstr>Foco en situación procesal. Evolución</vt:lpstr>
      <vt:lpstr>Pronunciamiento de la CIDH en relación a la aplicación de la prisión preventiva</vt:lpstr>
      <vt:lpstr>Situación procesal según jurisdicción</vt:lpstr>
      <vt:lpstr>Foco en situación procesal</vt:lpstr>
      <vt:lpstr>Establecimientos penitenciarios</vt:lpstr>
      <vt:lpstr>Población alojada por Unidad  Expresada en números absolutos.</vt:lpstr>
      <vt:lpstr>Población alojada por Unidad  Comparación respecto a mes anterior. </vt:lpstr>
      <vt:lpstr>Foco en población femenina</vt:lpstr>
      <vt:lpstr>Población “transgénero”. </vt:lpstr>
      <vt:lpstr>Foco en jóvenes adultos</vt:lpstr>
      <vt:lpstr>Aspectos salientes del 1° Trimestre de 2014.</vt:lpstr>
      <vt:lpstr>Muchas gracias.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Población SPF</dc:title>
  <dc:creator>DAMONE, María Luz</dc:creator>
  <cp:lastModifiedBy>LOPEZ, Ana Laura</cp:lastModifiedBy>
  <cp:revision>358</cp:revision>
  <dcterms:created xsi:type="dcterms:W3CDTF">2013-10-30T13:30:56Z</dcterms:created>
  <dcterms:modified xsi:type="dcterms:W3CDTF">2014-06-06T19:25:25Z</dcterms:modified>
</cp:coreProperties>
</file>