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  <p:sldMasterId id="2147483670" r:id="rId3"/>
    <p:sldMasterId id="2147483682" r:id="rId4"/>
    <p:sldMasterId id="2147483693" r:id="rId5"/>
    <p:sldMasterId id="2147483704" r:id="rId6"/>
    <p:sldMasterId id="2147483715" r:id="rId7"/>
    <p:sldMasterId id="2147483726" r:id="rId8"/>
    <p:sldMasterId id="2147483737" r:id="rId9"/>
  </p:sldMasterIdLst>
  <p:notesMasterIdLst>
    <p:notesMasterId r:id="rId31"/>
  </p:notesMasterIdLst>
  <p:sldIdLst>
    <p:sldId id="257" r:id="rId10"/>
    <p:sldId id="263" r:id="rId11"/>
    <p:sldId id="265" r:id="rId12"/>
    <p:sldId id="266" r:id="rId13"/>
    <p:sldId id="260" r:id="rId14"/>
    <p:sldId id="267" r:id="rId15"/>
    <p:sldId id="279" r:id="rId16"/>
    <p:sldId id="280" r:id="rId17"/>
    <p:sldId id="281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62" r:id="rId30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12" autoAdjust="0"/>
    <p:restoredTop sz="99512" autoAdjust="0"/>
  </p:normalViewPr>
  <p:slideViewPr>
    <p:cSldViewPr>
      <p:cViewPr>
        <p:scale>
          <a:sx n="110" d="100"/>
          <a:sy n="110" d="100"/>
        </p:scale>
        <p:origin x="-2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321984065262589E-2"/>
          <c:y val="7.1536765391158122E-2"/>
          <c:w val="0.96535603186947483"/>
          <c:h val="0.70425001100959528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>
              <a:solidFill>
                <a:schemeClr val="bg2">
                  <a:lumMod val="50000"/>
                </a:schemeClr>
              </a:solidFill>
            </a:ln>
          </c:spPr>
          <c:marker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2518088267970223E-2"/>
                  <c:y val="-6.80557949627416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96644321265891E-2"/>
                  <c:y val="-7.34082138135394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3206632794768808E-2"/>
                  <c:y val="-6.80557949627416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0391717388544128E-2"/>
                  <c:y val="-7.87606326643371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0">
                    <a:solidFill>
                      <a:schemeClr val="bg1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Hoja1!$A$2:$A$10</c:f>
              <c:numCache>
                <c:formatCode>mmm\-yy</c:formatCode>
                <c:ptCount val="9"/>
                <c:pt idx="0">
                  <c:v>41518</c:v>
                </c:pt>
                <c:pt idx="1">
                  <c:v>41548</c:v>
                </c:pt>
                <c:pt idx="2">
                  <c:v>41579</c:v>
                </c:pt>
                <c:pt idx="3">
                  <c:v>41609</c:v>
                </c:pt>
                <c:pt idx="4">
                  <c:v>41640</c:v>
                </c:pt>
                <c:pt idx="5">
                  <c:v>41671</c:v>
                </c:pt>
                <c:pt idx="6">
                  <c:v>41699</c:v>
                </c:pt>
                <c:pt idx="7">
                  <c:v>41730</c:v>
                </c:pt>
                <c:pt idx="8">
                  <c:v>41760</c:v>
                </c:pt>
              </c:numCache>
            </c:numRef>
          </c:cat>
          <c:val>
            <c:numRef>
              <c:f>Hoja1!$B$2:$B$10</c:f>
              <c:numCache>
                <c:formatCode>General</c:formatCode>
                <c:ptCount val="9"/>
                <c:pt idx="0">
                  <c:v>9954</c:v>
                </c:pt>
                <c:pt idx="1">
                  <c:v>9976</c:v>
                </c:pt>
                <c:pt idx="2">
                  <c:v>10043</c:v>
                </c:pt>
                <c:pt idx="3">
                  <c:v>9795</c:v>
                </c:pt>
                <c:pt idx="4">
                  <c:v>9850</c:v>
                </c:pt>
                <c:pt idx="5">
                  <c:v>9874</c:v>
                </c:pt>
                <c:pt idx="6">
                  <c:v>9902</c:v>
                </c:pt>
                <c:pt idx="7">
                  <c:v>10083</c:v>
                </c:pt>
                <c:pt idx="8">
                  <c:v>10074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874944"/>
        <c:axId val="216220800"/>
      </c:lineChart>
      <c:dateAx>
        <c:axId val="21587494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s-AR"/>
          </a:p>
        </c:txPr>
        <c:crossAx val="216220800"/>
        <c:crosses val="autoZero"/>
        <c:auto val="1"/>
        <c:lblOffset val="100"/>
        <c:baseTimeUnit val="months"/>
      </c:dateAx>
      <c:valAx>
        <c:axId val="216220800"/>
        <c:scaling>
          <c:orientation val="minMax"/>
          <c:min val="6000"/>
        </c:scaling>
        <c:delete val="1"/>
        <c:axPos val="l"/>
        <c:numFmt formatCode="General" sourceLinked="1"/>
        <c:majorTickMark val="out"/>
        <c:minorTickMark val="none"/>
        <c:tickLblPos val="nextTo"/>
        <c:crossAx val="215874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49515696021693"/>
          <c:y val="0.18616152685779647"/>
          <c:w val="0.85334585666952845"/>
          <c:h val="0.6408216547367753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Encarcelados/as preventivamente 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Hoja1!$B$2:$B$12</c:f>
              <c:numCache>
                <c:formatCode>0</c:formatCode>
                <c:ptCount val="11"/>
                <c:pt idx="0">
                  <c:v>54.467493336423686</c:v>
                </c:pt>
                <c:pt idx="1">
                  <c:v>56.840034965034967</c:v>
                </c:pt>
                <c:pt idx="2">
                  <c:v>51.62930676629307</c:v>
                </c:pt>
                <c:pt idx="3">
                  <c:v>45.791457286432163</c:v>
                </c:pt>
                <c:pt idx="4">
                  <c:v>44.544480171489816</c:v>
                </c:pt>
                <c:pt idx="5">
                  <c:v>56.096203095423675</c:v>
                </c:pt>
                <c:pt idx="6">
                  <c:v>52.976059740830223</c:v>
                </c:pt>
                <c:pt idx="7">
                  <c:v>52.889131622064447</c:v>
                </c:pt>
                <c:pt idx="8">
                  <c:v>51.561181434599156</c:v>
                </c:pt>
                <c:pt idx="9">
                  <c:v>52.627752388865808</c:v>
                </c:pt>
                <c:pt idx="10">
                  <c:v>55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Condenados/as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Hoja1!$C$2:$C$12</c:f>
              <c:numCache>
                <c:formatCode>0</c:formatCode>
                <c:ptCount val="11"/>
                <c:pt idx="0">
                  <c:v>45.532506663576314</c:v>
                </c:pt>
                <c:pt idx="1">
                  <c:v>43.159965034965033</c:v>
                </c:pt>
                <c:pt idx="2">
                  <c:v>48.37069323370693</c:v>
                </c:pt>
                <c:pt idx="3">
                  <c:v>54.208542713567837</c:v>
                </c:pt>
                <c:pt idx="4">
                  <c:v>55.455519828510184</c:v>
                </c:pt>
                <c:pt idx="5">
                  <c:v>43.903796904576325</c:v>
                </c:pt>
                <c:pt idx="6">
                  <c:v>47.023940259169777</c:v>
                </c:pt>
                <c:pt idx="7">
                  <c:v>47.110868377935553</c:v>
                </c:pt>
                <c:pt idx="8">
                  <c:v>48.438818565400844</c:v>
                </c:pt>
                <c:pt idx="9">
                  <c:v>47.372247611134192</c:v>
                </c:pt>
                <c:pt idx="10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100"/>
        <c:axId val="221099904"/>
        <c:axId val="221101440"/>
      </c:barChart>
      <c:catAx>
        <c:axId val="221099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s-AR"/>
          </a:p>
        </c:txPr>
        <c:crossAx val="221101440"/>
        <c:crosses val="autoZero"/>
        <c:auto val="1"/>
        <c:lblAlgn val="ctr"/>
        <c:lblOffset val="100"/>
        <c:noMultiLvlLbl val="0"/>
      </c:catAx>
      <c:valAx>
        <c:axId val="221101440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221099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7579307260991989E-4"/>
          <c:y val="0.15784938209386026"/>
          <c:w val="0.11933502368742623"/>
          <c:h val="0.68881678149798609"/>
        </c:manualLayout>
      </c:layout>
      <c:overlay val="0"/>
      <c:txPr>
        <a:bodyPr/>
        <a:lstStyle/>
        <a:p>
          <a:pPr>
            <a:defRPr sz="900">
              <a:latin typeface="Arial" pitchFamily="34" charset="0"/>
              <a:cs typeface="Arial" pitchFamily="34" charset="0"/>
            </a:defRPr>
          </a:pPr>
          <a:endParaRPr lang="es-A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642031504233658"/>
          <c:y val="3.4374781402889389E-2"/>
          <c:w val="0.8388060897986116"/>
          <c:h val="0.819718503937007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Encarcelados/as preventivamente 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Hoja1!$A$2:$A$5</c:f>
              <c:strCache>
                <c:ptCount val="4"/>
                <c:pt idx="0">
                  <c:v>Total población Abr-14</c:v>
                </c:pt>
                <c:pt idx="1">
                  <c:v>Nacional</c:v>
                </c:pt>
                <c:pt idx="2">
                  <c:v>Federal</c:v>
                </c:pt>
                <c:pt idx="3">
                  <c:v>Provincial </c:v>
                </c:pt>
              </c:strCache>
            </c:strRef>
          </c:cat>
          <c:val>
            <c:numRef>
              <c:f>Hoja1!$B$2:$B$5</c:f>
              <c:numCache>
                <c:formatCode>0.0</c:formatCode>
                <c:ptCount val="4"/>
                <c:pt idx="0" formatCode="General">
                  <c:v>59.7</c:v>
                </c:pt>
                <c:pt idx="1">
                  <c:v>54.9</c:v>
                </c:pt>
                <c:pt idx="2">
                  <c:v>73.400000000000006</c:v>
                </c:pt>
                <c:pt idx="3">
                  <c:v>33.1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Condenados/as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Hoja1!$A$2:$A$5</c:f>
              <c:strCache>
                <c:ptCount val="4"/>
                <c:pt idx="0">
                  <c:v>Total población Abr-14</c:v>
                </c:pt>
                <c:pt idx="1">
                  <c:v>Nacional</c:v>
                </c:pt>
                <c:pt idx="2">
                  <c:v>Federal</c:v>
                </c:pt>
                <c:pt idx="3">
                  <c:v>Provincial </c:v>
                </c:pt>
              </c:strCache>
            </c:strRef>
          </c:cat>
          <c:val>
            <c:numRef>
              <c:f>Hoja1!$C$2:$C$5</c:f>
              <c:numCache>
                <c:formatCode>0.0</c:formatCode>
                <c:ptCount val="4"/>
                <c:pt idx="0" formatCode="General">
                  <c:v>40.299999999999997</c:v>
                </c:pt>
                <c:pt idx="1">
                  <c:v>45.1</c:v>
                </c:pt>
                <c:pt idx="2">
                  <c:v>26.6</c:v>
                </c:pt>
                <c:pt idx="3">
                  <c:v>66.900000000000006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1168384"/>
        <c:axId val="221169920"/>
      </c:barChart>
      <c:catAx>
        <c:axId val="2211683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s-AR"/>
          </a:p>
        </c:txPr>
        <c:crossAx val="221169920"/>
        <c:crosses val="autoZero"/>
        <c:auto val="1"/>
        <c:lblAlgn val="ctr"/>
        <c:lblOffset val="100"/>
        <c:noMultiLvlLbl val="0"/>
      </c:catAx>
      <c:valAx>
        <c:axId val="22116992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21168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1123218023918253E-3"/>
          <c:y val="0.19074681002522353"/>
          <c:w val="0.17944668635170605"/>
          <c:h val="0.39295759667730557"/>
        </c:manualLayout>
      </c:layout>
      <c:overlay val="0"/>
      <c:txPr>
        <a:bodyPr/>
        <a:lstStyle/>
        <a:p>
          <a:pPr>
            <a:defRPr sz="1050"/>
          </a:pPr>
          <a:endParaRPr lang="es-A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51794427213005"/>
          <c:y val="0.13768487708618735"/>
          <c:w val="0.50310484627391128"/>
          <c:h val="0.6700669071759204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12"/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1"/>
            <c:bubble3D val="0"/>
            <c:explosion val="0"/>
          </c:dPt>
          <c:cat>
            <c:strRef>
              <c:f>Hoja1!$A$2:$A$3</c:f>
              <c:strCache>
                <c:ptCount val="2"/>
                <c:pt idx="0">
                  <c:v>Procesados</c:v>
                </c:pt>
                <c:pt idx="1">
                  <c:v>Condenados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5661</c:v>
                </c:pt>
                <c:pt idx="1">
                  <c:v>4307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7842585391746597E-2"/>
          <c:w val="0.97526906364856181"/>
          <c:h val="0.752819610081638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Nacional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bg1"/>
                        </a:solidFill>
                      </a:defRPr>
                    </a:pPr>
                    <a:r>
                      <a:rPr lang="en-US" sz="1400" dirty="0" smtClean="0">
                        <a:solidFill>
                          <a:schemeClr val="bg1"/>
                        </a:solidFill>
                      </a:rPr>
                      <a:t>65%</a:t>
                    </a:r>
                    <a:endParaRPr lang="en-US" sz="1400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</c:f>
              <c:strCache>
                <c:ptCount val="1"/>
                <c:pt idx="0">
                  <c:v>Condenados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Federal 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bg1"/>
                        </a:solidFill>
                      </a:defRPr>
                    </a:pPr>
                    <a:r>
                      <a:rPr lang="en-US" sz="1400" dirty="0" smtClean="0">
                        <a:solidFill>
                          <a:schemeClr val="bg1"/>
                        </a:solidFill>
                      </a:rPr>
                      <a:t>23%</a:t>
                    </a:r>
                    <a:endParaRPr lang="en-US" sz="1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</c:f>
              <c:strCache>
                <c:ptCount val="1"/>
                <c:pt idx="0">
                  <c:v>Condenados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Provincial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sz="1400" smtClean="0"/>
                      <a:t>12%</a:t>
                    </a:r>
                    <a:endParaRPr lang="en-US" sz="140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</c:f>
              <c:strCache>
                <c:ptCount val="1"/>
                <c:pt idx="0">
                  <c:v>Condenados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2"/>
        <c:overlap val="100"/>
        <c:axId val="222018560"/>
        <c:axId val="222032640"/>
      </c:barChart>
      <c:catAx>
        <c:axId val="222018560"/>
        <c:scaling>
          <c:orientation val="minMax"/>
        </c:scaling>
        <c:delete val="1"/>
        <c:axPos val="b"/>
        <c:majorTickMark val="out"/>
        <c:minorTickMark val="none"/>
        <c:tickLblPos val="nextTo"/>
        <c:crossAx val="222032640"/>
        <c:crosses val="autoZero"/>
        <c:auto val="1"/>
        <c:lblAlgn val="ctr"/>
        <c:lblOffset val="100"/>
        <c:noMultiLvlLbl val="0"/>
      </c:catAx>
      <c:valAx>
        <c:axId val="22203264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22018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4559063267726565E-2"/>
          <c:y val="0.17880867643058818"/>
          <c:w val="0.26030367066620003"/>
          <c:h val="0.37774197928625214"/>
        </c:manualLayout>
      </c:layout>
      <c:overlay val="0"/>
      <c:txPr>
        <a:bodyPr/>
        <a:lstStyle/>
        <a:p>
          <a:pPr>
            <a:defRPr sz="1000"/>
          </a:pPr>
          <a:endParaRPr lang="es-A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7842585391746597E-2"/>
          <c:w val="0.97526906364856181"/>
          <c:h val="0.819718503937007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Nacional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400" b="0">
                        <a:solidFill>
                          <a:schemeClr val="bg1"/>
                        </a:solidFill>
                      </a:defRPr>
                    </a:pPr>
                    <a:r>
                      <a:rPr lang="en-US" sz="1400" b="0" dirty="0" smtClean="0">
                        <a:solidFill>
                          <a:schemeClr val="bg1"/>
                        </a:solidFill>
                      </a:rPr>
                      <a:t>54%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</c:f>
              <c:strCache>
                <c:ptCount val="1"/>
                <c:pt idx="0">
                  <c:v>Condenados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Federal 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b="0" dirty="0" smtClean="0">
                        <a:solidFill>
                          <a:schemeClr val="bg1"/>
                        </a:solidFill>
                      </a:rPr>
                      <a:t>42%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</c:f>
              <c:strCache>
                <c:ptCount val="1"/>
                <c:pt idx="0">
                  <c:v>Condenados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42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Provincial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b="0" smtClean="0"/>
                      <a:t>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</c:f>
              <c:strCache>
                <c:ptCount val="1"/>
                <c:pt idx="0">
                  <c:v>Condenados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2"/>
        <c:overlap val="100"/>
        <c:axId val="221957504"/>
        <c:axId val="222041216"/>
      </c:barChart>
      <c:catAx>
        <c:axId val="221957504"/>
        <c:scaling>
          <c:orientation val="minMax"/>
        </c:scaling>
        <c:delete val="1"/>
        <c:axPos val="b"/>
        <c:majorTickMark val="out"/>
        <c:minorTickMark val="none"/>
        <c:tickLblPos val="nextTo"/>
        <c:crossAx val="222041216"/>
        <c:crosses val="autoZero"/>
        <c:auto val="1"/>
        <c:lblAlgn val="ctr"/>
        <c:lblOffset val="100"/>
        <c:noMultiLvlLbl val="0"/>
      </c:catAx>
      <c:valAx>
        <c:axId val="22204121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21957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9247991521398916E-2"/>
          <c:y val="0.18421461401408074"/>
          <c:w val="0.2813155302871494"/>
          <c:h val="0.50838589950910806"/>
        </c:manualLayout>
      </c:layout>
      <c:overlay val="0"/>
      <c:txPr>
        <a:bodyPr/>
        <a:lstStyle/>
        <a:p>
          <a:pPr>
            <a:defRPr sz="1000"/>
          </a:pPr>
          <a:endParaRPr lang="es-A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975308641975308E-2"/>
          <c:y val="0.47167490649187127"/>
          <c:w val="0.98025821425099635"/>
          <c:h val="0.299305632707476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05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Hoja1!$A$2:$A$16</c:f>
              <c:strCache>
                <c:ptCount val="15"/>
                <c:pt idx="0">
                  <c:v>U. 13</c:v>
                </c:pt>
                <c:pt idx="1">
                  <c:v>U. 14</c:v>
                </c:pt>
                <c:pt idx="2">
                  <c:v>U. 15</c:v>
                </c:pt>
                <c:pt idx="3">
                  <c:v>U. 16</c:v>
                </c:pt>
                <c:pt idx="4">
                  <c:v>U. 17</c:v>
                </c:pt>
                <c:pt idx="5">
                  <c:v>U. 18</c:v>
                </c:pt>
                <c:pt idx="6">
                  <c:v>U. 19</c:v>
                </c:pt>
                <c:pt idx="7">
                  <c:v>U. 21</c:v>
                </c:pt>
                <c:pt idx="8">
                  <c:v>U. 22</c:v>
                </c:pt>
                <c:pt idx="9">
                  <c:v>U. 23</c:v>
                </c:pt>
                <c:pt idx="10">
                  <c:v>COMP. FED. PARA JOV. ADULTOS</c:v>
                </c:pt>
                <c:pt idx="11">
                  <c:v>U. 25</c:v>
                </c:pt>
                <c:pt idx="12">
                  <c:v>U. 30</c:v>
                </c:pt>
                <c:pt idx="13">
                  <c:v>U. 31</c:v>
                </c:pt>
                <c:pt idx="14">
                  <c:v>U. 35</c:v>
                </c:pt>
              </c:strCache>
            </c:strRef>
          </c:cat>
          <c:val>
            <c:numRef>
              <c:f>Hoja1!$B$2:$B$16</c:f>
              <c:numCache>
                <c:formatCode>General</c:formatCode>
                <c:ptCount val="15"/>
                <c:pt idx="0">
                  <c:v>28</c:v>
                </c:pt>
                <c:pt idx="1">
                  <c:v>82</c:v>
                </c:pt>
                <c:pt idx="2">
                  <c:v>77</c:v>
                </c:pt>
                <c:pt idx="3">
                  <c:v>123</c:v>
                </c:pt>
                <c:pt idx="4">
                  <c:v>205</c:v>
                </c:pt>
                <c:pt idx="5">
                  <c:v>6</c:v>
                </c:pt>
                <c:pt idx="6">
                  <c:v>221</c:v>
                </c:pt>
                <c:pt idx="7">
                  <c:v>21</c:v>
                </c:pt>
                <c:pt idx="8">
                  <c:v>97</c:v>
                </c:pt>
                <c:pt idx="9">
                  <c:v>10</c:v>
                </c:pt>
                <c:pt idx="10">
                  <c:v>528</c:v>
                </c:pt>
                <c:pt idx="11">
                  <c:v>18</c:v>
                </c:pt>
                <c:pt idx="12">
                  <c:v>17</c:v>
                </c:pt>
                <c:pt idx="13">
                  <c:v>146</c:v>
                </c:pt>
                <c:pt idx="14">
                  <c:v>134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1597056"/>
        <c:axId val="221611136"/>
      </c:barChart>
      <c:catAx>
        <c:axId val="22159705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AR"/>
          </a:p>
        </c:txPr>
        <c:crossAx val="221611136"/>
        <c:crosses val="autoZero"/>
        <c:auto val="1"/>
        <c:lblAlgn val="ctr"/>
        <c:lblOffset val="100"/>
        <c:noMultiLvlLbl val="0"/>
      </c:catAx>
      <c:valAx>
        <c:axId val="2216111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1597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975308641975308E-2"/>
          <c:y val="9.5998210049122859E-2"/>
          <c:w val="0.98025821425099635"/>
          <c:h val="0.7719712438747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4.5222895461757848E-3"/>
                  <c:y val="6.39988066994152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Hoja1!$A$2:$A$15</c:f>
              <c:strCache>
                <c:ptCount val="14"/>
                <c:pt idx="0">
                  <c:v>CPF I</c:v>
                </c:pt>
                <c:pt idx="1">
                  <c:v>CPF II</c:v>
                </c:pt>
                <c:pt idx="2">
                  <c:v>C.P.F. III - CFNOA</c:v>
                </c:pt>
                <c:pt idx="3">
                  <c:v>C.P.F. C.A.B.A.</c:v>
                </c:pt>
                <c:pt idx="4">
                  <c:v>C.P.F IV </c:v>
                </c:pt>
                <c:pt idx="5">
                  <c:v>U. 4</c:v>
                </c:pt>
                <c:pt idx="6">
                  <c:v>U. 5</c:v>
                </c:pt>
                <c:pt idx="7">
                  <c:v>U. 6</c:v>
                </c:pt>
                <c:pt idx="8">
                  <c:v>U. 7</c:v>
                </c:pt>
                <c:pt idx="9">
                  <c:v>U. 8</c:v>
                </c:pt>
                <c:pt idx="10">
                  <c:v>U. 9</c:v>
                </c:pt>
                <c:pt idx="11">
                  <c:v>U. 10</c:v>
                </c:pt>
                <c:pt idx="12">
                  <c:v>U. 11</c:v>
                </c:pt>
                <c:pt idx="13">
                  <c:v>U. 12</c:v>
                </c:pt>
              </c:strCache>
            </c:strRef>
          </c:cat>
          <c:val>
            <c:numRef>
              <c:f>Hoja1!$B$2:$B$15</c:f>
              <c:numCache>
                <c:formatCode>General</c:formatCode>
                <c:ptCount val="14"/>
                <c:pt idx="0">
                  <c:v>1976</c:v>
                </c:pt>
                <c:pt idx="1">
                  <c:v>1523</c:v>
                </c:pt>
                <c:pt idx="2">
                  <c:v>448</c:v>
                </c:pt>
                <c:pt idx="3">
                  <c:v>1698</c:v>
                </c:pt>
                <c:pt idx="4">
                  <c:v>448</c:v>
                </c:pt>
                <c:pt idx="5">
                  <c:v>468</c:v>
                </c:pt>
                <c:pt idx="6">
                  <c:v>262</c:v>
                </c:pt>
                <c:pt idx="7">
                  <c:v>456</c:v>
                </c:pt>
                <c:pt idx="8">
                  <c:v>307</c:v>
                </c:pt>
                <c:pt idx="9">
                  <c:v>138</c:v>
                </c:pt>
                <c:pt idx="10">
                  <c:v>167</c:v>
                </c:pt>
                <c:pt idx="11">
                  <c:v>76</c:v>
                </c:pt>
                <c:pt idx="12">
                  <c:v>117</c:v>
                </c:pt>
                <c:pt idx="13">
                  <c:v>277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1631232"/>
        <c:axId val="221632768"/>
      </c:barChart>
      <c:catAx>
        <c:axId val="2216312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AR"/>
          </a:p>
        </c:txPr>
        <c:crossAx val="221632768"/>
        <c:crosses val="autoZero"/>
        <c:auto val="1"/>
        <c:lblAlgn val="ctr"/>
        <c:lblOffset val="100"/>
        <c:noMultiLvlLbl val="0"/>
      </c:catAx>
      <c:valAx>
        <c:axId val="221632768"/>
        <c:scaling>
          <c:orientation val="minMax"/>
          <c:max val="2000"/>
        </c:scaling>
        <c:delete val="1"/>
        <c:axPos val="l"/>
        <c:numFmt formatCode="General" sourceLinked="1"/>
        <c:majorTickMark val="out"/>
        <c:minorTickMark val="none"/>
        <c:tickLblPos val="nextTo"/>
        <c:crossAx val="221631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975308641975308E-2"/>
          <c:y val="0.47167490649187127"/>
          <c:w val="0.98025821425099635"/>
          <c:h val="0.299305632707476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Abril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Hoja1!$A$2:$A$16</c:f>
              <c:strCache>
                <c:ptCount val="15"/>
                <c:pt idx="0">
                  <c:v>U. 13</c:v>
                </c:pt>
                <c:pt idx="1">
                  <c:v>U. 14</c:v>
                </c:pt>
                <c:pt idx="2">
                  <c:v>U. 15</c:v>
                </c:pt>
                <c:pt idx="3">
                  <c:v>U. 16</c:v>
                </c:pt>
                <c:pt idx="4">
                  <c:v>U. 17</c:v>
                </c:pt>
                <c:pt idx="5">
                  <c:v>U. 18</c:v>
                </c:pt>
                <c:pt idx="6">
                  <c:v>U. 19</c:v>
                </c:pt>
                <c:pt idx="7">
                  <c:v>U. 21</c:v>
                </c:pt>
                <c:pt idx="8">
                  <c:v>U. 22</c:v>
                </c:pt>
                <c:pt idx="9">
                  <c:v>U. 23</c:v>
                </c:pt>
                <c:pt idx="10">
                  <c:v>COMP. FED. PARA JOV. ADULTOS</c:v>
                </c:pt>
                <c:pt idx="11">
                  <c:v>U. 25</c:v>
                </c:pt>
                <c:pt idx="12">
                  <c:v>U. 30</c:v>
                </c:pt>
                <c:pt idx="13">
                  <c:v>U. 31</c:v>
                </c:pt>
                <c:pt idx="14">
                  <c:v>U. 35</c:v>
                </c:pt>
              </c:strCache>
            </c:strRef>
          </c:cat>
          <c:val>
            <c:numRef>
              <c:f>Hoja1!$B$2:$B$16</c:f>
              <c:numCache>
                <c:formatCode>General</c:formatCode>
                <c:ptCount val="15"/>
                <c:pt idx="0">
                  <c:v>25</c:v>
                </c:pt>
                <c:pt idx="1">
                  <c:v>87</c:v>
                </c:pt>
                <c:pt idx="2">
                  <c:v>87</c:v>
                </c:pt>
                <c:pt idx="3">
                  <c:v>124</c:v>
                </c:pt>
                <c:pt idx="4">
                  <c:v>206</c:v>
                </c:pt>
                <c:pt idx="5">
                  <c:v>6</c:v>
                </c:pt>
                <c:pt idx="6">
                  <c:v>223</c:v>
                </c:pt>
                <c:pt idx="7">
                  <c:v>20</c:v>
                </c:pt>
                <c:pt idx="8">
                  <c:v>98</c:v>
                </c:pt>
                <c:pt idx="9">
                  <c:v>16</c:v>
                </c:pt>
                <c:pt idx="10">
                  <c:v>512</c:v>
                </c:pt>
                <c:pt idx="11">
                  <c:v>15</c:v>
                </c:pt>
                <c:pt idx="12">
                  <c:v>15</c:v>
                </c:pt>
                <c:pt idx="13">
                  <c:v>126</c:v>
                </c:pt>
                <c:pt idx="14">
                  <c:v>137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Mayo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Hoja1!$A$2:$A$16</c:f>
              <c:strCache>
                <c:ptCount val="15"/>
                <c:pt idx="0">
                  <c:v>U. 13</c:v>
                </c:pt>
                <c:pt idx="1">
                  <c:v>U. 14</c:v>
                </c:pt>
                <c:pt idx="2">
                  <c:v>U. 15</c:v>
                </c:pt>
                <c:pt idx="3">
                  <c:v>U. 16</c:v>
                </c:pt>
                <c:pt idx="4">
                  <c:v>U. 17</c:v>
                </c:pt>
                <c:pt idx="5">
                  <c:v>U. 18</c:v>
                </c:pt>
                <c:pt idx="6">
                  <c:v>U. 19</c:v>
                </c:pt>
                <c:pt idx="7">
                  <c:v>U. 21</c:v>
                </c:pt>
                <c:pt idx="8">
                  <c:v>U. 22</c:v>
                </c:pt>
                <c:pt idx="9">
                  <c:v>U. 23</c:v>
                </c:pt>
                <c:pt idx="10">
                  <c:v>COMP. FED. PARA JOV. ADULTOS</c:v>
                </c:pt>
                <c:pt idx="11">
                  <c:v>U. 25</c:v>
                </c:pt>
                <c:pt idx="12">
                  <c:v>U. 30</c:v>
                </c:pt>
                <c:pt idx="13">
                  <c:v>U. 31</c:v>
                </c:pt>
                <c:pt idx="14">
                  <c:v>U. 35</c:v>
                </c:pt>
              </c:strCache>
            </c:strRef>
          </c:cat>
          <c:val>
            <c:numRef>
              <c:f>Hoja1!$C$2:$C$16</c:f>
              <c:numCache>
                <c:formatCode>General</c:formatCode>
                <c:ptCount val="15"/>
                <c:pt idx="0">
                  <c:v>28</c:v>
                </c:pt>
                <c:pt idx="1">
                  <c:v>82</c:v>
                </c:pt>
                <c:pt idx="2">
                  <c:v>77</c:v>
                </c:pt>
                <c:pt idx="3">
                  <c:v>123</c:v>
                </c:pt>
                <c:pt idx="4">
                  <c:v>205</c:v>
                </c:pt>
                <c:pt idx="5">
                  <c:v>6</c:v>
                </c:pt>
                <c:pt idx="6">
                  <c:v>221</c:v>
                </c:pt>
                <c:pt idx="7">
                  <c:v>21</c:v>
                </c:pt>
                <c:pt idx="8">
                  <c:v>97</c:v>
                </c:pt>
                <c:pt idx="9">
                  <c:v>10</c:v>
                </c:pt>
                <c:pt idx="10">
                  <c:v>528</c:v>
                </c:pt>
                <c:pt idx="11">
                  <c:v>18</c:v>
                </c:pt>
                <c:pt idx="12">
                  <c:v>17</c:v>
                </c:pt>
                <c:pt idx="13">
                  <c:v>146</c:v>
                </c:pt>
                <c:pt idx="14">
                  <c:v>134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-5"/>
        <c:axId val="229206656"/>
        <c:axId val="229208448"/>
      </c:barChart>
      <c:catAx>
        <c:axId val="22920665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AR"/>
          </a:p>
        </c:txPr>
        <c:crossAx val="229208448"/>
        <c:crosses val="autoZero"/>
        <c:auto val="1"/>
        <c:lblAlgn val="ctr"/>
        <c:lblOffset val="100"/>
        <c:noMultiLvlLbl val="0"/>
      </c:catAx>
      <c:valAx>
        <c:axId val="229208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9206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975308641975308E-2"/>
          <c:y val="6.7838832468316429E-2"/>
          <c:w val="0.98025821425099635"/>
          <c:h val="0.800130930465501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Abril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4.5222895461757848E-3"/>
                  <c:y val="6.39988066994152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Hoja1!$A$2:$A$15</c:f>
              <c:strCache>
                <c:ptCount val="14"/>
                <c:pt idx="0">
                  <c:v>CPF I</c:v>
                </c:pt>
                <c:pt idx="1">
                  <c:v>CPF II</c:v>
                </c:pt>
                <c:pt idx="2">
                  <c:v>C.P.F. III - CFNOA</c:v>
                </c:pt>
                <c:pt idx="3">
                  <c:v>C.P.F. C.A.B.A.</c:v>
                </c:pt>
                <c:pt idx="4">
                  <c:v>C.P.F IV </c:v>
                </c:pt>
                <c:pt idx="5">
                  <c:v>U. 4</c:v>
                </c:pt>
                <c:pt idx="6">
                  <c:v>U. 5</c:v>
                </c:pt>
                <c:pt idx="7">
                  <c:v>U. 6</c:v>
                </c:pt>
                <c:pt idx="8">
                  <c:v>U. 7</c:v>
                </c:pt>
                <c:pt idx="9">
                  <c:v>U. 8</c:v>
                </c:pt>
                <c:pt idx="10">
                  <c:v>U. 9</c:v>
                </c:pt>
                <c:pt idx="11">
                  <c:v>U. 10</c:v>
                </c:pt>
                <c:pt idx="12">
                  <c:v>U. 11</c:v>
                </c:pt>
                <c:pt idx="13">
                  <c:v>U. 12</c:v>
                </c:pt>
              </c:strCache>
            </c:strRef>
          </c:cat>
          <c:val>
            <c:numRef>
              <c:f>Hoja1!$B$2:$B$15</c:f>
              <c:numCache>
                <c:formatCode>General</c:formatCode>
                <c:ptCount val="14"/>
                <c:pt idx="0">
                  <c:v>1956</c:v>
                </c:pt>
                <c:pt idx="1">
                  <c:v>1573</c:v>
                </c:pt>
                <c:pt idx="2">
                  <c:v>464</c:v>
                </c:pt>
                <c:pt idx="3">
                  <c:v>1702</c:v>
                </c:pt>
                <c:pt idx="4">
                  <c:v>426</c:v>
                </c:pt>
                <c:pt idx="5">
                  <c:v>461</c:v>
                </c:pt>
                <c:pt idx="6">
                  <c:v>256</c:v>
                </c:pt>
                <c:pt idx="7">
                  <c:v>442</c:v>
                </c:pt>
                <c:pt idx="8">
                  <c:v>326</c:v>
                </c:pt>
                <c:pt idx="9">
                  <c:v>136</c:v>
                </c:pt>
                <c:pt idx="10">
                  <c:v>171</c:v>
                </c:pt>
                <c:pt idx="11">
                  <c:v>73</c:v>
                </c:pt>
                <c:pt idx="12">
                  <c:v>119</c:v>
                </c:pt>
                <c:pt idx="13">
                  <c:v>281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Mayo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Lbl>
              <c:idx val="3"/>
              <c:layout>
                <c:manualLayout>
                  <c:x val="6.0297193949010418E-3"/>
                  <c:y val="1.3187789975618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Hoja1!$A$2:$A$15</c:f>
              <c:strCache>
                <c:ptCount val="14"/>
                <c:pt idx="0">
                  <c:v>CPF I</c:v>
                </c:pt>
                <c:pt idx="1">
                  <c:v>CPF II</c:v>
                </c:pt>
                <c:pt idx="2">
                  <c:v>C.P.F. III - CFNOA</c:v>
                </c:pt>
                <c:pt idx="3">
                  <c:v>C.P.F. C.A.B.A.</c:v>
                </c:pt>
                <c:pt idx="4">
                  <c:v>C.P.F IV </c:v>
                </c:pt>
                <c:pt idx="5">
                  <c:v>U. 4</c:v>
                </c:pt>
                <c:pt idx="6">
                  <c:v>U. 5</c:v>
                </c:pt>
                <c:pt idx="7">
                  <c:v>U. 6</c:v>
                </c:pt>
                <c:pt idx="8">
                  <c:v>U. 7</c:v>
                </c:pt>
                <c:pt idx="9">
                  <c:v>U. 8</c:v>
                </c:pt>
                <c:pt idx="10">
                  <c:v>U. 9</c:v>
                </c:pt>
                <c:pt idx="11">
                  <c:v>U. 10</c:v>
                </c:pt>
                <c:pt idx="12">
                  <c:v>U. 11</c:v>
                </c:pt>
                <c:pt idx="13">
                  <c:v>U. 12</c:v>
                </c:pt>
              </c:strCache>
            </c:strRef>
          </c:cat>
          <c:val>
            <c:numRef>
              <c:f>Hoja1!$C$2:$C$15</c:f>
              <c:numCache>
                <c:formatCode>General</c:formatCode>
                <c:ptCount val="14"/>
                <c:pt idx="0">
                  <c:v>1976</c:v>
                </c:pt>
                <c:pt idx="1">
                  <c:v>1523</c:v>
                </c:pt>
                <c:pt idx="2">
                  <c:v>448</c:v>
                </c:pt>
                <c:pt idx="3">
                  <c:v>1698</c:v>
                </c:pt>
                <c:pt idx="4">
                  <c:v>448</c:v>
                </c:pt>
                <c:pt idx="5">
                  <c:v>468</c:v>
                </c:pt>
                <c:pt idx="6">
                  <c:v>262</c:v>
                </c:pt>
                <c:pt idx="7">
                  <c:v>456</c:v>
                </c:pt>
                <c:pt idx="8">
                  <c:v>307</c:v>
                </c:pt>
                <c:pt idx="9">
                  <c:v>138</c:v>
                </c:pt>
                <c:pt idx="10">
                  <c:v>167</c:v>
                </c:pt>
                <c:pt idx="11">
                  <c:v>76</c:v>
                </c:pt>
                <c:pt idx="12">
                  <c:v>117</c:v>
                </c:pt>
                <c:pt idx="13">
                  <c:v>277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-5"/>
        <c:axId val="229237888"/>
        <c:axId val="229239424"/>
      </c:barChart>
      <c:catAx>
        <c:axId val="22923788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AR"/>
          </a:p>
        </c:txPr>
        <c:crossAx val="229239424"/>
        <c:crosses val="autoZero"/>
        <c:auto val="1"/>
        <c:lblAlgn val="ctr"/>
        <c:lblOffset val="100"/>
        <c:noMultiLvlLbl val="0"/>
      </c:catAx>
      <c:valAx>
        <c:axId val="229239424"/>
        <c:scaling>
          <c:orientation val="minMax"/>
          <c:max val="2000"/>
        </c:scaling>
        <c:delete val="1"/>
        <c:axPos val="l"/>
        <c:numFmt formatCode="General" sourceLinked="1"/>
        <c:majorTickMark val="out"/>
        <c:minorTickMark val="none"/>
        <c:tickLblPos val="nextTo"/>
        <c:crossAx val="229237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706953738283598"/>
          <c:y val="0.13564994891938018"/>
          <c:w val="6.5636581690353496E-2"/>
          <c:h val="0.25446723405315824"/>
        </c:manualLayout>
      </c:layout>
      <c:overlay val="0"/>
      <c:txPr>
        <a:bodyPr/>
        <a:lstStyle/>
        <a:p>
          <a:pPr>
            <a:defRPr sz="1100"/>
          </a:pPr>
          <a:endParaRPr lang="es-A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554433766618462E-3"/>
          <c:y val="0"/>
          <c:w val="0.86306758739769651"/>
          <c:h val="0.7862951814710773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Encarceladas preventivamente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 smtClean="0">
                        <a:solidFill>
                          <a:schemeClr val="bg1"/>
                        </a:solidFill>
                      </a:rPr>
                      <a:t>59,7%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050" dirty="0" smtClean="0">
                        <a:solidFill>
                          <a:schemeClr val="bg1"/>
                        </a:solidFill>
                      </a:rPr>
                      <a:t>66,4%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Hoja1!$A$2:$A$3</c:f>
              <c:strCache>
                <c:ptCount val="2"/>
                <c:pt idx="0">
                  <c:v>Total SPF</c:v>
                </c:pt>
                <c:pt idx="1">
                  <c:v>Población femenina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59.8</c:v>
                </c:pt>
                <c:pt idx="1">
                  <c:v>66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Condenadas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050" dirty="0" smtClean="0">
                        <a:solidFill>
                          <a:schemeClr val="bg1"/>
                        </a:solidFill>
                      </a:rPr>
                      <a:t>40,3%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050" dirty="0" smtClean="0">
                        <a:solidFill>
                          <a:schemeClr val="bg1"/>
                        </a:solidFill>
                      </a:rPr>
                      <a:t>33,6%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Hoja1!$A$2:$A$3</c:f>
              <c:strCache>
                <c:ptCount val="2"/>
                <c:pt idx="0">
                  <c:v>Total SPF</c:v>
                </c:pt>
                <c:pt idx="1">
                  <c:v>Población femenina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40.200000000000003</c:v>
                </c:pt>
                <c:pt idx="1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7"/>
        <c:overlap val="100"/>
        <c:axId val="228921344"/>
        <c:axId val="228922880"/>
      </c:barChart>
      <c:catAx>
        <c:axId val="22892134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AR"/>
          </a:p>
        </c:txPr>
        <c:crossAx val="228922880"/>
        <c:crosses val="autoZero"/>
        <c:auto val="1"/>
        <c:lblAlgn val="ctr"/>
        <c:lblOffset val="100"/>
        <c:noMultiLvlLbl val="0"/>
      </c:catAx>
      <c:valAx>
        <c:axId val="228922880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228921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9637389827056254"/>
          <c:y val="9.938447050718946E-2"/>
          <c:w val="0.28858396520756951"/>
          <c:h val="0.60884952487613486"/>
        </c:manualLayout>
      </c:layout>
      <c:overlay val="0"/>
      <c:txPr>
        <a:bodyPr/>
        <a:lstStyle/>
        <a:p>
          <a:pPr>
            <a:defRPr sz="900"/>
          </a:pPr>
          <a:endParaRPr lang="es-A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862662085165146E-2"/>
          <c:y val="0.10419778460829457"/>
          <c:w val="0.91181535384957224"/>
          <c:h val="0.67158895925144124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Población</c:v>
                </c:pt>
              </c:strCache>
            </c:strRef>
          </c:tx>
          <c:spPr>
            <a:ln>
              <a:solidFill>
                <a:schemeClr val="bg2">
                  <a:lumMod val="50000"/>
                </a:schemeClr>
              </a:solidFill>
            </a:ln>
          </c:spPr>
          <c:marker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</c:marker>
          <c:dLbls>
            <c:txPr>
              <a:bodyPr/>
              <a:lstStyle/>
              <a:p>
                <a:pPr>
                  <a:defRPr sz="1100" b="0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Hoja1!$A$2:$A$10</c:f>
              <c:numCache>
                <c:formatCode>mmm\-yy</c:formatCode>
                <c:ptCount val="9"/>
                <c:pt idx="0">
                  <c:v>41518</c:v>
                </c:pt>
                <c:pt idx="1">
                  <c:v>41548</c:v>
                </c:pt>
                <c:pt idx="2">
                  <c:v>41579</c:v>
                </c:pt>
                <c:pt idx="3">
                  <c:v>41609</c:v>
                </c:pt>
                <c:pt idx="4">
                  <c:v>41640</c:v>
                </c:pt>
                <c:pt idx="5">
                  <c:v>41671</c:v>
                </c:pt>
                <c:pt idx="6">
                  <c:v>41699</c:v>
                </c:pt>
                <c:pt idx="7">
                  <c:v>41730</c:v>
                </c:pt>
                <c:pt idx="8">
                  <c:v>41760</c:v>
                </c:pt>
              </c:numCache>
            </c:numRef>
          </c:cat>
          <c:val>
            <c:numRef>
              <c:f>Hoja1!$B$2:$B$10</c:f>
              <c:numCache>
                <c:formatCode>General</c:formatCode>
                <c:ptCount val="9"/>
                <c:pt idx="0">
                  <c:v>9954</c:v>
                </c:pt>
                <c:pt idx="1">
                  <c:v>9976</c:v>
                </c:pt>
                <c:pt idx="2">
                  <c:v>10043</c:v>
                </c:pt>
                <c:pt idx="3">
                  <c:v>9795</c:v>
                </c:pt>
                <c:pt idx="4">
                  <c:v>9850</c:v>
                </c:pt>
                <c:pt idx="5">
                  <c:v>9874</c:v>
                </c:pt>
                <c:pt idx="6">
                  <c:v>9902</c:v>
                </c:pt>
                <c:pt idx="7">
                  <c:v>10083</c:v>
                </c:pt>
                <c:pt idx="8">
                  <c:v>10074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Capacidad real de alojamiento</c:v>
                </c:pt>
              </c:strCache>
            </c:strRef>
          </c:tx>
          <c:dLbls>
            <c:txPr>
              <a:bodyPr/>
              <a:lstStyle/>
              <a:p>
                <a:pPr>
                  <a:defRPr sz="1100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Hoja1!$A$2:$A$10</c:f>
              <c:numCache>
                <c:formatCode>mmm\-yy</c:formatCode>
                <c:ptCount val="9"/>
                <c:pt idx="0">
                  <c:v>41518</c:v>
                </c:pt>
                <c:pt idx="1">
                  <c:v>41548</c:v>
                </c:pt>
                <c:pt idx="2">
                  <c:v>41579</c:v>
                </c:pt>
                <c:pt idx="3">
                  <c:v>41609</c:v>
                </c:pt>
                <c:pt idx="4">
                  <c:v>41640</c:v>
                </c:pt>
                <c:pt idx="5">
                  <c:v>41671</c:v>
                </c:pt>
                <c:pt idx="6">
                  <c:v>41699</c:v>
                </c:pt>
                <c:pt idx="7">
                  <c:v>41730</c:v>
                </c:pt>
                <c:pt idx="8">
                  <c:v>41760</c:v>
                </c:pt>
              </c:numCache>
            </c:numRef>
          </c:cat>
          <c:val>
            <c:numRef>
              <c:f>Hoja1!$C$2:$C$10</c:f>
              <c:numCache>
                <c:formatCode>General</c:formatCode>
                <c:ptCount val="9"/>
                <c:pt idx="0">
                  <c:v>10840</c:v>
                </c:pt>
                <c:pt idx="1">
                  <c:v>10763</c:v>
                </c:pt>
                <c:pt idx="2">
                  <c:v>10790</c:v>
                </c:pt>
                <c:pt idx="3">
                  <c:v>10783</c:v>
                </c:pt>
                <c:pt idx="4">
                  <c:v>10790</c:v>
                </c:pt>
                <c:pt idx="5">
                  <c:v>10775</c:v>
                </c:pt>
                <c:pt idx="6">
                  <c:v>10826</c:v>
                </c:pt>
                <c:pt idx="7">
                  <c:v>10848</c:v>
                </c:pt>
                <c:pt idx="8">
                  <c:v>10848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6026112"/>
        <c:axId val="216044288"/>
      </c:lineChart>
      <c:dateAx>
        <c:axId val="21602611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s-AR"/>
          </a:p>
        </c:txPr>
        <c:crossAx val="216044288"/>
        <c:crosses val="autoZero"/>
        <c:auto val="1"/>
        <c:lblOffset val="100"/>
        <c:baseTimeUnit val="months"/>
      </c:dateAx>
      <c:valAx>
        <c:axId val="216044288"/>
        <c:scaling>
          <c:orientation val="minMax"/>
          <c:max val="11000"/>
          <c:min val="8000"/>
        </c:scaling>
        <c:delete val="1"/>
        <c:axPos val="l"/>
        <c:numFmt formatCode="General" sourceLinked="1"/>
        <c:majorTickMark val="out"/>
        <c:minorTickMark val="none"/>
        <c:tickLblPos val="nextTo"/>
        <c:crossAx val="216026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514024256169659E-2"/>
          <c:y val="0.12836191997089116"/>
          <c:w val="0.93097195148766065"/>
          <c:h val="0.53346276723307018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dLbls>
            <c:txPr>
              <a:bodyPr/>
              <a:lstStyle/>
              <a:p>
                <a:pPr>
                  <a:defRPr sz="900"/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Hoja1!$A$2:$A$9</c:f>
              <c:numCache>
                <c:formatCode>mmm\-yy</c:formatCode>
                <c:ptCount val="8"/>
                <c:pt idx="0">
                  <c:v>41548</c:v>
                </c:pt>
                <c:pt idx="1">
                  <c:v>41579</c:v>
                </c:pt>
                <c:pt idx="2">
                  <c:v>41609</c:v>
                </c:pt>
                <c:pt idx="3">
                  <c:v>41640</c:v>
                </c:pt>
                <c:pt idx="4">
                  <c:v>41671</c:v>
                </c:pt>
                <c:pt idx="5">
                  <c:v>41699</c:v>
                </c:pt>
                <c:pt idx="6">
                  <c:v>41730</c:v>
                </c:pt>
                <c:pt idx="7">
                  <c:v>41760</c:v>
                </c:pt>
              </c:numCache>
            </c:numRef>
          </c:cat>
          <c:val>
            <c:numRef>
              <c:f>Hoja1!$B$2:$B$9</c:f>
              <c:numCache>
                <c:formatCode>General</c:formatCode>
                <c:ptCount val="8"/>
                <c:pt idx="0">
                  <c:v>783</c:v>
                </c:pt>
                <c:pt idx="1">
                  <c:v>804</c:v>
                </c:pt>
                <c:pt idx="2">
                  <c:v>760</c:v>
                </c:pt>
                <c:pt idx="3">
                  <c:v>770</c:v>
                </c:pt>
                <c:pt idx="4">
                  <c:v>759</c:v>
                </c:pt>
                <c:pt idx="5">
                  <c:v>739</c:v>
                </c:pt>
                <c:pt idx="6">
                  <c:v>764</c:v>
                </c:pt>
                <c:pt idx="7">
                  <c:v>746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8992896"/>
        <c:axId val="228994432"/>
      </c:lineChart>
      <c:dateAx>
        <c:axId val="22899289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AR"/>
          </a:p>
        </c:txPr>
        <c:crossAx val="228994432"/>
        <c:crosses val="autoZero"/>
        <c:auto val="1"/>
        <c:lblOffset val="100"/>
        <c:baseTimeUnit val="months"/>
      </c:dateAx>
      <c:valAx>
        <c:axId val="228994432"/>
        <c:scaling>
          <c:orientation val="minMax"/>
          <c:max val="850"/>
          <c:min val="600"/>
        </c:scaling>
        <c:delete val="1"/>
        <c:axPos val="l"/>
        <c:numFmt formatCode="General" sourceLinked="1"/>
        <c:majorTickMark val="out"/>
        <c:minorTickMark val="none"/>
        <c:tickLblPos val="nextTo"/>
        <c:crossAx val="228992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422126708143536E-2"/>
          <c:y val="2.0447389557359964E-2"/>
          <c:w val="0.86306758739769651"/>
          <c:h val="0.7857510056048682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Nacional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58,5%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39,3%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Hoja1!$A$2:$A$3</c:f>
              <c:strCache>
                <c:ptCount val="2"/>
                <c:pt idx="0">
                  <c:v>Total SPF</c:v>
                </c:pt>
                <c:pt idx="1">
                  <c:v>Población femenina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59</c:v>
                </c:pt>
                <c:pt idx="1">
                  <c:v>39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Federal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34,4%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55,1%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Hoja1!$A$2:$A$3</c:f>
              <c:strCache>
                <c:ptCount val="2"/>
                <c:pt idx="0">
                  <c:v>Total SPF</c:v>
                </c:pt>
                <c:pt idx="1">
                  <c:v>Población femenina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34</c:v>
                </c:pt>
                <c:pt idx="1">
                  <c:v>54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Provincial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Hoja1!$A$2:$A$3</c:f>
              <c:strCache>
                <c:ptCount val="2"/>
                <c:pt idx="0">
                  <c:v>Total SPF</c:v>
                </c:pt>
                <c:pt idx="1">
                  <c:v>Población femenina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2"/>
                <c:pt idx="0">
                  <c:v>7</c:v>
                </c:pt>
                <c:pt idx="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7"/>
        <c:overlap val="100"/>
        <c:axId val="229045760"/>
        <c:axId val="229047296"/>
      </c:barChart>
      <c:catAx>
        <c:axId val="22904576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AR"/>
          </a:p>
        </c:txPr>
        <c:crossAx val="229047296"/>
        <c:crosses val="autoZero"/>
        <c:auto val="1"/>
        <c:lblAlgn val="ctr"/>
        <c:lblOffset val="100"/>
        <c:noMultiLvlLbl val="0"/>
      </c:catAx>
      <c:valAx>
        <c:axId val="229047296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229045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9558162518979373"/>
          <c:y val="0.2466015055108409"/>
          <c:w val="0.19863678341295413"/>
          <c:h val="0.33543459385044583"/>
        </c:manualLayout>
      </c:layout>
      <c:overlay val="0"/>
      <c:txPr>
        <a:bodyPr/>
        <a:lstStyle/>
        <a:p>
          <a:pPr>
            <a:defRPr sz="900"/>
          </a:pPr>
          <a:endParaRPr lang="es-A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975286066631359E-2"/>
          <c:y val="2.6913353780592651E-2"/>
          <c:w val="0.98302471393336865"/>
          <c:h val="0.794061958757686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Encarcelados/as preventivamente 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59,7%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84,1%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Hoja1!$A$2:$A$3</c:f>
              <c:strCache>
                <c:ptCount val="2"/>
                <c:pt idx="0">
                  <c:v>Total SPF</c:v>
                </c:pt>
                <c:pt idx="1">
                  <c:v>Poblacion jóv.adult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59.7</c:v>
                </c:pt>
                <c:pt idx="1">
                  <c:v>84.1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Condenados/as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40,3%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15,9%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Hoja1!$A$2:$A$3</c:f>
              <c:strCache>
                <c:ptCount val="2"/>
                <c:pt idx="0">
                  <c:v>Total SPF</c:v>
                </c:pt>
                <c:pt idx="1">
                  <c:v>Poblacion jóv.adult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40.299999999999997</c:v>
                </c:pt>
                <c:pt idx="1">
                  <c:v>15.9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8"/>
        <c:overlap val="100"/>
        <c:axId val="230632832"/>
        <c:axId val="230651008"/>
      </c:barChart>
      <c:catAx>
        <c:axId val="2306328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AR"/>
          </a:p>
        </c:txPr>
        <c:crossAx val="230651008"/>
        <c:crosses val="autoZero"/>
        <c:auto val="1"/>
        <c:lblAlgn val="ctr"/>
        <c:lblOffset val="100"/>
        <c:noMultiLvlLbl val="0"/>
      </c:catAx>
      <c:valAx>
        <c:axId val="230651008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230632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4173961968763344"/>
          <c:y val="4.1288212859551525E-2"/>
          <c:w val="0.31658435309418942"/>
          <c:h val="0.62396592614203661"/>
        </c:manualLayout>
      </c:layout>
      <c:overlay val="0"/>
      <c:txPr>
        <a:bodyPr/>
        <a:lstStyle/>
        <a:p>
          <a:pPr>
            <a:defRPr sz="900"/>
          </a:pPr>
          <a:endParaRPr lang="es-A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61337996923473"/>
          <c:y val="0.19587933627238024"/>
          <c:w val="0.50430511230678798"/>
          <c:h val="0.5755947714098428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100">
                        <a:solidFill>
                          <a:schemeClr val="bg1"/>
                        </a:solidFill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Hombres
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93%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8643974081489706E-3"/>
                  <c:y val="1.061655720216444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Mujeres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7%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2592566108191988E-2"/>
                  <c:y val="8.26645502101461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delete val="1"/>
            </c:dLbl>
            <c:dLbl>
              <c:idx val="4"/>
              <c:layout>
                <c:manualLayout>
                  <c:x val="6.5072172285572062E-3"/>
                  <c:y val="-7.886199760934668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s-A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Hoja1!$A$2:$A$3</c:f>
              <c:strCache>
                <c:ptCount val="2"/>
                <c:pt idx="0">
                  <c:v>Hombres</c:v>
                </c:pt>
                <c:pt idx="1">
                  <c:v>Mujeres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399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74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27204976498121"/>
          <c:y val="0.19179851676670565"/>
          <c:w val="0.50430511230678798"/>
          <c:h val="0.5755947714098428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4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3.5939103701643146E-2"/>
                  <c:y val="8.516785988186968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2.2711262961506364E-2"/>
                  <c:y val="0.1470377077419121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5.4110092469136985E-2"/>
                  <c:y val="-2.04515613518733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3.7510281675955146E-2"/>
                  <c:y val="-7.204423261472733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9.9331930868768639E-2"/>
                  <c:y val="3.051231293691552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es-A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Hoja1!$A$2:$A$8</c:f>
              <c:strCache>
                <c:ptCount val="7"/>
                <c:pt idx="0">
                  <c:v>CPF I </c:v>
                </c:pt>
                <c:pt idx="1">
                  <c:v>CF NOA</c:v>
                </c:pt>
                <c:pt idx="2">
                  <c:v>CPF IV</c:v>
                </c:pt>
                <c:pt idx="3">
                  <c:v>U21</c:v>
                </c:pt>
                <c:pt idx="4">
                  <c:v>CF JOV ADULT</c:v>
                </c:pt>
                <c:pt idx="5">
                  <c:v>U.30</c:v>
                </c:pt>
                <c:pt idx="6">
                  <c:v>U31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1</c:v>
                </c:pt>
                <c:pt idx="1">
                  <c:v>20</c:v>
                </c:pt>
                <c:pt idx="2">
                  <c:v>18</c:v>
                </c:pt>
                <c:pt idx="4">
                  <c:v>373</c:v>
                </c:pt>
                <c:pt idx="5">
                  <c:v>13</c:v>
                </c:pt>
                <c:pt idx="6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4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514024256169659E-2"/>
          <c:y val="0.12836191997089116"/>
          <c:w val="0.93097195148766065"/>
          <c:h val="0.53346276723307018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dLbls>
            <c:txPr>
              <a:bodyPr/>
              <a:lstStyle/>
              <a:p>
                <a:pPr>
                  <a:defRPr sz="900"/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Hoja1!$A$2:$A$9</c:f>
              <c:numCache>
                <c:formatCode>mmm\-yy</c:formatCode>
                <c:ptCount val="8"/>
                <c:pt idx="0">
                  <c:v>41548</c:v>
                </c:pt>
                <c:pt idx="1">
                  <c:v>41579</c:v>
                </c:pt>
                <c:pt idx="2">
                  <c:v>41609</c:v>
                </c:pt>
                <c:pt idx="3">
                  <c:v>41640</c:v>
                </c:pt>
                <c:pt idx="4">
                  <c:v>41671</c:v>
                </c:pt>
                <c:pt idx="5">
                  <c:v>41699</c:v>
                </c:pt>
                <c:pt idx="6">
                  <c:v>41730</c:v>
                </c:pt>
                <c:pt idx="7">
                  <c:v>41760</c:v>
                </c:pt>
              </c:numCache>
            </c:numRef>
          </c:cat>
          <c:val>
            <c:numRef>
              <c:f>Hoja1!$B$2:$B$9</c:f>
              <c:numCache>
                <c:formatCode>General</c:formatCode>
                <c:ptCount val="8"/>
                <c:pt idx="0">
                  <c:v>442</c:v>
                </c:pt>
                <c:pt idx="1">
                  <c:v>442</c:v>
                </c:pt>
                <c:pt idx="2">
                  <c:v>419</c:v>
                </c:pt>
                <c:pt idx="3">
                  <c:v>428</c:v>
                </c:pt>
                <c:pt idx="4">
                  <c:v>435</c:v>
                </c:pt>
                <c:pt idx="5">
                  <c:v>415</c:v>
                </c:pt>
                <c:pt idx="6">
                  <c:v>426</c:v>
                </c:pt>
                <c:pt idx="7">
                  <c:v>429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411072"/>
        <c:axId val="229416960"/>
      </c:lineChart>
      <c:dateAx>
        <c:axId val="22941107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AR"/>
          </a:p>
        </c:txPr>
        <c:crossAx val="229416960"/>
        <c:crosses val="autoZero"/>
        <c:auto val="1"/>
        <c:lblOffset val="100"/>
        <c:baseTimeUnit val="months"/>
      </c:dateAx>
      <c:valAx>
        <c:axId val="229416960"/>
        <c:scaling>
          <c:orientation val="minMax"/>
          <c:max val="500"/>
          <c:min val="300"/>
        </c:scaling>
        <c:delete val="1"/>
        <c:axPos val="l"/>
        <c:numFmt formatCode="General" sourceLinked="1"/>
        <c:majorTickMark val="out"/>
        <c:minorTickMark val="none"/>
        <c:tickLblPos val="nextTo"/>
        <c:crossAx val="229411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422126708143536E-2"/>
          <c:y val="4.9719579335446649E-2"/>
          <c:w val="0.86306758739769651"/>
          <c:h val="0.7796544573127490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Nacional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58,5%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76,9%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Hoja1!$A$2:$A$3</c:f>
              <c:strCache>
                <c:ptCount val="2"/>
                <c:pt idx="0">
                  <c:v>Total SPF</c:v>
                </c:pt>
                <c:pt idx="1">
                  <c:v>Población jóv-adult.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58.5</c:v>
                </c:pt>
                <c:pt idx="1">
                  <c:v>76.900000000000006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Federal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34,4%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20,8%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Hoja1!$A$2:$A$3</c:f>
              <c:strCache>
                <c:ptCount val="2"/>
                <c:pt idx="0">
                  <c:v>Total SPF</c:v>
                </c:pt>
                <c:pt idx="1">
                  <c:v>Población jóv-adult.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34.4</c:v>
                </c:pt>
                <c:pt idx="1">
                  <c:v>20.8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Provincial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7,1%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2,3%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Hoja1!$A$2:$A$3</c:f>
              <c:strCache>
                <c:ptCount val="2"/>
                <c:pt idx="0">
                  <c:v>Total SPF</c:v>
                </c:pt>
                <c:pt idx="1">
                  <c:v>Población jóv-adult.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2"/>
                <c:pt idx="0">
                  <c:v>7.1</c:v>
                </c:pt>
                <c:pt idx="1">
                  <c:v>2.2999999999999998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7"/>
        <c:overlap val="100"/>
        <c:axId val="229459840"/>
        <c:axId val="229461376"/>
      </c:barChart>
      <c:catAx>
        <c:axId val="22945984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AR"/>
          </a:p>
        </c:txPr>
        <c:crossAx val="229461376"/>
        <c:crosses val="autoZero"/>
        <c:auto val="1"/>
        <c:lblAlgn val="ctr"/>
        <c:lblOffset val="100"/>
        <c:noMultiLvlLbl val="0"/>
      </c:catAx>
      <c:valAx>
        <c:axId val="229461376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229459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9558162518979373"/>
          <c:y val="0.2466015055108409"/>
          <c:w val="0.19863678341295413"/>
          <c:h val="0.33543459385044583"/>
        </c:manualLayout>
      </c:layout>
      <c:overlay val="0"/>
      <c:txPr>
        <a:bodyPr/>
        <a:lstStyle/>
        <a:p>
          <a:pPr>
            <a:defRPr sz="900"/>
          </a:pPr>
          <a:endParaRPr lang="es-A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557739274687803"/>
          <c:y val="0.13628538256729897"/>
          <c:w val="0.64330157596424131"/>
          <c:h val="0.68750268398321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Alojados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CPF I</c:v>
                </c:pt>
                <c:pt idx="1">
                  <c:v>CPF II</c:v>
                </c:pt>
                <c:pt idx="2">
                  <c:v>CPF CABA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1976</c:v>
                </c:pt>
                <c:pt idx="1">
                  <c:v>1523</c:v>
                </c:pt>
                <c:pt idx="2">
                  <c:v>1698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Capacidad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CPF I</c:v>
                </c:pt>
                <c:pt idx="1">
                  <c:v>CPF II</c:v>
                </c:pt>
                <c:pt idx="2">
                  <c:v>CPF CABA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2002</c:v>
                </c:pt>
                <c:pt idx="1">
                  <c:v>1467</c:v>
                </c:pt>
                <c:pt idx="2">
                  <c:v>1666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5995904"/>
        <c:axId val="215997440"/>
      </c:barChart>
      <c:catAx>
        <c:axId val="2159959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s-AR"/>
          </a:p>
        </c:txPr>
        <c:crossAx val="215997440"/>
        <c:crosses val="autoZero"/>
        <c:auto val="1"/>
        <c:lblAlgn val="ctr"/>
        <c:lblOffset val="100"/>
        <c:noMultiLvlLbl val="0"/>
      </c:catAx>
      <c:valAx>
        <c:axId val="215997440"/>
        <c:scaling>
          <c:orientation val="minMax"/>
          <c:max val="2003"/>
          <c:min val="1000"/>
        </c:scaling>
        <c:delete val="1"/>
        <c:axPos val="l"/>
        <c:numFmt formatCode="General" sourceLinked="1"/>
        <c:majorTickMark val="out"/>
        <c:minorTickMark val="none"/>
        <c:tickLblPos val="nextTo"/>
        <c:crossAx val="21599590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s-A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677890990835536"/>
          <c:y val="8.940408737653488E-2"/>
          <c:w val="0.84036008410413032"/>
          <c:h val="0.6640625913236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Alojados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Hoja1!$A$2:$A$11</c:f>
              <c:strCache>
                <c:ptCount val="10"/>
                <c:pt idx="0">
                  <c:v>UR 1</c:v>
                </c:pt>
                <c:pt idx="1">
                  <c:v>UR2</c:v>
                </c:pt>
                <c:pt idx="2">
                  <c:v>UR3</c:v>
                </c:pt>
                <c:pt idx="3">
                  <c:v>UR4</c:v>
                </c:pt>
                <c:pt idx="4">
                  <c:v>UR5</c:v>
                </c:pt>
                <c:pt idx="5">
                  <c:v>ANEXO</c:v>
                </c:pt>
                <c:pt idx="6">
                  <c:v>INGRESO</c:v>
                </c:pt>
                <c:pt idx="7">
                  <c:v>HPC1</c:v>
                </c:pt>
                <c:pt idx="8">
                  <c:v>ANEXO SPV 1</c:v>
                </c:pt>
                <c:pt idx="9">
                  <c:v>ANEXO HPCI</c:v>
                </c:pt>
              </c:strCache>
            </c:strRef>
          </c:cat>
          <c:val>
            <c:numRef>
              <c:f>Hoja1!$B$2:$B$11</c:f>
              <c:numCache>
                <c:formatCode>General</c:formatCode>
                <c:ptCount val="10"/>
                <c:pt idx="0">
                  <c:v>339</c:v>
                </c:pt>
                <c:pt idx="1">
                  <c:v>351</c:v>
                </c:pt>
                <c:pt idx="2">
                  <c:v>328</c:v>
                </c:pt>
                <c:pt idx="3">
                  <c:v>313</c:v>
                </c:pt>
                <c:pt idx="4">
                  <c:v>118</c:v>
                </c:pt>
                <c:pt idx="5">
                  <c:v>72</c:v>
                </c:pt>
                <c:pt idx="6">
                  <c:v>311</c:v>
                </c:pt>
                <c:pt idx="7">
                  <c:v>60</c:v>
                </c:pt>
                <c:pt idx="8">
                  <c:v>32</c:v>
                </c:pt>
                <c:pt idx="9">
                  <c:v>52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Capacidad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Hoja1!$A$2:$A$11</c:f>
              <c:strCache>
                <c:ptCount val="10"/>
                <c:pt idx="0">
                  <c:v>UR 1</c:v>
                </c:pt>
                <c:pt idx="1">
                  <c:v>UR2</c:v>
                </c:pt>
                <c:pt idx="2">
                  <c:v>UR3</c:v>
                </c:pt>
                <c:pt idx="3">
                  <c:v>UR4</c:v>
                </c:pt>
                <c:pt idx="4">
                  <c:v>UR5</c:v>
                </c:pt>
                <c:pt idx="5">
                  <c:v>ANEXO</c:v>
                </c:pt>
                <c:pt idx="6">
                  <c:v>INGRESO</c:v>
                </c:pt>
                <c:pt idx="7">
                  <c:v>HPC1</c:v>
                </c:pt>
                <c:pt idx="8">
                  <c:v>ANEXO SPV 1</c:v>
                </c:pt>
                <c:pt idx="9">
                  <c:v>ANEXO HPCI</c:v>
                </c:pt>
              </c:strCache>
            </c:strRef>
          </c:cat>
          <c:val>
            <c:numRef>
              <c:f>Hoja1!$C$2:$C$11</c:f>
              <c:numCache>
                <c:formatCode>General</c:formatCode>
                <c:ptCount val="10"/>
                <c:pt idx="0">
                  <c:v>340</c:v>
                </c:pt>
                <c:pt idx="1">
                  <c:v>353</c:v>
                </c:pt>
                <c:pt idx="2">
                  <c:v>332</c:v>
                </c:pt>
                <c:pt idx="3">
                  <c:v>313</c:v>
                </c:pt>
                <c:pt idx="4">
                  <c:v>120</c:v>
                </c:pt>
                <c:pt idx="5">
                  <c:v>58</c:v>
                </c:pt>
                <c:pt idx="6">
                  <c:v>309</c:v>
                </c:pt>
                <c:pt idx="7">
                  <c:v>54</c:v>
                </c:pt>
                <c:pt idx="8">
                  <c:v>60</c:v>
                </c:pt>
                <c:pt idx="9">
                  <c:v>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6"/>
        <c:axId val="216072576"/>
        <c:axId val="216074112"/>
      </c:barChart>
      <c:catAx>
        <c:axId val="2160725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s-AR"/>
          </a:p>
        </c:txPr>
        <c:crossAx val="216074112"/>
        <c:crosses val="autoZero"/>
        <c:auto val="1"/>
        <c:lblAlgn val="ctr"/>
        <c:lblOffset val="100"/>
        <c:noMultiLvlLbl val="0"/>
      </c:catAx>
      <c:valAx>
        <c:axId val="216074112"/>
        <c:scaling>
          <c:orientation val="minMax"/>
          <c:max val="4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16072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9110973485215603E-3"/>
          <c:y val="0.28087619894085847"/>
          <c:w val="0.12178567038650551"/>
          <c:h val="0.29209407401619664"/>
        </c:manualLayout>
      </c:layout>
      <c:overlay val="0"/>
      <c:txPr>
        <a:bodyPr/>
        <a:lstStyle/>
        <a:p>
          <a:pPr>
            <a:defRPr sz="1050"/>
          </a:pPr>
          <a:endParaRPr lang="es-A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518154548484514"/>
          <c:y val="0.24550763128421166"/>
          <c:w val="0.47927250507519364"/>
          <c:h val="0.5699456817110411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8.5362989970811324E-3"/>
                  <c:y val="-0.21326083888576944"/>
                </c:manualLayout>
              </c:layout>
              <c:tx>
                <c:rich>
                  <a:bodyPr/>
                  <a:lstStyle/>
                  <a:p>
                    <a:pPr>
                      <a:defRPr sz="900" b="0"/>
                    </a:pPr>
                    <a:r>
                      <a:rPr lang="en-US" b="0" dirty="0" err="1"/>
                      <a:t>Nacional</a:t>
                    </a:r>
                    <a:r>
                      <a:rPr lang="en-US" b="0" dirty="0"/>
                      <a:t>
</a:t>
                    </a:r>
                    <a:r>
                      <a:rPr lang="en-US" b="0" dirty="0" smtClean="0"/>
                      <a:t>58,5%</a:t>
                    </a:r>
                    <a:endParaRPr lang="en-US" b="0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0585629374513943E-2"/>
                  <c:y val="0.131298099010019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Federal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34,4%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182444374867439"/>
                  <c:y val="7.48257701096274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Provincial
</a:t>
                    </a:r>
                    <a:r>
                      <a:rPr lang="en-US" dirty="0" smtClean="0"/>
                      <a:t>7,1%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es-A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Nacional</c:v>
                </c:pt>
                <c:pt idx="1">
                  <c:v>Federal</c:v>
                </c:pt>
                <c:pt idx="2">
                  <c:v>Provincial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5891</c:v>
                </c:pt>
                <c:pt idx="1">
                  <c:v>3467</c:v>
                </c:pt>
                <c:pt idx="2">
                  <c:v>716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1731524780075"/>
          <c:y val="0.24550763128421166"/>
          <c:w val="0.47927250507519364"/>
          <c:h val="0.5699456817110411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cat>
            <c:strRef>
              <c:f>Hoja1!$A$2:$A$3</c:f>
              <c:strCache>
                <c:ptCount val="2"/>
                <c:pt idx="0">
                  <c:v>Procesados/as</c:v>
                </c:pt>
                <c:pt idx="1">
                  <c:v>Condenados/as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6028</c:v>
                </c:pt>
                <c:pt idx="1">
                  <c:v>4047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1731524780075"/>
          <c:y val="0.24550763128421166"/>
          <c:w val="0.47927250507519364"/>
          <c:h val="0.5699456817110411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-7.4196301421054229E-3"/>
                  <c:y val="-4.243710158330756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Masculino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92,6%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2000238609851432E-2"/>
                  <c:y val="-9.9106855994979537E-3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Femenino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7,</a:t>
                    </a:r>
                    <a:r>
                      <a:rPr lang="en-US" baseline="0" dirty="0" smtClean="0"/>
                      <a:t> 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es-A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Hoja1!$A$2:$A$3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9344</c:v>
                </c:pt>
                <c:pt idx="1">
                  <c:v>739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9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1731524780075"/>
          <c:y val="0.24550763128421166"/>
          <c:w val="0.47927250507519364"/>
          <c:h val="0.5699456817110411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4"/>
          <c:dPt>
            <c:idx val="1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1.6553085010756381E-2"/>
                  <c:y val="-2.7358071325408288E-2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 err="1" smtClean="0"/>
                      <a:t>Jóvenes</a:t>
                    </a:r>
                    <a:r>
                      <a:rPr lang="en-US" sz="900" dirty="0" smtClean="0"/>
                      <a:t> </a:t>
                    </a:r>
                    <a:r>
                      <a:rPr lang="en-US" sz="900" dirty="0" err="1"/>
                      <a:t>adultos</a:t>
                    </a:r>
                    <a:r>
                      <a:rPr lang="en-US" sz="900" dirty="0"/>
                      <a:t> </a:t>
                    </a:r>
                    <a:endParaRPr lang="en-US" sz="900" dirty="0" smtClean="0"/>
                  </a:p>
                  <a:p>
                    <a:r>
                      <a:rPr lang="en-US" sz="900" dirty="0" smtClean="0"/>
                      <a:t>(18-21)</a:t>
                    </a:r>
                    <a:r>
                      <a:rPr lang="en-US" sz="900" dirty="0"/>
                      <a:t>
</a:t>
                    </a:r>
                    <a:r>
                      <a:rPr lang="en-US" sz="900" dirty="0" smtClean="0"/>
                      <a:t>4,2%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0585629374513943E-2"/>
                  <c:y val="0.1312980990100199"/>
                </c:manualLayout>
              </c:layout>
              <c:tx>
                <c:rich>
                  <a:bodyPr/>
                  <a:lstStyle/>
                  <a:p>
                    <a:r>
                      <a:rPr lang="es-AR" dirty="0" smtClean="0"/>
                      <a:t>Mayores </a:t>
                    </a:r>
                    <a:r>
                      <a:rPr lang="es-AR" dirty="0"/>
                      <a:t>(21 y más)
</a:t>
                    </a:r>
                    <a:r>
                      <a:rPr lang="es-AR" dirty="0" smtClean="0"/>
                      <a:t>95,7%</a:t>
                    </a:r>
                    <a:endParaRPr lang="es-AR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6.6135328397854784E-2"/>
                  <c:y val="6.052555722036891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es-A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Hoja1!$A$2:$A$3</c:f>
              <c:strCache>
                <c:ptCount val="2"/>
                <c:pt idx="0">
                  <c:v>Jóvenes adultos (18-20)</c:v>
                </c:pt>
                <c:pt idx="1">
                  <c:v>Mayores (21 y más)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442</c:v>
                </c:pt>
                <c:pt idx="1">
                  <c:v>9534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5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642031504233658"/>
          <c:y val="3.4374781402889389E-2"/>
          <c:w val="0.87278554166764344"/>
          <c:h val="0.819718503937007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Encarcelados/as preventivamente 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Hoja1!$A$2:$A$10</c:f>
              <c:numCache>
                <c:formatCode>mmm\-yy</c:formatCode>
                <c:ptCount val="9"/>
                <c:pt idx="0">
                  <c:v>41518</c:v>
                </c:pt>
                <c:pt idx="1">
                  <c:v>41548</c:v>
                </c:pt>
                <c:pt idx="2">
                  <c:v>41579</c:v>
                </c:pt>
                <c:pt idx="3">
                  <c:v>41609</c:v>
                </c:pt>
                <c:pt idx="4">
                  <c:v>41640</c:v>
                </c:pt>
                <c:pt idx="5">
                  <c:v>41671</c:v>
                </c:pt>
                <c:pt idx="6">
                  <c:v>41699</c:v>
                </c:pt>
                <c:pt idx="7">
                  <c:v>41730</c:v>
                </c:pt>
                <c:pt idx="8">
                  <c:v>41760</c:v>
                </c:pt>
              </c:numCache>
            </c:numRef>
          </c:cat>
          <c:val>
            <c:numRef>
              <c:f>Hoja1!$B$2:$B$10</c:f>
              <c:numCache>
                <c:formatCode>0.0</c:formatCode>
                <c:ptCount val="9"/>
                <c:pt idx="0" formatCode="General">
                  <c:v>57.2</c:v>
                </c:pt>
                <c:pt idx="1">
                  <c:v>56.8</c:v>
                </c:pt>
                <c:pt idx="2">
                  <c:v>57</c:v>
                </c:pt>
                <c:pt idx="3">
                  <c:v>56.7</c:v>
                </c:pt>
                <c:pt idx="4">
                  <c:v>57.569599674862836</c:v>
                </c:pt>
                <c:pt idx="5" formatCode="General">
                  <c:v>58.6</c:v>
                </c:pt>
                <c:pt idx="6" formatCode="General">
                  <c:v>58.8</c:v>
                </c:pt>
                <c:pt idx="7" formatCode="General">
                  <c:v>59.8</c:v>
                </c:pt>
                <c:pt idx="8" formatCode="General">
                  <c:v>59.7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Condenados/as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Hoja1!$A$2:$A$10</c:f>
              <c:numCache>
                <c:formatCode>mmm\-yy</c:formatCode>
                <c:ptCount val="9"/>
                <c:pt idx="0">
                  <c:v>41518</c:v>
                </c:pt>
                <c:pt idx="1">
                  <c:v>41548</c:v>
                </c:pt>
                <c:pt idx="2">
                  <c:v>41579</c:v>
                </c:pt>
                <c:pt idx="3">
                  <c:v>41609</c:v>
                </c:pt>
                <c:pt idx="4">
                  <c:v>41640</c:v>
                </c:pt>
                <c:pt idx="5">
                  <c:v>41671</c:v>
                </c:pt>
                <c:pt idx="6">
                  <c:v>41699</c:v>
                </c:pt>
                <c:pt idx="7">
                  <c:v>41730</c:v>
                </c:pt>
                <c:pt idx="8">
                  <c:v>41760</c:v>
                </c:pt>
              </c:numCache>
            </c:numRef>
          </c:cat>
          <c:val>
            <c:numRef>
              <c:f>Hoja1!$C$2:$C$10</c:f>
              <c:numCache>
                <c:formatCode>0.0</c:formatCode>
                <c:ptCount val="9"/>
                <c:pt idx="0" formatCode="General">
                  <c:v>42.8</c:v>
                </c:pt>
                <c:pt idx="1">
                  <c:v>43.2</c:v>
                </c:pt>
                <c:pt idx="2">
                  <c:v>43</c:v>
                </c:pt>
                <c:pt idx="3">
                  <c:v>43.3</c:v>
                </c:pt>
                <c:pt idx="4">
                  <c:v>42.430400325137164</c:v>
                </c:pt>
                <c:pt idx="5" formatCode="General">
                  <c:v>41.4</c:v>
                </c:pt>
                <c:pt idx="6" formatCode="General">
                  <c:v>41.2</c:v>
                </c:pt>
                <c:pt idx="7" formatCode="General">
                  <c:v>40.200000000000003</c:v>
                </c:pt>
                <c:pt idx="8" formatCode="General">
                  <c:v>40.299999999999997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1051904"/>
        <c:axId val="221070080"/>
      </c:barChart>
      <c:dateAx>
        <c:axId val="22105190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s-AR"/>
          </a:p>
        </c:txPr>
        <c:crossAx val="221070080"/>
        <c:crosses val="autoZero"/>
        <c:auto val="1"/>
        <c:lblOffset val="100"/>
        <c:baseTimeUnit val="months"/>
      </c:dateAx>
      <c:valAx>
        <c:axId val="22107008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21051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1123218023918253E-3"/>
          <c:y val="9.9296065869224404E-2"/>
          <c:w val="0.14854099804071613"/>
          <c:h val="0.51751554354042961"/>
        </c:manualLayout>
      </c:layout>
      <c:overlay val="0"/>
      <c:txPr>
        <a:bodyPr/>
        <a:lstStyle/>
        <a:p>
          <a:pPr>
            <a:defRPr sz="1050"/>
          </a:pPr>
          <a:endParaRPr lang="es-A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99CE2-6E1B-41FE-8C32-E45338BF846D}" type="datetimeFigureOut">
              <a:rPr lang="es-AR" smtClean="0"/>
              <a:t>19/06/2014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8F2FC-639C-4CFC-9A5C-94BC0A2B673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02762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/>
              <a:t>19/06/2014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05367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/>
              <a:t>19/06/2014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13211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59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206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639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21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563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111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99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762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505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/>
              <a:t>19/06/2014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77024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966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392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8787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377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9604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3555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6885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1696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6181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690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/>
              <a:t>19/06/2014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339353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4612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720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4727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6679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1934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3353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7312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0755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465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167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/>
              <a:t>19/06/2014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234941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9342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1693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8231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3501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1793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357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6027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7836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2608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95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/>
              <a:t>19/06/2014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18720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106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8130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595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9418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2928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462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4626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5775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9096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697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/>
              <a:t>19/06/2014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026533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1577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2200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9954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5291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2590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059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4350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8717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981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798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/>
              <a:t>19/06/2014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968790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540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6518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062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2936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394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049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3961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2130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851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42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/>
              <a:t>19/06/2014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014624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9597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39739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5543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60705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9206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7864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1387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675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9339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687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/>
              <a:t>19/06/2014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272893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2020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363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97A1C-738B-4D97-8870-26904D442CDD}" type="datetimeFigureOut">
              <a:rPr lang="es-AR" smtClean="0"/>
              <a:t>19/06/2014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B3676-D438-46A0-A260-2A17C63FAD9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9930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3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27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89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49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63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46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51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61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8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8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8.xml"/><Relationship Id="rId4" Type="http://schemas.openxmlformats.org/officeDocument/2006/relationships/chart" Target="../charts/char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7" Type="http://schemas.openxmlformats.org/officeDocument/2006/relationships/chart" Target="../charts/chart2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8.xml"/><Relationship Id="rId6" Type="http://schemas.openxmlformats.org/officeDocument/2006/relationships/chart" Target="../charts/chart25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7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3"/>
          <p:cNvSpPr txBox="1"/>
          <p:nvPr/>
        </p:nvSpPr>
        <p:spPr>
          <a:xfrm>
            <a:off x="678589" y="2542252"/>
            <a:ext cx="76874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Población en el SPF</a:t>
            </a:r>
          </a:p>
          <a:p>
            <a:endParaRPr lang="es-A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2400" dirty="0" smtClean="0">
                <a:latin typeface="Arial" pitchFamily="34" charset="0"/>
                <a:cs typeface="Arial" pitchFamily="34" charset="0"/>
              </a:rPr>
              <a:t>Sistematización </a:t>
            </a:r>
            <a:r>
              <a:rPr lang="es-MX" sz="2400" dirty="0">
                <a:latin typeface="Arial" pitchFamily="34" charset="0"/>
                <a:cs typeface="Arial" pitchFamily="34" charset="0"/>
              </a:rPr>
              <a:t>de información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semanal</a:t>
            </a:r>
          </a:p>
          <a:p>
            <a:endParaRPr lang="es-MX" sz="2400" dirty="0">
              <a:latin typeface="Arial" pitchFamily="34" charset="0"/>
              <a:cs typeface="Arial" pitchFamily="34" charset="0"/>
            </a:endParaRPr>
          </a:p>
          <a:p>
            <a:r>
              <a:rPr lang="es-MX" sz="2400" dirty="0" smtClean="0">
                <a:latin typeface="Arial" pitchFamily="34" charset="0"/>
                <a:cs typeface="Arial" pitchFamily="34" charset="0"/>
              </a:rPr>
              <a:t>Área de Registro y Bases de Datos </a:t>
            </a:r>
          </a:p>
          <a:p>
            <a:r>
              <a:rPr lang="es-MX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PROCUVIN</a:t>
            </a:r>
          </a:p>
          <a:p>
            <a:endParaRPr lang="es-MX" dirty="0">
              <a:latin typeface="Arial" pitchFamily="34" charset="0"/>
              <a:cs typeface="Arial" pitchFamily="34" charset="0"/>
            </a:endParaRPr>
          </a:p>
          <a:p>
            <a:r>
              <a:rPr lang="es-AR" sz="1600" b="1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Mayo </a:t>
            </a:r>
            <a:r>
              <a:rPr lang="es-AR" sz="1600" b="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2014</a:t>
            </a:r>
          </a:p>
          <a:p>
            <a:endParaRPr lang="es-MX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Conector recto 9"/>
          <p:cNvCxnSpPr/>
          <p:nvPr/>
        </p:nvCxnSpPr>
        <p:spPr>
          <a:xfrm>
            <a:off x="775531" y="4149080"/>
            <a:ext cx="7493573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Conector recto 9"/>
          <p:cNvCxnSpPr/>
          <p:nvPr/>
        </p:nvCxnSpPr>
        <p:spPr>
          <a:xfrm>
            <a:off x="750835" y="5229200"/>
            <a:ext cx="7493573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05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Rectángulo"/>
          <p:cNvSpPr/>
          <p:nvPr/>
        </p:nvSpPr>
        <p:spPr>
          <a:xfrm>
            <a:off x="-3473" y="6033814"/>
            <a:ext cx="9144000" cy="8367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2" name="31 Gráfico"/>
          <p:cNvGraphicFramePr/>
          <p:nvPr>
            <p:extLst>
              <p:ext uri="{D42A27DB-BD31-4B8C-83A1-F6EECF244321}">
                <p14:modId xmlns:p14="http://schemas.microsoft.com/office/powerpoint/2010/main" val="3997528008"/>
              </p:ext>
            </p:extLst>
          </p:nvPr>
        </p:nvGraphicFramePr>
        <p:xfrm>
          <a:off x="4662090" y="1218390"/>
          <a:ext cx="316835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3" name="32 Gráfico"/>
          <p:cNvGraphicFramePr/>
          <p:nvPr>
            <p:extLst>
              <p:ext uri="{D42A27DB-BD31-4B8C-83A1-F6EECF244321}">
                <p14:modId xmlns:p14="http://schemas.microsoft.com/office/powerpoint/2010/main" val="1120297988"/>
              </p:ext>
            </p:extLst>
          </p:nvPr>
        </p:nvGraphicFramePr>
        <p:xfrm>
          <a:off x="684824" y="1196752"/>
          <a:ext cx="316835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4" name="33 Gráfico"/>
          <p:cNvGraphicFramePr/>
          <p:nvPr>
            <p:extLst>
              <p:ext uri="{D42A27DB-BD31-4B8C-83A1-F6EECF244321}">
                <p14:modId xmlns:p14="http://schemas.microsoft.com/office/powerpoint/2010/main" val="1767830262"/>
              </p:ext>
            </p:extLst>
          </p:nvPr>
        </p:nvGraphicFramePr>
        <p:xfrm>
          <a:off x="739747" y="3356992"/>
          <a:ext cx="316835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34 CuadroTexto"/>
          <p:cNvSpPr txBox="1"/>
          <p:nvPr/>
        </p:nvSpPr>
        <p:spPr>
          <a:xfrm>
            <a:off x="1812675" y="5520232"/>
            <a:ext cx="10823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 smtClean="0">
                <a:latin typeface="Arial" pitchFamily="34" charset="0"/>
                <a:cs typeface="Arial" pitchFamily="34" charset="0"/>
              </a:rPr>
              <a:t>Base: 10074 personas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6" name="35 Gráfico"/>
          <p:cNvGraphicFramePr/>
          <p:nvPr>
            <p:extLst>
              <p:ext uri="{D42A27DB-BD31-4B8C-83A1-F6EECF244321}">
                <p14:modId xmlns:p14="http://schemas.microsoft.com/office/powerpoint/2010/main" val="4236880858"/>
              </p:ext>
            </p:extLst>
          </p:nvPr>
        </p:nvGraphicFramePr>
        <p:xfrm>
          <a:off x="4644008" y="3356992"/>
          <a:ext cx="316835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7" name="36 CuadroTexto"/>
          <p:cNvSpPr txBox="1"/>
          <p:nvPr/>
        </p:nvSpPr>
        <p:spPr>
          <a:xfrm>
            <a:off x="5796884" y="5520232"/>
            <a:ext cx="10823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 smtClean="0">
                <a:latin typeface="Arial" pitchFamily="34" charset="0"/>
                <a:cs typeface="Arial" pitchFamily="34" charset="0"/>
              </a:rPr>
              <a:t>Base: 10074 personas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1778171" y="3391496"/>
            <a:ext cx="10823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 smtClean="0">
                <a:latin typeface="Arial" pitchFamily="34" charset="0"/>
                <a:cs typeface="Arial" pitchFamily="34" charset="0"/>
              </a:rPr>
              <a:t>Base: 10074 personas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5814136" y="3391496"/>
            <a:ext cx="10823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 smtClean="0">
                <a:latin typeface="Arial" pitchFamily="34" charset="0"/>
                <a:cs typeface="Arial" pitchFamily="34" charset="0"/>
              </a:rPr>
              <a:t>Base: 10074 personas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951622" y="1480141"/>
            <a:ext cx="26997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1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Distribución</a:t>
            </a:r>
            <a:r>
              <a:rPr lang="es-MX" sz="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11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según</a:t>
            </a:r>
            <a:r>
              <a:rPr lang="es-MX" sz="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11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situación</a:t>
            </a:r>
            <a:r>
              <a:rPr lang="es-MX" sz="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11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procesal</a:t>
            </a:r>
            <a:endParaRPr lang="es-AR" sz="11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1316586" y="3769661"/>
            <a:ext cx="19463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1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Distribución</a:t>
            </a:r>
            <a:r>
              <a:rPr lang="es-MX" sz="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11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según</a:t>
            </a:r>
            <a:r>
              <a:rPr lang="es-MX" sz="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11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género</a:t>
            </a:r>
            <a:endParaRPr lang="es-AR" sz="11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5189859" y="1475949"/>
            <a:ext cx="2278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1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Distribución</a:t>
            </a:r>
            <a:r>
              <a:rPr lang="es-MX" sz="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11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según jurisdicción</a:t>
            </a:r>
            <a:endParaRPr lang="es-AR" sz="11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5039846" y="3769661"/>
            <a:ext cx="2412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1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Distribución</a:t>
            </a:r>
            <a:r>
              <a:rPr lang="es-MX" sz="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11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según</a:t>
            </a:r>
            <a:r>
              <a:rPr lang="es-MX" sz="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11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tramo</a:t>
            </a:r>
            <a:r>
              <a:rPr lang="es-MX" sz="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11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es-MX" sz="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11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edad</a:t>
            </a:r>
            <a:endParaRPr lang="es-AR" sz="11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374848" y="2365872"/>
            <a:ext cx="1103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 smtClean="0">
                <a:latin typeface="Arial" pitchFamily="34" charset="0"/>
                <a:cs typeface="Arial" pitchFamily="34" charset="0"/>
              </a:rPr>
              <a:t>Condenados/as 40,3%</a:t>
            </a:r>
            <a:endParaRPr lang="es-AR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2996481" y="2204864"/>
            <a:ext cx="1349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 smtClean="0">
                <a:latin typeface="Arial" pitchFamily="34" charset="0"/>
                <a:cs typeface="Arial" pitchFamily="34" charset="0"/>
              </a:rPr>
              <a:t>Personas encarceladas preventivamente </a:t>
            </a:r>
            <a:r>
              <a:rPr lang="es-MX" sz="900" b="1" dirty="0" smtClean="0">
                <a:latin typeface="Arial" pitchFamily="34" charset="0"/>
                <a:cs typeface="Arial" pitchFamily="34" charset="0"/>
              </a:rPr>
              <a:t>59,7%</a:t>
            </a:r>
            <a:endParaRPr lang="es-AR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7052989" y="2554760"/>
            <a:ext cx="1944216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MX" sz="1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 mantiene la tendencia mayoritaria de personas  alojadas por disposición de la Jurisdicción Nacional. </a:t>
            </a:r>
          </a:p>
        </p:txBody>
      </p:sp>
      <p:sp>
        <p:nvSpPr>
          <p:cNvPr id="48" name="47 Flecha arriba"/>
          <p:cNvSpPr/>
          <p:nvPr/>
        </p:nvSpPr>
        <p:spPr>
          <a:xfrm>
            <a:off x="4115929" y="2908703"/>
            <a:ext cx="196450" cy="2303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3275856" y="2863568"/>
            <a:ext cx="796914" cy="527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latin typeface="Arial" pitchFamily="34" charset="0"/>
                <a:cs typeface="Arial" pitchFamily="34" charset="0"/>
              </a:rPr>
              <a:t>Abril: 59,8%</a:t>
            </a:r>
          </a:p>
          <a:p>
            <a:pPr algn="ctr"/>
            <a:r>
              <a:rPr lang="es-MX" sz="700" dirty="0" smtClean="0">
                <a:latin typeface="Arial" pitchFamily="34" charset="0"/>
                <a:cs typeface="Arial" pitchFamily="34" charset="0"/>
              </a:rPr>
              <a:t>Marzo. 58,8%</a:t>
            </a:r>
          </a:p>
          <a:p>
            <a:pPr algn="ctr"/>
            <a:r>
              <a:rPr lang="es-MX" sz="700" dirty="0" smtClean="0">
                <a:latin typeface="Arial" pitchFamily="34" charset="0"/>
                <a:cs typeface="Arial" pitchFamily="34" charset="0"/>
              </a:rPr>
              <a:t>Feb</a:t>
            </a:r>
            <a:r>
              <a:rPr lang="es-MX" sz="700" dirty="0">
                <a:latin typeface="Arial" pitchFamily="34" charset="0"/>
                <a:cs typeface="Arial" pitchFamily="34" charset="0"/>
              </a:rPr>
              <a:t>. </a:t>
            </a:r>
            <a:r>
              <a:rPr lang="es-MX" sz="700" dirty="0" smtClean="0">
                <a:latin typeface="Arial" pitchFamily="34" charset="0"/>
                <a:cs typeface="Arial" pitchFamily="34" charset="0"/>
              </a:rPr>
              <a:t>58,6</a:t>
            </a:r>
            <a:r>
              <a:rPr lang="es-MX" sz="700" dirty="0">
                <a:latin typeface="Arial" pitchFamily="34" charset="0"/>
                <a:cs typeface="Arial" pitchFamily="34" charset="0"/>
              </a:rPr>
              <a:t>%</a:t>
            </a:r>
          </a:p>
          <a:p>
            <a:pPr algn="ctr"/>
            <a:r>
              <a:rPr lang="es-MX" sz="700" dirty="0" smtClean="0">
                <a:latin typeface="Arial" pitchFamily="34" charset="0"/>
                <a:cs typeface="Arial" pitchFamily="34" charset="0"/>
              </a:rPr>
              <a:t>Ene. 57,6</a:t>
            </a:r>
            <a:r>
              <a:rPr lang="es-MX" sz="700" dirty="0">
                <a:latin typeface="Arial" pitchFamily="34" charset="0"/>
                <a:cs typeface="Arial" pitchFamily="34" charset="0"/>
              </a:rPr>
              <a:t>%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1 Título"/>
          <p:cNvSpPr txBox="1">
            <a:spLocks/>
          </p:cNvSpPr>
          <p:nvPr/>
        </p:nvSpPr>
        <p:spPr>
          <a:xfrm>
            <a:off x="182205" y="337220"/>
            <a:ext cx="6766059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Síntesis general. Mayo 2014</a:t>
            </a:r>
            <a:endParaRPr lang="es-AR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52" name="Conector recto 8"/>
          <p:cNvCxnSpPr/>
          <p:nvPr/>
        </p:nvCxnSpPr>
        <p:spPr>
          <a:xfrm>
            <a:off x="326221" y="832148"/>
            <a:ext cx="6193035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2 Marcador de contenido"/>
          <p:cNvSpPr txBox="1">
            <a:spLocks/>
          </p:cNvSpPr>
          <p:nvPr/>
        </p:nvSpPr>
        <p:spPr>
          <a:xfrm>
            <a:off x="230832" y="836712"/>
            <a:ext cx="8229600" cy="63753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Población penal al </a:t>
            </a:r>
            <a:r>
              <a:rPr lang="es-MX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30/05/2014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MX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10.074</a:t>
            </a:r>
            <a:r>
              <a:rPr lang="es-MX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personas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es-A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53 CuadroTexto"/>
          <p:cNvSpPr txBox="1"/>
          <p:nvPr/>
        </p:nvSpPr>
        <p:spPr>
          <a:xfrm>
            <a:off x="53459" y="6127204"/>
            <a:ext cx="894374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Dentro del contexto de crecimiento de la población penal, los indicadores de clasificación se mantienen estables. </a:t>
            </a:r>
            <a:endParaRPr lang="es-MX" sz="1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96328" y="5805844"/>
            <a:ext cx="29466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dirty="0" smtClean="0">
                <a:latin typeface="Arial" pitchFamily="34" charset="0"/>
                <a:cs typeface="Arial" pitchFamily="34" charset="0"/>
              </a:rPr>
              <a:t>Fuente: Partes semanales enviados por el SPF. Mayo 2014</a:t>
            </a:r>
            <a:endParaRPr lang="es-AR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69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Rectángulo"/>
          <p:cNvSpPr/>
          <p:nvPr/>
        </p:nvSpPr>
        <p:spPr>
          <a:xfrm>
            <a:off x="-3473" y="6033814"/>
            <a:ext cx="9144000" cy="8367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prstClr val="white"/>
              </a:solidFill>
            </a:endParaRPr>
          </a:p>
        </p:txBody>
      </p:sp>
      <p:sp>
        <p:nvSpPr>
          <p:cNvPr id="51" name="1 Título"/>
          <p:cNvSpPr txBox="1">
            <a:spLocks/>
          </p:cNvSpPr>
          <p:nvPr/>
        </p:nvSpPr>
        <p:spPr>
          <a:xfrm>
            <a:off x="182205" y="337220"/>
            <a:ext cx="6766059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dirty="0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Foco en situación procesal. Evolución</a:t>
            </a:r>
            <a:endParaRPr lang="es-AR" sz="2400" dirty="0">
              <a:solidFill>
                <a:srgbClr val="1F497D">
                  <a:lumMod val="75000"/>
                </a:srgbClr>
              </a:solidFill>
              <a:latin typeface="Arial"/>
              <a:cs typeface="Arial"/>
            </a:endParaRPr>
          </a:p>
        </p:txBody>
      </p:sp>
      <p:cxnSp>
        <p:nvCxnSpPr>
          <p:cNvPr id="52" name="Conector recto 8"/>
          <p:cNvCxnSpPr/>
          <p:nvPr/>
        </p:nvCxnSpPr>
        <p:spPr>
          <a:xfrm>
            <a:off x="326221" y="832148"/>
            <a:ext cx="6193035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53 CuadroTexto"/>
          <p:cNvSpPr txBox="1"/>
          <p:nvPr/>
        </p:nvSpPr>
        <p:spPr>
          <a:xfrm>
            <a:off x="0" y="6125815"/>
            <a:ext cx="90364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La proporción de personas encarceladas preventivamente se mantienen estable respecto al mes anterior. </a:t>
            </a:r>
            <a:endParaRPr lang="es-MX" sz="17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24 Gráfico"/>
          <p:cNvGraphicFramePr/>
          <p:nvPr>
            <p:extLst>
              <p:ext uri="{D42A27DB-BD31-4B8C-83A1-F6EECF244321}">
                <p14:modId xmlns:p14="http://schemas.microsoft.com/office/powerpoint/2010/main" val="1946787902"/>
              </p:ext>
            </p:extLst>
          </p:nvPr>
        </p:nvGraphicFramePr>
        <p:xfrm>
          <a:off x="467544" y="1443806"/>
          <a:ext cx="7848872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25 CuadroTexto"/>
          <p:cNvSpPr txBox="1"/>
          <p:nvPr/>
        </p:nvSpPr>
        <p:spPr>
          <a:xfrm>
            <a:off x="1547664" y="5620598"/>
            <a:ext cx="314380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 smtClean="0">
                <a:latin typeface="Arial" pitchFamily="34" charset="0"/>
                <a:cs typeface="Arial" pitchFamily="34" charset="0"/>
              </a:rPr>
              <a:t>Fuente: SNEEP. Dirección de política criminal . Ministerio Justicia y DDHH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" name="26 Gráfico"/>
          <p:cNvGraphicFramePr/>
          <p:nvPr>
            <p:extLst>
              <p:ext uri="{D42A27DB-BD31-4B8C-83A1-F6EECF244321}">
                <p14:modId xmlns:p14="http://schemas.microsoft.com/office/powerpoint/2010/main" val="3146079803"/>
              </p:ext>
            </p:extLst>
          </p:nvPr>
        </p:nvGraphicFramePr>
        <p:xfrm>
          <a:off x="539552" y="4042102"/>
          <a:ext cx="8244094" cy="1484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27 CuadroTexto"/>
          <p:cNvSpPr txBox="1"/>
          <p:nvPr/>
        </p:nvSpPr>
        <p:spPr>
          <a:xfrm>
            <a:off x="3348231" y="3861048"/>
            <a:ext cx="23087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Evolución 2002-2012</a:t>
            </a:r>
          </a:p>
          <a:p>
            <a:pPr algn="ctr"/>
            <a:r>
              <a:rPr lang="es-MX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 porcentajes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3080403" y="1052736"/>
            <a:ext cx="28444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Evolución septiembre 2013 - mayo 2014</a:t>
            </a:r>
          </a:p>
          <a:p>
            <a:pPr algn="ctr"/>
            <a:r>
              <a:rPr lang="es-MX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 porcentajes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1403648" y="3333374"/>
            <a:ext cx="205537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 smtClean="0">
                <a:latin typeface="Arial" pitchFamily="34" charset="0"/>
                <a:cs typeface="Arial" pitchFamily="34" charset="0"/>
              </a:rPr>
              <a:t>Fuente: partes semanales enviados por el SPF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46 Conector recto de flecha"/>
          <p:cNvCxnSpPr/>
          <p:nvPr/>
        </p:nvCxnSpPr>
        <p:spPr>
          <a:xfrm flipV="1">
            <a:off x="4139952" y="2240868"/>
            <a:ext cx="3672408" cy="3240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14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Rectángulo"/>
          <p:cNvSpPr/>
          <p:nvPr/>
        </p:nvSpPr>
        <p:spPr>
          <a:xfrm>
            <a:off x="-3473" y="6033814"/>
            <a:ext cx="9144000" cy="8367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1 Título"/>
          <p:cNvSpPr txBox="1">
            <a:spLocks/>
          </p:cNvSpPr>
          <p:nvPr/>
        </p:nvSpPr>
        <p:spPr>
          <a:xfrm>
            <a:off x="182205" y="337220"/>
            <a:ext cx="6766059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Situación procesal según jurisdicción</a:t>
            </a:r>
            <a:endParaRPr lang="es-AR" sz="2400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Conector recto 8"/>
          <p:cNvCxnSpPr/>
          <p:nvPr/>
        </p:nvCxnSpPr>
        <p:spPr>
          <a:xfrm>
            <a:off x="326221" y="832148"/>
            <a:ext cx="6193035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12 Llamada rectangular redondeada"/>
          <p:cNvSpPr/>
          <p:nvPr/>
        </p:nvSpPr>
        <p:spPr>
          <a:xfrm>
            <a:off x="5568040" y="5062463"/>
            <a:ext cx="2748376" cy="670793"/>
          </a:xfrm>
          <a:prstGeom prst="wedgeRoundRectCallout">
            <a:avLst>
              <a:gd name="adj1" fmla="val -37260"/>
              <a:gd name="adj2" fmla="val -96348"/>
              <a:gd name="adj3" fmla="val 16667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1200" dirty="0" smtClean="0">
                <a:latin typeface="Arial" pitchFamily="34" charset="0"/>
                <a:cs typeface="Arial" pitchFamily="34" charset="0"/>
              </a:rPr>
              <a:t>La Justicia Federal supera en un 14% la media de detenidos personas encarceladas preventivamente. </a:t>
            </a:r>
            <a:endParaRPr lang="es-AR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13 Gráfico"/>
          <p:cNvGraphicFramePr/>
          <p:nvPr>
            <p:extLst>
              <p:ext uri="{D42A27DB-BD31-4B8C-83A1-F6EECF244321}">
                <p14:modId xmlns:p14="http://schemas.microsoft.com/office/powerpoint/2010/main" val="166741700"/>
              </p:ext>
            </p:extLst>
          </p:nvPr>
        </p:nvGraphicFramePr>
        <p:xfrm>
          <a:off x="467544" y="2175452"/>
          <a:ext cx="7704856" cy="2693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14 CuadroTexto"/>
          <p:cNvSpPr txBox="1"/>
          <p:nvPr/>
        </p:nvSpPr>
        <p:spPr>
          <a:xfrm>
            <a:off x="3812463" y="4961116"/>
            <a:ext cx="179408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dirty="0" smtClean="0">
                <a:latin typeface="Arial" pitchFamily="34" charset="0"/>
                <a:cs typeface="Arial" pitchFamily="34" charset="0"/>
              </a:rPr>
              <a:t>Fuente: partes semanales enviados por el SPF</a:t>
            </a:r>
            <a:endParaRPr lang="es-AR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077810" y="1427483"/>
            <a:ext cx="49685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Situación procesal según jurisdicción. Mayo 2014</a:t>
            </a:r>
          </a:p>
          <a:p>
            <a:pPr algn="ctr"/>
            <a:r>
              <a:rPr lang="es-MX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 porcentajes</a:t>
            </a:r>
          </a:p>
        </p:txBody>
      </p:sp>
      <p:cxnSp>
        <p:nvCxnSpPr>
          <p:cNvPr id="17" name="16 Conector recto"/>
          <p:cNvCxnSpPr/>
          <p:nvPr/>
        </p:nvCxnSpPr>
        <p:spPr>
          <a:xfrm>
            <a:off x="1942124" y="3152502"/>
            <a:ext cx="59422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Rectángulo"/>
          <p:cNvSpPr/>
          <p:nvPr/>
        </p:nvSpPr>
        <p:spPr>
          <a:xfrm>
            <a:off x="1854144" y="2233440"/>
            <a:ext cx="773640" cy="2232248"/>
          </a:xfrm>
          <a:prstGeom prst="rect">
            <a:avLst/>
          </a:prstGeom>
          <a:solidFill>
            <a:srgbClr val="DDDDDD">
              <a:alpha val="25098"/>
            </a:srgb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220072" y="4744047"/>
            <a:ext cx="57579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dirty="0" smtClean="0">
                <a:latin typeface="Arial" pitchFamily="34" charset="0"/>
                <a:cs typeface="Arial" pitchFamily="34" charset="0"/>
              </a:rPr>
              <a:t>Base: 3467</a:t>
            </a:r>
            <a:endParaRPr lang="es-AR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775786" y="4744047"/>
            <a:ext cx="53251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dirty="0" smtClean="0">
                <a:latin typeface="Arial" pitchFamily="34" charset="0"/>
                <a:cs typeface="Arial" pitchFamily="34" charset="0"/>
              </a:rPr>
              <a:t>Base: 716</a:t>
            </a:r>
            <a:endParaRPr lang="es-AR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601988" y="4744047"/>
            <a:ext cx="57579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dirty="0" smtClean="0">
                <a:latin typeface="Arial" pitchFamily="34" charset="0"/>
                <a:cs typeface="Arial" pitchFamily="34" charset="0"/>
              </a:rPr>
              <a:t>Base: 5891</a:t>
            </a:r>
            <a:endParaRPr lang="es-AR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979977" y="4744047"/>
            <a:ext cx="66075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dirty="0" smtClean="0">
                <a:latin typeface="Arial" pitchFamily="34" charset="0"/>
                <a:cs typeface="Arial" pitchFamily="34" charset="0"/>
              </a:rPr>
              <a:t>Base : 10.074</a:t>
            </a:r>
            <a:endParaRPr lang="es-AR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Flecha derecha"/>
          <p:cNvSpPr/>
          <p:nvPr/>
        </p:nvSpPr>
        <p:spPr>
          <a:xfrm rot="16200000">
            <a:off x="5727767" y="2906382"/>
            <a:ext cx="245914" cy="210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5917399" y="2852936"/>
            <a:ext cx="877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dirty="0" smtClean="0">
                <a:latin typeface="Arial" pitchFamily="34" charset="0"/>
                <a:cs typeface="Arial" pitchFamily="34" charset="0"/>
              </a:rPr>
              <a:t>+13,7% respecto de la media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51122" y="6021288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Justicia Federal continúa mostrando el mayor registro población sin condena firme alojada dentro de los establecimientos del SPF, de todas formas entre quienes dependen de la Justicia Nacional el 55% mantiene el mismo estatus procesal.  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96328" y="5733836"/>
            <a:ext cx="29466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dirty="0" smtClean="0">
                <a:latin typeface="Arial" pitchFamily="34" charset="0"/>
                <a:cs typeface="Arial" pitchFamily="34" charset="0"/>
              </a:rPr>
              <a:t>Fuente: Partes semanales enviados por el SPF. Mayo 2014</a:t>
            </a:r>
            <a:endParaRPr lang="es-AR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02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Rectángulo"/>
          <p:cNvSpPr/>
          <p:nvPr/>
        </p:nvSpPr>
        <p:spPr>
          <a:xfrm>
            <a:off x="-3473" y="6033814"/>
            <a:ext cx="9144000" cy="8367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1 Título"/>
          <p:cNvSpPr txBox="1">
            <a:spLocks/>
          </p:cNvSpPr>
          <p:nvPr/>
        </p:nvSpPr>
        <p:spPr>
          <a:xfrm>
            <a:off x="182205" y="337220"/>
            <a:ext cx="6766059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Foco en situación procesal</a:t>
            </a:r>
            <a:endParaRPr lang="es-AR" sz="2400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Conector recto 8"/>
          <p:cNvCxnSpPr/>
          <p:nvPr/>
        </p:nvCxnSpPr>
        <p:spPr>
          <a:xfrm>
            <a:off x="326221" y="832148"/>
            <a:ext cx="6193035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5" name="24 Gráfico"/>
          <p:cNvGraphicFramePr/>
          <p:nvPr>
            <p:extLst>
              <p:ext uri="{D42A27DB-BD31-4B8C-83A1-F6EECF244321}">
                <p14:modId xmlns:p14="http://schemas.microsoft.com/office/powerpoint/2010/main" val="710779202"/>
              </p:ext>
            </p:extLst>
          </p:nvPr>
        </p:nvGraphicFramePr>
        <p:xfrm>
          <a:off x="2555776" y="1534962"/>
          <a:ext cx="4392488" cy="3298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25 Gráfico"/>
          <p:cNvGraphicFramePr/>
          <p:nvPr>
            <p:extLst>
              <p:ext uri="{D42A27DB-BD31-4B8C-83A1-F6EECF244321}">
                <p14:modId xmlns:p14="http://schemas.microsoft.com/office/powerpoint/2010/main" val="3568593818"/>
              </p:ext>
            </p:extLst>
          </p:nvPr>
        </p:nvGraphicFramePr>
        <p:xfrm>
          <a:off x="161041" y="3140968"/>
          <a:ext cx="2940093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26 Gráfico"/>
          <p:cNvGraphicFramePr/>
          <p:nvPr>
            <p:extLst>
              <p:ext uri="{D42A27DB-BD31-4B8C-83A1-F6EECF244321}">
                <p14:modId xmlns:p14="http://schemas.microsoft.com/office/powerpoint/2010/main" val="1843119240"/>
              </p:ext>
            </p:extLst>
          </p:nvPr>
        </p:nvGraphicFramePr>
        <p:xfrm>
          <a:off x="6126582" y="3123682"/>
          <a:ext cx="2909914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27 CuadroTexto"/>
          <p:cNvSpPr txBox="1"/>
          <p:nvPr/>
        </p:nvSpPr>
        <p:spPr>
          <a:xfrm>
            <a:off x="3404021" y="2574678"/>
            <a:ext cx="1122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Condenados/as 40,3%</a:t>
            </a:r>
            <a:endParaRPr lang="es-AR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4272821" y="3024911"/>
            <a:ext cx="1272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Personas encarceladas preventivamente59,7%</a:t>
            </a:r>
            <a:endParaRPr lang="es-AR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30 Flecha abajo"/>
          <p:cNvSpPr/>
          <p:nvPr/>
        </p:nvSpPr>
        <p:spPr>
          <a:xfrm rot="5400000">
            <a:off x="2731299" y="2489241"/>
            <a:ext cx="540901" cy="40419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3" name="3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724106"/>
              </p:ext>
            </p:extLst>
          </p:nvPr>
        </p:nvGraphicFramePr>
        <p:xfrm>
          <a:off x="326221" y="2472916"/>
          <a:ext cx="2235579" cy="396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5579"/>
              </a:tblGrid>
              <a:tr h="223825"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latin typeface="Arial" pitchFamily="34" charset="0"/>
                          <a:cs typeface="Arial" pitchFamily="34" charset="0"/>
                        </a:rPr>
                        <a:t>Total condenados</a:t>
                      </a:r>
                      <a:r>
                        <a:rPr lang="es-MX" sz="1000" baseline="0" dirty="0" smtClean="0">
                          <a:latin typeface="Arial" pitchFamily="34" charset="0"/>
                          <a:cs typeface="Arial" pitchFamily="34" charset="0"/>
                        </a:rPr>
                        <a:t> por j</a:t>
                      </a:r>
                      <a:r>
                        <a:rPr lang="es-MX" sz="1000" dirty="0" smtClean="0">
                          <a:latin typeface="Arial" pitchFamily="34" charset="0"/>
                          <a:cs typeface="Arial" pitchFamily="34" charset="0"/>
                        </a:rPr>
                        <a:t>urisdicción de origen</a:t>
                      </a:r>
                      <a:endParaRPr lang="es-A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4" name="3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596206"/>
              </p:ext>
            </p:extLst>
          </p:nvPr>
        </p:nvGraphicFramePr>
        <p:xfrm>
          <a:off x="6443431" y="2428824"/>
          <a:ext cx="211918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9188"/>
              </a:tblGrid>
              <a:tr h="223825"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latin typeface="Arial" pitchFamily="34" charset="0"/>
                          <a:cs typeface="Arial" pitchFamily="34" charset="0"/>
                        </a:rPr>
                        <a:t>Total personas encarceladas preventivamente por jurisdicción de origen</a:t>
                      </a:r>
                      <a:endParaRPr lang="es-A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5" name="34 Flecha abajo"/>
          <p:cNvSpPr/>
          <p:nvPr/>
        </p:nvSpPr>
        <p:spPr>
          <a:xfrm rot="16200000">
            <a:off x="5597819" y="2433028"/>
            <a:ext cx="612910" cy="444616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6804248" y="4832964"/>
            <a:ext cx="1543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 smtClean="0">
                <a:latin typeface="Arial" pitchFamily="34" charset="0"/>
                <a:cs typeface="Arial" pitchFamily="34" charset="0"/>
              </a:rPr>
              <a:t>Base: 6008 personas encarceladas preventivamente/as</a:t>
            </a:r>
            <a:endParaRPr lang="es-AR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827584" y="4832964"/>
            <a:ext cx="14401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 smtClean="0">
                <a:latin typeface="Arial" pitchFamily="34" charset="0"/>
                <a:cs typeface="Arial" pitchFamily="34" charset="0"/>
              </a:rPr>
              <a:t>Base: 4058 condenados/as</a:t>
            </a:r>
            <a:endParaRPr lang="es-AR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2861249" y="1484784"/>
            <a:ext cx="3414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  <a:t>Composición a </a:t>
            </a:r>
            <a:r>
              <a:rPr lang="es-MX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  <a:t>Mayo 2014</a:t>
            </a:r>
            <a:endParaRPr lang="es-MX" dirty="0">
              <a:solidFill>
                <a:srgbClr val="1F497D">
                  <a:lumMod val="75000"/>
                </a:srgb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39" name="38 Conector recto"/>
          <p:cNvCxnSpPr/>
          <p:nvPr/>
        </p:nvCxnSpPr>
        <p:spPr>
          <a:xfrm>
            <a:off x="353707" y="4768577"/>
            <a:ext cx="82212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CuadroTexto"/>
          <p:cNvSpPr txBox="1"/>
          <p:nvPr/>
        </p:nvSpPr>
        <p:spPr>
          <a:xfrm>
            <a:off x="51122" y="5991530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 modifica levemente la composición dentro del conjunto de condenados. Desciende la proporción de personas dependientes de la Justicia Nacional y se incrementan los condenados bajo jurisdicción Federal.  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96328" y="5733836"/>
            <a:ext cx="29466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dirty="0" smtClean="0">
                <a:latin typeface="Arial" pitchFamily="34" charset="0"/>
                <a:cs typeface="Arial" pitchFamily="34" charset="0"/>
              </a:rPr>
              <a:t>Fuente: Partes semanales enviados por el SPF. Mayo 2014</a:t>
            </a:r>
            <a:endParaRPr lang="es-AR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095448" y="4032472"/>
            <a:ext cx="7697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50" dirty="0" smtClean="0"/>
              <a:t>Abril: 67%</a:t>
            </a:r>
            <a:endParaRPr lang="es-AR" sz="105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2081196" y="3460899"/>
            <a:ext cx="7409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50" dirty="0" smtClean="0"/>
              <a:t>Abril: 21%</a:t>
            </a:r>
            <a:endParaRPr lang="es-AR" sz="1050" dirty="0"/>
          </a:p>
        </p:txBody>
      </p:sp>
    </p:spTree>
    <p:extLst>
      <p:ext uri="{BB962C8B-B14F-4D97-AF65-F5344CB8AC3E}">
        <p14:creationId xmlns:p14="http://schemas.microsoft.com/office/powerpoint/2010/main" val="98552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2989867" y="1050657"/>
            <a:ext cx="5470565" cy="5330671"/>
            <a:chOff x="2989867" y="1050657"/>
            <a:chExt cx="5470565" cy="5330671"/>
          </a:xfrm>
        </p:grpSpPr>
        <p:pic>
          <p:nvPicPr>
            <p:cNvPr id="83" name="Picture 2" descr="http://www.aefip.org/Fotos/Seccionales/mapa_argentin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5598" y="1294978"/>
              <a:ext cx="2571750" cy="5086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83 Rectángulo"/>
            <p:cNvSpPr/>
            <p:nvPr/>
          </p:nvSpPr>
          <p:spPr>
            <a:xfrm>
              <a:off x="6721962" y="2551317"/>
              <a:ext cx="1312116" cy="335741"/>
            </a:xfrm>
            <a:prstGeom prst="rect">
              <a:avLst/>
            </a:prstGeom>
            <a:solidFill>
              <a:srgbClr val="93A299">
                <a:lumMod val="40000"/>
                <a:lumOff val="60000"/>
              </a:srgbClr>
            </a:solidFill>
            <a:ln w="264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92934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-</a:t>
              </a:r>
              <a:r>
                <a:rPr kumimoji="0" lang="es-MX" sz="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92934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Sta</a:t>
              </a: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92934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Rosa: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92934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Colonia Penal U.4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92934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Correccional mujeres U.13</a:t>
              </a:r>
              <a:endParaRPr kumimoji="0" lang="es-AR" sz="600" b="0" i="0" u="none" strike="noStrike" kern="0" cap="none" spc="0" normalizeH="0" baseline="0" noProof="0" dirty="0">
                <a:ln>
                  <a:noFill/>
                </a:ln>
                <a:solidFill>
                  <a:srgbClr val="292934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84 Rectángulo"/>
            <p:cNvSpPr/>
            <p:nvPr/>
          </p:nvSpPr>
          <p:spPr>
            <a:xfrm>
              <a:off x="3792032" y="4202334"/>
              <a:ext cx="921920" cy="218351"/>
            </a:xfrm>
            <a:prstGeom prst="rect">
              <a:avLst/>
            </a:prstGeom>
            <a:solidFill>
              <a:srgbClr val="53AB94"/>
            </a:solidFill>
            <a:ln w="264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-Gral. Roca: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Colonia penal U.5</a:t>
              </a:r>
              <a:endParaRPr kumimoji="0" lang="es-AR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85 Rectángulo"/>
            <p:cNvSpPr/>
            <p:nvPr/>
          </p:nvSpPr>
          <p:spPr>
            <a:xfrm>
              <a:off x="5702416" y="4805255"/>
              <a:ext cx="694382" cy="218351"/>
            </a:xfrm>
            <a:prstGeom prst="rect">
              <a:avLst/>
            </a:prstGeom>
            <a:solidFill>
              <a:srgbClr val="0070C0"/>
            </a:solidFill>
            <a:ln w="264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-Rawson: </a:t>
              </a:r>
              <a:r>
                <a:rPr kumimoji="0" lang="es-MX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U6</a:t>
              </a:r>
              <a:endParaRPr kumimoji="0" lang="es-AR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86 Rectángulo"/>
            <p:cNvSpPr/>
            <p:nvPr/>
          </p:nvSpPr>
          <p:spPr>
            <a:xfrm>
              <a:off x="5993499" y="1050657"/>
              <a:ext cx="1060182" cy="221105"/>
            </a:xfrm>
            <a:prstGeom prst="rect">
              <a:avLst/>
            </a:prstGeom>
            <a:solidFill>
              <a:srgbClr val="BF77AA"/>
            </a:solidFill>
            <a:ln w="264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Resistencia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Prisión regional U.7</a:t>
              </a:r>
              <a:endParaRPr kumimoji="0" lang="es-AR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87 Rectángulo"/>
            <p:cNvSpPr/>
            <p:nvPr/>
          </p:nvSpPr>
          <p:spPr>
            <a:xfrm>
              <a:off x="4532926" y="1420680"/>
              <a:ext cx="535596" cy="218351"/>
            </a:xfrm>
            <a:prstGeom prst="rect">
              <a:avLst/>
            </a:prstGeom>
            <a:solidFill>
              <a:srgbClr val="808DA0">
                <a:lumMod val="60000"/>
                <a:lumOff val="40000"/>
              </a:srgbClr>
            </a:solidFill>
            <a:ln w="264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Jujuy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U.22</a:t>
              </a:r>
              <a:endParaRPr kumimoji="0" lang="es-AR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88 Rectángulo"/>
            <p:cNvSpPr/>
            <p:nvPr/>
          </p:nvSpPr>
          <p:spPr>
            <a:xfrm>
              <a:off x="3991455" y="3781919"/>
              <a:ext cx="740255" cy="218351"/>
            </a:xfrm>
            <a:prstGeom prst="rect">
              <a:avLst/>
            </a:prstGeom>
            <a:solidFill>
              <a:srgbClr val="D2533C">
                <a:lumMod val="40000"/>
                <a:lumOff val="60000"/>
              </a:srgbClr>
            </a:solidFill>
            <a:ln w="264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92934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-Neuquén: U.9</a:t>
              </a:r>
              <a:endParaRPr kumimoji="0" lang="es-AR" sz="600" b="0" i="0" u="none" strike="noStrike" kern="0" cap="none" spc="0" normalizeH="0" baseline="0" noProof="0" dirty="0">
                <a:ln>
                  <a:noFill/>
                </a:ln>
                <a:solidFill>
                  <a:srgbClr val="292934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89 Rectángulo"/>
            <p:cNvSpPr/>
            <p:nvPr/>
          </p:nvSpPr>
          <p:spPr>
            <a:xfrm>
              <a:off x="6849550" y="1661888"/>
              <a:ext cx="535596" cy="218351"/>
            </a:xfrm>
            <a:prstGeom prst="rect">
              <a:avLst/>
            </a:prstGeom>
            <a:solidFill>
              <a:srgbClr val="FFFF00"/>
            </a:solidFill>
            <a:ln w="264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92934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Formosa: U.10</a:t>
              </a:r>
              <a:endParaRPr kumimoji="0" lang="es-AR" sz="600" b="0" i="0" u="none" strike="noStrike" kern="0" cap="none" spc="0" normalizeH="0" baseline="0" noProof="0" dirty="0">
                <a:ln>
                  <a:noFill/>
                </a:ln>
                <a:solidFill>
                  <a:srgbClr val="292934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90 Rectángulo"/>
            <p:cNvSpPr/>
            <p:nvPr/>
          </p:nvSpPr>
          <p:spPr>
            <a:xfrm>
              <a:off x="6360487" y="1316597"/>
              <a:ext cx="880862" cy="218351"/>
            </a:xfrm>
            <a:prstGeom prst="rect">
              <a:avLst/>
            </a:prstGeom>
            <a:solidFill>
              <a:srgbClr val="BF77AA"/>
            </a:solidFill>
            <a:ln w="264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R. S. Peña: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Colonia penal  U.11</a:t>
              </a:r>
              <a:endParaRPr kumimoji="0" lang="es-AR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91 Rectángulo"/>
            <p:cNvSpPr/>
            <p:nvPr/>
          </p:nvSpPr>
          <p:spPr>
            <a:xfrm>
              <a:off x="5657814" y="4460205"/>
              <a:ext cx="985991" cy="266896"/>
            </a:xfrm>
            <a:prstGeom prst="rect">
              <a:avLst/>
            </a:prstGeom>
            <a:solidFill>
              <a:srgbClr val="53AB94"/>
            </a:solidFill>
            <a:ln w="264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-Viedma:</a:t>
              </a:r>
              <a:endParaRPr kumimoji="0" lang="es-MX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Colonia </a:t>
              </a:r>
              <a:r>
                <a:rPr kumimoji="0" lang="es-MX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penal  </a:t>
              </a: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U.12</a:t>
              </a:r>
              <a:endParaRPr kumimoji="0" lang="es-MX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92 Rectángulo"/>
            <p:cNvSpPr/>
            <p:nvPr/>
          </p:nvSpPr>
          <p:spPr>
            <a:xfrm>
              <a:off x="3952912" y="4645551"/>
              <a:ext cx="754857" cy="218351"/>
            </a:xfrm>
            <a:prstGeom prst="rect">
              <a:avLst/>
            </a:prstGeom>
            <a:solidFill>
              <a:srgbClr val="0070C0"/>
            </a:solidFill>
            <a:ln w="264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-</a:t>
              </a:r>
              <a:r>
                <a:rPr kumimoji="0" lang="es-MX" sz="7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Esquel</a:t>
              </a:r>
              <a:r>
                <a:rPr kumimoji="0" lang="es-MX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: U14</a:t>
              </a:r>
              <a:endParaRPr kumimoji="0" lang="es-AR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93 Rectángulo"/>
            <p:cNvSpPr/>
            <p:nvPr/>
          </p:nvSpPr>
          <p:spPr>
            <a:xfrm>
              <a:off x="5683758" y="5371408"/>
              <a:ext cx="989404" cy="218351"/>
            </a:xfrm>
            <a:prstGeom prst="rect">
              <a:avLst/>
            </a:prstGeom>
            <a:solidFill>
              <a:srgbClr val="C86EB5"/>
            </a:solidFill>
            <a:ln w="264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R. Gallegos: U15</a:t>
              </a:r>
              <a:endParaRPr kumimoji="0" lang="es-AR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94 Rectángulo"/>
            <p:cNvSpPr/>
            <p:nvPr/>
          </p:nvSpPr>
          <p:spPr>
            <a:xfrm>
              <a:off x="3001287" y="1730965"/>
              <a:ext cx="1329053" cy="488575"/>
            </a:xfrm>
            <a:prstGeom prst="rect">
              <a:avLst/>
            </a:prstGeom>
            <a:solidFill>
              <a:srgbClr val="FF0000"/>
            </a:solidFill>
            <a:ln w="264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Salta: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CF NOA III (hombres y mujeres)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Instituto penitenciario U16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Cárcel Federal U23</a:t>
              </a:r>
              <a:endParaRPr kumimoji="0" lang="es-AR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95 Rectángulo"/>
            <p:cNvSpPr/>
            <p:nvPr/>
          </p:nvSpPr>
          <p:spPr>
            <a:xfrm>
              <a:off x="7192569" y="2021216"/>
              <a:ext cx="760389" cy="209314"/>
            </a:xfrm>
            <a:prstGeom prst="rect">
              <a:avLst/>
            </a:prstGeom>
            <a:solidFill>
              <a:srgbClr val="C00000"/>
            </a:solidFill>
            <a:ln w="264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Jujuy: Candelaria U.17</a:t>
              </a:r>
              <a:endParaRPr kumimoji="0" lang="es-AR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96 Rectángulo"/>
            <p:cNvSpPr/>
            <p:nvPr/>
          </p:nvSpPr>
          <p:spPr>
            <a:xfrm>
              <a:off x="6911484" y="3281247"/>
              <a:ext cx="1548948" cy="503987"/>
            </a:xfrm>
            <a:prstGeom prst="rect">
              <a:avLst/>
            </a:prstGeom>
            <a:solidFill>
              <a:srgbClr val="FF9933"/>
            </a:solidFill>
            <a:ln w="264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-CABA: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CPFCABA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Pre </a:t>
              </a: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egreso U18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Enfermedades infecciosas U.21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Unidad de tránsito U.28</a:t>
              </a:r>
              <a:endParaRPr kumimoji="0" lang="es-AR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97 Rectángulo"/>
            <p:cNvSpPr/>
            <p:nvPr/>
          </p:nvSpPr>
          <p:spPr>
            <a:xfrm>
              <a:off x="6421404" y="2980877"/>
              <a:ext cx="1264554" cy="218351"/>
            </a:xfrm>
            <a:prstGeom prst="rect">
              <a:avLst/>
            </a:prstGeom>
            <a:solidFill>
              <a:srgbClr val="93A299">
                <a:lumMod val="40000"/>
                <a:lumOff val="60000"/>
              </a:srgbClr>
            </a:solidFill>
            <a:ln w="264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92934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-Gral</a:t>
              </a:r>
              <a:r>
                <a:rPr kumimoji="0" lang="es-MX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292934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. Pico </a:t>
              </a: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92934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: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92934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Correccional </a:t>
              </a:r>
              <a:r>
                <a:rPr kumimoji="0" lang="es-MX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292934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abierto U.25</a:t>
              </a:r>
              <a:endParaRPr kumimoji="0" lang="es-AR" sz="600" b="0" i="0" u="none" strike="noStrike" kern="0" cap="none" spc="0" normalizeH="0" baseline="0" noProof="0" dirty="0">
                <a:ln>
                  <a:noFill/>
                </a:ln>
                <a:solidFill>
                  <a:srgbClr val="292934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98 Rectángulo"/>
            <p:cNvSpPr/>
            <p:nvPr/>
          </p:nvSpPr>
          <p:spPr>
            <a:xfrm>
              <a:off x="6856442" y="3988377"/>
              <a:ext cx="920633" cy="474225"/>
            </a:xfrm>
            <a:prstGeom prst="rect">
              <a:avLst/>
            </a:prstGeom>
            <a:solidFill>
              <a:srgbClr val="FFB48F"/>
            </a:solidFill>
            <a:ln w="264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92934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-Ezeiza: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92934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CPF I y IV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92934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Colonia Penal  U.19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92934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CF Mujeres U.31</a:t>
              </a:r>
              <a:endParaRPr kumimoji="0" lang="es-AR" sz="600" b="0" i="0" u="none" strike="noStrike" kern="0" cap="none" spc="0" normalizeH="0" baseline="0" noProof="0" dirty="0">
                <a:ln>
                  <a:noFill/>
                </a:ln>
                <a:solidFill>
                  <a:srgbClr val="292934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99 Rectángulo"/>
            <p:cNvSpPr/>
            <p:nvPr/>
          </p:nvSpPr>
          <p:spPr>
            <a:xfrm>
              <a:off x="3650022" y="2442141"/>
              <a:ext cx="1150702" cy="218351"/>
            </a:xfrm>
            <a:prstGeom prst="rect">
              <a:avLst/>
            </a:prstGeom>
            <a:solidFill>
              <a:srgbClr val="00B0F0"/>
            </a:solidFill>
            <a:ln w="264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 Estero: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Instituto penal federal U.10</a:t>
              </a:r>
              <a:endParaRPr kumimoji="0" lang="es-AR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100 Rectángulo"/>
            <p:cNvSpPr/>
            <p:nvPr/>
          </p:nvSpPr>
          <p:spPr>
            <a:xfrm>
              <a:off x="5945846" y="4037182"/>
              <a:ext cx="682055" cy="351544"/>
            </a:xfrm>
            <a:prstGeom prst="rect">
              <a:avLst/>
            </a:prstGeom>
            <a:solidFill>
              <a:srgbClr val="FFB48F"/>
            </a:solidFill>
            <a:ln w="264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292934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-Marcos </a:t>
              </a: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92934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Paz:</a:t>
              </a:r>
              <a:endParaRPr kumimoji="0" lang="es-MX" sz="600" b="0" i="0" u="none" strike="noStrike" kern="0" cap="none" spc="0" normalizeH="0" baseline="0" noProof="0" dirty="0">
                <a:ln>
                  <a:noFill/>
                </a:ln>
                <a:solidFill>
                  <a:srgbClr val="292934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92934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CPF </a:t>
              </a:r>
              <a:r>
                <a:rPr kumimoji="0" lang="es-MX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292934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II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292934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CF </a:t>
              </a:r>
              <a:r>
                <a:rPr kumimoji="0" lang="es-MX" sz="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92934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Jov</a:t>
              </a: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92934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. </a:t>
              </a:r>
              <a:r>
                <a:rPr kumimoji="0" lang="es-MX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292934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Ad</a:t>
              </a:r>
              <a:endParaRPr kumimoji="0" lang="es-AR" sz="600" b="0" i="0" u="none" strike="noStrike" kern="0" cap="none" spc="0" normalizeH="0" baseline="0" noProof="0" dirty="0">
                <a:ln>
                  <a:noFill/>
                </a:ln>
                <a:solidFill>
                  <a:srgbClr val="292934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2" name="101 Conector recto"/>
            <p:cNvCxnSpPr>
              <a:endCxn id="84" idx="1"/>
            </p:cNvCxnSpPr>
            <p:nvPr/>
          </p:nvCxnSpPr>
          <p:spPr>
            <a:xfrm flipV="1">
              <a:off x="5585806" y="2719188"/>
              <a:ext cx="1136156" cy="725006"/>
            </a:xfrm>
            <a:prstGeom prst="line">
              <a:avLst/>
            </a:prstGeom>
            <a:noFill/>
            <a:ln w="9525" cap="flat" cmpd="sng" algn="ctr">
              <a:solidFill>
                <a:srgbClr val="93A299"/>
              </a:solidFill>
              <a:prstDash val="solid"/>
            </a:ln>
            <a:effectLst/>
          </p:spPr>
        </p:cxnSp>
        <p:cxnSp>
          <p:nvCxnSpPr>
            <p:cNvPr id="103" name="102 Conector recto"/>
            <p:cNvCxnSpPr/>
            <p:nvPr/>
          </p:nvCxnSpPr>
          <p:spPr>
            <a:xfrm>
              <a:off x="6449902" y="3432820"/>
              <a:ext cx="446520" cy="99253"/>
            </a:xfrm>
            <a:prstGeom prst="line">
              <a:avLst/>
            </a:prstGeom>
            <a:noFill/>
            <a:ln w="9525" cap="flat" cmpd="sng" algn="ctr">
              <a:solidFill>
                <a:srgbClr val="93A299"/>
              </a:solidFill>
              <a:prstDash val="solid"/>
            </a:ln>
            <a:effectLst/>
          </p:spPr>
        </p:cxnSp>
        <p:cxnSp>
          <p:nvCxnSpPr>
            <p:cNvPr id="104" name="103 Conector recto"/>
            <p:cNvCxnSpPr>
              <a:endCxn id="90" idx="1"/>
            </p:cNvCxnSpPr>
            <p:nvPr/>
          </p:nvCxnSpPr>
          <p:spPr>
            <a:xfrm flipV="1">
              <a:off x="6360487" y="1771064"/>
              <a:ext cx="489063" cy="204189"/>
            </a:xfrm>
            <a:prstGeom prst="line">
              <a:avLst/>
            </a:prstGeom>
            <a:noFill/>
            <a:ln w="9525" cap="flat" cmpd="sng" algn="ctr">
              <a:solidFill>
                <a:srgbClr val="93A299"/>
              </a:solidFill>
              <a:prstDash val="solid"/>
            </a:ln>
            <a:effectLst/>
          </p:spPr>
        </p:cxnSp>
        <p:cxnSp>
          <p:nvCxnSpPr>
            <p:cNvPr id="105" name="104 Conector recto"/>
            <p:cNvCxnSpPr>
              <a:endCxn id="99" idx="1"/>
            </p:cNvCxnSpPr>
            <p:nvPr/>
          </p:nvCxnSpPr>
          <p:spPr>
            <a:xfrm>
              <a:off x="6289286" y="3634607"/>
              <a:ext cx="567156" cy="590883"/>
            </a:xfrm>
            <a:prstGeom prst="line">
              <a:avLst/>
            </a:prstGeom>
            <a:noFill/>
            <a:ln w="9525" cap="flat" cmpd="sng" algn="ctr">
              <a:solidFill>
                <a:srgbClr val="93A299"/>
              </a:solidFill>
              <a:prstDash val="solid"/>
            </a:ln>
            <a:effectLst/>
          </p:spPr>
        </p:cxnSp>
        <p:cxnSp>
          <p:nvCxnSpPr>
            <p:cNvPr id="106" name="105 Conector recto"/>
            <p:cNvCxnSpPr/>
            <p:nvPr/>
          </p:nvCxnSpPr>
          <p:spPr>
            <a:xfrm>
              <a:off x="6258975" y="3703445"/>
              <a:ext cx="27332" cy="317123"/>
            </a:xfrm>
            <a:prstGeom prst="line">
              <a:avLst/>
            </a:prstGeom>
            <a:noFill/>
            <a:ln w="9525" cap="flat" cmpd="sng" algn="ctr">
              <a:solidFill>
                <a:srgbClr val="93A299"/>
              </a:solidFill>
              <a:prstDash val="solid"/>
            </a:ln>
            <a:effectLst/>
          </p:spPr>
        </p:cxnSp>
        <p:pic>
          <p:nvPicPr>
            <p:cNvPr id="107" name="Picture 8" descr="Hombre Mujer Icono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1" r="59357" b="124"/>
            <a:stretch/>
          </p:blipFill>
          <p:spPr bwMode="auto">
            <a:xfrm>
              <a:off x="7855838" y="2746846"/>
              <a:ext cx="97121" cy="199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8" descr="Hombre Mujer Icono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1" r="59357" b="124"/>
            <a:stretch/>
          </p:blipFill>
          <p:spPr bwMode="auto">
            <a:xfrm>
              <a:off x="7648925" y="4296198"/>
              <a:ext cx="97121" cy="199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9" name="108 Conector recto"/>
            <p:cNvCxnSpPr>
              <a:endCxn id="98" idx="1"/>
            </p:cNvCxnSpPr>
            <p:nvPr/>
          </p:nvCxnSpPr>
          <p:spPr>
            <a:xfrm flipV="1">
              <a:off x="5481638" y="3090053"/>
              <a:ext cx="939766" cy="535278"/>
            </a:xfrm>
            <a:prstGeom prst="line">
              <a:avLst/>
            </a:prstGeom>
            <a:noFill/>
            <a:ln w="9525" cap="flat" cmpd="sng" algn="ctr">
              <a:solidFill>
                <a:srgbClr val="93A299"/>
              </a:solidFill>
              <a:prstDash val="solid"/>
            </a:ln>
            <a:effectLst/>
          </p:spPr>
        </p:cxnSp>
        <p:cxnSp>
          <p:nvCxnSpPr>
            <p:cNvPr id="110" name="109 Conector recto"/>
            <p:cNvCxnSpPr>
              <a:endCxn id="85" idx="3"/>
            </p:cNvCxnSpPr>
            <p:nvPr/>
          </p:nvCxnSpPr>
          <p:spPr>
            <a:xfrm flipH="1">
              <a:off x="4713952" y="4081341"/>
              <a:ext cx="540729" cy="230169"/>
            </a:xfrm>
            <a:prstGeom prst="line">
              <a:avLst/>
            </a:prstGeom>
            <a:noFill/>
            <a:ln w="9525" cap="flat" cmpd="sng" algn="ctr">
              <a:solidFill>
                <a:srgbClr val="93A299"/>
              </a:solidFill>
              <a:prstDash val="solid"/>
            </a:ln>
            <a:effectLst/>
          </p:spPr>
        </p:cxnSp>
        <p:cxnSp>
          <p:nvCxnSpPr>
            <p:cNvPr id="111" name="110 Conector recto"/>
            <p:cNvCxnSpPr/>
            <p:nvPr/>
          </p:nvCxnSpPr>
          <p:spPr>
            <a:xfrm flipH="1" flipV="1">
              <a:off x="4731712" y="3891094"/>
              <a:ext cx="252604" cy="19477"/>
            </a:xfrm>
            <a:prstGeom prst="line">
              <a:avLst/>
            </a:prstGeom>
            <a:noFill/>
            <a:ln w="9525" cap="flat" cmpd="sng" algn="ctr">
              <a:solidFill>
                <a:srgbClr val="93A299"/>
              </a:solidFill>
              <a:prstDash val="solid"/>
            </a:ln>
            <a:effectLst/>
          </p:spPr>
        </p:cxnSp>
        <p:cxnSp>
          <p:nvCxnSpPr>
            <p:cNvPr id="112" name="111 Conector recto"/>
            <p:cNvCxnSpPr/>
            <p:nvPr/>
          </p:nvCxnSpPr>
          <p:spPr>
            <a:xfrm flipH="1">
              <a:off x="4713952" y="4727101"/>
              <a:ext cx="228782" cy="0"/>
            </a:xfrm>
            <a:prstGeom prst="line">
              <a:avLst/>
            </a:prstGeom>
            <a:noFill/>
            <a:ln w="9525" cap="flat" cmpd="sng" algn="ctr">
              <a:solidFill>
                <a:srgbClr val="93A299"/>
              </a:solidFill>
              <a:prstDash val="solid"/>
            </a:ln>
            <a:effectLst/>
          </p:spPr>
        </p:cxnSp>
        <p:cxnSp>
          <p:nvCxnSpPr>
            <p:cNvPr id="113" name="112 Conector recto"/>
            <p:cNvCxnSpPr>
              <a:stCxn id="94" idx="1"/>
            </p:cNvCxnSpPr>
            <p:nvPr/>
          </p:nvCxnSpPr>
          <p:spPr>
            <a:xfrm flipH="1" flipV="1">
              <a:off x="5312900" y="5449779"/>
              <a:ext cx="370858" cy="30805"/>
            </a:xfrm>
            <a:prstGeom prst="line">
              <a:avLst/>
            </a:prstGeom>
            <a:noFill/>
            <a:ln w="9525" cap="flat" cmpd="sng" algn="ctr">
              <a:solidFill>
                <a:srgbClr val="93A299"/>
              </a:solidFill>
              <a:prstDash val="solid"/>
            </a:ln>
            <a:effectLst/>
          </p:spPr>
        </p:cxnSp>
        <p:cxnSp>
          <p:nvCxnSpPr>
            <p:cNvPr id="114" name="113 Conector recto"/>
            <p:cNvCxnSpPr/>
            <p:nvPr/>
          </p:nvCxnSpPr>
          <p:spPr>
            <a:xfrm flipH="1" flipV="1">
              <a:off x="5384485" y="4805255"/>
              <a:ext cx="273882" cy="78154"/>
            </a:xfrm>
            <a:prstGeom prst="line">
              <a:avLst/>
            </a:prstGeom>
            <a:noFill/>
            <a:ln w="9525" cap="flat" cmpd="sng" algn="ctr">
              <a:solidFill>
                <a:srgbClr val="93A299"/>
              </a:solidFill>
              <a:prstDash val="solid"/>
            </a:ln>
            <a:effectLst/>
          </p:spPr>
        </p:cxnSp>
        <p:cxnSp>
          <p:nvCxnSpPr>
            <p:cNvPr id="115" name="114 Conector recto"/>
            <p:cNvCxnSpPr/>
            <p:nvPr/>
          </p:nvCxnSpPr>
          <p:spPr>
            <a:xfrm>
              <a:off x="5831473" y="4225490"/>
              <a:ext cx="0" cy="220445"/>
            </a:xfrm>
            <a:prstGeom prst="line">
              <a:avLst/>
            </a:prstGeom>
            <a:noFill/>
            <a:ln w="9525" cap="flat" cmpd="sng" algn="ctr">
              <a:solidFill>
                <a:srgbClr val="93A299"/>
              </a:solidFill>
              <a:prstDash val="solid"/>
            </a:ln>
            <a:effectLst/>
          </p:spPr>
        </p:cxnSp>
        <p:pic>
          <p:nvPicPr>
            <p:cNvPr id="116" name="Picture 8" descr="Hombre Mujer Icono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1" r="59357" b="124"/>
            <a:stretch/>
          </p:blipFill>
          <p:spPr bwMode="auto">
            <a:xfrm>
              <a:off x="2989867" y="1880239"/>
              <a:ext cx="97121" cy="199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7" name="116 Conector recto"/>
            <p:cNvCxnSpPr>
              <a:stCxn id="95" idx="3"/>
            </p:cNvCxnSpPr>
            <p:nvPr/>
          </p:nvCxnSpPr>
          <p:spPr>
            <a:xfrm flipV="1">
              <a:off x="4330340" y="1913850"/>
              <a:ext cx="1054145" cy="61403"/>
            </a:xfrm>
            <a:prstGeom prst="line">
              <a:avLst/>
            </a:prstGeom>
            <a:noFill/>
            <a:ln w="9525" cap="flat" cmpd="sng" algn="ctr">
              <a:solidFill>
                <a:srgbClr val="93A299"/>
              </a:solidFill>
              <a:prstDash val="solid"/>
            </a:ln>
            <a:effectLst/>
          </p:spPr>
        </p:cxnSp>
        <p:pic>
          <p:nvPicPr>
            <p:cNvPr id="118" name="Picture 8" descr="Hombre Mujer Icono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1" r="59357" b="124"/>
            <a:stretch/>
          </p:blipFill>
          <p:spPr bwMode="auto">
            <a:xfrm>
              <a:off x="4543704" y="1478658"/>
              <a:ext cx="97121" cy="199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9" name="118 Conector recto"/>
            <p:cNvCxnSpPr>
              <a:stCxn id="100" idx="3"/>
            </p:cNvCxnSpPr>
            <p:nvPr/>
          </p:nvCxnSpPr>
          <p:spPr>
            <a:xfrm flipV="1">
              <a:off x="4800724" y="2335293"/>
              <a:ext cx="907915" cy="216024"/>
            </a:xfrm>
            <a:prstGeom prst="line">
              <a:avLst/>
            </a:prstGeom>
            <a:noFill/>
            <a:ln w="9525" cap="flat" cmpd="sng" algn="ctr">
              <a:solidFill>
                <a:srgbClr val="93A299"/>
              </a:solidFill>
              <a:prstDash val="solid"/>
            </a:ln>
            <a:effectLst/>
          </p:spPr>
        </p:cxnSp>
        <p:cxnSp>
          <p:nvCxnSpPr>
            <p:cNvPr id="120" name="119 Conector recto"/>
            <p:cNvCxnSpPr>
              <a:endCxn id="96" idx="1"/>
            </p:cNvCxnSpPr>
            <p:nvPr/>
          </p:nvCxnSpPr>
          <p:spPr>
            <a:xfrm flipV="1">
              <a:off x="6911484" y="2125873"/>
              <a:ext cx="281085" cy="11854"/>
            </a:xfrm>
            <a:prstGeom prst="line">
              <a:avLst/>
            </a:prstGeom>
            <a:noFill/>
            <a:ln w="9525" cap="flat" cmpd="sng" algn="ctr">
              <a:solidFill>
                <a:srgbClr val="93A299"/>
              </a:solidFill>
              <a:prstDash val="solid"/>
            </a:ln>
            <a:effectLst/>
          </p:spPr>
        </p:cxnSp>
        <p:cxnSp>
          <p:nvCxnSpPr>
            <p:cNvPr id="121" name="120 Conector recto"/>
            <p:cNvCxnSpPr/>
            <p:nvPr/>
          </p:nvCxnSpPr>
          <p:spPr>
            <a:xfrm flipV="1">
              <a:off x="6049607" y="1529855"/>
              <a:ext cx="473983" cy="445398"/>
            </a:xfrm>
            <a:prstGeom prst="line">
              <a:avLst/>
            </a:prstGeom>
            <a:noFill/>
            <a:ln w="9525" cap="flat" cmpd="sng" algn="ctr">
              <a:solidFill>
                <a:srgbClr val="93A299"/>
              </a:solidFill>
              <a:prstDash val="solid"/>
            </a:ln>
            <a:effectLst/>
          </p:spPr>
        </p:cxnSp>
        <p:cxnSp>
          <p:nvCxnSpPr>
            <p:cNvPr id="122" name="121 Conector recto"/>
            <p:cNvCxnSpPr/>
            <p:nvPr/>
          </p:nvCxnSpPr>
          <p:spPr>
            <a:xfrm flipV="1">
              <a:off x="5909352" y="1294978"/>
              <a:ext cx="451135" cy="618872"/>
            </a:xfrm>
            <a:prstGeom prst="line">
              <a:avLst/>
            </a:prstGeom>
            <a:noFill/>
            <a:ln w="9525" cap="flat" cmpd="sng" algn="ctr">
              <a:solidFill>
                <a:srgbClr val="93A299"/>
              </a:solidFill>
              <a:prstDash val="solid"/>
            </a:ln>
            <a:effectLst/>
          </p:spPr>
        </p:cxnSp>
        <p:cxnSp>
          <p:nvCxnSpPr>
            <p:cNvPr id="123" name="122 Conector recto"/>
            <p:cNvCxnSpPr>
              <a:stCxn id="88" idx="3"/>
            </p:cNvCxnSpPr>
            <p:nvPr/>
          </p:nvCxnSpPr>
          <p:spPr>
            <a:xfrm>
              <a:off x="5068522" y="1529856"/>
              <a:ext cx="315963" cy="132032"/>
            </a:xfrm>
            <a:prstGeom prst="line">
              <a:avLst/>
            </a:prstGeom>
            <a:noFill/>
            <a:ln w="9525" cap="flat" cmpd="sng" algn="ctr">
              <a:solidFill>
                <a:srgbClr val="93A299"/>
              </a:solidFill>
              <a:prstDash val="solid"/>
            </a:ln>
            <a:effectLst/>
          </p:spPr>
        </p:cxnSp>
        <p:sp>
          <p:nvSpPr>
            <p:cNvPr id="50" name="49 Rectángulo"/>
            <p:cNvSpPr/>
            <p:nvPr/>
          </p:nvSpPr>
          <p:spPr>
            <a:xfrm>
              <a:off x="4756484" y="1124744"/>
              <a:ext cx="535596" cy="218351"/>
            </a:xfrm>
            <a:prstGeom prst="rect">
              <a:avLst/>
            </a:prstGeom>
            <a:solidFill>
              <a:srgbClr val="808DA0">
                <a:lumMod val="60000"/>
                <a:lumOff val="40000"/>
              </a:srgbClr>
            </a:solidFill>
            <a:ln w="264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Jujuy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U.8</a:t>
              </a:r>
              <a:endParaRPr kumimoji="0" lang="es-AR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3" name="52 Conector recto"/>
            <p:cNvCxnSpPr/>
            <p:nvPr/>
          </p:nvCxnSpPr>
          <p:spPr>
            <a:xfrm>
              <a:off x="5096699" y="1354664"/>
              <a:ext cx="287786" cy="223661"/>
            </a:xfrm>
            <a:prstGeom prst="line">
              <a:avLst/>
            </a:prstGeom>
            <a:noFill/>
            <a:ln w="9525" cap="flat" cmpd="sng" algn="ctr">
              <a:solidFill>
                <a:srgbClr val="93A299"/>
              </a:solidFill>
              <a:prstDash val="solid"/>
            </a:ln>
            <a:effectLst/>
          </p:spPr>
        </p:cxnSp>
      </p:grpSp>
      <p:sp>
        <p:nvSpPr>
          <p:cNvPr id="51" name="1 Título"/>
          <p:cNvSpPr txBox="1">
            <a:spLocks/>
          </p:cNvSpPr>
          <p:nvPr/>
        </p:nvSpPr>
        <p:spPr>
          <a:xfrm>
            <a:off x="182205" y="337220"/>
            <a:ext cx="6766059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Foco en situación procesal</a:t>
            </a:r>
            <a:endParaRPr lang="es-AR" sz="2400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Conector recto 8"/>
          <p:cNvCxnSpPr/>
          <p:nvPr/>
        </p:nvCxnSpPr>
        <p:spPr>
          <a:xfrm>
            <a:off x="326221" y="832148"/>
            <a:ext cx="6193035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4" name="123 Rectángulo"/>
          <p:cNvSpPr/>
          <p:nvPr/>
        </p:nvSpPr>
        <p:spPr>
          <a:xfrm>
            <a:off x="35496" y="2609617"/>
            <a:ext cx="3684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60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  <a:t>El  Servicio Penitenciario Federal (SPF) se compone de 28 cárceles y 10 alcaidías distribuidas en todo el territorio nacional.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124 Rectángulo"/>
          <p:cNvSpPr/>
          <p:nvPr/>
        </p:nvSpPr>
        <p:spPr>
          <a:xfrm>
            <a:off x="179512" y="4994012"/>
            <a:ext cx="3759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40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  <a:t>Se referencian geográficamente las unidades incluidas en los partes del SPF.</a:t>
            </a:r>
            <a:endParaRPr lang="es-AR" sz="1400" dirty="0">
              <a:solidFill>
                <a:srgbClr val="1F497D">
                  <a:lumMod val="75000"/>
                </a:srgb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6" name="125 Rectángulo"/>
          <p:cNvSpPr/>
          <p:nvPr/>
        </p:nvSpPr>
        <p:spPr>
          <a:xfrm>
            <a:off x="-3473" y="6033814"/>
            <a:ext cx="9144000" cy="8367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127 Rectángulo"/>
          <p:cNvSpPr/>
          <p:nvPr/>
        </p:nvSpPr>
        <p:spPr>
          <a:xfrm>
            <a:off x="612775" y="6274985"/>
            <a:ext cx="76316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continuación se detalla la población alojada en cada unidad…</a:t>
            </a:r>
            <a:endParaRPr lang="es-AR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09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Rectángulo"/>
          <p:cNvSpPr/>
          <p:nvPr/>
        </p:nvSpPr>
        <p:spPr>
          <a:xfrm>
            <a:off x="-3473" y="6033814"/>
            <a:ext cx="9144000" cy="8367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1 Título"/>
          <p:cNvSpPr txBox="1">
            <a:spLocks/>
          </p:cNvSpPr>
          <p:nvPr/>
        </p:nvSpPr>
        <p:spPr>
          <a:xfrm>
            <a:off x="182205" y="337220"/>
            <a:ext cx="6766059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Población alojada por Unidad</a:t>
            </a:r>
            <a:endParaRPr lang="es-AR" sz="2400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Conector recto 8"/>
          <p:cNvCxnSpPr/>
          <p:nvPr/>
        </p:nvCxnSpPr>
        <p:spPr>
          <a:xfrm>
            <a:off x="326221" y="832148"/>
            <a:ext cx="6193035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0" name="11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325447"/>
              </p:ext>
            </p:extLst>
          </p:nvPr>
        </p:nvGraphicFramePr>
        <p:xfrm>
          <a:off x="334704" y="3521754"/>
          <a:ext cx="8229600" cy="1963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11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730889"/>
              </p:ext>
            </p:extLst>
          </p:nvPr>
        </p:nvGraphicFramePr>
        <p:xfrm>
          <a:off x="262696" y="1534789"/>
          <a:ext cx="8424936" cy="1804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21 Llamada con línea 1"/>
          <p:cNvSpPr/>
          <p:nvPr/>
        </p:nvSpPr>
        <p:spPr>
          <a:xfrm>
            <a:off x="398844" y="1005478"/>
            <a:ext cx="711067" cy="327309"/>
          </a:xfrm>
          <a:prstGeom prst="borderCallout1">
            <a:avLst>
              <a:gd name="adj1" fmla="val 111344"/>
              <a:gd name="adj2" fmla="val 51540"/>
              <a:gd name="adj3" fmla="val 160120"/>
              <a:gd name="adj4" fmla="val 5078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 smtClean="0">
                <a:latin typeface="Arial" pitchFamily="34" charset="0"/>
                <a:cs typeface="Arial" pitchFamily="34" charset="0"/>
              </a:rPr>
              <a:t>20% del total</a:t>
            </a:r>
            <a:endParaRPr lang="es-AR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Llamada con línea 1"/>
          <p:cNvSpPr/>
          <p:nvPr/>
        </p:nvSpPr>
        <p:spPr>
          <a:xfrm>
            <a:off x="1198800" y="1221121"/>
            <a:ext cx="648072" cy="319687"/>
          </a:xfrm>
          <a:prstGeom prst="borderCallout1">
            <a:avLst>
              <a:gd name="adj1" fmla="val 103405"/>
              <a:gd name="adj2" fmla="val 49558"/>
              <a:gd name="adj3" fmla="val 161497"/>
              <a:gd name="adj4" fmla="val 32872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 smtClean="0">
                <a:latin typeface="Arial" pitchFamily="34" charset="0"/>
                <a:cs typeface="Arial" pitchFamily="34" charset="0"/>
              </a:rPr>
              <a:t>15% del total</a:t>
            </a:r>
            <a:endParaRPr lang="es-AR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Llamada con línea 1"/>
          <p:cNvSpPr/>
          <p:nvPr/>
        </p:nvSpPr>
        <p:spPr>
          <a:xfrm>
            <a:off x="2422936" y="1185117"/>
            <a:ext cx="648072" cy="319687"/>
          </a:xfrm>
          <a:prstGeom prst="borderCallout1">
            <a:avLst>
              <a:gd name="adj1" fmla="val 103405"/>
              <a:gd name="adj2" fmla="val 49558"/>
              <a:gd name="adj3" fmla="val 161497"/>
              <a:gd name="adj4" fmla="val 32872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 smtClean="0">
                <a:latin typeface="Arial" pitchFamily="34" charset="0"/>
                <a:cs typeface="Arial" pitchFamily="34" charset="0"/>
              </a:rPr>
              <a:t>17% del total</a:t>
            </a:r>
            <a:endParaRPr lang="es-AR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31 Llamada con línea 1"/>
          <p:cNvSpPr/>
          <p:nvPr/>
        </p:nvSpPr>
        <p:spPr>
          <a:xfrm>
            <a:off x="6311368" y="3895517"/>
            <a:ext cx="576064" cy="319687"/>
          </a:xfrm>
          <a:prstGeom prst="borderCallout1">
            <a:avLst>
              <a:gd name="adj1" fmla="val 103405"/>
              <a:gd name="adj2" fmla="val 49558"/>
              <a:gd name="adj3" fmla="val 161497"/>
              <a:gd name="adj4" fmla="val -8281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>
                <a:latin typeface="Arial" pitchFamily="34" charset="0"/>
                <a:cs typeface="Arial" pitchFamily="34" charset="0"/>
              </a:rPr>
              <a:t>5</a:t>
            </a:r>
            <a:r>
              <a:rPr lang="es-MX" sz="900" dirty="0" smtClean="0">
                <a:latin typeface="Arial" pitchFamily="34" charset="0"/>
                <a:cs typeface="Arial" pitchFamily="34" charset="0"/>
              </a:rPr>
              <a:t>% del total</a:t>
            </a:r>
            <a:endParaRPr lang="es-AR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1595369" y="3292582"/>
            <a:ext cx="532101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latin typeface="Arial" pitchFamily="34" charset="0"/>
                <a:cs typeface="Arial" pitchFamily="34" charset="0"/>
              </a:rPr>
              <a:t>Salta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2171681" y="3303215"/>
            <a:ext cx="585311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latin typeface="Arial" pitchFamily="34" charset="0"/>
                <a:cs typeface="Arial" pitchFamily="34" charset="0"/>
              </a:rPr>
              <a:t>CABA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3362454" y="3301605"/>
            <a:ext cx="535596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latin typeface="Arial" pitchFamily="34" charset="0"/>
                <a:cs typeface="Arial" pitchFamily="34" charset="0"/>
              </a:rPr>
              <a:t>Sta. Rosa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3941125" y="3301605"/>
            <a:ext cx="589156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latin typeface="Arial" pitchFamily="34" charset="0"/>
                <a:cs typeface="Arial" pitchFamily="34" charset="0"/>
              </a:rPr>
              <a:t>Gral. Roca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4559214" y="3301605"/>
            <a:ext cx="535596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latin typeface="Arial" pitchFamily="34" charset="0"/>
                <a:cs typeface="Arial" pitchFamily="34" charset="0"/>
              </a:rPr>
              <a:t>Rawson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5120479" y="3301605"/>
            <a:ext cx="589156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600" dirty="0" smtClean="0">
                <a:latin typeface="Arial" pitchFamily="34" charset="0"/>
                <a:cs typeface="Arial" pitchFamily="34" charset="0"/>
              </a:rPr>
              <a:t>Resistencia</a:t>
            </a:r>
            <a:endParaRPr lang="es-AR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5735845" y="3301605"/>
            <a:ext cx="589156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latin typeface="Arial" pitchFamily="34" charset="0"/>
                <a:cs typeface="Arial" pitchFamily="34" charset="0"/>
              </a:rPr>
              <a:t>Jujuy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6341856" y="3301605"/>
            <a:ext cx="589156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latin typeface="Arial" pitchFamily="34" charset="0"/>
                <a:cs typeface="Arial" pitchFamily="34" charset="0"/>
              </a:rPr>
              <a:t>Neuquén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6952166" y="3301605"/>
            <a:ext cx="535596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latin typeface="Arial" pitchFamily="34" charset="0"/>
                <a:cs typeface="Arial" pitchFamily="34" charset="0"/>
              </a:rPr>
              <a:t>Formosa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7517709" y="3301605"/>
            <a:ext cx="589156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latin typeface="Arial" pitchFamily="34" charset="0"/>
                <a:cs typeface="Arial" pitchFamily="34" charset="0"/>
              </a:rPr>
              <a:t>R. S. Peña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8130827" y="3301605"/>
            <a:ext cx="535596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latin typeface="Arial" pitchFamily="34" charset="0"/>
                <a:cs typeface="Arial" pitchFamily="34" charset="0"/>
              </a:rPr>
              <a:t>Viedma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54 Rectángulo"/>
          <p:cNvSpPr/>
          <p:nvPr/>
        </p:nvSpPr>
        <p:spPr>
          <a:xfrm>
            <a:off x="459334" y="5300422"/>
            <a:ext cx="535596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latin typeface="Arial" pitchFamily="34" charset="0"/>
                <a:cs typeface="Arial" pitchFamily="34" charset="0"/>
              </a:rPr>
              <a:t>Sta. Rosa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55 Rectángulo"/>
          <p:cNvSpPr/>
          <p:nvPr/>
        </p:nvSpPr>
        <p:spPr>
          <a:xfrm>
            <a:off x="1025900" y="5300422"/>
            <a:ext cx="486905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err="1" smtClean="0">
                <a:latin typeface="Arial" pitchFamily="34" charset="0"/>
                <a:cs typeface="Arial" pitchFamily="34" charset="0"/>
              </a:rPr>
              <a:t>Esquel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56 Rectángulo"/>
          <p:cNvSpPr/>
          <p:nvPr/>
        </p:nvSpPr>
        <p:spPr>
          <a:xfrm>
            <a:off x="1555795" y="5300422"/>
            <a:ext cx="535596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latin typeface="Arial" pitchFamily="34" charset="0"/>
                <a:cs typeface="Arial" pitchFamily="34" charset="0"/>
              </a:rPr>
              <a:t>R. Gallegos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57 Rectángulo"/>
          <p:cNvSpPr/>
          <p:nvPr/>
        </p:nvSpPr>
        <p:spPr>
          <a:xfrm>
            <a:off x="2116962" y="5300422"/>
            <a:ext cx="486905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latin typeface="Arial" pitchFamily="34" charset="0"/>
                <a:cs typeface="Arial" pitchFamily="34" charset="0"/>
              </a:rPr>
              <a:t>Salta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58 Rectángulo"/>
          <p:cNvSpPr/>
          <p:nvPr/>
        </p:nvSpPr>
        <p:spPr>
          <a:xfrm>
            <a:off x="2643847" y="5300422"/>
            <a:ext cx="486905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latin typeface="Arial" pitchFamily="34" charset="0"/>
                <a:cs typeface="Arial" pitchFamily="34" charset="0"/>
              </a:rPr>
              <a:t>Candelaria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59 Rectángulo"/>
          <p:cNvSpPr/>
          <p:nvPr/>
        </p:nvSpPr>
        <p:spPr>
          <a:xfrm>
            <a:off x="3177381" y="5300422"/>
            <a:ext cx="535596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600" dirty="0" smtClean="0">
                <a:latin typeface="Arial" pitchFamily="34" charset="0"/>
                <a:cs typeface="Arial" pitchFamily="34" charset="0"/>
              </a:rPr>
              <a:t>Pre egreso.</a:t>
            </a:r>
          </a:p>
          <a:p>
            <a:pPr algn="ctr"/>
            <a:r>
              <a:rPr lang="es-MX" sz="600" dirty="0" smtClean="0">
                <a:latin typeface="Arial" pitchFamily="34" charset="0"/>
                <a:cs typeface="Arial" pitchFamily="34" charset="0"/>
              </a:rPr>
              <a:t>CAABA</a:t>
            </a:r>
            <a:endParaRPr lang="es-AR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60 Rectángulo"/>
          <p:cNvSpPr/>
          <p:nvPr/>
        </p:nvSpPr>
        <p:spPr>
          <a:xfrm>
            <a:off x="3742408" y="5300422"/>
            <a:ext cx="486905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latin typeface="Arial" pitchFamily="34" charset="0"/>
                <a:cs typeface="Arial" pitchFamily="34" charset="0"/>
              </a:rPr>
              <a:t>Ezeiza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61 Rectángulo"/>
          <p:cNvSpPr/>
          <p:nvPr/>
        </p:nvSpPr>
        <p:spPr>
          <a:xfrm>
            <a:off x="4272770" y="5300422"/>
            <a:ext cx="486905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latin typeface="Arial" pitchFamily="34" charset="0"/>
                <a:cs typeface="Arial" pitchFamily="34" charset="0"/>
              </a:rPr>
              <a:t>CABA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62 Rectángulo"/>
          <p:cNvSpPr/>
          <p:nvPr/>
        </p:nvSpPr>
        <p:spPr>
          <a:xfrm>
            <a:off x="4819259" y="5300422"/>
            <a:ext cx="486905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latin typeface="Arial" pitchFamily="34" charset="0"/>
                <a:cs typeface="Arial" pitchFamily="34" charset="0"/>
              </a:rPr>
              <a:t>Jujuy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63 Rectángulo"/>
          <p:cNvSpPr/>
          <p:nvPr/>
        </p:nvSpPr>
        <p:spPr>
          <a:xfrm>
            <a:off x="5344400" y="5300422"/>
            <a:ext cx="486905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latin typeface="Arial" pitchFamily="34" charset="0"/>
                <a:cs typeface="Arial" pitchFamily="34" charset="0"/>
              </a:rPr>
              <a:t>Salta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64 Rectángulo"/>
          <p:cNvSpPr/>
          <p:nvPr/>
        </p:nvSpPr>
        <p:spPr>
          <a:xfrm>
            <a:off x="5866190" y="5513204"/>
            <a:ext cx="535596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latin typeface="Arial" pitchFamily="34" charset="0"/>
                <a:cs typeface="Arial" pitchFamily="34" charset="0"/>
              </a:rPr>
              <a:t>Marcos Paz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65 Rectángulo"/>
          <p:cNvSpPr/>
          <p:nvPr/>
        </p:nvSpPr>
        <p:spPr>
          <a:xfrm>
            <a:off x="6422638" y="5306992"/>
            <a:ext cx="535596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latin typeface="Arial" pitchFamily="34" charset="0"/>
                <a:cs typeface="Arial" pitchFamily="34" charset="0"/>
              </a:rPr>
              <a:t>Gral. Pico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66 Rectángulo"/>
          <p:cNvSpPr/>
          <p:nvPr/>
        </p:nvSpPr>
        <p:spPr>
          <a:xfrm>
            <a:off x="6998375" y="5299273"/>
            <a:ext cx="486905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latin typeface="Arial" pitchFamily="34" charset="0"/>
                <a:cs typeface="Arial" pitchFamily="34" charset="0"/>
              </a:rPr>
              <a:t>Sta. Rosa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67 Rectángulo"/>
          <p:cNvSpPr/>
          <p:nvPr/>
        </p:nvSpPr>
        <p:spPr>
          <a:xfrm>
            <a:off x="7534253" y="5300180"/>
            <a:ext cx="486905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latin typeface="Arial" pitchFamily="34" charset="0"/>
                <a:cs typeface="Arial" pitchFamily="34" charset="0"/>
              </a:rPr>
              <a:t>Ezeiza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68 Rectángulo"/>
          <p:cNvSpPr/>
          <p:nvPr/>
        </p:nvSpPr>
        <p:spPr>
          <a:xfrm>
            <a:off x="8060309" y="5300180"/>
            <a:ext cx="486905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latin typeface="Arial" pitchFamily="34" charset="0"/>
                <a:cs typeface="Arial" pitchFamily="34" charset="0"/>
              </a:rPr>
              <a:t>S. Estero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69 Rectángulo"/>
          <p:cNvSpPr/>
          <p:nvPr/>
        </p:nvSpPr>
        <p:spPr>
          <a:xfrm>
            <a:off x="459167" y="3292979"/>
            <a:ext cx="486905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latin typeface="Arial" pitchFamily="34" charset="0"/>
                <a:cs typeface="Arial" pitchFamily="34" charset="0"/>
              </a:rPr>
              <a:t>Ezeiza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70 Rectángulo"/>
          <p:cNvSpPr/>
          <p:nvPr/>
        </p:nvSpPr>
        <p:spPr>
          <a:xfrm>
            <a:off x="1005586" y="3299598"/>
            <a:ext cx="535596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latin typeface="Arial" pitchFamily="34" charset="0"/>
                <a:cs typeface="Arial" pitchFamily="34" charset="0"/>
              </a:rPr>
              <a:t>Marcos Paz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71 Rectángulo"/>
          <p:cNvSpPr/>
          <p:nvPr/>
        </p:nvSpPr>
        <p:spPr>
          <a:xfrm>
            <a:off x="2795073" y="3301605"/>
            <a:ext cx="535596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latin typeface="Arial" pitchFamily="34" charset="0"/>
                <a:cs typeface="Arial" pitchFamily="34" charset="0"/>
              </a:rPr>
              <a:t>Ezeiza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73 CuadroTexto"/>
          <p:cNvSpPr txBox="1"/>
          <p:nvPr/>
        </p:nvSpPr>
        <p:spPr>
          <a:xfrm>
            <a:off x="251769" y="6118493"/>
            <a:ext cx="8640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Los complejos penitenciarios de AMBA mantienen una alta concentración de población.    </a:t>
            </a:r>
            <a:endParaRPr lang="es-A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2 Marcador de contenido"/>
          <p:cNvSpPr txBox="1">
            <a:spLocks/>
          </p:cNvSpPr>
          <p:nvPr/>
        </p:nvSpPr>
        <p:spPr>
          <a:xfrm>
            <a:off x="4099940" y="1207293"/>
            <a:ext cx="4645395" cy="637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400" dirty="0" smtClean="0">
                <a:latin typeface="Arial" pitchFamily="34" charset="0"/>
                <a:cs typeface="Arial" pitchFamily="34" charset="0"/>
              </a:rPr>
              <a:t>Expresada en números absolutos</a:t>
            </a:r>
          </a:p>
          <a:p>
            <a:pPr algn="ctr"/>
            <a:r>
              <a:rPr lang="es-MX" sz="1400" dirty="0" smtClean="0">
                <a:latin typeface="Arial" pitchFamily="34" charset="0"/>
                <a:cs typeface="Arial" pitchFamily="34" charset="0"/>
              </a:rPr>
              <a:t>Población penal al 30/05/2014: </a:t>
            </a:r>
            <a:r>
              <a:rPr lang="es-MX" sz="1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10.074 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personas</a:t>
            </a:r>
            <a:r>
              <a:rPr lang="es-MX" sz="1100" dirty="0" smtClean="0">
                <a:latin typeface="Arial" pitchFamily="34" charset="0"/>
                <a:cs typeface="Arial" pitchFamily="34" charset="0"/>
              </a:rPr>
              <a:t> </a:t>
            </a:r>
            <a:endParaRPr lang="es-A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72 CuadroTexto"/>
          <p:cNvSpPr txBox="1"/>
          <p:nvPr/>
        </p:nvSpPr>
        <p:spPr>
          <a:xfrm>
            <a:off x="96328" y="5733836"/>
            <a:ext cx="29466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dirty="0" smtClean="0">
                <a:latin typeface="Arial" pitchFamily="34" charset="0"/>
                <a:cs typeface="Arial" pitchFamily="34" charset="0"/>
              </a:rPr>
              <a:t>Fuente: Partes semanales enviados por el SPF. Mayo 2014</a:t>
            </a:r>
            <a:endParaRPr lang="es-AR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22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Rectángulo"/>
          <p:cNvSpPr/>
          <p:nvPr/>
        </p:nvSpPr>
        <p:spPr>
          <a:xfrm>
            <a:off x="-3473" y="6033814"/>
            <a:ext cx="9144000" cy="8367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1 Título"/>
          <p:cNvSpPr txBox="1">
            <a:spLocks/>
          </p:cNvSpPr>
          <p:nvPr/>
        </p:nvSpPr>
        <p:spPr>
          <a:xfrm>
            <a:off x="182205" y="337220"/>
            <a:ext cx="6766059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Población alojada por Unidad</a:t>
            </a:r>
            <a:endParaRPr lang="es-AR" sz="2400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Conector recto 8"/>
          <p:cNvCxnSpPr/>
          <p:nvPr/>
        </p:nvCxnSpPr>
        <p:spPr>
          <a:xfrm>
            <a:off x="326221" y="832148"/>
            <a:ext cx="6193035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0" name="11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2695279"/>
              </p:ext>
            </p:extLst>
          </p:nvPr>
        </p:nvGraphicFramePr>
        <p:xfrm>
          <a:off x="334704" y="3521754"/>
          <a:ext cx="8229600" cy="1963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11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1575099"/>
              </p:ext>
            </p:extLst>
          </p:nvPr>
        </p:nvGraphicFramePr>
        <p:xfrm>
          <a:off x="262696" y="1412777"/>
          <a:ext cx="8424936" cy="1926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31 Llamada con línea 1"/>
          <p:cNvSpPr/>
          <p:nvPr/>
        </p:nvSpPr>
        <p:spPr>
          <a:xfrm>
            <a:off x="6444208" y="3895517"/>
            <a:ext cx="576064" cy="319687"/>
          </a:xfrm>
          <a:prstGeom prst="borderCallout1">
            <a:avLst>
              <a:gd name="adj1" fmla="val 103405"/>
              <a:gd name="adj2" fmla="val 49558"/>
              <a:gd name="adj3" fmla="val 161497"/>
              <a:gd name="adj4" fmla="val -8281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s-MX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% del total</a:t>
            </a:r>
            <a:endParaRPr lang="es-AR" sz="9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1595369" y="3292582"/>
            <a:ext cx="532101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Salta</a:t>
            </a:r>
            <a:endParaRPr lang="es-AR" sz="7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2171681" y="3292582"/>
            <a:ext cx="585311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CABA</a:t>
            </a:r>
            <a:endParaRPr lang="es-AR" sz="7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3362454" y="3292582"/>
            <a:ext cx="535596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Sta. Rosa</a:t>
            </a:r>
            <a:endParaRPr lang="es-AR" sz="7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3941125" y="3292582"/>
            <a:ext cx="589156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Gral. Roca</a:t>
            </a:r>
            <a:endParaRPr lang="es-AR" sz="7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4559214" y="3292582"/>
            <a:ext cx="535596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Rawson</a:t>
            </a:r>
            <a:endParaRPr lang="es-AR" sz="7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5120479" y="3292582"/>
            <a:ext cx="589156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Resistencia</a:t>
            </a:r>
            <a:endParaRPr lang="es-AR" sz="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5735845" y="3292582"/>
            <a:ext cx="589156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Jujuy</a:t>
            </a:r>
            <a:endParaRPr lang="es-AR" sz="7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6341856" y="3292582"/>
            <a:ext cx="589156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Neuquén</a:t>
            </a:r>
            <a:endParaRPr lang="es-AR" sz="7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6952166" y="3292582"/>
            <a:ext cx="535596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Formosa</a:t>
            </a:r>
            <a:endParaRPr lang="es-AR" sz="7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7517709" y="3292582"/>
            <a:ext cx="589156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R. S. Peña</a:t>
            </a:r>
            <a:endParaRPr lang="es-AR" sz="7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8130827" y="3292582"/>
            <a:ext cx="535596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Viedma</a:t>
            </a:r>
            <a:endParaRPr lang="es-AR" sz="7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54 Rectángulo"/>
          <p:cNvSpPr/>
          <p:nvPr/>
        </p:nvSpPr>
        <p:spPr>
          <a:xfrm>
            <a:off x="459334" y="5300422"/>
            <a:ext cx="535596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Sta. Rosa</a:t>
            </a:r>
            <a:endParaRPr lang="es-AR" sz="7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55 Rectángulo"/>
          <p:cNvSpPr/>
          <p:nvPr/>
        </p:nvSpPr>
        <p:spPr>
          <a:xfrm>
            <a:off x="1036533" y="5300422"/>
            <a:ext cx="486905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Esquel</a:t>
            </a:r>
            <a:endParaRPr lang="es-AR" sz="7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56 Rectángulo"/>
          <p:cNvSpPr/>
          <p:nvPr/>
        </p:nvSpPr>
        <p:spPr>
          <a:xfrm>
            <a:off x="1555795" y="5300422"/>
            <a:ext cx="535596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R. Gallegos</a:t>
            </a:r>
            <a:endParaRPr lang="es-AR" sz="7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57 Rectángulo"/>
          <p:cNvSpPr/>
          <p:nvPr/>
        </p:nvSpPr>
        <p:spPr>
          <a:xfrm>
            <a:off x="2116962" y="5300422"/>
            <a:ext cx="486905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Salta</a:t>
            </a:r>
            <a:endParaRPr lang="es-AR" sz="7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58 Rectángulo"/>
          <p:cNvSpPr/>
          <p:nvPr/>
        </p:nvSpPr>
        <p:spPr>
          <a:xfrm>
            <a:off x="2643847" y="5300422"/>
            <a:ext cx="486905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Candelaria</a:t>
            </a:r>
            <a:endParaRPr lang="es-AR" sz="7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59 Rectángulo"/>
          <p:cNvSpPr/>
          <p:nvPr/>
        </p:nvSpPr>
        <p:spPr>
          <a:xfrm>
            <a:off x="3177381" y="5300422"/>
            <a:ext cx="535596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Pre egreso.</a:t>
            </a:r>
          </a:p>
          <a:p>
            <a:pPr algn="ctr"/>
            <a:r>
              <a:rPr lang="es-MX" sz="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CAABA</a:t>
            </a:r>
            <a:endParaRPr lang="es-AR" sz="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60 Rectángulo"/>
          <p:cNvSpPr/>
          <p:nvPr/>
        </p:nvSpPr>
        <p:spPr>
          <a:xfrm>
            <a:off x="3751933" y="5300422"/>
            <a:ext cx="486905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Ezeiza</a:t>
            </a:r>
            <a:endParaRPr lang="es-AR" sz="7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61 Rectángulo"/>
          <p:cNvSpPr/>
          <p:nvPr/>
        </p:nvSpPr>
        <p:spPr>
          <a:xfrm>
            <a:off x="4272770" y="5300422"/>
            <a:ext cx="486905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CABA</a:t>
            </a:r>
            <a:endParaRPr lang="es-AR" sz="7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62 Rectángulo"/>
          <p:cNvSpPr/>
          <p:nvPr/>
        </p:nvSpPr>
        <p:spPr>
          <a:xfrm>
            <a:off x="4809734" y="5300422"/>
            <a:ext cx="486905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Jujuy</a:t>
            </a:r>
            <a:endParaRPr lang="es-AR" sz="7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63 Rectángulo"/>
          <p:cNvSpPr/>
          <p:nvPr/>
        </p:nvSpPr>
        <p:spPr>
          <a:xfrm>
            <a:off x="5344400" y="5300422"/>
            <a:ext cx="486905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Salta</a:t>
            </a:r>
            <a:endParaRPr lang="es-AR" sz="7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64 Rectángulo"/>
          <p:cNvSpPr/>
          <p:nvPr/>
        </p:nvSpPr>
        <p:spPr>
          <a:xfrm>
            <a:off x="5866190" y="5513204"/>
            <a:ext cx="535596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Marcos Paz</a:t>
            </a:r>
            <a:endParaRPr lang="es-AR" sz="7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65 Rectángulo"/>
          <p:cNvSpPr/>
          <p:nvPr/>
        </p:nvSpPr>
        <p:spPr>
          <a:xfrm>
            <a:off x="6422638" y="5296359"/>
            <a:ext cx="535596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Gral. Pico</a:t>
            </a:r>
            <a:endParaRPr lang="es-AR" sz="7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66 Rectángulo"/>
          <p:cNvSpPr/>
          <p:nvPr/>
        </p:nvSpPr>
        <p:spPr>
          <a:xfrm>
            <a:off x="6987742" y="5299273"/>
            <a:ext cx="486905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Sta. Rosa</a:t>
            </a:r>
            <a:endParaRPr lang="es-AR" sz="7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67 Rectángulo"/>
          <p:cNvSpPr/>
          <p:nvPr/>
        </p:nvSpPr>
        <p:spPr>
          <a:xfrm>
            <a:off x="7499274" y="5300180"/>
            <a:ext cx="535596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Ezeiza</a:t>
            </a:r>
            <a:endParaRPr lang="es-AR" sz="7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68 Rectángulo"/>
          <p:cNvSpPr/>
          <p:nvPr/>
        </p:nvSpPr>
        <p:spPr>
          <a:xfrm>
            <a:off x="8060309" y="5300180"/>
            <a:ext cx="486905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S. Estero</a:t>
            </a:r>
            <a:endParaRPr lang="es-AR" sz="7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69 Rectángulo"/>
          <p:cNvSpPr/>
          <p:nvPr/>
        </p:nvSpPr>
        <p:spPr>
          <a:xfrm>
            <a:off x="459167" y="3292582"/>
            <a:ext cx="486905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Ezeiza</a:t>
            </a:r>
            <a:endParaRPr lang="es-AR" sz="7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70 Rectángulo"/>
          <p:cNvSpPr/>
          <p:nvPr/>
        </p:nvSpPr>
        <p:spPr>
          <a:xfrm>
            <a:off x="1005586" y="3292582"/>
            <a:ext cx="535596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Marcos Paz</a:t>
            </a:r>
            <a:endParaRPr lang="es-AR" sz="7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71 Rectángulo"/>
          <p:cNvSpPr/>
          <p:nvPr/>
        </p:nvSpPr>
        <p:spPr>
          <a:xfrm>
            <a:off x="2795073" y="3292582"/>
            <a:ext cx="535596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Ezeiza</a:t>
            </a:r>
            <a:endParaRPr lang="es-AR" sz="7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76 CuadroTexto"/>
          <p:cNvSpPr txBox="1"/>
          <p:nvPr/>
        </p:nvSpPr>
        <p:spPr>
          <a:xfrm>
            <a:off x="94448" y="6114061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CPF I  (Ezeiza) muestra en sintonía con el crecimiento general, un incremento sostenido en los últimos tres meses de su población alojada.  </a:t>
            </a:r>
            <a:endParaRPr lang="es-A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2 Marcador de contenido"/>
          <p:cNvSpPr txBox="1">
            <a:spLocks/>
          </p:cNvSpPr>
          <p:nvPr/>
        </p:nvSpPr>
        <p:spPr>
          <a:xfrm>
            <a:off x="4099940" y="1014021"/>
            <a:ext cx="4645395" cy="637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400" dirty="0" smtClean="0">
                <a:latin typeface="Arial" pitchFamily="34" charset="0"/>
                <a:cs typeface="Arial" pitchFamily="34" charset="0"/>
              </a:rPr>
              <a:t>Comparación respecto al mes anterior</a:t>
            </a:r>
            <a:endParaRPr lang="es-A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78 Elipse"/>
          <p:cNvSpPr/>
          <p:nvPr/>
        </p:nvSpPr>
        <p:spPr>
          <a:xfrm>
            <a:off x="2113526" y="1484784"/>
            <a:ext cx="67416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79 Elipse"/>
          <p:cNvSpPr/>
          <p:nvPr/>
        </p:nvSpPr>
        <p:spPr>
          <a:xfrm>
            <a:off x="323528" y="1311292"/>
            <a:ext cx="67416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72 CuadroTexto"/>
          <p:cNvSpPr txBox="1"/>
          <p:nvPr/>
        </p:nvSpPr>
        <p:spPr>
          <a:xfrm>
            <a:off x="96328" y="5733836"/>
            <a:ext cx="29466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dirty="0" smtClean="0">
                <a:latin typeface="Arial" pitchFamily="34" charset="0"/>
                <a:cs typeface="Arial" pitchFamily="34" charset="0"/>
              </a:rPr>
              <a:t>Fuente: Partes semanales enviados por el SPF. Mayo 2014</a:t>
            </a:r>
            <a:endParaRPr lang="es-AR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24912" y="1042103"/>
            <a:ext cx="755415" cy="24800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s-MX" sz="800" dirty="0" smtClean="0"/>
          </a:p>
          <a:p>
            <a:pPr algn="ctr"/>
            <a:r>
              <a:rPr lang="es-MX" sz="800" dirty="0" smtClean="0"/>
              <a:t>Marzo: 1889</a:t>
            </a:r>
          </a:p>
          <a:p>
            <a:pPr algn="ctr"/>
            <a:endParaRPr lang="es-AR" sz="800" dirty="0"/>
          </a:p>
        </p:txBody>
      </p:sp>
    </p:spTree>
    <p:extLst>
      <p:ext uri="{BB962C8B-B14F-4D97-AF65-F5344CB8AC3E}">
        <p14:creationId xmlns:p14="http://schemas.microsoft.com/office/powerpoint/2010/main" val="354674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Rectángulo"/>
          <p:cNvSpPr/>
          <p:nvPr/>
        </p:nvSpPr>
        <p:spPr>
          <a:xfrm>
            <a:off x="-3473" y="6033814"/>
            <a:ext cx="9144000" cy="8367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1 Título"/>
          <p:cNvSpPr txBox="1">
            <a:spLocks/>
          </p:cNvSpPr>
          <p:nvPr/>
        </p:nvSpPr>
        <p:spPr>
          <a:xfrm>
            <a:off x="182205" y="337220"/>
            <a:ext cx="6766059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Foco en población femenina</a:t>
            </a:r>
            <a:endParaRPr lang="es-AR" sz="2400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Conector recto 8"/>
          <p:cNvCxnSpPr/>
          <p:nvPr/>
        </p:nvCxnSpPr>
        <p:spPr>
          <a:xfrm>
            <a:off x="326221" y="832148"/>
            <a:ext cx="6193035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3" name="11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9038376"/>
              </p:ext>
            </p:extLst>
          </p:nvPr>
        </p:nvGraphicFramePr>
        <p:xfrm>
          <a:off x="105506" y="3561605"/>
          <a:ext cx="3456384" cy="1811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4" name="73 CuadroTexto"/>
          <p:cNvSpPr txBox="1"/>
          <p:nvPr/>
        </p:nvSpPr>
        <p:spPr>
          <a:xfrm>
            <a:off x="376486" y="5169819"/>
            <a:ext cx="9554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00" dirty="0" smtClean="0">
                <a:latin typeface="Arial" pitchFamily="34" charset="0"/>
                <a:cs typeface="Arial" pitchFamily="34" charset="0"/>
              </a:rPr>
              <a:t>Base: 10074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74 CuadroTexto"/>
          <p:cNvSpPr txBox="1"/>
          <p:nvPr/>
        </p:nvSpPr>
        <p:spPr>
          <a:xfrm>
            <a:off x="1748830" y="5169819"/>
            <a:ext cx="129614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00" dirty="0" smtClean="0">
                <a:latin typeface="Arial" pitchFamily="34" charset="0"/>
                <a:cs typeface="Arial" pitchFamily="34" charset="0"/>
              </a:rPr>
              <a:t>Base: 746 mujeres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6" name="75 Conector recto de flecha"/>
          <p:cNvCxnSpPr/>
          <p:nvPr/>
        </p:nvCxnSpPr>
        <p:spPr>
          <a:xfrm flipV="1">
            <a:off x="1164940" y="4012320"/>
            <a:ext cx="1008112" cy="43204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9" name="7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861296"/>
              </p:ext>
            </p:extLst>
          </p:nvPr>
        </p:nvGraphicFramePr>
        <p:xfrm>
          <a:off x="2795795" y="3766044"/>
          <a:ext cx="2424275" cy="71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325"/>
                <a:gridCol w="346325"/>
                <a:gridCol w="346325"/>
                <a:gridCol w="346325"/>
                <a:gridCol w="346325"/>
                <a:gridCol w="346325"/>
                <a:gridCol w="346325"/>
              </a:tblGrid>
              <a:tr h="149339">
                <a:tc gridSpan="7">
                  <a:txBody>
                    <a:bodyPr/>
                    <a:lstStyle/>
                    <a:p>
                      <a:pPr algn="ctr"/>
                      <a:r>
                        <a:rPr lang="es-MX" sz="800" dirty="0" smtClean="0"/>
                        <a:t>Mujeres procesadas</a:t>
                      </a:r>
                      <a:endParaRPr lang="es-AR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AR" sz="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AR" sz="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AR" sz="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AR" sz="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AR" sz="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AR" sz="800" dirty="0"/>
                    </a:p>
                  </a:txBody>
                  <a:tcPr/>
                </a:tc>
              </a:tr>
              <a:tr h="149339"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/>
                        <a:t>Oct</a:t>
                      </a:r>
                      <a:r>
                        <a:rPr lang="es-MX" sz="700" baseline="0" dirty="0" smtClean="0"/>
                        <a:t> ’13</a:t>
                      </a:r>
                      <a:endParaRPr lang="es-A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/>
                        <a:t>Nov ‘13</a:t>
                      </a:r>
                      <a:endParaRPr lang="es-A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/>
                        <a:t>Dic ’13</a:t>
                      </a:r>
                      <a:endParaRPr lang="es-A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/>
                        <a:t>Ene ‘14 </a:t>
                      </a:r>
                      <a:endParaRPr lang="es-A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/>
                        <a:t>Feb ’14</a:t>
                      </a:r>
                      <a:endParaRPr lang="es-A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/>
                        <a:t>Mar ’14</a:t>
                      </a:r>
                      <a:endParaRPr lang="es-A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/>
                        <a:t>Abr ‘14</a:t>
                      </a:r>
                      <a:endParaRPr lang="es-AR" sz="700" dirty="0"/>
                    </a:p>
                  </a:txBody>
                  <a:tcPr/>
                </a:tc>
              </a:tr>
              <a:tr h="149339"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/>
                        <a:t>61%</a:t>
                      </a:r>
                      <a:endParaRPr lang="es-A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/>
                        <a:t>62%</a:t>
                      </a:r>
                      <a:endParaRPr lang="es-A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/>
                        <a:t>62%</a:t>
                      </a:r>
                      <a:endParaRPr lang="es-A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/>
                        <a:t>64%</a:t>
                      </a:r>
                      <a:endParaRPr lang="es-A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/>
                        <a:t>65%</a:t>
                      </a:r>
                      <a:endParaRPr lang="es-A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/>
                        <a:t>65%</a:t>
                      </a:r>
                      <a:endParaRPr lang="es-A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/>
                        <a:t>67%</a:t>
                      </a:r>
                      <a:endParaRPr lang="es-AR" sz="7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0" name="79 Flecha abajo"/>
          <p:cNvSpPr/>
          <p:nvPr/>
        </p:nvSpPr>
        <p:spPr>
          <a:xfrm rot="16200000">
            <a:off x="2549009" y="4019087"/>
            <a:ext cx="253561" cy="2400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1" name="80 Conector recto de flecha"/>
          <p:cNvCxnSpPr/>
          <p:nvPr/>
        </p:nvCxnSpPr>
        <p:spPr>
          <a:xfrm flipV="1">
            <a:off x="5157589" y="4303981"/>
            <a:ext cx="0" cy="16887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2" name="81 Gráfico"/>
          <p:cNvGraphicFramePr/>
          <p:nvPr>
            <p:extLst>
              <p:ext uri="{D42A27DB-BD31-4B8C-83A1-F6EECF244321}">
                <p14:modId xmlns:p14="http://schemas.microsoft.com/office/powerpoint/2010/main" val="1110355632"/>
              </p:ext>
            </p:extLst>
          </p:nvPr>
        </p:nvGraphicFramePr>
        <p:xfrm>
          <a:off x="2996481" y="1577858"/>
          <a:ext cx="5941367" cy="94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3" name="82 CuadroTexto"/>
          <p:cNvSpPr txBox="1"/>
          <p:nvPr/>
        </p:nvSpPr>
        <p:spPr>
          <a:xfrm>
            <a:off x="4093315" y="1137079"/>
            <a:ext cx="39350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 smtClean="0">
                <a:latin typeface="Arial" pitchFamily="34" charset="0"/>
                <a:cs typeface="Arial" pitchFamily="34" charset="0"/>
              </a:rPr>
              <a:t>Evolución de cantidad de detenidas. Octubre 2013 - Mayo 2014</a:t>
            </a:r>
          </a:p>
        </p:txBody>
      </p:sp>
      <p:sp>
        <p:nvSpPr>
          <p:cNvPr id="84" name="83 CuadroTexto"/>
          <p:cNvSpPr txBox="1"/>
          <p:nvPr/>
        </p:nvSpPr>
        <p:spPr>
          <a:xfrm>
            <a:off x="366674" y="2992016"/>
            <a:ext cx="315406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sz="1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Situación procesal general  vs.                                            Situación procesal detenidas</a:t>
            </a:r>
          </a:p>
        </p:txBody>
      </p:sp>
      <p:sp>
        <p:nvSpPr>
          <p:cNvPr id="85" name="1 Título"/>
          <p:cNvSpPr txBox="1">
            <a:spLocks/>
          </p:cNvSpPr>
          <p:nvPr/>
        </p:nvSpPr>
        <p:spPr>
          <a:xfrm>
            <a:off x="265773" y="1535660"/>
            <a:ext cx="2581900" cy="81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600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es-MX" sz="1600" b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mayo </a:t>
            </a:r>
            <a:r>
              <a:rPr lang="es-MX" sz="1600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de 2014 son </a:t>
            </a:r>
            <a:r>
              <a:rPr lang="es-MX" sz="1600" b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746 </a:t>
            </a:r>
            <a:r>
              <a:rPr lang="es-MX" sz="1600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las mujeres  </a:t>
            </a:r>
            <a:r>
              <a:rPr lang="es-MX" sz="1600" b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alojadas en unidades del </a:t>
            </a:r>
            <a:r>
              <a:rPr lang="es-MX" sz="1600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SPF.</a:t>
            </a:r>
            <a:endParaRPr lang="es-AR" sz="1600" b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85 Rectángulo"/>
          <p:cNvSpPr/>
          <p:nvPr/>
        </p:nvSpPr>
        <p:spPr>
          <a:xfrm>
            <a:off x="8054483" y="1528357"/>
            <a:ext cx="662082" cy="9046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7" name="11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0440605"/>
              </p:ext>
            </p:extLst>
          </p:nvPr>
        </p:nvGraphicFramePr>
        <p:xfrm>
          <a:off x="5292080" y="3529688"/>
          <a:ext cx="3456384" cy="1840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8" name="87 CuadroTexto"/>
          <p:cNvSpPr txBox="1"/>
          <p:nvPr/>
        </p:nvSpPr>
        <p:spPr>
          <a:xfrm>
            <a:off x="5873428" y="2960117"/>
            <a:ext cx="21578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sz="1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Jurisdicción general vs.                    Jurisdicción detenidas</a:t>
            </a:r>
          </a:p>
        </p:txBody>
      </p:sp>
      <p:sp>
        <p:nvSpPr>
          <p:cNvPr id="89" name="88 Elipse"/>
          <p:cNvSpPr/>
          <p:nvPr/>
        </p:nvSpPr>
        <p:spPr>
          <a:xfrm>
            <a:off x="7452319" y="3933056"/>
            <a:ext cx="504057" cy="3079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1 Título"/>
          <p:cNvSpPr txBox="1">
            <a:spLocks/>
          </p:cNvSpPr>
          <p:nvPr/>
        </p:nvSpPr>
        <p:spPr>
          <a:xfrm>
            <a:off x="4774074" y="5445612"/>
            <a:ext cx="4217192" cy="4316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200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Respecto de la población general es significativamente más alto el grupo de mujeres que depende de la Justicia Federal. </a:t>
            </a:r>
            <a:endParaRPr lang="es-AR" sz="1200" b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91 CuadroTexto"/>
          <p:cNvSpPr txBox="1"/>
          <p:nvPr/>
        </p:nvSpPr>
        <p:spPr>
          <a:xfrm>
            <a:off x="5516538" y="5173161"/>
            <a:ext cx="153880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00" dirty="0" smtClean="0">
                <a:latin typeface="Arial" pitchFamily="34" charset="0"/>
                <a:cs typeface="Arial" pitchFamily="34" charset="0"/>
              </a:rPr>
              <a:t>Base: 10074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92 CuadroTexto"/>
          <p:cNvSpPr txBox="1"/>
          <p:nvPr/>
        </p:nvSpPr>
        <p:spPr>
          <a:xfrm>
            <a:off x="7092280" y="5173161"/>
            <a:ext cx="129614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00" dirty="0" smtClean="0">
                <a:latin typeface="Arial" pitchFamily="34" charset="0"/>
                <a:cs typeface="Arial" pitchFamily="34" charset="0"/>
              </a:rPr>
              <a:t>Base: 746 mujeres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96328" y="5733836"/>
            <a:ext cx="29466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dirty="0" smtClean="0">
                <a:latin typeface="Arial" pitchFamily="34" charset="0"/>
                <a:cs typeface="Arial" pitchFamily="34" charset="0"/>
              </a:rPr>
              <a:t>Fuente: Partes semanales enviados por el SPF. Mayo 2014</a:t>
            </a:r>
            <a:endParaRPr lang="es-AR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94448" y="6114061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Desciende el número de mujeres encarceladas respecto al mes anterior y siguen siendo mayoría quienes se encuentran son condena firme.  </a:t>
            </a:r>
            <a:endParaRPr lang="es-A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03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539552" y="4107407"/>
            <a:ext cx="8208912" cy="58382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539552" y="1724744"/>
            <a:ext cx="8208912" cy="113771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39552" y="5005411"/>
            <a:ext cx="8208912" cy="58382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39552" y="3205211"/>
            <a:ext cx="8208912" cy="58382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1 Título"/>
          <p:cNvSpPr txBox="1">
            <a:spLocks/>
          </p:cNvSpPr>
          <p:nvPr/>
        </p:nvSpPr>
        <p:spPr>
          <a:xfrm>
            <a:off x="182205" y="337220"/>
            <a:ext cx="6766059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dirty="0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Población “</a:t>
            </a:r>
            <a:r>
              <a:rPr lang="es-MX" sz="2400" dirty="0" err="1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Transgénero</a:t>
            </a:r>
            <a:r>
              <a:rPr lang="es-MX" sz="2400" dirty="0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”</a:t>
            </a:r>
            <a:endParaRPr lang="es-AR" sz="2400" dirty="0">
              <a:solidFill>
                <a:srgbClr val="1F497D">
                  <a:lumMod val="75000"/>
                </a:srgbClr>
              </a:solidFill>
              <a:latin typeface="Arial"/>
              <a:cs typeface="Arial"/>
            </a:endParaRPr>
          </a:p>
        </p:txBody>
      </p:sp>
      <p:cxnSp>
        <p:nvCxnSpPr>
          <p:cNvPr id="52" name="Conector recto 8"/>
          <p:cNvCxnSpPr/>
          <p:nvPr/>
        </p:nvCxnSpPr>
        <p:spPr>
          <a:xfrm>
            <a:off x="326221" y="832148"/>
            <a:ext cx="6193035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1 Título"/>
          <p:cNvSpPr txBox="1">
            <a:spLocks/>
          </p:cNvSpPr>
          <p:nvPr/>
        </p:nvSpPr>
        <p:spPr>
          <a:xfrm>
            <a:off x="539552" y="2924944"/>
            <a:ext cx="8352928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itchFamily="34" charset="0"/>
              <a:buChar char="•"/>
            </a:pPr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 mayo de 2014 se encuentran alojadas bajo esta denominación un total de 16 personas en el SPF, específicamente en el Módulo VI del Complejo Penitenciario Federal I de Ezeiza. </a:t>
            </a:r>
          </a:p>
          <a:p>
            <a:pPr marL="342900" indent="-342900">
              <a:buFont typeface="Arial" pitchFamily="34" charset="0"/>
              <a:buChar char="•"/>
            </a:pPr>
            <a:endParaRPr lang="es-MX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s-MX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Respecto del mes anterior, esa población se incrementa en 5 personas.</a:t>
            </a:r>
            <a:endParaRPr lang="es-MX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s-MX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s-MX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este conjunto,  solo una persona cuenta con condena firme.   </a:t>
            </a:r>
          </a:p>
          <a:p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</a:t>
            </a:r>
          </a:p>
          <a:p>
            <a:pPr marL="342900" indent="-342900">
              <a:buFont typeface="Arial" pitchFamily="34" charset="0"/>
              <a:buChar char="•"/>
            </a:pPr>
            <a:endParaRPr lang="es-MX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Todas ellas son mayores de edad.  </a:t>
            </a:r>
            <a:endParaRPr lang="es-AR" sz="20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35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11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2726669"/>
              </p:ext>
            </p:extLst>
          </p:nvPr>
        </p:nvGraphicFramePr>
        <p:xfrm>
          <a:off x="347737" y="4338682"/>
          <a:ext cx="3026746" cy="1784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29 Rectángulo"/>
          <p:cNvSpPr/>
          <p:nvPr/>
        </p:nvSpPr>
        <p:spPr>
          <a:xfrm>
            <a:off x="-3473" y="6033814"/>
            <a:ext cx="9144000" cy="8367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1 Título"/>
          <p:cNvSpPr txBox="1">
            <a:spLocks/>
          </p:cNvSpPr>
          <p:nvPr/>
        </p:nvSpPr>
        <p:spPr>
          <a:xfrm>
            <a:off x="182205" y="337220"/>
            <a:ext cx="6766059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Foco en jóvenes adultos</a:t>
            </a:r>
            <a:endParaRPr lang="es-AR" sz="2400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Conector recto 8"/>
          <p:cNvCxnSpPr/>
          <p:nvPr/>
        </p:nvCxnSpPr>
        <p:spPr>
          <a:xfrm>
            <a:off x="326221" y="895408"/>
            <a:ext cx="6193035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5" name="24 Gráfico"/>
          <p:cNvGraphicFramePr/>
          <p:nvPr>
            <p:extLst>
              <p:ext uri="{D42A27DB-BD31-4B8C-83A1-F6EECF244321}">
                <p14:modId xmlns:p14="http://schemas.microsoft.com/office/powerpoint/2010/main" val="39109135"/>
              </p:ext>
            </p:extLst>
          </p:nvPr>
        </p:nvGraphicFramePr>
        <p:xfrm>
          <a:off x="815752" y="1902426"/>
          <a:ext cx="3336032" cy="249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1 Título"/>
          <p:cNvSpPr txBox="1">
            <a:spLocks/>
          </p:cNvSpPr>
          <p:nvPr/>
        </p:nvSpPr>
        <p:spPr>
          <a:xfrm>
            <a:off x="179512" y="823400"/>
            <a:ext cx="8662695" cy="652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800" dirty="0" smtClean="0">
                <a:latin typeface="Arial" pitchFamily="34" charset="0"/>
                <a:cs typeface="Arial" pitchFamily="34" charset="0"/>
              </a:rPr>
              <a:t>En mayo de 2014 son 429 las personas de entre 18 y 21 años alojadas en cárceles federales. </a:t>
            </a:r>
          </a:p>
        </p:txBody>
      </p:sp>
      <p:graphicFrame>
        <p:nvGraphicFramePr>
          <p:cNvPr id="27" name="26 Gráfico"/>
          <p:cNvGraphicFramePr/>
          <p:nvPr>
            <p:extLst>
              <p:ext uri="{D42A27DB-BD31-4B8C-83A1-F6EECF244321}">
                <p14:modId xmlns:p14="http://schemas.microsoft.com/office/powerpoint/2010/main" val="2388948620"/>
              </p:ext>
            </p:extLst>
          </p:nvPr>
        </p:nvGraphicFramePr>
        <p:xfrm>
          <a:off x="5269718" y="1907783"/>
          <a:ext cx="3336032" cy="249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27 CuadroTexto"/>
          <p:cNvSpPr txBox="1"/>
          <p:nvPr/>
        </p:nvSpPr>
        <p:spPr>
          <a:xfrm>
            <a:off x="197514" y="2612812"/>
            <a:ext cx="11881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Distribución según género</a:t>
            </a:r>
            <a:endParaRPr lang="es-AR" sz="11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6276503" y="3805758"/>
            <a:ext cx="12362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 smtClean="0">
                <a:latin typeface="Arial" pitchFamily="34" charset="0"/>
                <a:cs typeface="Arial" pitchFamily="34" charset="0"/>
              </a:rPr>
              <a:t>Base: 429 jóvenes adultos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1655654" y="3805758"/>
            <a:ext cx="12362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 smtClean="0">
                <a:latin typeface="Arial" pitchFamily="34" charset="0"/>
                <a:cs typeface="Arial" pitchFamily="34" charset="0"/>
              </a:rPr>
              <a:t>Base: 429 jóvenes adultos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4214380" y="2612812"/>
            <a:ext cx="133147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Unidades en las que están alojados</a:t>
            </a:r>
            <a:endParaRPr lang="es-AR" sz="11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577007" y="4071982"/>
            <a:ext cx="27382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1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Distribución según situación procesal</a:t>
            </a:r>
            <a:endParaRPr lang="es-AR" sz="11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33 Conector recto de flecha"/>
          <p:cNvCxnSpPr/>
          <p:nvPr/>
        </p:nvCxnSpPr>
        <p:spPr>
          <a:xfrm flipV="1">
            <a:off x="1417573" y="4581128"/>
            <a:ext cx="1066195" cy="50937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3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003185"/>
              </p:ext>
            </p:extLst>
          </p:nvPr>
        </p:nvGraphicFramePr>
        <p:xfrm>
          <a:off x="3009190" y="4495525"/>
          <a:ext cx="2426907" cy="843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701"/>
                <a:gridCol w="346701"/>
                <a:gridCol w="346701"/>
                <a:gridCol w="346701"/>
                <a:gridCol w="346701"/>
                <a:gridCol w="346701"/>
                <a:gridCol w="346701"/>
              </a:tblGrid>
              <a:tr h="149339">
                <a:tc gridSpan="7">
                  <a:txBody>
                    <a:bodyPr/>
                    <a:lstStyle/>
                    <a:p>
                      <a:pPr algn="ctr"/>
                      <a:r>
                        <a:rPr lang="es-MX" sz="700" dirty="0" smtClean="0"/>
                        <a:t>Jóvenes adultos/as</a:t>
                      </a:r>
                      <a:r>
                        <a:rPr lang="es-MX" sz="700" baseline="0" dirty="0" smtClean="0"/>
                        <a:t> </a:t>
                      </a:r>
                      <a:r>
                        <a:rPr lang="es-MX" sz="700" dirty="0" smtClean="0"/>
                        <a:t>encarcelados/as preventivamente</a:t>
                      </a:r>
                      <a:endParaRPr lang="es-AR" sz="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AR" sz="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AR" sz="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AR" sz="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AR" sz="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AR" sz="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AR" sz="700" dirty="0"/>
                    </a:p>
                  </a:txBody>
                  <a:tcPr/>
                </a:tc>
              </a:tr>
              <a:tr h="149339"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/>
                        <a:t>Oct</a:t>
                      </a:r>
                      <a:r>
                        <a:rPr lang="es-MX" sz="700" baseline="0" dirty="0" smtClean="0"/>
                        <a:t> ’13</a:t>
                      </a:r>
                      <a:endParaRPr lang="es-A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/>
                        <a:t>Nov ‘13</a:t>
                      </a:r>
                      <a:endParaRPr lang="es-A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/>
                        <a:t>Dic ’13</a:t>
                      </a:r>
                      <a:endParaRPr lang="es-A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/>
                        <a:t>Ene ‘14 </a:t>
                      </a:r>
                      <a:endParaRPr lang="es-A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/>
                        <a:t>Feb ´14</a:t>
                      </a:r>
                      <a:endParaRPr lang="es-A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/>
                        <a:t>Mar ‘14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/>
                        <a:t>Abr ’14</a:t>
                      </a:r>
                      <a:endParaRPr lang="es-AR" sz="700" dirty="0"/>
                    </a:p>
                  </a:txBody>
                  <a:tcPr anchor="ctr"/>
                </a:tc>
              </a:tr>
              <a:tr h="340099"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/>
                        <a:t>79%</a:t>
                      </a:r>
                      <a:endParaRPr lang="es-A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/>
                        <a:t>77%</a:t>
                      </a:r>
                      <a:endParaRPr lang="es-A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/>
                        <a:t>79%</a:t>
                      </a:r>
                      <a:endParaRPr lang="es-A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/>
                        <a:t>80%</a:t>
                      </a:r>
                      <a:endParaRPr lang="es-A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/>
                        <a:t>81%</a:t>
                      </a:r>
                      <a:endParaRPr lang="es-A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/>
                        <a:t>82%</a:t>
                      </a:r>
                      <a:endParaRPr lang="es-A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/>
                        <a:t>84%</a:t>
                      </a:r>
                      <a:endParaRPr lang="es-AR" sz="7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6" name="35 Flecha abajo"/>
          <p:cNvSpPr/>
          <p:nvPr/>
        </p:nvSpPr>
        <p:spPr>
          <a:xfrm rot="16200000">
            <a:off x="2790077" y="4824289"/>
            <a:ext cx="288032" cy="150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36 Conector recto de flecha"/>
          <p:cNvCxnSpPr/>
          <p:nvPr/>
        </p:nvCxnSpPr>
        <p:spPr>
          <a:xfrm flipV="1">
            <a:off x="3563888" y="5373216"/>
            <a:ext cx="1700776" cy="7466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37 Gráfico"/>
          <p:cNvGraphicFramePr/>
          <p:nvPr>
            <p:extLst>
              <p:ext uri="{D42A27DB-BD31-4B8C-83A1-F6EECF244321}">
                <p14:modId xmlns:p14="http://schemas.microsoft.com/office/powerpoint/2010/main" val="1099607406"/>
              </p:ext>
            </p:extLst>
          </p:nvPr>
        </p:nvGraphicFramePr>
        <p:xfrm>
          <a:off x="2555776" y="1332020"/>
          <a:ext cx="5616624" cy="94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9" name="38 CuadroTexto"/>
          <p:cNvSpPr txBox="1"/>
          <p:nvPr/>
        </p:nvSpPr>
        <p:spPr>
          <a:xfrm>
            <a:off x="5983981" y="4071982"/>
            <a:ext cx="22910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1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Distribución según </a:t>
            </a:r>
            <a:r>
              <a:rPr lang="es-MX" sz="11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jurisdicción</a:t>
            </a:r>
            <a:endParaRPr lang="es-AR" sz="11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346303" y="1448035"/>
            <a:ext cx="22179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1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Evolución de cantidad de jóvenes </a:t>
            </a:r>
            <a:r>
              <a:rPr lang="es-MX" sz="11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encarcelados/as </a:t>
            </a:r>
            <a:endParaRPr lang="es-MX" sz="11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s-MX" sz="11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Octubre 2013 - Mayo 2014</a:t>
            </a:r>
            <a:endParaRPr lang="es-MX" sz="11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3" name="11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3123482"/>
              </p:ext>
            </p:extLst>
          </p:nvPr>
        </p:nvGraphicFramePr>
        <p:xfrm>
          <a:off x="5436096" y="4308117"/>
          <a:ext cx="3456384" cy="1788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4" name="43 CuadroTexto"/>
          <p:cNvSpPr txBox="1"/>
          <p:nvPr/>
        </p:nvSpPr>
        <p:spPr>
          <a:xfrm>
            <a:off x="48727" y="6125815"/>
            <a:ext cx="89877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 mantiene estable el conjunto de jóvenes adultos encarcelados. No se reduce la proporción de quienes, dentro de este colectivo, están encerrados preventivamente.  </a:t>
            </a:r>
            <a:endParaRPr lang="es-AR" sz="1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09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683568" y="256385"/>
            <a:ext cx="7824349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4000" b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Introducción</a:t>
            </a:r>
            <a:endParaRPr lang="es-AR" sz="4000" b="1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683568" y="1999381"/>
            <a:ext cx="7931224" cy="39498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 información contenida en el presente reporte es producto de la sistematización de los partes semanales enviados por el Servicio Penitenciario Federal (SPF) a PROCUVIN. </a:t>
            </a:r>
          </a:p>
          <a:p>
            <a:pPr algn="just"/>
            <a:endParaRPr lang="es-MX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 Procuraduría posee la facultad de requerir información a las distintas agencias penales a fin de conocer y caracterizar el universo sobre el que interviene.</a:t>
            </a:r>
          </a:p>
          <a:p>
            <a:pPr algn="just"/>
            <a:endParaRPr lang="es-MX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 área de Registro y Bases de Datos recibe esta información como insumo estadístico descriptivo, pero también como herramienta de análisis del sistema carcelario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es-A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41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1 Título"/>
          <p:cNvSpPr txBox="1">
            <a:spLocks/>
          </p:cNvSpPr>
          <p:nvPr/>
        </p:nvSpPr>
        <p:spPr>
          <a:xfrm>
            <a:off x="182205" y="337220"/>
            <a:ext cx="6766059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dirty="0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Síntesis General</a:t>
            </a:r>
            <a:endParaRPr lang="es-AR" sz="2400" dirty="0">
              <a:solidFill>
                <a:srgbClr val="1F497D">
                  <a:lumMod val="75000"/>
                </a:srgbClr>
              </a:solidFill>
              <a:latin typeface="Arial"/>
              <a:cs typeface="Arial"/>
            </a:endParaRPr>
          </a:p>
        </p:txBody>
      </p:sp>
      <p:cxnSp>
        <p:nvCxnSpPr>
          <p:cNvPr id="52" name="Conector recto 8"/>
          <p:cNvCxnSpPr/>
          <p:nvPr/>
        </p:nvCxnSpPr>
        <p:spPr>
          <a:xfrm>
            <a:off x="326221" y="832148"/>
            <a:ext cx="6193035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2 Marcador de contenido"/>
          <p:cNvSpPr txBox="1">
            <a:spLocks/>
          </p:cNvSpPr>
          <p:nvPr/>
        </p:nvSpPr>
        <p:spPr>
          <a:xfrm>
            <a:off x="198705" y="980728"/>
            <a:ext cx="8566259" cy="453650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5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Población general: estable respecto del mes anterior en un contexto de crecimiento sostenido. </a:t>
            </a:r>
            <a:r>
              <a:rPr lang="es-MX" sz="15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Se mantienen estables las variables se situación procesal, y de clasificación de los detenidos como género y edad.</a:t>
            </a:r>
            <a:endParaRPr lang="es-MX" sz="15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algn="just"/>
            <a:endParaRPr lang="es-MX" sz="1500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algn="just"/>
            <a:r>
              <a:rPr lang="es-MX" sz="15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Capacidad </a:t>
            </a:r>
            <a:r>
              <a:rPr lang="es-MX" sz="15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de alojamiento de las dependencias: en esta entrega se focalizó en </a:t>
            </a:r>
            <a:r>
              <a:rPr lang="es-MX" sz="15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la información brindada por el SPF en relación al cupo o capacidad de alojamiento de las dependencias.</a:t>
            </a:r>
          </a:p>
          <a:p>
            <a:pPr algn="just"/>
            <a:endParaRPr lang="es-MX" sz="1500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algn="just"/>
            <a:r>
              <a:rPr lang="es-MX" sz="15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Se advierte la variabilidad de la cantidad de plazas disponibles informadas mes a mes por el SPF, esto </a:t>
            </a:r>
            <a:r>
              <a:rPr lang="es-MX" sz="15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permite suponer que en forma constante se realizan modificaciones en las estructuras edilicias a los fines de alojar </a:t>
            </a:r>
            <a:r>
              <a:rPr lang="es-MX" sz="15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al </a:t>
            </a:r>
            <a:r>
              <a:rPr lang="es-MX" sz="15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creciente número de </a:t>
            </a:r>
            <a:r>
              <a:rPr lang="es-MX" sz="15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detenidos. </a:t>
            </a:r>
          </a:p>
          <a:p>
            <a:pPr algn="just"/>
            <a:endParaRPr lang="es-AR" sz="15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algn="just"/>
            <a:r>
              <a:rPr lang="es-MX" sz="15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Por otra parte se aprecia que si bien en términos generales no habría sobrepoblación, </a:t>
            </a:r>
            <a:r>
              <a:rPr lang="es-MX" sz="15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se advierten focos de hacinamiento al </a:t>
            </a:r>
            <a:r>
              <a:rPr lang="es-MX" sz="15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interior de </a:t>
            </a:r>
            <a:r>
              <a:rPr lang="es-MX" sz="15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los </a:t>
            </a:r>
            <a:r>
              <a:rPr lang="es-MX" sz="15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Complejos I, II y </a:t>
            </a:r>
            <a:r>
              <a:rPr lang="es-MX" sz="15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CABA donde </a:t>
            </a:r>
            <a:r>
              <a:rPr lang="es-MX" sz="15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la población alojada supera el número fijado por el SPF como “capacidad real</a:t>
            </a:r>
            <a:r>
              <a:rPr lang="es-MX" sz="15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”. </a:t>
            </a:r>
          </a:p>
          <a:p>
            <a:pPr marL="0" indent="0" algn="just">
              <a:buNone/>
            </a:pPr>
            <a:r>
              <a:rPr lang="es-MX" sz="15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endParaRPr lang="es-AR" sz="1500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algn="just"/>
            <a:r>
              <a:rPr lang="es-MX" sz="15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El problema de la sobrepoblación se torna de interés por darse en un contexto </a:t>
            </a:r>
            <a:r>
              <a:rPr lang="es-MX" sz="15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de crecimiento de las personas </a:t>
            </a:r>
            <a:r>
              <a:rPr lang="es-MX" sz="15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encarceladas, tendencia que se revertiría con la modificación de las prácticas judiciales y penitenciarias. </a:t>
            </a:r>
          </a:p>
          <a:p>
            <a:pPr algn="just"/>
            <a:endParaRPr lang="es-MX" sz="1500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algn="just"/>
            <a:r>
              <a:rPr lang="es-MX" sz="15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Esta coyuntura repercute en el ámbito intramuros, incrementando el riesgo que generan las medidas improvisadas en pos de alojar más detenidos, propiciando situaciones de saturación poblacional que intensifican y potencian el agravamiento de las condiciones materiales de detención. </a:t>
            </a:r>
            <a:endParaRPr lang="es-AR" sz="15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568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059832" y="1052736"/>
            <a:ext cx="3281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Muchas gracias </a:t>
            </a:r>
          </a:p>
        </p:txBody>
      </p:sp>
    </p:spTree>
    <p:extLst>
      <p:ext uri="{BB962C8B-B14F-4D97-AF65-F5344CB8AC3E}">
        <p14:creationId xmlns:p14="http://schemas.microsoft.com/office/powerpoint/2010/main" val="369000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683568" y="256385"/>
            <a:ext cx="7824349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4000" b="1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Objetivos</a:t>
            </a:r>
            <a:endParaRPr lang="es-AR" sz="4000" b="1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683568" y="1960240"/>
            <a:ext cx="7704855" cy="442108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MX" sz="26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Se espera que estos reportes colaboren en la difusión de la información recibida de primera mano por el SPF y sirvan de herramienta de análisis para la Procuraduría. </a:t>
            </a:r>
          </a:p>
          <a:p>
            <a:pPr marL="0" indent="0" algn="just">
              <a:buNone/>
            </a:pPr>
            <a:endParaRPr lang="es-MX" sz="26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marL="0" indent="0" algn="just">
              <a:buNone/>
            </a:pPr>
            <a:r>
              <a:rPr lang="es-MX" sz="2600" u="sng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Objetivos específicos:</a:t>
            </a:r>
          </a:p>
          <a:p>
            <a:pPr marL="0" indent="0" algn="just">
              <a:buNone/>
            </a:pPr>
            <a:endParaRPr lang="es-MX" sz="2600" u="sng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algn="just"/>
            <a:r>
              <a:rPr lang="es-MX" sz="26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Difundir la evolución de la población penitenciaria.</a:t>
            </a:r>
          </a:p>
          <a:p>
            <a:pPr algn="just"/>
            <a:endParaRPr lang="es-MX" sz="26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algn="just"/>
            <a:r>
              <a:rPr lang="es-MX" sz="26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Conocer su composición de acuerdo a variables socio-demográficas y relativas a la progresión de la pena.</a:t>
            </a:r>
          </a:p>
          <a:p>
            <a:pPr algn="just"/>
            <a:endParaRPr lang="es-MX" sz="26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algn="just"/>
            <a:r>
              <a:rPr lang="es-MX" sz="26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Observar cómo se plasman algunos criterios judiciales sobre la población encarcelada. </a:t>
            </a:r>
          </a:p>
          <a:p>
            <a:pPr algn="just"/>
            <a:endParaRPr lang="es-MX" sz="26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algn="just"/>
            <a:r>
              <a:rPr lang="es-MX" sz="26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Focalizar en características específicas de colectivos vulnerables (mujeres-jóvenes adultos).</a:t>
            </a:r>
          </a:p>
          <a:p>
            <a:pPr marL="0" indent="0" algn="just">
              <a:buNone/>
            </a:pPr>
            <a:endParaRPr lang="es-MX" sz="2200" dirty="0" smtClean="0"/>
          </a:p>
        </p:txBody>
      </p:sp>
    </p:spTree>
    <p:extLst>
      <p:ext uri="{BB962C8B-B14F-4D97-AF65-F5344CB8AC3E}">
        <p14:creationId xmlns:p14="http://schemas.microsoft.com/office/powerpoint/2010/main" val="103357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683568" y="256385"/>
            <a:ext cx="7824349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4000" b="1" dirty="0" smtClean="0">
                <a:solidFill>
                  <a:prstClr val="white"/>
                </a:solidFill>
                <a:latin typeface="Arial"/>
                <a:cs typeface="Arial"/>
              </a:rPr>
              <a:t>Metodología</a:t>
            </a:r>
            <a:endParaRPr lang="es-AR" sz="40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683568" y="1772816"/>
            <a:ext cx="8003232" cy="442108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La información contenida en estos reportes toma como fuente los partes semanales enviados por el SPF a PROCUVIN y es sistematizada y procesada por el Área de Registro y Bases de Datos</a:t>
            </a:r>
            <a:r>
              <a:rPr lang="es-MX" sz="16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.</a:t>
            </a:r>
          </a:p>
          <a:p>
            <a:pPr algn="just">
              <a:spcBef>
                <a:spcPts val="0"/>
              </a:spcBef>
              <a:defRPr/>
            </a:pPr>
            <a:endParaRPr lang="es-MX" sz="16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algn="just">
              <a:spcBef>
                <a:spcPts val="0"/>
              </a:spcBef>
              <a:defRPr/>
            </a:pPr>
            <a:r>
              <a:rPr lang="es-MX" sz="16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El parte tomado para elaborar el informe siempre se corresponde al de la </a:t>
            </a:r>
            <a:r>
              <a:rPr lang="es-MX" sz="1600" u="sng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última semana de cada mes</a:t>
            </a:r>
            <a:r>
              <a:rPr lang="es-MX" sz="16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. Esta decisión se sustenta en representar </a:t>
            </a:r>
            <a:r>
              <a:rPr lang="es-MX" sz="1600" u="sng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el último dato del período</a:t>
            </a:r>
            <a:r>
              <a:rPr lang="es-MX" sz="16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independientemente de sus movimientos previos, siempre considerando que la población alojada es un dato variable y de movimiento permanente. </a:t>
            </a:r>
            <a:endParaRPr lang="es-MX" sz="16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MX" sz="16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algn="just">
              <a:spcBef>
                <a:spcPts val="0"/>
              </a:spcBef>
              <a:defRPr/>
            </a:pP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Cabe aclarar que los partes enviados por el SPF son elaborados por su área de estadísticas en base a la información que le remite cada unidad penitenciaria, como consecuencia de ello, se asume que pueden existir omisiones.</a:t>
            </a:r>
          </a:p>
          <a:p>
            <a:pPr algn="just">
              <a:spcBef>
                <a:spcPts val="0"/>
              </a:spcBef>
              <a:defRPr/>
            </a:pPr>
            <a:endParaRPr lang="es-MX" sz="16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algn="just">
              <a:spcBef>
                <a:spcPts val="0"/>
              </a:spcBef>
              <a:defRPr/>
            </a:pP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Por otra parte, se aclara que los números presentados corresponden a personas alojadas en unidades del SPF. Esto no constituye el universo total de los presos federales debido a que el SPF no incluye en su reporte la información referida a detenidos bajo jurisdicción federal y nacional  alojados en cárceles provinciales (por ej: Mendoza, Córdoba, San Juan, etc</a:t>
            </a:r>
            <a:r>
              <a:rPr lang="es-MX" sz="16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.) o institutos de menores y/o otros dispositivos tales como escuadrones de gendarmería que alojan detenidos, etc. </a:t>
            </a:r>
            <a:endParaRPr lang="es-MX" sz="16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119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3"/>
          <p:cNvSpPr txBox="1"/>
          <p:nvPr/>
        </p:nvSpPr>
        <p:spPr>
          <a:xfrm>
            <a:off x="676361" y="2890302"/>
            <a:ext cx="7687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solidFill>
                  <a:schemeClr val="bg1"/>
                </a:solidFill>
                <a:latin typeface="Arial"/>
                <a:cs typeface="Arial"/>
              </a:rPr>
              <a:t>Información Mayo 2014</a:t>
            </a:r>
            <a:endParaRPr lang="es-ES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cxnSp>
        <p:nvCxnSpPr>
          <p:cNvPr id="3" name="Conector recto 8"/>
          <p:cNvCxnSpPr/>
          <p:nvPr/>
        </p:nvCxnSpPr>
        <p:spPr>
          <a:xfrm>
            <a:off x="775531" y="2740005"/>
            <a:ext cx="7493573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Conector recto 9"/>
          <p:cNvCxnSpPr/>
          <p:nvPr/>
        </p:nvCxnSpPr>
        <p:spPr>
          <a:xfrm>
            <a:off x="775531" y="3583470"/>
            <a:ext cx="7493573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11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696" y="2142009"/>
            <a:ext cx="824599" cy="904723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695" y="2201136"/>
            <a:ext cx="824599" cy="904723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237" y="2211515"/>
            <a:ext cx="824599" cy="904723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987" y="2211515"/>
            <a:ext cx="824599" cy="904723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045" y="2170888"/>
            <a:ext cx="824599" cy="904723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87" y="2213420"/>
            <a:ext cx="824599" cy="904723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113" y="2129081"/>
            <a:ext cx="824599" cy="904723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022" y="2203244"/>
            <a:ext cx="824599" cy="904723"/>
          </a:xfrm>
          <a:prstGeom prst="rect">
            <a:avLst/>
          </a:prstGeom>
        </p:spPr>
      </p:pic>
      <p:pic>
        <p:nvPicPr>
          <p:cNvPr id="33" name="3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690" y="2139507"/>
            <a:ext cx="824599" cy="904723"/>
          </a:xfrm>
          <a:prstGeom prst="rect">
            <a:avLst/>
          </a:prstGeom>
        </p:spPr>
      </p:pic>
      <p:graphicFrame>
        <p:nvGraphicFramePr>
          <p:cNvPr id="16" name="15 Gráfico"/>
          <p:cNvGraphicFramePr/>
          <p:nvPr>
            <p:extLst>
              <p:ext uri="{D42A27DB-BD31-4B8C-83A1-F6EECF244321}">
                <p14:modId xmlns:p14="http://schemas.microsoft.com/office/powerpoint/2010/main" val="3030396159"/>
              </p:ext>
            </p:extLst>
          </p:nvPr>
        </p:nvGraphicFramePr>
        <p:xfrm>
          <a:off x="682941" y="2191331"/>
          <a:ext cx="8064896" cy="2372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182205" y="337220"/>
            <a:ext cx="6766059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Evolución mensual de la población del SPF</a:t>
            </a:r>
            <a:br>
              <a:rPr lang="es-MX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es-AR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6" name="Conector recto 8"/>
          <p:cNvCxnSpPr/>
          <p:nvPr/>
        </p:nvCxnSpPr>
        <p:spPr>
          <a:xfrm>
            <a:off x="326221" y="832148"/>
            <a:ext cx="6193035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96328" y="5661248"/>
            <a:ext cx="29466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dirty="0" smtClean="0">
                <a:latin typeface="Arial" pitchFamily="34" charset="0"/>
                <a:cs typeface="Arial" pitchFamily="34" charset="0"/>
              </a:rPr>
              <a:t>Fuente: Partes semanales enviados por el SPF. Mayo 2014</a:t>
            </a:r>
            <a:endParaRPr lang="es-AR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98236" y="4793377"/>
            <a:ext cx="1117783" cy="5078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900" dirty="0" smtClean="0">
                <a:latin typeface="Arial" pitchFamily="34" charset="0"/>
                <a:cs typeface="Arial" pitchFamily="34" charset="0"/>
              </a:rPr>
              <a:t>Se inicia recepción de partes semanales</a:t>
            </a:r>
            <a:endParaRPr lang="es-AR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Flecha abajo"/>
          <p:cNvSpPr/>
          <p:nvPr/>
        </p:nvSpPr>
        <p:spPr>
          <a:xfrm>
            <a:off x="1134429" y="4509120"/>
            <a:ext cx="244903" cy="13341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427293" y="1628800"/>
            <a:ext cx="4192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9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Personas alojadas en el SPF a partir de los reportes recibidos por PROCUVIN</a:t>
            </a:r>
          </a:p>
          <a:p>
            <a:pPr algn="ctr"/>
            <a:r>
              <a:rPr lang="es-MX" sz="9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Expresada en números absolutos</a:t>
            </a:r>
            <a:endParaRPr lang="es-AR" sz="9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-3473" y="6033814"/>
            <a:ext cx="9144000" cy="8367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31" name="30 CuadroTexto"/>
          <p:cNvSpPr txBox="1"/>
          <p:nvPr/>
        </p:nvSpPr>
        <p:spPr>
          <a:xfrm>
            <a:off x="45021" y="6011275"/>
            <a:ext cx="914501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población encarcelada mantiene su curva ascendente. Luego de la baja de diciembre, se advierte una recuperación y el crecimiento en la cantidad de detenidos, que desde esa fecha suman un incremento de 279 personas.  </a:t>
            </a:r>
            <a:endParaRPr lang="es-AR" sz="1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2 Marcador de contenido"/>
          <p:cNvSpPr txBox="1">
            <a:spLocks/>
          </p:cNvSpPr>
          <p:nvPr/>
        </p:nvSpPr>
        <p:spPr>
          <a:xfrm>
            <a:off x="230832" y="836712"/>
            <a:ext cx="8229600" cy="63753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Población penal al </a:t>
            </a:r>
            <a:r>
              <a:rPr lang="es-MX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30/05/2014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MX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10.074</a:t>
            </a:r>
            <a:r>
              <a:rPr lang="es-MX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personas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es-AR" sz="1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494793"/>
              </p:ext>
            </p:extLst>
          </p:nvPr>
        </p:nvGraphicFramePr>
        <p:xfrm>
          <a:off x="326221" y="3597776"/>
          <a:ext cx="7992261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029"/>
                <a:gridCol w="888029"/>
                <a:gridCol w="888029"/>
                <a:gridCol w="888029"/>
                <a:gridCol w="888029"/>
                <a:gridCol w="888029"/>
                <a:gridCol w="888029"/>
                <a:gridCol w="888029"/>
                <a:gridCol w="888029"/>
              </a:tblGrid>
              <a:tr h="298832">
                <a:tc>
                  <a:txBody>
                    <a:bodyPr/>
                    <a:lstStyle/>
                    <a:p>
                      <a:pPr algn="ctr"/>
                      <a:r>
                        <a:rPr lang="es-MX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Variación mensual</a:t>
                      </a:r>
                      <a:endParaRPr lang="es-AR" sz="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+22</a:t>
                      </a:r>
                      <a:endParaRPr lang="es-AR" sz="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+67</a:t>
                      </a:r>
                      <a:endParaRPr lang="es-AR" sz="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-48</a:t>
                      </a:r>
                      <a:endParaRPr lang="es-AR" sz="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+55</a:t>
                      </a:r>
                      <a:endParaRPr lang="es-AR" sz="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+24</a:t>
                      </a:r>
                      <a:endParaRPr lang="es-AR" sz="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+28</a:t>
                      </a:r>
                      <a:endParaRPr lang="es-AR" sz="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+181</a:t>
                      </a:r>
                      <a:endParaRPr lang="es-AR" sz="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-9</a:t>
                      </a:r>
                      <a:endParaRPr lang="es-AR" sz="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4" name="3 Conector recto de flecha"/>
          <p:cNvCxnSpPr/>
          <p:nvPr/>
        </p:nvCxnSpPr>
        <p:spPr>
          <a:xfrm flipV="1">
            <a:off x="3759536" y="2852936"/>
            <a:ext cx="4052824" cy="2652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6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15 Gráfico"/>
          <p:cNvGraphicFramePr/>
          <p:nvPr>
            <p:extLst>
              <p:ext uri="{D42A27DB-BD31-4B8C-83A1-F6EECF244321}">
                <p14:modId xmlns:p14="http://schemas.microsoft.com/office/powerpoint/2010/main" val="466801774"/>
              </p:ext>
            </p:extLst>
          </p:nvPr>
        </p:nvGraphicFramePr>
        <p:xfrm>
          <a:off x="611560" y="2956302"/>
          <a:ext cx="8136904" cy="2128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182205" y="337220"/>
            <a:ext cx="6766059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Capacidad de alojamiento</a:t>
            </a:r>
            <a:r>
              <a:rPr lang="es-MX" sz="240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sz="240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</a:br>
            <a:endParaRPr lang="es-AR" sz="2400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Conector recto 8"/>
          <p:cNvCxnSpPr/>
          <p:nvPr/>
        </p:nvCxnSpPr>
        <p:spPr>
          <a:xfrm>
            <a:off x="326221" y="832148"/>
            <a:ext cx="6193035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2166247" y="2318683"/>
            <a:ext cx="52277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00" b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Capacidad de alojamiento vs. Población total alojada en establecimientos del SPF  </a:t>
            </a:r>
            <a:endParaRPr lang="es-AR" sz="1000" b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2 Marcador de contenido"/>
          <p:cNvSpPr txBox="1">
            <a:spLocks/>
          </p:cNvSpPr>
          <p:nvPr/>
        </p:nvSpPr>
        <p:spPr>
          <a:xfrm>
            <a:off x="230832" y="1207293"/>
            <a:ext cx="8229600" cy="63753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sz="16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Cada mes </a:t>
            </a:r>
            <a:r>
              <a:rPr lang="es-AR" sz="160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el SPF publica </a:t>
            </a:r>
            <a:r>
              <a:rPr lang="es-AR" sz="16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-junto </a:t>
            </a:r>
            <a:r>
              <a:rPr lang="es-AR" sz="160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con los datos de población </a:t>
            </a:r>
            <a:r>
              <a:rPr lang="es-AR" sz="16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penitenciaria- </a:t>
            </a:r>
            <a:r>
              <a:rPr lang="es-AR" sz="160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el cupo de </a:t>
            </a:r>
            <a:r>
              <a:rPr lang="es-AR" sz="16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sus</a:t>
            </a:r>
          </a:p>
          <a:p>
            <a:pPr marL="0" indent="0">
              <a:buNone/>
            </a:pPr>
            <a:r>
              <a:rPr lang="es-AR" sz="16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establecimientos denominado </a:t>
            </a:r>
            <a:r>
              <a:rPr lang="es-AR" sz="1600" b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“capacidad </a:t>
            </a:r>
            <a:r>
              <a:rPr lang="es-AR" sz="1600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real de alojamiento”</a:t>
            </a:r>
            <a:r>
              <a:rPr lang="es-AR" sz="160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. E</a:t>
            </a:r>
            <a:r>
              <a:rPr lang="es-AR" sz="16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l </a:t>
            </a:r>
            <a:r>
              <a:rPr lang="es-AR" sz="160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SPF </a:t>
            </a:r>
            <a:r>
              <a:rPr lang="es-AR" sz="1600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no define cuál es el estándar de metros</a:t>
            </a:r>
            <a:r>
              <a:rPr lang="es-AR" sz="160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por persona que utiliza, ni la metodología de </a:t>
            </a:r>
            <a:r>
              <a:rPr lang="es-AR" sz="16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cálculo.</a:t>
            </a:r>
            <a:r>
              <a:rPr lang="es-AR" sz="105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AR" sz="1050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AR" sz="2000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2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527364"/>
              </p:ext>
            </p:extLst>
          </p:nvPr>
        </p:nvGraphicFramePr>
        <p:xfrm>
          <a:off x="611563" y="4200996"/>
          <a:ext cx="7992890" cy="298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63"/>
                <a:gridCol w="812836"/>
                <a:gridCol w="812836"/>
                <a:gridCol w="812836"/>
                <a:gridCol w="812836"/>
                <a:gridCol w="812836"/>
                <a:gridCol w="812836"/>
                <a:gridCol w="812836"/>
                <a:gridCol w="826386"/>
                <a:gridCol w="799289"/>
              </a:tblGrid>
              <a:tr h="298832">
                <a:tc>
                  <a:txBody>
                    <a:bodyPr/>
                    <a:lstStyle/>
                    <a:p>
                      <a:pPr algn="ctr"/>
                      <a:r>
                        <a:rPr lang="es-MX" sz="800" dirty="0" smtClean="0"/>
                        <a:t>Diferencia</a:t>
                      </a:r>
                      <a:endParaRPr lang="es-AR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smtClean="0"/>
                        <a:t>886</a:t>
                      </a:r>
                      <a:endParaRPr lang="es-AR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smtClean="0"/>
                        <a:t>787</a:t>
                      </a:r>
                      <a:endParaRPr lang="es-AR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smtClean="0"/>
                        <a:t>747</a:t>
                      </a:r>
                      <a:endParaRPr lang="es-AR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smtClean="0"/>
                        <a:t>988</a:t>
                      </a:r>
                      <a:endParaRPr lang="es-AR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smtClean="0"/>
                        <a:t>940</a:t>
                      </a:r>
                      <a:endParaRPr lang="es-AR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smtClean="0"/>
                        <a:t>901</a:t>
                      </a:r>
                      <a:endParaRPr lang="es-AR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smtClean="0"/>
                        <a:t>924</a:t>
                      </a:r>
                      <a:endParaRPr lang="es-AR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smtClean="0"/>
                        <a:t>765</a:t>
                      </a:r>
                      <a:endParaRPr lang="es-AR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smtClean="0"/>
                        <a:t>774</a:t>
                      </a:r>
                      <a:endParaRPr lang="es-AR" sz="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11 Rectángulo"/>
          <p:cNvSpPr/>
          <p:nvPr/>
        </p:nvSpPr>
        <p:spPr>
          <a:xfrm>
            <a:off x="-3473" y="6033814"/>
            <a:ext cx="9144000" cy="8367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3" name="12 Rectángulo"/>
          <p:cNvSpPr/>
          <p:nvPr/>
        </p:nvSpPr>
        <p:spPr>
          <a:xfrm>
            <a:off x="179512" y="5990505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capacidad </a:t>
            </a:r>
            <a:r>
              <a:rPr lang="es-A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alojamiento varía </a:t>
            </a:r>
            <a:r>
              <a:rPr lang="es-A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 cada </a:t>
            </a:r>
            <a:r>
              <a:rPr lang="es-A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medición, </a:t>
            </a:r>
            <a:r>
              <a:rPr lang="es-A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lo que se asume que muchas unidades modifican constantemente sus estructuras </a:t>
            </a:r>
            <a:r>
              <a:rPr lang="es-A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edilicias, más aún en un contexto de crecimiento de la población encarcelada. </a:t>
            </a:r>
            <a:endParaRPr lang="es-A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96328" y="5661248"/>
            <a:ext cx="29466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dirty="0" smtClean="0">
                <a:latin typeface="Arial" pitchFamily="34" charset="0"/>
                <a:cs typeface="Arial" pitchFamily="34" charset="0"/>
              </a:rPr>
              <a:t>Fuente: Partes semanales enviados por el SPF. Mayo 2014</a:t>
            </a:r>
            <a:endParaRPr lang="es-AR" sz="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198355" y="3191461"/>
            <a:ext cx="432805" cy="49183"/>
            <a:chOff x="547384" y="2452787"/>
            <a:chExt cx="432805" cy="49183"/>
          </a:xfrm>
        </p:grpSpPr>
        <p:cxnSp>
          <p:nvCxnSpPr>
            <p:cNvPr id="15" name="14 Conector recto"/>
            <p:cNvCxnSpPr/>
            <p:nvPr/>
          </p:nvCxnSpPr>
          <p:spPr>
            <a:xfrm>
              <a:off x="547384" y="2472680"/>
              <a:ext cx="432805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3 Rectángulo"/>
            <p:cNvSpPr/>
            <p:nvPr/>
          </p:nvSpPr>
          <p:spPr>
            <a:xfrm>
              <a:off x="718563" y="2452787"/>
              <a:ext cx="60852" cy="4918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179512" y="3553591"/>
            <a:ext cx="432805" cy="72008"/>
            <a:chOff x="539174" y="2284276"/>
            <a:chExt cx="432805" cy="72008"/>
          </a:xfrm>
        </p:grpSpPr>
        <p:cxnSp>
          <p:nvCxnSpPr>
            <p:cNvPr id="3" name="2 Conector recto"/>
            <p:cNvCxnSpPr/>
            <p:nvPr/>
          </p:nvCxnSpPr>
          <p:spPr>
            <a:xfrm>
              <a:off x="539174" y="2320280"/>
              <a:ext cx="432805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6 Rombo"/>
            <p:cNvSpPr/>
            <p:nvPr/>
          </p:nvSpPr>
          <p:spPr>
            <a:xfrm>
              <a:off x="716827" y="2284276"/>
              <a:ext cx="93992" cy="72008"/>
            </a:xfrm>
            <a:prstGeom prst="diamond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10" name="9 CuadroTexto"/>
          <p:cNvSpPr txBox="1"/>
          <p:nvPr/>
        </p:nvSpPr>
        <p:spPr>
          <a:xfrm>
            <a:off x="467544" y="3068960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900" dirty="0" smtClean="0"/>
              <a:t>Capacidad</a:t>
            </a:r>
          </a:p>
          <a:p>
            <a:pPr algn="ctr"/>
            <a:r>
              <a:rPr lang="es-MX" sz="900" dirty="0" smtClean="0"/>
              <a:t> de alojamiento</a:t>
            </a:r>
            <a:endParaRPr lang="es-AR" sz="9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571451" y="3475796"/>
            <a:ext cx="6447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00" dirty="0" smtClean="0"/>
              <a:t>Población</a:t>
            </a:r>
            <a:endParaRPr lang="es-AR" sz="900" dirty="0"/>
          </a:p>
        </p:txBody>
      </p:sp>
    </p:spTree>
    <p:extLst>
      <p:ext uri="{BB962C8B-B14F-4D97-AF65-F5344CB8AC3E}">
        <p14:creationId xmlns:p14="http://schemas.microsoft.com/office/powerpoint/2010/main" val="38277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82205" y="337220"/>
            <a:ext cx="6766059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Capacidad de alojamiento</a:t>
            </a:r>
            <a:r>
              <a:rPr lang="es-MX" sz="240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sz="240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</a:br>
            <a:endParaRPr lang="es-AR" sz="2400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Conector recto 8"/>
          <p:cNvCxnSpPr/>
          <p:nvPr/>
        </p:nvCxnSpPr>
        <p:spPr>
          <a:xfrm>
            <a:off x="326221" y="832148"/>
            <a:ext cx="6193035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467544" y="1485939"/>
            <a:ext cx="79928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AR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De acuerdo al gráfico precedente, si </a:t>
            </a:r>
            <a:r>
              <a:rPr lang="es-AR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bien existe </a:t>
            </a:r>
            <a:r>
              <a:rPr lang="es-AR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margen </a:t>
            </a:r>
            <a:r>
              <a:rPr lang="es-AR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entre el </a:t>
            </a:r>
            <a:r>
              <a:rPr lang="es-AR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cupo definido a nivel general para todos los establecimientos del SPF </a:t>
            </a:r>
            <a:r>
              <a:rPr lang="es-AR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y la población alojada, esta información </a:t>
            </a:r>
            <a:r>
              <a:rPr lang="es-AR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es general y no da cuenta de la situación en cada establecimiento. Es por ello que la lectura de estos indicadores no </a:t>
            </a:r>
            <a:r>
              <a:rPr lang="es-AR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descarta la existencia de condiciones de hacinamiento al interior de las dependencias. </a:t>
            </a:r>
            <a:endParaRPr lang="es-AR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s-AR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AR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Se suma a lo anterior el desconocimiento de los criterios que definen cada cupo, </a:t>
            </a:r>
            <a:r>
              <a:rPr lang="es-AR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lo que permite </a:t>
            </a:r>
            <a:r>
              <a:rPr lang="es-AR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suponer que se </a:t>
            </a:r>
            <a:r>
              <a:rPr lang="es-AR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contabilizan como plazas válidas zonas o sectores improvisados, no aptos </a:t>
            </a:r>
            <a:r>
              <a:rPr lang="es-AR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para el </a:t>
            </a:r>
            <a:r>
              <a:rPr lang="es-AR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alojamiento de personas.</a:t>
            </a:r>
            <a:r>
              <a:rPr lang="es-AR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MX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continuación se presentará la información detallada respecto de los establecimientos que presentan situaciones de sobrepoblación en alguno de sus pabellones o módulos. </a:t>
            </a:r>
            <a:endParaRPr lang="es-AR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67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82205" y="337220"/>
            <a:ext cx="6766059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Capacidad de alojamiento</a:t>
            </a:r>
            <a:r>
              <a:rPr lang="es-MX" sz="240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sz="240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</a:br>
            <a:endParaRPr lang="es-AR" sz="2400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Conector recto 8"/>
          <p:cNvCxnSpPr/>
          <p:nvPr/>
        </p:nvCxnSpPr>
        <p:spPr>
          <a:xfrm>
            <a:off x="326221" y="832148"/>
            <a:ext cx="6193035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323528" y="1054477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MX" dirty="0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De la totalidad de establecimientos del SPF, es en los Complejos Federales I, II, y CABA donde se registran situaciones de hacinamiento.</a:t>
            </a:r>
          </a:p>
        </p:txBody>
      </p:sp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val="447361432"/>
              </p:ext>
            </p:extLst>
          </p:nvPr>
        </p:nvGraphicFramePr>
        <p:xfrm>
          <a:off x="1812032" y="1988839"/>
          <a:ext cx="5568280" cy="1910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2 Llamada rectangular redondeada"/>
          <p:cNvSpPr/>
          <p:nvPr/>
        </p:nvSpPr>
        <p:spPr>
          <a:xfrm>
            <a:off x="5975201" y="2310865"/>
            <a:ext cx="396999" cy="176668"/>
          </a:xfrm>
          <a:prstGeom prst="wedgeRoundRectCallout">
            <a:avLst>
              <a:gd name="adj1" fmla="val -40166"/>
              <a:gd name="adj2" fmla="val 100294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900" dirty="0" smtClean="0"/>
              <a:t>-32</a:t>
            </a:r>
            <a:endParaRPr lang="es-AR" sz="900" dirty="0"/>
          </a:p>
        </p:txBody>
      </p:sp>
      <p:sp>
        <p:nvSpPr>
          <p:cNvPr id="9" name="8 Llamada rectangular redondeada"/>
          <p:cNvSpPr/>
          <p:nvPr/>
        </p:nvSpPr>
        <p:spPr>
          <a:xfrm>
            <a:off x="4751065" y="2532251"/>
            <a:ext cx="396999" cy="176668"/>
          </a:xfrm>
          <a:prstGeom prst="wedgeRoundRectCallout">
            <a:avLst>
              <a:gd name="adj1" fmla="val -40166"/>
              <a:gd name="adj2" fmla="val 137118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900" dirty="0" smtClean="0"/>
              <a:t>-56</a:t>
            </a:r>
            <a:endParaRPr lang="es-AR" sz="900" dirty="0"/>
          </a:p>
        </p:txBody>
      </p:sp>
      <p:sp>
        <p:nvSpPr>
          <p:cNvPr id="10" name="9 Llamada rectangular redondeada"/>
          <p:cNvSpPr/>
          <p:nvPr/>
        </p:nvSpPr>
        <p:spPr>
          <a:xfrm>
            <a:off x="3640585" y="1923535"/>
            <a:ext cx="396999" cy="176668"/>
          </a:xfrm>
          <a:prstGeom prst="wedgeRoundRectCallout">
            <a:avLst>
              <a:gd name="adj1" fmla="val -40166"/>
              <a:gd name="adj2" fmla="val 137118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900" dirty="0" smtClean="0"/>
              <a:t>+26</a:t>
            </a:r>
            <a:endParaRPr lang="es-AR" sz="900" dirty="0"/>
          </a:p>
        </p:txBody>
      </p:sp>
      <p:sp>
        <p:nvSpPr>
          <p:cNvPr id="4" name="3 Rectángulo"/>
          <p:cNvSpPr/>
          <p:nvPr/>
        </p:nvSpPr>
        <p:spPr>
          <a:xfrm>
            <a:off x="203685" y="2402885"/>
            <a:ext cx="23520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1400" dirty="0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En el  </a:t>
            </a:r>
            <a:r>
              <a:rPr lang="es-AR" sz="1400" dirty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CPF </a:t>
            </a:r>
            <a:r>
              <a:rPr lang="es-AR" sz="1400" dirty="0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I los problemas de sobrepoblación no se advierten al analizar la información global.</a:t>
            </a:r>
            <a:endParaRPr lang="es-AR" sz="1400" dirty="0">
              <a:solidFill>
                <a:srgbClr val="1F497D">
                  <a:lumMod val="75000"/>
                </a:srgbClr>
              </a:solidFill>
              <a:latin typeface="Arial"/>
              <a:cs typeface="Arial"/>
            </a:endParaRPr>
          </a:p>
        </p:txBody>
      </p:sp>
      <p:graphicFrame>
        <p:nvGraphicFramePr>
          <p:cNvPr id="12" name="11 Gráfico"/>
          <p:cNvGraphicFramePr/>
          <p:nvPr>
            <p:extLst>
              <p:ext uri="{D42A27DB-BD31-4B8C-83A1-F6EECF244321}">
                <p14:modId xmlns:p14="http://schemas.microsoft.com/office/powerpoint/2010/main" val="2552875207"/>
              </p:ext>
            </p:extLst>
          </p:nvPr>
        </p:nvGraphicFramePr>
        <p:xfrm>
          <a:off x="1547664" y="4365103"/>
          <a:ext cx="6768752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12 Rectángulo"/>
          <p:cNvSpPr/>
          <p:nvPr/>
        </p:nvSpPr>
        <p:spPr>
          <a:xfrm>
            <a:off x="107504" y="4788441"/>
            <a:ext cx="10800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1600" dirty="0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Foco en CPF I</a:t>
            </a:r>
            <a:endParaRPr lang="es-AR" sz="1600" dirty="0">
              <a:solidFill>
                <a:srgbClr val="1F497D">
                  <a:lumMod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277637" y="4999350"/>
            <a:ext cx="471350" cy="517879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14 Rectángulo"/>
          <p:cNvSpPr/>
          <p:nvPr/>
        </p:nvSpPr>
        <p:spPr>
          <a:xfrm>
            <a:off x="6444208" y="4999351"/>
            <a:ext cx="471350" cy="517879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15 Rectángulo"/>
          <p:cNvSpPr/>
          <p:nvPr/>
        </p:nvSpPr>
        <p:spPr>
          <a:xfrm>
            <a:off x="5868144" y="4537713"/>
            <a:ext cx="471350" cy="968745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18 Rectángulo"/>
          <p:cNvSpPr/>
          <p:nvPr/>
        </p:nvSpPr>
        <p:spPr>
          <a:xfrm>
            <a:off x="-3473" y="6033814"/>
            <a:ext cx="9144000" cy="8367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0" name="19 Rectángulo"/>
          <p:cNvSpPr/>
          <p:nvPr/>
        </p:nvSpPr>
        <p:spPr>
          <a:xfrm>
            <a:off x="179512" y="6095037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 en los establecimientos del AMBA donde se concentran los problemas de sobrecarga en la capacidad de alojamiento.  </a:t>
            </a:r>
            <a:endParaRPr lang="es-A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Flecha abajo"/>
          <p:cNvSpPr/>
          <p:nvPr/>
        </p:nvSpPr>
        <p:spPr>
          <a:xfrm>
            <a:off x="2974361" y="3882255"/>
            <a:ext cx="462495" cy="2459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21 Llamada rectangular redondeada"/>
          <p:cNvSpPr/>
          <p:nvPr/>
        </p:nvSpPr>
        <p:spPr>
          <a:xfrm>
            <a:off x="6886958" y="4725143"/>
            <a:ext cx="396999" cy="176668"/>
          </a:xfrm>
          <a:prstGeom prst="wedgeRoundRectCallout">
            <a:avLst>
              <a:gd name="adj1" fmla="val -40166"/>
              <a:gd name="adj2" fmla="val 100294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900" dirty="0" smtClean="0"/>
              <a:t>-6</a:t>
            </a:r>
            <a:endParaRPr lang="es-AR" sz="900" dirty="0"/>
          </a:p>
        </p:txBody>
      </p:sp>
      <p:sp>
        <p:nvSpPr>
          <p:cNvPr id="23" name="22 Llamada rectangular redondeada"/>
          <p:cNvSpPr/>
          <p:nvPr/>
        </p:nvSpPr>
        <p:spPr>
          <a:xfrm>
            <a:off x="6320756" y="4298614"/>
            <a:ext cx="396999" cy="176668"/>
          </a:xfrm>
          <a:prstGeom prst="wedgeRoundRectCallout">
            <a:avLst>
              <a:gd name="adj1" fmla="val -40166"/>
              <a:gd name="adj2" fmla="val 100294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900" dirty="0" smtClean="0"/>
              <a:t>-2</a:t>
            </a:r>
            <a:endParaRPr lang="es-AR" sz="900" dirty="0"/>
          </a:p>
        </p:txBody>
      </p:sp>
      <p:sp>
        <p:nvSpPr>
          <p:cNvPr id="24" name="23 Llamada rectangular redondeada"/>
          <p:cNvSpPr/>
          <p:nvPr/>
        </p:nvSpPr>
        <p:spPr>
          <a:xfrm>
            <a:off x="5351988" y="4663727"/>
            <a:ext cx="396999" cy="176668"/>
          </a:xfrm>
          <a:prstGeom prst="wedgeRoundRectCallout">
            <a:avLst>
              <a:gd name="adj1" fmla="val -10705"/>
              <a:gd name="adj2" fmla="val 112330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900" dirty="0" smtClean="0"/>
              <a:t>-14</a:t>
            </a:r>
            <a:endParaRPr lang="es-AR" sz="900" dirty="0"/>
          </a:p>
        </p:txBody>
      </p:sp>
      <p:sp>
        <p:nvSpPr>
          <p:cNvPr id="21" name="20 Rectángulo"/>
          <p:cNvSpPr/>
          <p:nvPr/>
        </p:nvSpPr>
        <p:spPr>
          <a:xfrm>
            <a:off x="1331640" y="4221088"/>
            <a:ext cx="7128792" cy="165618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24 Flecha abajo"/>
          <p:cNvSpPr/>
          <p:nvPr/>
        </p:nvSpPr>
        <p:spPr>
          <a:xfrm>
            <a:off x="611560" y="3501008"/>
            <a:ext cx="123261" cy="11521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9992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1576</TotalTime>
  <Words>2238</Words>
  <Application>Microsoft Office PowerPoint</Application>
  <PresentationFormat>Presentación en pantalla (4:3)</PresentationFormat>
  <Paragraphs>384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9</vt:i4>
      </vt:variant>
      <vt:variant>
        <vt:lpstr>Títulos de diapositiva</vt:lpstr>
      </vt:variant>
      <vt:variant>
        <vt:i4>21</vt:i4>
      </vt:variant>
    </vt:vector>
  </HeadingPairs>
  <TitlesOfParts>
    <vt:vector size="30" baseType="lpstr">
      <vt:lpstr>Tema de Office</vt:lpstr>
      <vt:lpstr>1_Tema de Office</vt:lpstr>
      <vt:lpstr>2_Tema de Office</vt:lpstr>
      <vt:lpstr>3_Tema de Office</vt:lpstr>
      <vt:lpstr>4_Tema de Office</vt:lpstr>
      <vt:lpstr>5_Tema de Office</vt:lpstr>
      <vt:lpstr>6_Tema de Office</vt:lpstr>
      <vt:lpstr>7_Tema de Office</vt:lpstr>
      <vt:lpstr>8_Tema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usuario1</dc:creator>
  <cp:lastModifiedBy>DAMONE, María Luz</cp:lastModifiedBy>
  <cp:revision>148</cp:revision>
  <dcterms:created xsi:type="dcterms:W3CDTF">2014-04-29T17:52:53Z</dcterms:created>
  <dcterms:modified xsi:type="dcterms:W3CDTF">2014-06-19T16:58:01Z</dcterms:modified>
</cp:coreProperties>
</file>