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 id="2147483682" r:id="rId4"/>
    <p:sldMasterId id="2147483693" r:id="rId5"/>
    <p:sldMasterId id="2147483704" r:id="rId6"/>
    <p:sldMasterId id="2147483715" r:id="rId7"/>
    <p:sldMasterId id="2147483726" r:id="rId8"/>
    <p:sldMasterId id="2147483737" r:id="rId9"/>
    <p:sldMasterId id="2147483748" r:id="rId10"/>
    <p:sldMasterId id="2147483781" r:id="rId11"/>
    <p:sldMasterId id="2147483792" r:id="rId12"/>
  </p:sldMasterIdLst>
  <p:notesMasterIdLst>
    <p:notesMasterId r:id="rId62"/>
  </p:notesMasterIdLst>
  <p:sldIdLst>
    <p:sldId id="257" r:id="rId13"/>
    <p:sldId id="263" r:id="rId14"/>
    <p:sldId id="265" r:id="rId15"/>
    <p:sldId id="266" r:id="rId16"/>
    <p:sldId id="260" r:id="rId17"/>
    <p:sldId id="296" r:id="rId18"/>
    <p:sldId id="329" r:id="rId19"/>
    <p:sldId id="267" r:id="rId20"/>
    <p:sldId id="279" r:id="rId21"/>
    <p:sldId id="268" r:id="rId22"/>
    <p:sldId id="269" r:id="rId23"/>
    <p:sldId id="270" r:id="rId24"/>
    <p:sldId id="298" r:id="rId25"/>
    <p:sldId id="283" r:id="rId26"/>
    <p:sldId id="271" r:id="rId27"/>
    <p:sldId id="272" r:id="rId28"/>
    <p:sldId id="273" r:id="rId29"/>
    <p:sldId id="274" r:id="rId30"/>
    <p:sldId id="297" r:id="rId31"/>
    <p:sldId id="275" r:id="rId32"/>
    <p:sldId id="286" r:id="rId33"/>
    <p:sldId id="276" r:id="rId34"/>
    <p:sldId id="277" r:id="rId35"/>
    <p:sldId id="285" r:id="rId36"/>
    <p:sldId id="330" r:id="rId37"/>
    <p:sldId id="299" r:id="rId38"/>
    <p:sldId id="300" r:id="rId39"/>
    <p:sldId id="301" r:id="rId40"/>
    <p:sldId id="302" r:id="rId41"/>
    <p:sldId id="322" r:id="rId42"/>
    <p:sldId id="323"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1" r:id="rId59"/>
    <p:sldId id="320" r:id="rId60"/>
    <p:sldId id="262" r:id="rId61"/>
  </p:sldIdLst>
  <p:sldSz cx="9144000" cy="6858000" type="screen4x3"/>
  <p:notesSz cx="6797675"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4F81BD"/>
    <a:srgbClr val="BFBFBF"/>
    <a:srgbClr val="C0504D"/>
    <a:srgbClr val="EF57D9"/>
    <a:srgbClr val="93A9CF"/>
    <a:srgbClr val="F79646"/>
    <a:srgbClr val="001F5C"/>
    <a:srgbClr val="00194C"/>
    <a:srgbClr val="0D1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99389" autoAdjust="0"/>
  </p:normalViewPr>
  <p:slideViewPr>
    <p:cSldViewPr>
      <p:cViewPr>
        <p:scale>
          <a:sx n="100" d="100"/>
          <a:sy n="100" d="100"/>
        </p:scale>
        <p:origin x="-528" y="-2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21984065262589E-2"/>
          <c:y val="7.1536765391158122E-2"/>
          <c:w val="0.96535603186947483"/>
          <c:h val="0.68331878841073967"/>
        </c:manualLayout>
      </c:layout>
      <c:lineChart>
        <c:grouping val="standard"/>
        <c:varyColors val="0"/>
        <c:ser>
          <c:idx val="0"/>
          <c:order val="0"/>
          <c:tx>
            <c:strRef>
              <c:f>Hoja1!$B$1</c:f>
              <c:strCache>
                <c:ptCount val="1"/>
                <c:pt idx="0">
                  <c:v>Serie 1</c:v>
                </c:pt>
              </c:strCache>
            </c:strRef>
          </c:tx>
          <c:spPr>
            <a:ln>
              <a:solidFill>
                <a:schemeClr val="bg2">
                  <a:lumMod val="50000"/>
                </a:schemeClr>
              </a:solidFill>
            </a:ln>
          </c:spPr>
          <c:marker>
            <c:spPr>
              <a:solidFill>
                <a:schemeClr val="bg2">
                  <a:lumMod val="75000"/>
                </a:schemeClr>
              </a:solidFill>
              <a:ln>
                <a:solidFill>
                  <a:schemeClr val="bg2">
                    <a:lumMod val="50000"/>
                  </a:schemeClr>
                </a:solidFill>
              </a:ln>
            </c:spPr>
          </c:marker>
          <c:dLbls>
            <c:dLbl>
              <c:idx val="0"/>
              <c:layout>
                <c:manualLayout>
                  <c:x val="-3.2523111909823633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579569782852483E-2"/>
                  <c:y val="-8.52214622727771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8009897080208972E-2"/>
                  <c:y val="-8.915913829047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7174838261366819E-2"/>
                  <c:y val="-6.27036319081233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586976506128308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6602107247649016E-2"/>
                  <c:y val="-4.66469624601571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6621646157959224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2334156350360299E-2"/>
                  <c:y val="-4.12937007087529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1016233021997477E-2"/>
                  <c:y val="-5.19993813109548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0631054381552981E-2"/>
                  <c:y val="-5.1998538410348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775883456595275E-2"/>
                  <c:y val="-6.80557949627416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0484869973317473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1849496062909571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892861006387318E-2"/>
                  <c:y val="-4.1481246093682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3306693697081016E-2"/>
                  <c:y val="-5.44475861223158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0405294186888249E-2"/>
                  <c:y val="-7.359575919846896E-2"/>
                </c:manualLayout>
              </c:layout>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0">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4"/>
                <c:pt idx="0">
                  <c:v>sep</c:v>
                </c:pt>
                <c:pt idx="1">
                  <c:v>oct</c:v>
                </c:pt>
                <c:pt idx="2">
                  <c:v>nov</c:v>
                </c:pt>
                <c:pt idx="3">
                  <c:v>dic</c:v>
                </c:pt>
              </c:strCache>
            </c:strRef>
          </c:cat>
          <c:val>
            <c:numRef>
              <c:f>Hoja1!$B$2:$B$10</c:f>
              <c:numCache>
                <c:formatCode>General</c:formatCode>
                <c:ptCount val="9"/>
                <c:pt idx="0">
                  <c:v>9954</c:v>
                </c:pt>
                <c:pt idx="1">
                  <c:v>9976</c:v>
                </c:pt>
                <c:pt idx="2">
                  <c:v>10043</c:v>
                </c:pt>
                <c:pt idx="3">
                  <c:v>9795</c:v>
                </c:pt>
              </c:numCache>
            </c:numRef>
          </c:val>
          <c:smooth val="0"/>
        </c:ser>
        <c:dLbls>
          <c:showLegendKey val="0"/>
          <c:showVal val="0"/>
          <c:showCatName val="0"/>
          <c:showSerName val="0"/>
          <c:showPercent val="0"/>
          <c:showBubbleSize val="0"/>
        </c:dLbls>
        <c:marker val="1"/>
        <c:smooth val="0"/>
        <c:axId val="24455808"/>
        <c:axId val="23662976"/>
      </c:lineChart>
      <c:catAx>
        <c:axId val="24455808"/>
        <c:scaling>
          <c:orientation val="minMax"/>
        </c:scaling>
        <c:delete val="0"/>
        <c:axPos val="b"/>
        <c:numFmt formatCode="mmm\-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23662976"/>
        <c:crosses val="autoZero"/>
        <c:auto val="1"/>
        <c:lblAlgn val="ctr"/>
        <c:lblOffset val="100"/>
        <c:noMultiLvlLbl val="1"/>
      </c:catAx>
      <c:valAx>
        <c:axId val="23662976"/>
        <c:scaling>
          <c:orientation val="minMax"/>
          <c:min val="6000"/>
        </c:scaling>
        <c:delete val="1"/>
        <c:axPos val="l"/>
        <c:numFmt formatCode="General" sourceLinked="1"/>
        <c:majorTickMark val="out"/>
        <c:minorTickMark val="none"/>
        <c:tickLblPos val="nextTo"/>
        <c:crossAx val="24455808"/>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642031504233658"/>
          <c:y val="3.4374781402889389E-2"/>
          <c:w val="0.8388060897986116"/>
          <c:h val="0.81971850393700785"/>
        </c:manualLayout>
      </c:layout>
      <c:barChart>
        <c:barDir val="col"/>
        <c:grouping val="percentStacked"/>
        <c:varyColors val="0"/>
        <c:ser>
          <c:idx val="0"/>
          <c:order val="0"/>
          <c:tx>
            <c:strRef>
              <c:f>Hoja1!$B$1</c:f>
              <c:strCache>
                <c:ptCount val="1"/>
                <c:pt idx="0">
                  <c:v>Encarcelados/as preventivamente </c:v>
                </c:pt>
              </c:strCache>
            </c:strRef>
          </c:tx>
          <c:invertIfNegative val="0"/>
          <c:dLbls>
            <c:dLbl>
              <c:idx val="0"/>
              <c:layout/>
              <c:tx>
                <c:rich>
                  <a:bodyPr/>
                  <a:lstStyle/>
                  <a:p>
                    <a:r>
                      <a:rPr lang="en-US" smtClean="0"/>
                      <a:t>61,7%</a:t>
                    </a:r>
                    <a:endParaRPr lang="en-US"/>
                  </a:p>
                </c:rich>
              </c:tx>
              <c:showLegendKey val="0"/>
              <c:showVal val="1"/>
              <c:showCatName val="0"/>
              <c:showSerName val="0"/>
              <c:showPercent val="0"/>
              <c:showBubbleSize val="0"/>
            </c:dLbl>
            <c:dLbl>
              <c:idx val="1"/>
              <c:layout/>
              <c:tx>
                <c:rich>
                  <a:bodyPr/>
                  <a:lstStyle/>
                  <a:p>
                    <a:r>
                      <a:rPr lang="en-US" smtClean="0"/>
                      <a:t>55,7%</a:t>
                    </a:r>
                    <a:endParaRPr lang="en-US" dirty="0"/>
                  </a:p>
                </c:rich>
              </c:tx>
              <c:showLegendKey val="0"/>
              <c:showVal val="1"/>
              <c:showCatName val="0"/>
              <c:showSerName val="0"/>
              <c:showPercent val="0"/>
              <c:showBubbleSize val="0"/>
            </c:dLbl>
            <c:dLbl>
              <c:idx val="2"/>
              <c:layout/>
              <c:tx>
                <c:rich>
                  <a:bodyPr/>
                  <a:lstStyle/>
                  <a:p>
                    <a:r>
                      <a:rPr lang="en-US" smtClean="0"/>
                      <a:t>76,2%</a:t>
                    </a:r>
                    <a:endParaRPr lang="en-US"/>
                  </a:p>
                </c:rich>
              </c:tx>
              <c:showLegendKey val="0"/>
              <c:showVal val="1"/>
              <c:showCatName val="0"/>
              <c:showSerName val="0"/>
              <c:showPercent val="0"/>
              <c:showBubbleSize val="0"/>
            </c:dLbl>
            <c:dLbl>
              <c:idx val="3"/>
              <c:layout/>
              <c:tx>
                <c:rich>
                  <a:bodyPr/>
                  <a:lstStyle/>
                  <a:p>
                    <a:r>
                      <a:rPr lang="en-US" smtClean="0"/>
                      <a:t>28,2%</a:t>
                    </a:r>
                    <a:endParaRPr lang="en-US"/>
                  </a:p>
                </c:rich>
              </c:tx>
              <c:showLegendKey val="0"/>
              <c:showVal val="1"/>
              <c:showCatName val="0"/>
              <c:showSerName val="0"/>
              <c:showPercent val="0"/>
              <c:showBubbleSize val="0"/>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Ene 2015</c:v>
                </c:pt>
                <c:pt idx="1">
                  <c:v>Nacional</c:v>
                </c:pt>
                <c:pt idx="2">
                  <c:v>Federal</c:v>
                </c:pt>
                <c:pt idx="3">
                  <c:v>Provincial </c:v>
                </c:pt>
              </c:strCache>
            </c:strRef>
          </c:cat>
          <c:val>
            <c:numRef>
              <c:f>Hoja1!$B$2:$B$5</c:f>
              <c:numCache>
                <c:formatCode>0.0</c:formatCode>
                <c:ptCount val="4"/>
                <c:pt idx="0" formatCode="General">
                  <c:v>61.7</c:v>
                </c:pt>
                <c:pt idx="1">
                  <c:v>55.7</c:v>
                </c:pt>
                <c:pt idx="2">
                  <c:v>76.2</c:v>
                </c:pt>
                <c:pt idx="3">
                  <c:v>28.2</c:v>
                </c:pt>
              </c:numCache>
            </c:numRef>
          </c:val>
        </c:ser>
        <c:ser>
          <c:idx val="1"/>
          <c:order val="1"/>
          <c:tx>
            <c:strRef>
              <c:f>Hoja1!$C$1</c:f>
              <c:strCache>
                <c:ptCount val="1"/>
                <c:pt idx="0">
                  <c:v>Condenados/as</c:v>
                </c:pt>
              </c:strCache>
            </c:strRef>
          </c:tx>
          <c:invertIfNegative val="0"/>
          <c:dLbls>
            <c:dLbl>
              <c:idx val="0"/>
              <c:layout/>
              <c:tx>
                <c:rich>
                  <a:bodyPr/>
                  <a:lstStyle/>
                  <a:p>
                    <a:r>
                      <a:rPr lang="en-US" smtClean="0"/>
                      <a:t>38,3%</a:t>
                    </a:r>
                    <a:endParaRPr lang="en-US"/>
                  </a:p>
                </c:rich>
              </c:tx>
              <c:showLegendKey val="0"/>
              <c:showVal val="1"/>
              <c:showCatName val="0"/>
              <c:showSerName val="0"/>
              <c:showPercent val="0"/>
              <c:showBubbleSize val="0"/>
            </c:dLbl>
            <c:dLbl>
              <c:idx val="1"/>
              <c:layout/>
              <c:tx>
                <c:rich>
                  <a:bodyPr/>
                  <a:lstStyle/>
                  <a:p>
                    <a:r>
                      <a:rPr lang="en-US" smtClean="0"/>
                      <a:t>44,3%</a:t>
                    </a:r>
                    <a:endParaRPr lang="en-US"/>
                  </a:p>
                </c:rich>
              </c:tx>
              <c:showLegendKey val="0"/>
              <c:showVal val="1"/>
              <c:showCatName val="0"/>
              <c:showSerName val="0"/>
              <c:showPercent val="0"/>
              <c:showBubbleSize val="0"/>
            </c:dLbl>
            <c:dLbl>
              <c:idx val="2"/>
              <c:layout/>
              <c:tx>
                <c:rich>
                  <a:bodyPr/>
                  <a:lstStyle/>
                  <a:p>
                    <a:r>
                      <a:rPr lang="en-US" smtClean="0"/>
                      <a:t>23,8%</a:t>
                    </a:r>
                    <a:endParaRPr lang="en-US"/>
                  </a:p>
                </c:rich>
              </c:tx>
              <c:showLegendKey val="0"/>
              <c:showVal val="1"/>
              <c:showCatName val="0"/>
              <c:showSerName val="0"/>
              <c:showPercent val="0"/>
              <c:showBubbleSize val="0"/>
            </c:dLbl>
            <c:dLbl>
              <c:idx val="3"/>
              <c:layout>
                <c:manualLayout>
                  <c:x val="0"/>
                  <c:y val="-4.7146906791678982E-2"/>
                </c:manualLayout>
              </c:layout>
              <c:tx>
                <c:rich>
                  <a:bodyPr/>
                  <a:lstStyle/>
                  <a:p>
                    <a:r>
                      <a:rPr lang="en-US" dirty="0" smtClean="0"/>
                      <a:t>71,8%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Ene 2015</c:v>
                </c:pt>
                <c:pt idx="1">
                  <c:v>Nacional</c:v>
                </c:pt>
                <c:pt idx="2">
                  <c:v>Federal</c:v>
                </c:pt>
                <c:pt idx="3">
                  <c:v>Provincial </c:v>
                </c:pt>
              </c:strCache>
            </c:strRef>
          </c:cat>
          <c:val>
            <c:numRef>
              <c:f>Hoja1!$C$2:$C$5</c:f>
              <c:numCache>
                <c:formatCode>0.0</c:formatCode>
                <c:ptCount val="4"/>
                <c:pt idx="0" formatCode="General">
                  <c:v>38.299999999999997</c:v>
                </c:pt>
                <c:pt idx="1">
                  <c:v>44.3</c:v>
                </c:pt>
                <c:pt idx="2">
                  <c:v>23.8</c:v>
                </c:pt>
                <c:pt idx="3">
                  <c:v>71.8</c:v>
                </c:pt>
              </c:numCache>
            </c:numRef>
          </c:val>
        </c:ser>
        <c:dLbls>
          <c:showLegendKey val="0"/>
          <c:showVal val="0"/>
          <c:showCatName val="0"/>
          <c:showSerName val="0"/>
          <c:showPercent val="0"/>
          <c:showBubbleSize val="0"/>
        </c:dLbls>
        <c:gapWidth val="150"/>
        <c:overlap val="100"/>
        <c:axId val="25750912"/>
        <c:axId val="49665152"/>
      </c:barChart>
      <c:catAx>
        <c:axId val="25750912"/>
        <c:scaling>
          <c:orientation val="minMax"/>
        </c:scaling>
        <c:delete val="0"/>
        <c:axPos val="b"/>
        <c:numFmt formatCode="General" sourceLinked="0"/>
        <c:majorTickMark val="out"/>
        <c:minorTickMark val="none"/>
        <c:tickLblPos val="nextTo"/>
        <c:txPr>
          <a:bodyPr/>
          <a:lstStyle/>
          <a:p>
            <a:pPr>
              <a:defRPr sz="1050">
                <a:latin typeface="Arial" pitchFamily="34" charset="0"/>
                <a:cs typeface="Arial" pitchFamily="34" charset="0"/>
              </a:defRPr>
            </a:pPr>
            <a:endParaRPr lang="es-AR"/>
          </a:p>
        </c:txPr>
        <c:crossAx val="49665152"/>
        <c:crosses val="autoZero"/>
        <c:auto val="1"/>
        <c:lblAlgn val="ctr"/>
        <c:lblOffset val="100"/>
        <c:noMultiLvlLbl val="0"/>
      </c:catAx>
      <c:valAx>
        <c:axId val="49665152"/>
        <c:scaling>
          <c:orientation val="minMax"/>
        </c:scaling>
        <c:delete val="1"/>
        <c:axPos val="l"/>
        <c:numFmt formatCode="0%" sourceLinked="1"/>
        <c:majorTickMark val="out"/>
        <c:minorTickMark val="none"/>
        <c:tickLblPos val="nextTo"/>
        <c:crossAx val="25750912"/>
        <c:crosses val="autoZero"/>
        <c:crossBetween val="between"/>
      </c:valAx>
    </c:plotArea>
    <c:legend>
      <c:legendPos val="r"/>
      <c:layout>
        <c:manualLayout>
          <c:xMode val="edge"/>
          <c:yMode val="edge"/>
          <c:x val="0"/>
          <c:y val="0.18131735139814709"/>
          <c:w val="0.17944668635170605"/>
          <c:h val="0.39295759667730557"/>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224342850235975"/>
          <c:y val="3.4374781402889389E-2"/>
          <c:w val="0.89404568355484404"/>
          <c:h val="0.81971850393700785"/>
        </c:manualLayout>
      </c:layout>
      <c:barChart>
        <c:barDir val="col"/>
        <c:grouping val="percentStacked"/>
        <c:varyColors val="0"/>
        <c:ser>
          <c:idx val="0"/>
          <c:order val="0"/>
          <c:tx>
            <c:strRef>
              <c:f>Hoja1!$B$1</c:f>
              <c:strCache>
                <c:ptCount val="1"/>
                <c:pt idx="0">
                  <c:v>Nacional</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strCache>
            </c:strRef>
          </c:cat>
          <c:val>
            <c:numRef>
              <c:f>Hoja1!$B$2:$B$15</c:f>
              <c:numCache>
                <c:formatCode>0.0</c:formatCode>
                <c:ptCount val="14"/>
                <c:pt idx="0">
                  <c:v>58.9</c:v>
                </c:pt>
                <c:pt idx="1">
                  <c:v>58.7</c:v>
                </c:pt>
                <c:pt idx="2" formatCode="General">
                  <c:v>59.1</c:v>
                </c:pt>
                <c:pt idx="3" formatCode="General">
                  <c:v>59.5</c:v>
                </c:pt>
                <c:pt idx="4" formatCode="General">
                  <c:v>59.3</c:v>
                </c:pt>
                <c:pt idx="5" formatCode="General">
                  <c:v>58.5</c:v>
                </c:pt>
                <c:pt idx="6" formatCode="General">
                  <c:v>57.5</c:v>
                </c:pt>
                <c:pt idx="7" formatCode="General">
                  <c:v>57.3</c:v>
                </c:pt>
                <c:pt idx="8" formatCode="General">
                  <c:v>56.9</c:v>
                </c:pt>
                <c:pt idx="9" formatCode="General">
                  <c:v>56.7</c:v>
                </c:pt>
                <c:pt idx="10" formatCode="General">
                  <c:v>57.2</c:v>
                </c:pt>
                <c:pt idx="11" formatCode="General">
                  <c:v>56.4</c:v>
                </c:pt>
                <c:pt idx="12" formatCode="General">
                  <c:v>55.5</c:v>
                </c:pt>
                <c:pt idx="13" formatCode="General">
                  <c:v>56.1</c:v>
                </c:pt>
              </c:numCache>
            </c:numRef>
          </c:val>
        </c:ser>
        <c:ser>
          <c:idx val="1"/>
          <c:order val="1"/>
          <c:tx>
            <c:strRef>
              <c:f>Hoja1!$C$1</c:f>
              <c:strCache>
                <c:ptCount val="1"/>
                <c:pt idx="0">
                  <c:v>Federal</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strCache>
            </c:strRef>
          </c:cat>
          <c:val>
            <c:numRef>
              <c:f>Hoja1!$C$2:$C$15</c:f>
              <c:numCache>
                <c:formatCode>0.0</c:formatCode>
                <c:ptCount val="14"/>
                <c:pt idx="0">
                  <c:v>33.9</c:v>
                </c:pt>
                <c:pt idx="1">
                  <c:v>33.9</c:v>
                </c:pt>
                <c:pt idx="2" formatCode="General">
                  <c:v>33.9</c:v>
                </c:pt>
                <c:pt idx="3" formatCode="General">
                  <c:v>33.6</c:v>
                </c:pt>
                <c:pt idx="4" formatCode="General">
                  <c:v>33.799999999999997</c:v>
                </c:pt>
                <c:pt idx="5" formatCode="General">
                  <c:v>34.4</c:v>
                </c:pt>
                <c:pt idx="6" formatCode="General">
                  <c:v>35.700000000000003</c:v>
                </c:pt>
                <c:pt idx="7" formatCode="General">
                  <c:v>36</c:v>
                </c:pt>
                <c:pt idx="8" formatCode="General">
                  <c:v>36.299999999999997</c:v>
                </c:pt>
                <c:pt idx="9" formatCode="General">
                  <c:v>36.799999999999997</c:v>
                </c:pt>
                <c:pt idx="10" formatCode="General">
                  <c:v>36.299999999999997</c:v>
                </c:pt>
                <c:pt idx="11" formatCode="General">
                  <c:v>37.1</c:v>
                </c:pt>
                <c:pt idx="12" formatCode="General">
                  <c:v>38</c:v>
                </c:pt>
                <c:pt idx="13" formatCode="General">
                  <c:v>37.6</c:v>
                </c:pt>
              </c:numCache>
            </c:numRef>
          </c:val>
        </c:ser>
        <c:ser>
          <c:idx val="2"/>
          <c:order val="2"/>
          <c:tx>
            <c:strRef>
              <c:f>Hoja1!$D$1</c:f>
              <c:strCache>
                <c:ptCount val="1"/>
                <c:pt idx="0">
                  <c:v>Provincial</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strCache>
            </c:strRef>
          </c:cat>
          <c:val>
            <c:numRef>
              <c:f>Hoja1!$D$2:$D$15</c:f>
              <c:numCache>
                <c:formatCode>General</c:formatCode>
                <c:ptCount val="14"/>
                <c:pt idx="0">
                  <c:v>7.1</c:v>
                </c:pt>
                <c:pt idx="1">
                  <c:v>7.3</c:v>
                </c:pt>
                <c:pt idx="2">
                  <c:v>7.03</c:v>
                </c:pt>
                <c:pt idx="3">
                  <c:v>6.9</c:v>
                </c:pt>
                <c:pt idx="4">
                  <c:v>6.9</c:v>
                </c:pt>
                <c:pt idx="5">
                  <c:v>7.1</c:v>
                </c:pt>
                <c:pt idx="6">
                  <c:v>6.8</c:v>
                </c:pt>
                <c:pt idx="7">
                  <c:v>6.7</c:v>
                </c:pt>
                <c:pt idx="8">
                  <c:v>6.8</c:v>
                </c:pt>
                <c:pt idx="9">
                  <c:v>6.5</c:v>
                </c:pt>
                <c:pt idx="10">
                  <c:v>6.5</c:v>
                </c:pt>
                <c:pt idx="11">
                  <c:v>6.5</c:v>
                </c:pt>
                <c:pt idx="12">
                  <c:v>6.5</c:v>
                </c:pt>
                <c:pt idx="13">
                  <c:v>6.3</c:v>
                </c:pt>
              </c:numCache>
            </c:numRef>
          </c:val>
        </c:ser>
        <c:dLbls>
          <c:showLegendKey val="0"/>
          <c:showVal val="0"/>
          <c:showCatName val="0"/>
          <c:showSerName val="0"/>
          <c:showPercent val="0"/>
          <c:showBubbleSize val="0"/>
        </c:dLbls>
        <c:gapWidth val="63"/>
        <c:overlap val="100"/>
        <c:axId val="23381888"/>
        <c:axId val="23383424"/>
      </c:barChart>
      <c:catAx>
        <c:axId val="23381888"/>
        <c:scaling>
          <c:orientation val="minMax"/>
        </c:scaling>
        <c:delete val="0"/>
        <c:axPos val="b"/>
        <c:numFmt formatCode="mmm\-yy" sourceLinked="1"/>
        <c:majorTickMark val="out"/>
        <c:minorTickMark val="none"/>
        <c:tickLblPos val="nextTo"/>
        <c:txPr>
          <a:bodyPr/>
          <a:lstStyle/>
          <a:p>
            <a:pPr>
              <a:defRPr sz="1100">
                <a:latin typeface="Arial" pitchFamily="34" charset="0"/>
                <a:cs typeface="Arial" pitchFamily="34" charset="0"/>
              </a:defRPr>
            </a:pPr>
            <a:endParaRPr lang="es-AR"/>
          </a:p>
        </c:txPr>
        <c:crossAx val="23383424"/>
        <c:crosses val="autoZero"/>
        <c:auto val="1"/>
        <c:lblAlgn val="ctr"/>
        <c:lblOffset val="100"/>
        <c:noMultiLvlLbl val="1"/>
      </c:catAx>
      <c:valAx>
        <c:axId val="23383424"/>
        <c:scaling>
          <c:orientation val="minMax"/>
        </c:scaling>
        <c:delete val="1"/>
        <c:axPos val="l"/>
        <c:numFmt formatCode="0%" sourceLinked="1"/>
        <c:majorTickMark val="out"/>
        <c:minorTickMark val="none"/>
        <c:tickLblPos val="nextTo"/>
        <c:crossAx val="23381888"/>
        <c:crosses val="autoZero"/>
        <c:crossBetween val="between"/>
      </c:valAx>
    </c:plotArea>
    <c:legend>
      <c:legendPos val="r"/>
      <c:layout>
        <c:manualLayout>
          <c:xMode val="edge"/>
          <c:yMode val="edge"/>
          <c:x val="0"/>
          <c:y val="7.4524967609456441E-2"/>
          <c:w val="9.9613012828055417E-2"/>
          <c:h val="0.74846166604326003"/>
        </c:manualLayout>
      </c:layout>
      <c:overlay val="0"/>
      <c:txPr>
        <a:bodyPr/>
        <a:lstStyle/>
        <a:p>
          <a:pPr>
            <a:defRPr sz="12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3.7793419778754743E-2"/>
          <c:w val="0.89552253790131719"/>
          <c:h val="0.74062471894657211"/>
        </c:manualLayout>
      </c:layout>
      <c:lineChart>
        <c:grouping val="standard"/>
        <c:varyColors val="0"/>
        <c:ser>
          <c:idx val="0"/>
          <c:order val="0"/>
          <c:tx>
            <c:strRef>
              <c:f>Hoja1!$B$1</c:f>
              <c:strCache>
                <c:ptCount val="1"/>
                <c:pt idx="0">
                  <c:v>Justicia Nacional</c:v>
                </c:pt>
              </c:strCache>
            </c:strRef>
          </c:tx>
          <c:dLbls>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strCache>
            </c:strRef>
          </c:cat>
          <c:val>
            <c:numRef>
              <c:f>Hoja1!$B$2:$B$14</c:f>
              <c:numCache>
                <c:formatCode>General</c:formatCode>
                <c:ptCount val="13"/>
                <c:pt idx="0">
                  <c:v>51.9</c:v>
                </c:pt>
                <c:pt idx="1">
                  <c:v>53.1</c:v>
                </c:pt>
                <c:pt idx="2">
                  <c:v>53.4</c:v>
                </c:pt>
                <c:pt idx="3">
                  <c:v>54.9</c:v>
                </c:pt>
                <c:pt idx="4">
                  <c:v>54.9</c:v>
                </c:pt>
                <c:pt idx="5">
                  <c:v>57.1</c:v>
                </c:pt>
                <c:pt idx="6">
                  <c:v>54.9</c:v>
                </c:pt>
                <c:pt idx="7">
                  <c:v>55.9</c:v>
                </c:pt>
                <c:pt idx="8">
                  <c:v>55.9</c:v>
                </c:pt>
                <c:pt idx="9">
                  <c:v>56.7</c:v>
                </c:pt>
                <c:pt idx="10">
                  <c:v>55.6</c:v>
                </c:pt>
                <c:pt idx="11">
                  <c:v>54.1</c:v>
                </c:pt>
                <c:pt idx="12">
                  <c:v>55.7</c:v>
                </c:pt>
              </c:numCache>
            </c:numRef>
          </c:val>
          <c:smooth val="0"/>
        </c:ser>
        <c:ser>
          <c:idx val="1"/>
          <c:order val="1"/>
          <c:tx>
            <c:strRef>
              <c:f>Hoja1!$C$1</c:f>
              <c:strCache>
                <c:ptCount val="1"/>
                <c:pt idx="0">
                  <c:v>Justicia Federal</c:v>
                </c:pt>
              </c:strCache>
            </c:strRef>
          </c:tx>
          <c:dLbls>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strCache>
            </c:strRef>
          </c:cat>
          <c:val>
            <c:numRef>
              <c:f>Hoja1!$C$2:$C$14</c:f>
              <c:numCache>
                <c:formatCode>General</c:formatCode>
                <c:ptCount val="13"/>
                <c:pt idx="0">
                  <c:v>73.099999999999994</c:v>
                </c:pt>
                <c:pt idx="1">
                  <c:v>73.7</c:v>
                </c:pt>
                <c:pt idx="2">
                  <c:v>73.900000000000006</c:v>
                </c:pt>
                <c:pt idx="3">
                  <c:v>74.099999999999994</c:v>
                </c:pt>
                <c:pt idx="4">
                  <c:v>73.400000000000006</c:v>
                </c:pt>
                <c:pt idx="5">
                  <c:v>71.5</c:v>
                </c:pt>
                <c:pt idx="6">
                  <c:v>73.3</c:v>
                </c:pt>
                <c:pt idx="7">
                  <c:v>74</c:v>
                </c:pt>
                <c:pt idx="8">
                  <c:v>74.900000000000006</c:v>
                </c:pt>
                <c:pt idx="9">
                  <c:v>75.3</c:v>
                </c:pt>
                <c:pt idx="10">
                  <c:v>75.2</c:v>
                </c:pt>
                <c:pt idx="11">
                  <c:v>75.099999999999994</c:v>
                </c:pt>
                <c:pt idx="12">
                  <c:v>76.2</c:v>
                </c:pt>
              </c:numCache>
            </c:numRef>
          </c:val>
          <c:smooth val="0"/>
        </c:ser>
        <c:ser>
          <c:idx val="2"/>
          <c:order val="2"/>
          <c:tx>
            <c:strRef>
              <c:f>Hoja1!$D$1</c:f>
              <c:strCache>
                <c:ptCount val="1"/>
                <c:pt idx="0">
                  <c:v>Justicia Provincial</c:v>
                </c:pt>
              </c:strCache>
            </c:strRef>
          </c:tx>
          <c:dLbls>
            <c:txPr>
              <a:bodyPr/>
              <a:lstStyle/>
              <a:p>
                <a:pPr>
                  <a:defRPr sz="11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strCache>
            </c:strRef>
          </c:cat>
          <c:val>
            <c:numRef>
              <c:f>Hoja1!$D$2:$D$14</c:f>
              <c:numCache>
                <c:formatCode>General</c:formatCode>
                <c:ptCount val="13"/>
                <c:pt idx="0">
                  <c:v>30.1</c:v>
                </c:pt>
                <c:pt idx="1">
                  <c:v>30.8</c:v>
                </c:pt>
                <c:pt idx="2">
                  <c:v>30.5</c:v>
                </c:pt>
                <c:pt idx="3">
                  <c:v>31.4</c:v>
                </c:pt>
                <c:pt idx="4">
                  <c:v>33.1</c:v>
                </c:pt>
                <c:pt idx="5">
                  <c:v>30.9</c:v>
                </c:pt>
                <c:pt idx="6">
                  <c:v>30.4</c:v>
                </c:pt>
                <c:pt idx="7">
                  <c:v>29.4</c:v>
                </c:pt>
                <c:pt idx="8">
                  <c:v>28.7</c:v>
                </c:pt>
                <c:pt idx="9">
                  <c:v>27.3</c:v>
                </c:pt>
                <c:pt idx="10">
                  <c:v>27.8</c:v>
                </c:pt>
                <c:pt idx="11">
                  <c:v>28.7</c:v>
                </c:pt>
                <c:pt idx="12">
                  <c:v>28.2</c:v>
                </c:pt>
              </c:numCache>
            </c:numRef>
          </c:val>
          <c:smooth val="0"/>
        </c:ser>
        <c:dLbls>
          <c:showLegendKey val="0"/>
          <c:showVal val="0"/>
          <c:showCatName val="0"/>
          <c:showSerName val="0"/>
          <c:showPercent val="0"/>
          <c:showBubbleSize val="0"/>
        </c:dLbls>
        <c:marker val="1"/>
        <c:smooth val="0"/>
        <c:axId val="23487232"/>
        <c:axId val="23488768"/>
      </c:lineChart>
      <c:catAx>
        <c:axId val="23487232"/>
        <c:scaling>
          <c:orientation val="minMax"/>
        </c:scaling>
        <c:delete val="0"/>
        <c:axPos val="b"/>
        <c:numFmt formatCode="General" sourceLinked="1"/>
        <c:majorTickMark val="out"/>
        <c:minorTickMark val="none"/>
        <c:tickLblPos val="nextTo"/>
        <c:txPr>
          <a:bodyPr/>
          <a:lstStyle/>
          <a:p>
            <a:pPr>
              <a:defRPr sz="900">
                <a:latin typeface="Arial" pitchFamily="34" charset="0"/>
                <a:cs typeface="Arial" pitchFamily="34" charset="0"/>
              </a:defRPr>
            </a:pPr>
            <a:endParaRPr lang="es-AR"/>
          </a:p>
        </c:txPr>
        <c:crossAx val="23488768"/>
        <c:crosses val="autoZero"/>
        <c:auto val="1"/>
        <c:lblAlgn val="ctr"/>
        <c:lblOffset val="100"/>
        <c:noMultiLvlLbl val="1"/>
      </c:catAx>
      <c:valAx>
        <c:axId val="23488768"/>
        <c:scaling>
          <c:orientation val="minMax"/>
          <c:min val="15"/>
        </c:scaling>
        <c:delete val="1"/>
        <c:axPos val="l"/>
        <c:numFmt formatCode="General" sourceLinked="1"/>
        <c:majorTickMark val="out"/>
        <c:minorTickMark val="none"/>
        <c:tickLblPos val="nextTo"/>
        <c:crossAx val="23487232"/>
        <c:crosses val="autoZero"/>
        <c:crossBetween val="between"/>
      </c:valAx>
    </c:plotArea>
    <c:legend>
      <c:legendPos val="r"/>
      <c:layout>
        <c:manualLayout>
          <c:xMode val="edge"/>
          <c:yMode val="edge"/>
          <c:x val="0.89949813565057979"/>
          <c:y val="6.4977237978848912E-2"/>
          <c:w val="9.8940972949802239E-2"/>
          <c:h val="0.68947663222604905"/>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7842585391746597E-2"/>
          <c:w val="0.97526906364856181"/>
          <c:h val="0.75281961008163845"/>
        </c:manualLayout>
      </c:layout>
      <c:barChart>
        <c:barDir val="col"/>
        <c:grouping val="percentStacked"/>
        <c:varyColors val="0"/>
        <c:ser>
          <c:idx val="0"/>
          <c:order val="0"/>
          <c:tx>
            <c:strRef>
              <c:f>Hoja1!$B$1</c:f>
              <c:strCache>
                <c:ptCount val="1"/>
                <c:pt idx="0">
                  <c:v>Nacional</c:v>
                </c:pt>
              </c:strCache>
            </c:strRef>
          </c:tx>
          <c:invertIfNegative val="0"/>
          <c:dLbls>
            <c:dLbl>
              <c:idx val="0"/>
              <c:layout/>
              <c:tx>
                <c:rich>
                  <a:bodyPr/>
                  <a:lstStyle/>
                  <a:p>
                    <a:r>
                      <a:rPr lang="en-US" sz="1200">
                        <a:solidFill>
                          <a:schemeClr val="bg1"/>
                        </a:solidFill>
                        <a:latin typeface="Arial" pitchFamily="34" charset="0"/>
                        <a:cs typeface="Arial" pitchFamily="34" charset="0"/>
                      </a:rPr>
                      <a:t>65%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Hoja1!$B$2</c:f>
              <c:numCache>
                <c:formatCode>General</c:formatCode>
                <c:ptCount val="1"/>
                <c:pt idx="0">
                  <c:v>64.400000000000006</c:v>
                </c:pt>
              </c:numCache>
            </c:numRef>
          </c:val>
        </c:ser>
        <c:ser>
          <c:idx val="1"/>
          <c:order val="1"/>
          <c:tx>
            <c:strRef>
              <c:f>Hoja1!$C$1</c:f>
              <c:strCache>
                <c:ptCount val="1"/>
                <c:pt idx="0">
                  <c:v>Federal </c:v>
                </c:pt>
              </c:strCache>
            </c:strRef>
          </c:tx>
          <c:invertIfNegative val="0"/>
          <c:dLbls>
            <c:dLbl>
              <c:idx val="0"/>
              <c:layout/>
              <c:tx>
                <c:rich>
                  <a:bodyPr/>
                  <a:lstStyle/>
                  <a:p>
                    <a:r>
                      <a:rPr lang="en-US" sz="1200">
                        <a:solidFill>
                          <a:schemeClr val="bg1"/>
                        </a:solidFill>
                        <a:latin typeface="Arial" pitchFamily="34" charset="0"/>
                        <a:cs typeface="Arial" pitchFamily="34" charset="0"/>
                      </a:rPr>
                      <a:t>23%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Hoja1!$C$2</c:f>
              <c:numCache>
                <c:formatCode>0</c:formatCode>
                <c:ptCount val="1"/>
                <c:pt idx="0">
                  <c:v>23.4</c:v>
                </c:pt>
              </c:numCache>
            </c:numRef>
          </c:val>
        </c:ser>
        <c:ser>
          <c:idx val="2"/>
          <c:order val="2"/>
          <c:tx>
            <c:strRef>
              <c:f>Hoja1!$D$1</c:f>
              <c:strCache>
                <c:ptCount val="1"/>
                <c:pt idx="0">
                  <c:v>Provincial</c:v>
                </c:pt>
              </c:strCache>
            </c:strRef>
          </c:tx>
          <c:invertIfNegative val="0"/>
          <c:dLbls>
            <c:dLbl>
              <c:idx val="0"/>
              <c:layout/>
              <c:tx>
                <c:rich>
                  <a:bodyPr/>
                  <a:lstStyle/>
                  <a:p>
                    <a:r>
                      <a:rPr lang="en-US" sz="1200">
                        <a:solidFill>
                          <a:schemeClr val="bg1"/>
                        </a:solidFill>
                        <a:latin typeface="Arial" pitchFamily="34" charset="0"/>
                        <a:cs typeface="Arial" pitchFamily="34" charset="0"/>
                      </a:rPr>
                      <a:t>12%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Hoja1!$D$2</c:f>
              <c:numCache>
                <c:formatCode>0</c:formatCode>
                <c:ptCount val="1"/>
                <c:pt idx="0">
                  <c:v>12.2</c:v>
                </c:pt>
              </c:numCache>
            </c:numRef>
          </c:val>
        </c:ser>
        <c:dLbls>
          <c:showLegendKey val="0"/>
          <c:showVal val="0"/>
          <c:showCatName val="0"/>
          <c:showSerName val="0"/>
          <c:showPercent val="0"/>
          <c:showBubbleSize val="0"/>
        </c:dLbls>
        <c:gapWidth val="202"/>
        <c:overlap val="100"/>
        <c:axId val="27018752"/>
        <c:axId val="27020288"/>
      </c:barChart>
      <c:catAx>
        <c:axId val="27018752"/>
        <c:scaling>
          <c:orientation val="minMax"/>
        </c:scaling>
        <c:delete val="1"/>
        <c:axPos val="b"/>
        <c:numFmt formatCode="General" sourceLinked="0"/>
        <c:majorTickMark val="out"/>
        <c:minorTickMark val="none"/>
        <c:tickLblPos val="nextTo"/>
        <c:crossAx val="27020288"/>
        <c:crosses val="autoZero"/>
        <c:auto val="1"/>
        <c:lblAlgn val="ctr"/>
        <c:lblOffset val="100"/>
        <c:noMultiLvlLbl val="0"/>
      </c:catAx>
      <c:valAx>
        <c:axId val="27020288"/>
        <c:scaling>
          <c:orientation val="minMax"/>
        </c:scaling>
        <c:delete val="1"/>
        <c:axPos val="l"/>
        <c:numFmt formatCode="0%" sourceLinked="1"/>
        <c:majorTickMark val="out"/>
        <c:minorTickMark val="none"/>
        <c:tickLblPos val="nextTo"/>
        <c:crossAx val="27018752"/>
        <c:crosses val="autoZero"/>
        <c:crossBetween val="between"/>
      </c:valAx>
    </c:plotArea>
    <c:legend>
      <c:legendPos val="r"/>
      <c:layout>
        <c:manualLayout>
          <c:xMode val="edge"/>
          <c:yMode val="edge"/>
          <c:x val="5.343538452695204E-2"/>
          <c:y val="0.13187520710464928"/>
          <c:w val="0.26030367066620003"/>
          <c:h val="0.47682378355916549"/>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251794427213005"/>
          <c:y val="9.1475080973268064E-2"/>
          <c:w val="0.53780044475932542"/>
          <c:h val="0.71627670328883974"/>
        </c:manualLayout>
      </c:layout>
      <c:doughnutChart>
        <c:varyColors val="1"/>
        <c:ser>
          <c:idx val="0"/>
          <c:order val="0"/>
          <c:tx>
            <c:strRef>
              <c:f>Hoja1!$B$1</c:f>
              <c:strCache>
                <c:ptCount val="1"/>
                <c:pt idx="0">
                  <c:v>Ventas</c:v>
                </c:pt>
              </c:strCache>
            </c:strRef>
          </c:tx>
          <c:dPt>
            <c:idx val="0"/>
            <c:bubble3D val="0"/>
            <c:explosion val="8"/>
          </c:dPt>
          <c:dPt>
            <c:idx val="1"/>
            <c:bubble3D val="0"/>
          </c:dPt>
          <c:cat>
            <c:strRef>
              <c:f>Hoja1!$A$2:$A$3</c:f>
              <c:strCache>
                <c:ptCount val="2"/>
                <c:pt idx="0">
                  <c:v>Procesados</c:v>
                </c:pt>
                <c:pt idx="1">
                  <c:v>Condenados</c:v>
                </c:pt>
              </c:strCache>
            </c:strRef>
          </c:cat>
          <c:val>
            <c:numRef>
              <c:f>Hoja1!$B$2:$B$3</c:f>
              <c:numCache>
                <c:formatCode>General</c:formatCode>
                <c:ptCount val="2"/>
                <c:pt idx="0">
                  <c:v>6453</c:v>
                </c:pt>
                <c:pt idx="1">
                  <c:v>4025</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7842585391746597E-2"/>
          <c:w val="0.97526906364856181"/>
          <c:h val="0.81971850393700785"/>
        </c:manualLayout>
      </c:layout>
      <c:barChart>
        <c:barDir val="col"/>
        <c:grouping val="percentStacked"/>
        <c:varyColors val="0"/>
        <c:ser>
          <c:idx val="0"/>
          <c:order val="0"/>
          <c:tx>
            <c:strRef>
              <c:f>Hoja1!$B$1</c:f>
              <c:strCache>
                <c:ptCount val="1"/>
                <c:pt idx="0">
                  <c:v>Nacional</c:v>
                </c:pt>
              </c:strCache>
            </c:strRef>
          </c:tx>
          <c:invertIfNegative val="0"/>
          <c:dLbls>
            <c:dLbl>
              <c:idx val="0"/>
              <c:layout/>
              <c:tx>
                <c:rich>
                  <a:bodyPr/>
                  <a:lstStyle/>
                  <a:p>
                    <a:r>
                      <a:rPr lang="en-US" sz="1200">
                        <a:solidFill>
                          <a:schemeClr val="bg1"/>
                        </a:solidFill>
                        <a:latin typeface="Arial" pitchFamily="34" charset="0"/>
                        <a:cs typeface="Arial" pitchFamily="34" charset="0"/>
                      </a:rPr>
                      <a:t>51%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Hoja1!$B$2</c:f>
              <c:numCache>
                <c:formatCode>General</c:formatCode>
                <c:ptCount val="1"/>
                <c:pt idx="0">
                  <c:v>49.7</c:v>
                </c:pt>
              </c:numCache>
            </c:numRef>
          </c:val>
        </c:ser>
        <c:ser>
          <c:idx val="1"/>
          <c:order val="1"/>
          <c:tx>
            <c:strRef>
              <c:f>Hoja1!$C$1</c:f>
              <c:strCache>
                <c:ptCount val="1"/>
                <c:pt idx="0">
                  <c:v>Federal </c:v>
                </c:pt>
              </c:strCache>
            </c:strRef>
          </c:tx>
          <c:invertIfNegative val="0"/>
          <c:dLbls>
            <c:dLbl>
              <c:idx val="0"/>
              <c:layout/>
              <c:tx>
                <c:rich>
                  <a:bodyPr/>
                  <a:lstStyle/>
                  <a:p>
                    <a:r>
                      <a:rPr lang="en-US" sz="1200" b="0" dirty="0" smtClean="0">
                        <a:solidFill>
                          <a:schemeClr val="bg1"/>
                        </a:solidFill>
                        <a:latin typeface="Arial" pitchFamily="34" charset="0"/>
                        <a:cs typeface="Arial" pitchFamily="34" charset="0"/>
                      </a:rPr>
                      <a:t>46%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Hoja1!$C$2</c:f>
              <c:numCache>
                <c:formatCode>General</c:formatCode>
                <c:ptCount val="1"/>
                <c:pt idx="0">
                  <c:v>47.2</c:v>
                </c:pt>
              </c:numCache>
            </c:numRef>
          </c:val>
        </c:ser>
        <c:ser>
          <c:idx val="2"/>
          <c:order val="2"/>
          <c:tx>
            <c:strRef>
              <c:f>Hoja1!$D$1</c:f>
              <c:strCache>
                <c:ptCount val="1"/>
                <c:pt idx="0">
                  <c:v>Provincial</c:v>
                </c:pt>
              </c:strCache>
            </c:strRef>
          </c:tx>
          <c:invertIfNegative val="0"/>
          <c:dLbls>
            <c:dLbl>
              <c:idx val="0"/>
              <c:layout>
                <c:manualLayout>
                  <c:x val="8.7287803007236632E-3"/>
                  <c:y val="1.7078071890166035E-2"/>
                </c:manualLayout>
              </c:layout>
              <c:tx>
                <c:rich>
                  <a:bodyPr/>
                  <a:lstStyle/>
                  <a:p>
                    <a:r>
                      <a:rPr lang="en-US" sz="1200" b="0" dirty="0" smtClean="0">
                        <a:solidFill>
                          <a:schemeClr val="bg1"/>
                        </a:solidFill>
                        <a:latin typeface="Arial" pitchFamily="34" charset="0"/>
                        <a:cs typeface="Arial" pitchFamily="34" charset="0"/>
                      </a:rPr>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2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Hoja1!$D$2</c:f>
              <c:numCache>
                <c:formatCode>General</c:formatCode>
                <c:ptCount val="1"/>
                <c:pt idx="0">
                  <c:v>3.1</c:v>
                </c:pt>
              </c:numCache>
            </c:numRef>
          </c:val>
        </c:ser>
        <c:dLbls>
          <c:showLegendKey val="0"/>
          <c:showVal val="0"/>
          <c:showCatName val="0"/>
          <c:showSerName val="0"/>
          <c:showPercent val="0"/>
          <c:showBubbleSize val="0"/>
        </c:dLbls>
        <c:gapWidth val="202"/>
        <c:overlap val="100"/>
        <c:axId val="27104768"/>
        <c:axId val="27106304"/>
      </c:barChart>
      <c:catAx>
        <c:axId val="27104768"/>
        <c:scaling>
          <c:orientation val="minMax"/>
        </c:scaling>
        <c:delete val="1"/>
        <c:axPos val="b"/>
        <c:numFmt formatCode="General" sourceLinked="0"/>
        <c:majorTickMark val="out"/>
        <c:minorTickMark val="none"/>
        <c:tickLblPos val="nextTo"/>
        <c:crossAx val="27106304"/>
        <c:crosses val="autoZero"/>
        <c:auto val="1"/>
        <c:lblAlgn val="ctr"/>
        <c:lblOffset val="100"/>
        <c:noMultiLvlLbl val="0"/>
      </c:catAx>
      <c:valAx>
        <c:axId val="27106304"/>
        <c:scaling>
          <c:orientation val="minMax"/>
        </c:scaling>
        <c:delete val="1"/>
        <c:axPos val="l"/>
        <c:numFmt formatCode="0%" sourceLinked="1"/>
        <c:majorTickMark val="out"/>
        <c:minorTickMark val="none"/>
        <c:tickLblPos val="nextTo"/>
        <c:crossAx val="27104768"/>
        <c:crosses val="autoZero"/>
        <c:crossBetween val="between"/>
      </c:valAx>
    </c:plotArea>
    <c:legend>
      <c:legendPos val="r"/>
      <c:layout>
        <c:manualLayout>
          <c:xMode val="edge"/>
          <c:yMode val="edge"/>
          <c:x val="1.9247991521398916E-2"/>
          <c:y val="0.14436573789149015"/>
          <c:w val="0.2813155302871494"/>
          <c:h val="0.49130788894860489"/>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9741728078048949E-2"/>
          <c:y val="0.47167484361116274"/>
          <c:w val="0.98025821425099635"/>
          <c:h val="0.29930563270747695"/>
        </c:manualLayout>
      </c:layout>
      <c:barChart>
        <c:barDir val="col"/>
        <c:grouping val="clustered"/>
        <c:varyColors val="0"/>
        <c:ser>
          <c:idx val="0"/>
          <c:order val="0"/>
          <c:tx>
            <c:strRef>
              <c:f>Hoja1!$B$1</c:f>
              <c:strCache>
                <c:ptCount val="1"/>
                <c:pt idx="0">
                  <c:v>Columna2</c:v>
                </c:pt>
              </c:strCache>
            </c:strRef>
          </c:tx>
          <c:invertIfNegative val="0"/>
          <c:dLbls>
            <c:txPr>
              <a:bodyPr/>
              <a:lstStyle/>
              <a:p>
                <a:pPr>
                  <a:defRPr sz="1000">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38</c:v>
                </c:pt>
                <c:pt idx="1">
                  <c:v>112</c:v>
                </c:pt>
                <c:pt idx="2">
                  <c:v>95</c:v>
                </c:pt>
                <c:pt idx="3">
                  <c:v>124</c:v>
                </c:pt>
                <c:pt idx="4">
                  <c:v>192</c:v>
                </c:pt>
                <c:pt idx="5">
                  <c:v>4</c:v>
                </c:pt>
                <c:pt idx="6">
                  <c:v>256</c:v>
                </c:pt>
                <c:pt idx="7">
                  <c:v>23</c:v>
                </c:pt>
                <c:pt idx="8">
                  <c:v>94</c:v>
                </c:pt>
                <c:pt idx="9">
                  <c:v>8</c:v>
                </c:pt>
                <c:pt idx="10">
                  <c:v>570</c:v>
                </c:pt>
                <c:pt idx="11">
                  <c:v>27</c:v>
                </c:pt>
                <c:pt idx="12">
                  <c:v>17</c:v>
                </c:pt>
                <c:pt idx="13">
                  <c:v>197</c:v>
                </c:pt>
                <c:pt idx="14">
                  <c:v>139</c:v>
                </c:pt>
              </c:numCache>
            </c:numRef>
          </c:val>
        </c:ser>
        <c:dLbls>
          <c:showLegendKey val="0"/>
          <c:showVal val="0"/>
          <c:showCatName val="0"/>
          <c:showSerName val="0"/>
          <c:showPercent val="0"/>
          <c:showBubbleSize val="0"/>
        </c:dLbls>
        <c:gapWidth val="150"/>
        <c:axId val="26735744"/>
        <c:axId val="26737280"/>
      </c:barChart>
      <c:catAx>
        <c:axId val="26735744"/>
        <c:scaling>
          <c:orientation val="minMax"/>
        </c:scaling>
        <c:delete val="0"/>
        <c:axPos val="b"/>
        <c:numFmt formatCode="General" sourceLinked="1"/>
        <c:majorTickMark val="out"/>
        <c:minorTickMark val="none"/>
        <c:tickLblPos val="nextTo"/>
        <c:txPr>
          <a:bodyPr/>
          <a:lstStyle/>
          <a:p>
            <a:pPr>
              <a:defRPr sz="700">
                <a:latin typeface="Arial" pitchFamily="34" charset="0"/>
                <a:cs typeface="Arial" pitchFamily="34" charset="0"/>
              </a:defRPr>
            </a:pPr>
            <a:endParaRPr lang="es-AR"/>
          </a:p>
        </c:txPr>
        <c:crossAx val="26737280"/>
        <c:crosses val="autoZero"/>
        <c:auto val="1"/>
        <c:lblAlgn val="ctr"/>
        <c:lblOffset val="100"/>
        <c:noMultiLvlLbl val="0"/>
      </c:catAx>
      <c:valAx>
        <c:axId val="26737280"/>
        <c:scaling>
          <c:orientation val="minMax"/>
        </c:scaling>
        <c:delete val="1"/>
        <c:axPos val="l"/>
        <c:numFmt formatCode="General" sourceLinked="1"/>
        <c:majorTickMark val="out"/>
        <c:minorTickMark val="none"/>
        <c:tickLblPos val="nextTo"/>
        <c:crossAx val="2673574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6.3226778691824165E-2"/>
          <c:w val="0.98025821425099635"/>
          <c:h val="0.80474283414014847"/>
        </c:manualLayout>
      </c:layout>
      <c:barChart>
        <c:barDir val="col"/>
        <c:grouping val="clustered"/>
        <c:varyColors val="0"/>
        <c:ser>
          <c:idx val="0"/>
          <c:order val="0"/>
          <c:tx>
            <c:strRef>
              <c:f>Hoja1!$B$1</c:f>
              <c:strCache>
                <c:ptCount val="1"/>
                <c:pt idx="0">
                  <c:v>Columna2</c:v>
                </c:pt>
              </c:strCache>
            </c:strRef>
          </c:tx>
          <c:invertIfNegative val="0"/>
          <c:dLbls>
            <c:dLbl>
              <c:idx val="0"/>
              <c:layout>
                <c:manualLayout>
                  <c:x val="0"/>
                  <c:y val="6.3996283836406766E-3"/>
                </c:manualLayout>
              </c:layout>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0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1966</c:v>
                </c:pt>
                <c:pt idx="1">
                  <c:v>1623</c:v>
                </c:pt>
                <c:pt idx="2">
                  <c:v>425</c:v>
                </c:pt>
                <c:pt idx="3">
                  <c:v>1765</c:v>
                </c:pt>
                <c:pt idx="4">
                  <c:v>471</c:v>
                </c:pt>
                <c:pt idx="5">
                  <c:v>432</c:v>
                </c:pt>
                <c:pt idx="6">
                  <c:v>297</c:v>
                </c:pt>
                <c:pt idx="7">
                  <c:v>462</c:v>
                </c:pt>
                <c:pt idx="8">
                  <c:v>312</c:v>
                </c:pt>
                <c:pt idx="9">
                  <c:v>134</c:v>
                </c:pt>
                <c:pt idx="10">
                  <c:v>175</c:v>
                </c:pt>
                <c:pt idx="11">
                  <c:v>116</c:v>
                </c:pt>
                <c:pt idx="12">
                  <c:v>132</c:v>
                </c:pt>
                <c:pt idx="13">
                  <c:v>308</c:v>
                </c:pt>
              </c:numCache>
            </c:numRef>
          </c:val>
        </c:ser>
        <c:dLbls>
          <c:showLegendKey val="0"/>
          <c:showVal val="0"/>
          <c:showCatName val="0"/>
          <c:showSerName val="0"/>
          <c:showPercent val="0"/>
          <c:showBubbleSize val="0"/>
        </c:dLbls>
        <c:gapWidth val="150"/>
        <c:axId val="26720896"/>
        <c:axId val="26808704"/>
      </c:barChart>
      <c:catAx>
        <c:axId val="26720896"/>
        <c:scaling>
          <c:orientation val="minMax"/>
        </c:scaling>
        <c:delete val="0"/>
        <c:axPos val="b"/>
        <c:numFmt formatCode="General" sourceLinked="1"/>
        <c:majorTickMark val="out"/>
        <c:minorTickMark val="none"/>
        <c:tickLblPos val="nextTo"/>
        <c:txPr>
          <a:bodyPr/>
          <a:lstStyle/>
          <a:p>
            <a:pPr>
              <a:defRPr sz="600">
                <a:latin typeface="Arial" pitchFamily="34" charset="0"/>
                <a:cs typeface="Arial" pitchFamily="34" charset="0"/>
              </a:defRPr>
            </a:pPr>
            <a:endParaRPr lang="es-AR"/>
          </a:p>
        </c:txPr>
        <c:crossAx val="26808704"/>
        <c:crosses val="autoZero"/>
        <c:auto val="1"/>
        <c:lblAlgn val="ctr"/>
        <c:lblOffset val="100"/>
        <c:noMultiLvlLbl val="0"/>
      </c:catAx>
      <c:valAx>
        <c:axId val="26808704"/>
        <c:scaling>
          <c:orientation val="minMax"/>
          <c:max val="2500"/>
          <c:min val="0"/>
        </c:scaling>
        <c:delete val="1"/>
        <c:axPos val="l"/>
        <c:numFmt formatCode="General" sourceLinked="1"/>
        <c:majorTickMark val="out"/>
        <c:minorTickMark val="none"/>
        <c:tickLblPos val="nextTo"/>
        <c:crossAx val="2672089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0.42640673573150767"/>
          <c:w val="0.98025821425099635"/>
          <c:h val="0.34457381018456046"/>
        </c:manualLayout>
      </c:layout>
      <c:barChart>
        <c:barDir val="col"/>
        <c:grouping val="clustered"/>
        <c:varyColors val="0"/>
        <c:ser>
          <c:idx val="0"/>
          <c:order val="0"/>
          <c:tx>
            <c:strRef>
              <c:f>Hoja1!$B$1</c:f>
              <c:strCache>
                <c:ptCount val="1"/>
                <c:pt idx="0">
                  <c:v>Diciembre </c:v>
                </c:pt>
              </c:strCache>
            </c:strRef>
          </c:tx>
          <c:invertIfNegative val="0"/>
          <c:dLbls>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39</c:v>
                </c:pt>
                <c:pt idx="1">
                  <c:v>114</c:v>
                </c:pt>
                <c:pt idx="2">
                  <c:v>97</c:v>
                </c:pt>
                <c:pt idx="3">
                  <c:v>122</c:v>
                </c:pt>
                <c:pt idx="4">
                  <c:v>199</c:v>
                </c:pt>
                <c:pt idx="5">
                  <c:v>3</c:v>
                </c:pt>
                <c:pt idx="6">
                  <c:v>265</c:v>
                </c:pt>
                <c:pt idx="7">
                  <c:v>23</c:v>
                </c:pt>
                <c:pt idx="8">
                  <c:v>93</c:v>
                </c:pt>
                <c:pt idx="9">
                  <c:v>4</c:v>
                </c:pt>
                <c:pt idx="10">
                  <c:v>541</c:v>
                </c:pt>
                <c:pt idx="11">
                  <c:v>27</c:v>
                </c:pt>
                <c:pt idx="12">
                  <c:v>20</c:v>
                </c:pt>
                <c:pt idx="13">
                  <c:v>198</c:v>
                </c:pt>
                <c:pt idx="14">
                  <c:v>137</c:v>
                </c:pt>
              </c:numCache>
            </c:numRef>
          </c:val>
        </c:ser>
        <c:ser>
          <c:idx val="1"/>
          <c:order val="1"/>
          <c:tx>
            <c:strRef>
              <c:f>Hoja1!$C$1</c:f>
              <c:strCache>
                <c:ptCount val="1"/>
                <c:pt idx="0">
                  <c:v>Enero</c:v>
                </c:pt>
              </c:strCache>
            </c:strRef>
          </c:tx>
          <c:spPr>
            <a:solidFill>
              <a:schemeClr val="accent2">
                <a:lumMod val="75000"/>
              </a:schemeClr>
            </a:solidFill>
          </c:spPr>
          <c:invertIfNegative val="0"/>
          <c:dLbls>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Hoja1!$C$2:$C$16</c:f>
              <c:numCache>
                <c:formatCode>General</c:formatCode>
                <c:ptCount val="15"/>
                <c:pt idx="0">
                  <c:v>38</c:v>
                </c:pt>
                <c:pt idx="1">
                  <c:v>112</c:v>
                </c:pt>
                <c:pt idx="2">
                  <c:v>95</c:v>
                </c:pt>
                <c:pt idx="3">
                  <c:v>124</c:v>
                </c:pt>
                <c:pt idx="4">
                  <c:v>192</c:v>
                </c:pt>
                <c:pt idx="5">
                  <c:v>4</c:v>
                </c:pt>
                <c:pt idx="6">
                  <c:v>256</c:v>
                </c:pt>
                <c:pt idx="7">
                  <c:v>23</c:v>
                </c:pt>
                <c:pt idx="8">
                  <c:v>94</c:v>
                </c:pt>
                <c:pt idx="9">
                  <c:v>8</c:v>
                </c:pt>
                <c:pt idx="10">
                  <c:v>570</c:v>
                </c:pt>
                <c:pt idx="11">
                  <c:v>27</c:v>
                </c:pt>
                <c:pt idx="12">
                  <c:v>17</c:v>
                </c:pt>
                <c:pt idx="13">
                  <c:v>197</c:v>
                </c:pt>
                <c:pt idx="14">
                  <c:v>139</c:v>
                </c:pt>
              </c:numCache>
            </c:numRef>
          </c:val>
        </c:ser>
        <c:dLbls>
          <c:showLegendKey val="0"/>
          <c:showVal val="0"/>
          <c:showCatName val="0"/>
          <c:showSerName val="0"/>
          <c:showPercent val="0"/>
          <c:showBubbleSize val="0"/>
        </c:dLbls>
        <c:gapWidth val="82"/>
        <c:overlap val="-5"/>
        <c:axId val="63390080"/>
        <c:axId val="63391616"/>
      </c:barChart>
      <c:catAx>
        <c:axId val="63390080"/>
        <c:scaling>
          <c:orientation val="minMax"/>
        </c:scaling>
        <c:delete val="0"/>
        <c:axPos val="b"/>
        <c:numFmt formatCode="General" sourceLinked="1"/>
        <c:majorTickMark val="out"/>
        <c:minorTickMark val="none"/>
        <c:tickLblPos val="nextTo"/>
        <c:txPr>
          <a:bodyPr/>
          <a:lstStyle/>
          <a:p>
            <a:pPr>
              <a:defRPr sz="700">
                <a:latin typeface="Arial" pitchFamily="34" charset="0"/>
                <a:cs typeface="Arial" pitchFamily="34" charset="0"/>
              </a:defRPr>
            </a:pPr>
            <a:endParaRPr lang="es-AR"/>
          </a:p>
        </c:txPr>
        <c:crossAx val="63391616"/>
        <c:crosses val="autoZero"/>
        <c:auto val="1"/>
        <c:lblAlgn val="ctr"/>
        <c:lblOffset val="100"/>
        <c:noMultiLvlLbl val="0"/>
      </c:catAx>
      <c:valAx>
        <c:axId val="63391616"/>
        <c:scaling>
          <c:orientation val="minMax"/>
        </c:scaling>
        <c:delete val="1"/>
        <c:axPos val="l"/>
        <c:numFmt formatCode="General" sourceLinked="1"/>
        <c:majorTickMark val="out"/>
        <c:minorTickMark val="none"/>
        <c:tickLblPos val="nextTo"/>
        <c:crossAx val="6339008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975308641975308E-2"/>
          <c:y val="3.4869243581596078E-2"/>
          <c:w val="0.98025821425099635"/>
          <c:h val="0.83310021058927619"/>
        </c:manualLayout>
      </c:layout>
      <c:barChart>
        <c:barDir val="col"/>
        <c:grouping val="clustered"/>
        <c:varyColors val="0"/>
        <c:ser>
          <c:idx val="0"/>
          <c:order val="0"/>
          <c:tx>
            <c:strRef>
              <c:f>Hoja1!$B$1</c:f>
              <c:strCache>
                <c:ptCount val="1"/>
                <c:pt idx="0">
                  <c:v>Diciembre</c:v>
                </c:pt>
              </c:strCache>
            </c:strRef>
          </c:tx>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148596974505209E-3"/>
                  <c:y val="6.59389498780908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222895461757813E-3"/>
                  <c:y val="1.3187789975618164E-2"/>
                </c:manualLayout>
              </c:layout>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1971</c:v>
                </c:pt>
                <c:pt idx="1">
                  <c:v>1613</c:v>
                </c:pt>
                <c:pt idx="2">
                  <c:v>429</c:v>
                </c:pt>
                <c:pt idx="3">
                  <c:v>1728</c:v>
                </c:pt>
                <c:pt idx="4">
                  <c:v>469</c:v>
                </c:pt>
                <c:pt idx="5">
                  <c:v>420</c:v>
                </c:pt>
                <c:pt idx="6">
                  <c:v>291</c:v>
                </c:pt>
                <c:pt idx="7">
                  <c:v>449</c:v>
                </c:pt>
                <c:pt idx="8">
                  <c:v>312</c:v>
                </c:pt>
                <c:pt idx="9">
                  <c:v>133</c:v>
                </c:pt>
                <c:pt idx="10">
                  <c:v>180</c:v>
                </c:pt>
                <c:pt idx="11">
                  <c:v>110</c:v>
                </c:pt>
                <c:pt idx="12">
                  <c:v>131</c:v>
                </c:pt>
                <c:pt idx="13">
                  <c:v>306</c:v>
                </c:pt>
              </c:numCache>
            </c:numRef>
          </c:val>
        </c:ser>
        <c:ser>
          <c:idx val="1"/>
          <c:order val="1"/>
          <c:tx>
            <c:strRef>
              <c:f>Hoja1!$C$1</c:f>
              <c:strCache>
                <c:ptCount val="1"/>
                <c:pt idx="0">
                  <c:v>Enero</c:v>
                </c:pt>
              </c:strCache>
            </c:strRef>
          </c:tx>
          <c:spPr>
            <a:solidFill>
              <a:schemeClr val="accent2">
                <a:lumMod val="75000"/>
              </a:schemeClr>
            </a:solidFill>
          </c:spPr>
          <c:invertIfNegative val="0"/>
          <c:dLbls>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Hoja1!$C$2:$C$15</c:f>
              <c:numCache>
                <c:formatCode>General</c:formatCode>
                <c:ptCount val="14"/>
                <c:pt idx="0">
                  <c:v>1966</c:v>
                </c:pt>
                <c:pt idx="1">
                  <c:v>1623</c:v>
                </c:pt>
                <c:pt idx="2">
                  <c:v>425</c:v>
                </c:pt>
                <c:pt idx="3">
                  <c:v>1765</c:v>
                </c:pt>
                <c:pt idx="4">
                  <c:v>471</c:v>
                </c:pt>
                <c:pt idx="5">
                  <c:v>432</c:v>
                </c:pt>
                <c:pt idx="6">
                  <c:v>297</c:v>
                </c:pt>
                <c:pt idx="7">
                  <c:v>462</c:v>
                </c:pt>
                <c:pt idx="8">
                  <c:v>312</c:v>
                </c:pt>
                <c:pt idx="9">
                  <c:v>134</c:v>
                </c:pt>
                <c:pt idx="10">
                  <c:v>175</c:v>
                </c:pt>
                <c:pt idx="11">
                  <c:v>116</c:v>
                </c:pt>
                <c:pt idx="12">
                  <c:v>132</c:v>
                </c:pt>
                <c:pt idx="13">
                  <c:v>308</c:v>
                </c:pt>
              </c:numCache>
            </c:numRef>
          </c:val>
        </c:ser>
        <c:dLbls>
          <c:showLegendKey val="0"/>
          <c:showVal val="0"/>
          <c:showCatName val="0"/>
          <c:showSerName val="0"/>
          <c:showPercent val="0"/>
          <c:showBubbleSize val="0"/>
        </c:dLbls>
        <c:gapWidth val="82"/>
        <c:overlap val="-5"/>
        <c:axId val="27470848"/>
        <c:axId val="27489024"/>
      </c:barChart>
      <c:catAx>
        <c:axId val="27470848"/>
        <c:scaling>
          <c:orientation val="minMax"/>
        </c:scaling>
        <c:delete val="0"/>
        <c:axPos val="b"/>
        <c:numFmt formatCode="General" sourceLinked="1"/>
        <c:majorTickMark val="out"/>
        <c:minorTickMark val="none"/>
        <c:tickLblPos val="nextTo"/>
        <c:txPr>
          <a:bodyPr/>
          <a:lstStyle/>
          <a:p>
            <a:pPr>
              <a:defRPr sz="600">
                <a:latin typeface="Arial" pitchFamily="34" charset="0"/>
                <a:cs typeface="Arial" pitchFamily="34" charset="0"/>
              </a:defRPr>
            </a:pPr>
            <a:endParaRPr lang="es-AR"/>
          </a:p>
        </c:txPr>
        <c:crossAx val="27489024"/>
        <c:crosses val="autoZero"/>
        <c:auto val="1"/>
        <c:lblAlgn val="ctr"/>
        <c:lblOffset val="100"/>
        <c:noMultiLvlLbl val="0"/>
      </c:catAx>
      <c:valAx>
        <c:axId val="27489024"/>
        <c:scaling>
          <c:orientation val="minMax"/>
          <c:max val="2500"/>
          <c:min val="0"/>
        </c:scaling>
        <c:delete val="1"/>
        <c:axPos val="l"/>
        <c:numFmt formatCode="General" sourceLinked="1"/>
        <c:majorTickMark val="out"/>
        <c:minorTickMark val="none"/>
        <c:tickLblPos val="nextTo"/>
        <c:crossAx val="27470848"/>
        <c:crosses val="autoZero"/>
        <c:crossBetween val="between"/>
      </c:valAx>
    </c:plotArea>
    <c:legend>
      <c:legendPos val="r"/>
      <c:layout>
        <c:manualLayout>
          <c:xMode val="edge"/>
          <c:yMode val="edge"/>
          <c:x val="0.60706953738283598"/>
          <c:y val="0.13564994891938018"/>
          <c:w val="0.10037393755869481"/>
          <c:h val="0.23958268432792115"/>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21984065262589E-2"/>
          <c:y val="0.11754611806417645"/>
          <c:w val="0.96535603186947483"/>
          <c:h val="0.66119766885804954"/>
        </c:manualLayout>
      </c:layout>
      <c:lineChart>
        <c:grouping val="standard"/>
        <c:varyColors val="0"/>
        <c:ser>
          <c:idx val="0"/>
          <c:order val="0"/>
          <c:tx>
            <c:strRef>
              <c:f>Hoja1!$B$1</c:f>
              <c:strCache>
                <c:ptCount val="1"/>
                <c:pt idx="0">
                  <c:v>Serie 1</c:v>
                </c:pt>
              </c:strCache>
            </c:strRef>
          </c:tx>
          <c:spPr>
            <a:ln>
              <a:solidFill>
                <a:schemeClr val="bg1">
                  <a:lumMod val="65000"/>
                </a:schemeClr>
              </a:solidFill>
            </a:ln>
          </c:spPr>
          <c:marker>
            <c:spPr>
              <a:solidFill>
                <a:schemeClr val="bg2">
                  <a:lumMod val="75000"/>
                </a:schemeClr>
              </a:solidFill>
              <a:ln>
                <a:solidFill>
                  <a:schemeClr val="bg1">
                    <a:lumMod val="65000"/>
                  </a:schemeClr>
                </a:solidFill>
              </a:ln>
            </c:spPr>
          </c:marker>
          <c:dLbls>
            <c:dLbl>
              <c:idx val="0"/>
              <c:layout>
                <c:manualLayout>
                  <c:x val="-3.5714956087055313E-2"/>
                  <c:y val="-5.07292667964429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306333540796065E-2"/>
                  <c:y val="-6.27641571136069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613659938946683E-2"/>
                  <c:y val="-7.57011298261545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589467002354674E-2"/>
                  <c:y val="-6.27038914868044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126198962340895E-2"/>
                  <c:y val="-7.46173404975204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7336423814454352E-2"/>
                  <c:y val="-7.06973215097312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187012618230747E-2"/>
                  <c:y val="-7.33845229317954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0749681396520553E-2"/>
                  <c:y val="-7.3709201393081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9447852760736196E-2"/>
                  <c:y val="-9.03409501658444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5335966134178991E-2"/>
                  <c:y val="-8.814430143553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0943930727206269E-2"/>
                  <c:y val="-0.1046410821696901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3653897139030102E-2"/>
                  <c:y val="-9.74348809728212E-2"/>
                </c:manualLayout>
              </c:layout>
              <c:tx>
                <c:rich>
                  <a:bodyPr/>
                  <a:lstStyle/>
                  <a:p>
                    <a:r>
                      <a:rPr lang="en-US" b="0" dirty="0"/>
                      <a:t>10424</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9254517253983777E-2"/>
                  <c:y val="-9.5692266076716118E-2"/>
                </c:manualLayout>
              </c:layout>
              <c:spPr>
                <a:noFill/>
                <a:ln>
                  <a:noFill/>
                </a:ln>
                <a:effectLst/>
              </c:spPr>
              <c:txPr>
                <a:bodyPr/>
                <a:lstStyle/>
                <a:p>
                  <a:pPr>
                    <a:defRPr sz="105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892861006387318E-2"/>
                  <c:y val="-4.1481246093682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3306693697081016E-2"/>
                  <c:y val="-5.44475861223158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0405294186888249E-2"/>
                  <c:y val="-7.359575919846896E-2"/>
                </c:manualLayout>
              </c:layout>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s-AR"/>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0">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13"/>
                <c:pt idx="0">
                  <c:v>ene</c:v>
                </c:pt>
                <c:pt idx="1">
                  <c:v>feb</c:v>
                </c:pt>
                <c:pt idx="2">
                  <c:v>mar</c:v>
                </c:pt>
                <c:pt idx="3">
                  <c:v>abr</c:v>
                </c:pt>
                <c:pt idx="4">
                  <c:v>may</c:v>
                </c:pt>
                <c:pt idx="5">
                  <c:v>jun</c:v>
                </c:pt>
                <c:pt idx="6">
                  <c:v>jul</c:v>
                </c:pt>
                <c:pt idx="7">
                  <c:v>ago</c:v>
                </c:pt>
                <c:pt idx="8">
                  <c:v>sep</c:v>
                </c:pt>
                <c:pt idx="9">
                  <c:v>oct</c:v>
                </c:pt>
                <c:pt idx="10">
                  <c:v>nov</c:v>
                </c:pt>
                <c:pt idx="11">
                  <c:v>dic</c:v>
                </c:pt>
                <c:pt idx="12">
                  <c:v>ene</c:v>
                </c:pt>
              </c:strCache>
            </c:strRef>
          </c:cat>
          <c:val>
            <c:numRef>
              <c:f>Hoja1!$B$2:$B$14</c:f>
              <c:numCache>
                <c:formatCode>General</c:formatCode>
                <c:ptCount val="13"/>
                <c:pt idx="0">
                  <c:v>9850</c:v>
                </c:pt>
                <c:pt idx="1">
                  <c:v>9874</c:v>
                </c:pt>
                <c:pt idx="2">
                  <c:v>9902</c:v>
                </c:pt>
                <c:pt idx="3">
                  <c:v>10083</c:v>
                </c:pt>
                <c:pt idx="4">
                  <c:v>10074</c:v>
                </c:pt>
                <c:pt idx="5">
                  <c:v>10111</c:v>
                </c:pt>
                <c:pt idx="6">
                  <c:v>10094</c:v>
                </c:pt>
                <c:pt idx="7">
                  <c:v>10205</c:v>
                </c:pt>
                <c:pt idx="8">
                  <c:v>10300</c:v>
                </c:pt>
                <c:pt idx="9">
                  <c:v>10485</c:v>
                </c:pt>
                <c:pt idx="10">
                  <c:v>10519</c:v>
                </c:pt>
                <c:pt idx="11">
                  <c:v>10424</c:v>
                </c:pt>
                <c:pt idx="12">
                  <c:v>10544</c:v>
                </c:pt>
              </c:numCache>
            </c:numRef>
          </c:val>
          <c:smooth val="0"/>
        </c:ser>
        <c:dLbls>
          <c:showLegendKey val="0"/>
          <c:showVal val="0"/>
          <c:showCatName val="0"/>
          <c:showSerName val="0"/>
          <c:showPercent val="0"/>
          <c:showBubbleSize val="0"/>
        </c:dLbls>
        <c:marker val="1"/>
        <c:smooth val="0"/>
        <c:axId val="25494656"/>
        <c:axId val="25496192"/>
      </c:lineChart>
      <c:catAx>
        <c:axId val="25494656"/>
        <c:scaling>
          <c:orientation val="minMax"/>
        </c:scaling>
        <c:delete val="0"/>
        <c:axPos val="b"/>
        <c:numFmt formatCode="mmm\-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25496192"/>
        <c:crosses val="autoZero"/>
        <c:auto val="1"/>
        <c:lblAlgn val="ctr"/>
        <c:lblOffset val="100"/>
        <c:noMultiLvlLbl val="1"/>
      </c:catAx>
      <c:valAx>
        <c:axId val="25496192"/>
        <c:scaling>
          <c:orientation val="minMax"/>
          <c:min val="6000"/>
        </c:scaling>
        <c:delete val="1"/>
        <c:axPos val="l"/>
        <c:numFmt formatCode="General" sourceLinked="1"/>
        <c:majorTickMark val="out"/>
        <c:minorTickMark val="none"/>
        <c:tickLblPos val="nextTo"/>
        <c:crossAx val="2549465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Hoja1!$B$1</c:f>
              <c:strCache>
                <c:ptCount val="1"/>
                <c:pt idx="0">
                  <c:v>CI</c:v>
                </c:pt>
              </c:strCache>
            </c:strRef>
          </c:tx>
          <c:dPt>
            <c:idx val="0"/>
            <c:bubble3D val="0"/>
          </c:dPt>
          <c:dLbls>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Enero</c:v>
                </c:pt>
                <c:pt idx="1">
                  <c:v>Febrero</c:v>
                </c:pt>
                <c:pt idx="2">
                  <c:v>Marzo</c:v>
                </c:pt>
                <c:pt idx="3">
                  <c:v>Abril</c:v>
                </c:pt>
                <c:pt idx="4">
                  <c:v>Mayo</c:v>
                </c:pt>
                <c:pt idx="5">
                  <c:v>Junio</c:v>
                </c:pt>
                <c:pt idx="6">
                  <c:v>Julio</c:v>
                </c:pt>
                <c:pt idx="7">
                  <c:v>Agosto </c:v>
                </c:pt>
                <c:pt idx="8">
                  <c:v>Septiembre</c:v>
                </c:pt>
                <c:pt idx="9">
                  <c:v>Octubre</c:v>
                </c:pt>
                <c:pt idx="10">
                  <c:v>Noviembre</c:v>
                </c:pt>
                <c:pt idx="11">
                  <c:v>Diciembre</c:v>
                </c:pt>
                <c:pt idx="12">
                  <c:v>Enero</c:v>
                </c:pt>
              </c:strCache>
            </c:strRef>
          </c:cat>
          <c:val>
            <c:numRef>
              <c:f>Hoja1!$B$2:$B$14</c:f>
              <c:numCache>
                <c:formatCode>General</c:formatCode>
                <c:ptCount val="13"/>
                <c:pt idx="0">
                  <c:v>1881</c:v>
                </c:pt>
                <c:pt idx="1">
                  <c:v>1874</c:v>
                </c:pt>
                <c:pt idx="2">
                  <c:v>1889</c:v>
                </c:pt>
                <c:pt idx="3">
                  <c:v>1956</c:v>
                </c:pt>
                <c:pt idx="4">
                  <c:v>1976</c:v>
                </c:pt>
                <c:pt idx="5">
                  <c:v>1964</c:v>
                </c:pt>
                <c:pt idx="6">
                  <c:v>1949</c:v>
                </c:pt>
                <c:pt idx="7">
                  <c:v>1984</c:v>
                </c:pt>
                <c:pt idx="8">
                  <c:v>1976</c:v>
                </c:pt>
                <c:pt idx="9">
                  <c:v>2021</c:v>
                </c:pt>
                <c:pt idx="10">
                  <c:v>1995</c:v>
                </c:pt>
                <c:pt idx="11">
                  <c:v>1971</c:v>
                </c:pt>
                <c:pt idx="12">
                  <c:v>1966</c:v>
                </c:pt>
              </c:numCache>
            </c:numRef>
          </c:val>
          <c:smooth val="0"/>
        </c:ser>
        <c:dLbls>
          <c:showLegendKey val="0"/>
          <c:showVal val="0"/>
          <c:showCatName val="0"/>
          <c:showSerName val="0"/>
          <c:showPercent val="0"/>
          <c:showBubbleSize val="0"/>
        </c:dLbls>
        <c:marker val="1"/>
        <c:smooth val="0"/>
        <c:axId val="88612864"/>
        <c:axId val="88614400"/>
      </c:lineChart>
      <c:catAx>
        <c:axId val="88612864"/>
        <c:scaling>
          <c:orientation val="minMax"/>
        </c:scaling>
        <c:delete val="0"/>
        <c:axPos val="b"/>
        <c:numFmt formatCode="General" sourceLinked="0"/>
        <c:majorTickMark val="out"/>
        <c:minorTickMark val="none"/>
        <c:tickLblPos val="nextTo"/>
        <c:txPr>
          <a:bodyPr/>
          <a:lstStyle/>
          <a:p>
            <a:pPr>
              <a:defRPr sz="700">
                <a:latin typeface="Arial" pitchFamily="34" charset="0"/>
                <a:cs typeface="Arial" pitchFamily="34" charset="0"/>
              </a:defRPr>
            </a:pPr>
            <a:endParaRPr lang="es-AR"/>
          </a:p>
        </c:txPr>
        <c:crossAx val="88614400"/>
        <c:crosses val="autoZero"/>
        <c:auto val="1"/>
        <c:lblAlgn val="ctr"/>
        <c:lblOffset val="100"/>
        <c:noMultiLvlLbl val="0"/>
      </c:catAx>
      <c:valAx>
        <c:axId val="88614400"/>
        <c:scaling>
          <c:orientation val="minMax"/>
        </c:scaling>
        <c:delete val="1"/>
        <c:axPos val="l"/>
        <c:numFmt formatCode="General" sourceLinked="1"/>
        <c:majorTickMark val="out"/>
        <c:minorTickMark val="none"/>
        <c:tickLblPos val="nextTo"/>
        <c:crossAx val="8861286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0416666666666666E-2"/>
          <c:y val="9.7867632956133377E-2"/>
          <c:w val="0.96666666666666667"/>
          <c:h val="0.5877229635312492"/>
        </c:manualLayout>
      </c:layout>
      <c:lineChart>
        <c:grouping val="standard"/>
        <c:varyColors val="0"/>
        <c:ser>
          <c:idx val="0"/>
          <c:order val="0"/>
          <c:tx>
            <c:strRef>
              <c:f>Hoja1!$B$1</c:f>
              <c:strCache>
                <c:ptCount val="1"/>
                <c:pt idx="0">
                  <c:v>CPF II</c:v>
                </c:pt>
              </c:strCache>
            </c:strRef>
          </c:tx>
          <c:dPt>
            <c:idx val="0"/>
            <c:bubble3D val="0"/>
          </c:dPt>
          <c:dLbls>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Enero</c:v>
                </c:pt>
                <c:pt idx="1">
                  <c:v>Febrero</c:v>
                </c:pt>
                <c:pt idx="2">
                  <c:v>Marzo</c:v>
                </c:pt>
                <c:pt idx="3">
                  <c:v>Abril</c:v>
                </c:pt>
                <c:pt idx="4">
                  <c:v>Mayo</c:v>
                </c:pt>
                <c:pt idx="5">
                  <c:v>Junio</c:v>
                </c:pt>
                <c:pt idx="6">
                  <c:v>Julio</c:v>
                </c:pt>
                <c:pt idx="7">
                  <c:v>Agosto </c:v>
                </c:pt>
                <c:pt idx="8">
                  <c:v>Septiembre</c:v>
                </c:pt>
                <c:pt idx="9">
                  <c:v>Octubre</c:v>
                </c:pt>
                <c:pt idx="10">
                  <c:v>Noviembre</c:v>
                </c:pt>
                <c:pt idx="11">
                  <c:v>Diciembre</c:v>
                </c:pt>
                <c:pt idx="12">
                  <c:v>Enero</c:v>
                </c:pt>
              </c:strCache>
            </c:strRef>
          </c:cat>
          <c:val>
            <c:numRef>
              <c:f>Hoja1!$B$2:$B$14</c:f>
              <c:numCache>
                <c:formatCode>General</c:formatCode>
                <c:ptCount val="13"/>
                <c:pt idx="0">
                  <c:v>1521</c:v>
                </c:pt>
                <c:pt idx="1">
                  <c:v>1556</c:v>
                </c:pt>
                <c:pt idx="2">
                  <c:v>1541</c:v>
                </c:pt>
                <c:pt idx="3">
                  <c:v>1573</c:v>
                </c:pt>
                <c:pt idx="4">
                  <c:v>1523</c:v>
                </c:pt>
                <c:pt idx="5">
                  <c:v>1474</c:v>
                </c:pt>
                <c:pt idx="6">
                  <c:v>1545</c:v>
                </c:pt>
                <c:pt idx="7">
                  <c:v>1550</c:v>
                </c:pt>
                <c:pt idx="8">
                  <c:v>1547</c:v>
                </c:pt>
                <c:pt idx="9">
                  <c:v>1608</c:v>
                </c:pt>
                <c:pt idx="10">
                  <c:v>1619</c:v>
                </c:pt>
                <c:pt idx="11">
                  <c:v>1613</c:v>
                </c:pt>
                <c:pt idx="12">
                  <c:v>1623</c:v>
                </c:pt>
              </c:numCache>
            </c:numRef>
          </c:val>
          <c:smooth val="0"/>
        </c:ser>
        <c:dLbls>
          <c:showLegendKey val="0"/>
          <c:showVal val="0"/>
          <c:showCatName val="0"/>
          <c:showSerName val="0"/>
          <c:showPercent val="0"/>
          <c:showBubbleSize val="0"/>
        </c:dLbls>
        <c:marker val="1"/>
        <c:smooth val="0"/>
        <c:axId val="88282624"/>
        <c:axId val="88284160"/>
      </c:lineChart>
      <c:catAx>
        <c:axId val="88282624"/>
        <c:scaling>
          <c:orientation val="minMax"/>
        </c:scaling>
        <c:delete val="0"/>
        <c:axPos val="b"/>
        <c:numFmt formatCode="General" sourceLinked="0"/>
        <c:majorTickMark val="out"/>
        <c:minorTickMark val="none"/>
        <c:tickLblPos val="nextTo"/>
        <c:txPr>
          <a:bodyPr/>
          <a:lstStyle/>
          <a:p>
            <a:pPr>
              <a:defRPr sz="700">
                <a:latin typeface="Arial" pitchFamily="34" charset="0"/>
                <a:cs typeface="Arial" pitchFamily="34" charset="0"/>
              </a:defRPr>
            </a:pPr>
            <a:endParaRPr lang="es-AR"/>
          </a:p>
        </c:txPr>
        <c:crossAx val="88284160"/>
        <c:crosses val="autoZero"/>
        <c:auto val="1"/>
        <c:lblAlgn val="ctr"/>
        <c:lblOffset val="100"/>
        <c:noMultiLvlLbl val="0"/>
      </c:catAx>
      <c:valAx>
        <c:axId val="88284160"/>
        <c:scaling>
          <c:orientation val="minMax"/>
        </c:scaling>
        <c:delete val="1"/>
        <c:axPos val="l"/>
        <c:numFmt formatCode="General" sourceLinked="1"/>
        <c:majorTickMark val="out"/>
        <c:minorTickMark val="none"/>
        <c:tickLblPos val="nextTo"/>
        <c:crossAx val="8828262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2916666666666665E-2"/>
          <c:y val="0.36433987725018496"/>
          <c:w val="0.95416666666666672"/>
          <c:h val="0.34299908211633834"/>
        </c:manualLayout>
      </c:layout>
      <c:lineChart>
        <c:grouping val="standard"/>
        <c:varyColors val="0"/>
        <c:ser>
          <c:idx val="0"/>
          <c:order val="0"/>
          <c:tx>
            <c:strRef>
              <c:f>Hoja1!$B$1</c:f>
              <c:strCache>
                <c:ptCount val="1"/>
                <c:pt idx="0">
                  <c:v>CABA</c:v>
                </c:pt>
              </c:strCache>
            </c:strRef>
          </c:tx>
          <c:dPt>
            <c:idx val="0"/>
            <c:bubble3D val="0"/>
          </c:dPt>
          <c:dLbls>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Enero</c:v>
                </c:pt>
                <c:pt idx="1">
                  <c:v>Febrero</c:v>
                </c:pt>
                <c:pt idx="2">
                  <c:v>Marzo</c:v>
                </c:pt>
                <c:pt idx="3">
                  <c:v>Abril</c:v>
                </c:pt>
                <c:pt idx="4">
                  <c:v>Mayo</c:v>
                </c:pt>
                <c:pt idx="5">
                  <c:v>Junio</c:v>
                </c:pt>
                <c:pt idx="6">
                  <c:v>Julio</c:v>
                </c:pt>
                <c:pt idx="7">
                  <c:v>Agosto </c:v>
                </c:pt>
                <c:pt idx="8">
                  <c:v>Septiembre</c:v>
                </c:pt>
                <c:pt idx="9">
                  <c:v>Octubre</c:v>
                </c:pt>
                <c:pt idx="10">
                  <c:v>Noviembre</c:v>
                </c:pt>
                <c:pt idx="11">
                  <c:v>Diciembre</c:v>
                </c:pt>
                <c:pt idx="12">
                  <c:v>Enero</c:v>
                </c:pt>
              </c:strCache>
            </c:strRef>
          </c:cat>
          <c:val>
            <c:numRef>
              <c:f>Hoja1!$B$2:$B$14</c:f>
              <c:numCache>
                <c:formatCode>General</c:formatCode>
                <c:ptCount val="13"/>
                <c:pt idx="0">
                  <c:v>1620</c:v>
                </c:pt>
                <c:pt idx="1">
                  <c:v>1636</c:v>
                </c:pt>
                <c:pt idx="2">
                  <c:v>1657</c:v>
                </c:pt>
                <c:pt idx="3">
                  <c:v>1702</c:v>
                </c:pt>
                <c:pt idx="4">
                  <c:v>1698</c:v>
                </c:pt>
                <c:pt idx="5">
                  <c:v>1676</c:v>
                </c:pt>
                <c:pt idx="6">
                  <c:v>1668</c:v>
                </c:pt>
                <c:pt idx="7">
                  <c:v>1686</c:v>
                </c:pt>
                <c:pt idx="8">
                  <c:v>1704</c:v>
                </c:pt>
                <c:pt idx="9">
                  <c:v>1740</c:v>
                </c:pt>
                <c:pt idx="10">
                  <c:v>1731</c:v>
                </c:pt>
                <c:pt idx="11">
                  <c:v>1728</c:v>
                </c:pt>
                <c:pt idx="12">
                  <c:v>1765</c:v>
                </c:pt>
              </c:numCache>
            </c:numRef>
          </c:val>
          <c:smooth val="0"/>
        </c:ser>
        <c:dLbls>
          <c:showLegendKey val="0"/>
          <c:showVal val="0"/>
          <c:showCatName val="0"/>
          <c:showSerName val="0"/>
          <c:showPercent val="0"/>
          <c:showBubbleSize val="0"/>
        </c:dLbls>
        <c:marker val="1"/>
        <c:smooth val="0"/>
        <c:axId val="88304640"/>
        <c:axId val="88322816"/>
      </c:lineChart>
      <c:catAx>
        <c:axId val="88304640"/>
        <c:scaling>
          <c:orientation val="minMax"/>
        </c:scaling>
        <c:delete val="0"/>
        <c:axPos val="b"/>
        <c:numFmt formatCode="General" sourceLinked="0"/>
        <c:majorTickMark val="out"/>
        <c:minorTickMark val="none"/>
        <c:tickLblPos val="nextTo"/>
        <c:txPr>
          <a:bodyPr/>
          <a:lstStyle/>
          <a:p>
            <a:pPr>
              <a:defRPr sz="700">
                <a:latin typeface="Arial" pitchFamily="34" charset="0"/>
                <a:cs typeface="Arial" pitchFamily="34" charset="0"/>
              </a:defRPr>
            </a:pPr>
            <a:endParaRPr lang="es-AR"/>
          </a:p>
        </c:txPr>
        <c:crossAx val="88322816"/>
        <c:crosses val="autoZero"/>
        <c:auto val="1"/>
        <c:lblAlgn val="ctr"/>
        <c:lblOffset val="100"/>
        <c:noMultiLvlLbl val="0"/>
      </c:catAx>
      <c:valAx>
        <c:axId val="88322816"/>
        <c:scaling>
          <c:orientation val="minMax"/>
        </c:scaling>
        <c:delete val="1"/>
        <c:axPos val="l"/>
        <c:numFmt formatCode="General" sourceLinked="1"/>
        <c:majorTickMark val="out"/>
        <c:minorTickMark val="none"/>
        <c:tickLblPos val="nextTo"/>
        <c:crossAx val="8830464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2422126708143536E-2"/>
          <c:y val="5.23963243077889E-2"/>
          <c:w val="0.86306758739769651"/>
          <c:h val="0.78020209867052004"/>
        </c:manualLayout>
      </c:layout>
      <c:barChart>
        <c:barDir val="col"/>
        <c:grouping val="stacked"/>
        <c:varyColors val="0"/>
        <c:ser>
          <c:idx val="0"/>
          <c:order val="0"/>
          <c:tx>
            <c:strRef>
              <c:f>Hoja1!$B$1</c:f>
              <c:strCache>
                <c:ptCount val="1"/>
                <c:pt idx="0">
                  <c:v>Nacional</c:v>
                </c:pt>
              </c:strCache>
            </c:strRef>
          </c:tx>
          <c:invertIfNegative val="0"/>
          <c:dLbls>
            <c:dLbl>
              <c:idx val="0"/>
              <c:layout/>
              <c:tx>
                <c:rich>
                  <a:bodyPr/>
                  <a:lstStyle/>
                  <a:p>
                    <a:r>
                      <a:rPr lang="en-US" smtClean="0"/>
                      <a:t>55,5%</a:t>
                    </a:r>
                    <a:endParaRPr lang="en-US"/>
                  </a:p>
                </c:rich>
              </c:tx>
              <c:showLegendKey val="0"/>
              <c:showVal val="1"/>
              <c:showCatName val="0"/>
              <c:showSerName val="0"/>
              <c:showPercent val="0"/>
              <c:showBubbleSize val="0"/>
            </c:dLbl>
            <c:dLbl>
              <c:idx val="1"/>
              <c:layout/>
              <c:tx>
                <c:rich>
                  <a:bodyPr/>
                  <a:lstStyle/>
                  <a:p>
                    <a:r>
                      <a:rPr lang="en-US" smtClean="0"/>
                      <a:t>36,2%</a:t>
                    </a:r>
                    <a:endParaRPr lang="en-US"/>
                  </a:p>
                </c:rich>
              </c:tx>
              <c:showLegendKey val="0"/>
              <c:showVal val="1"/>
              <c:showCatName val="0"/>
              <c:showSerName val="0"/>
              <c:showPercent val="0"/>
              <c:showBubbleSize val="0"/>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femenina</c:v>
                </c:pt>
              </c:strCache>
            </c:strRef>
          </c:cat>
          <c:val>
            <c:numRef>
              <c:f>Hoja1!$B$2:$B$3</c:f>
              <c:numCache>
                <c:formatCode>General</c:formatCode>
                <c:ptCount val="2"/>
                <c:pt idx="0">
                  <c:v>55.5</c:v>
                </c:pt>
                <c:pt idx="1">
                  <c:v>36.200000000000003</c:v>
                </c:pt>
              </c:numCache>
            </c:numRef>
          </c:val>
        </c:ser>
        <c:ser>
          <c:idx val="1"/>
          <c:order val="1"/>
          <c:tx>
            <c:strRef>
              <c:f>Hoja1!$C$1</c:f>
              <c:strCache>
                <c:ptCount val="1"/>
                <c:pt idx="0">
                  <c:v>Federal</c:v>
                </c:pt>
              </c:strCache>
            </c:strRef>
          </c:tx>
          <c:invertIfNegative val="0"/>
          <c:dLbls>
            <c:dLbl>
              <c:idx val="0"/>
              <c:layout/>
              <c:tx>
                <c:rich>
                  <a:bodyPr/>
                  <a:lstStyle/>
                  <a:p>
                    <a:r>
                      <a:rPr lang="en-US" smtClean="0"/>
                      <a:t>38%</a:t>
                    </a:r>
                    <a:endParaRPr lang="en-US"/>
                  </a:p>
                </c:rich>
              </c:tx>
              <c:showLegendKey val="0"/>
              <c:showVal val="1"/>
              <c:showCatName val="0"/>
              <c:showSerName val="0"/>
              <c:showPercent val="0"/>
              <c:showBubbleSize val="0"/>
            </c:dLbl>
            <c:dLbl>
              <c:idx val="1"/>
              <c:layout/>
              <c:tx>
                <c:rich>
                  <a:bodyPr/>
                  <a:lstStyle/>
                  <a:p>
                    <a:r>
                      <a:rPr lang="en-US" smtClean="0"/>
                      <a:t>59%</a:t>
                    </a:r>
                    <a:endParaRPr lang="en-US" dirty="0"/>
                  </a:p>
                </c:rich>
              </c:tx>
              <c:showLegendKey val="0"/>
              <c:showVal val="1"/>
              <c:showCatName val="0"/>
              <c:showSerName val="0"/>
              <c:showPercent val="0"/>
              <c:showBubbleSize val="0"/>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femenina</c:v>
                </c:pt>
              </c:strCache>
            </c:strRef>
          </c:cat>
          <c:val>
            <c:numRef>
              <c:f>Hoja1!$C$2:$C$3</c:f>
              <c:numCache>
                <c:formatCode>General</c:formatCode>
                <c:ptCount val="2"/>
                <c:pt idx="0">
                  <c:v>38</c:v>
                </c:pt>
                <c:pt idx="1">
                  <c:v>59</c:v>
                </c:pt>
              </c:numCache>
            </c:numRef>
          </c:val>
        </c:ser>
        <c:ser>
          <c:idx val="2"/>
          <c:order val="2"/>
          <c:tx>
            <c:strRef>
              <c:f>Hoja1!$D$1</c:f>
              <c:strCache>
                <c:ptCount val="1"/>
                <c:pt idx="0">
                  <c:v>Provincial</c:v>
                </c:pt>
              </c:strCache>
            </c:strRef>
          </c:tx>
          <c:invertIfNegative val="0"/>
          <c:dLbls>
            <c:dLbl>
              <c:idx val="0"/>
              <c:layout/>
              <c:tx>
                <c:rich>
                  <a:bodyPr/>
                  <a:lstStyle/>
                  <a:p>
                    <a:r>
                      <a:rPr lang="en-US" smtClean="0"/>
                      <a:t>6,5%</a:t>
                    </a:r>
                    <a:endParaRPr lang="en-US"/>
                  </a:p>
                </c:rich>
              </c:tx>
              <c:showLegendKey val="0"/>
              <c:showVal val="1"/>
              <c:showCatName val="0"/>
              <c:showSerName val="0"/>
              <c:showPercent val="0"/>
              <c:showBubbleSize val="0"/>
            </c:dLbl>
            <c:dLbl>
              <c:idx val="1"/>
              <c:layout/>
              <c:tx>
                <c:rich>
                  <a:bodyPr/>
                  <a:lstStyle/>
                  <a:p>
                    <a:r>
                      <a:rPr lang="en-US" smtClean="0"/>
                      <a:t>4,8%</a:t>
                    </a:r>
                    <a:endParaRPr lang="en-US"/>
                  </a:p>
                </c:rich>
              </c:tx>
              <c:showLegendKey val="0"/>
              <c:showVal val="1"/>
              <c:showCatName val="0"/>
              <c:showSerName val="0"/>
              <c:showPercent val="0"/>
              <c:showBubbleSize val="0"/>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femenina</c:v>
                </c:pt>
              </c:strCache>
            </c:strRef>
          </c:cat>
          <c:val>
            <c:numRef>
              <c:f>Hoja1!$D$2:$D$3</c:f>
              <c:numCache>
                <c:formatCode>General</c:formatCode>
                <c:ptCount val="2"/>
                <c:pt idx="0">
                  <c:v>6.5</c:v>
                </c:pt>
                <c:pt idx="1">
                  <c:v>4.8</c:v>
                </c:pt>
              </c:numCache>
            </c:numRef>
          </c:val>
        </c:ser>
        <c:dLbls>
          <c:showLegendKey val="0"/>
          <c:showVal val="0"/>
          <c:showCatName val="0"/>
          <c:showSerName val="0"/>
          <c:showPercent val="0"/>
          <c:showBubbleSize val="0"/>
        </c:dLbls>
        <c:gapWidth val="139"/>
        <c:overlap val="100"/>
        <c:axId val="26850432"/>
        <c:axId val="26851968"/>
      </c:barChart>
      <c:catAx>
        <c:axId val="26850432"/>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26851968"/>
        <c:crosses val="autoZero"/>
        <c:auto val="1"/>
        <c:lblAlgn val="ctr"/>
        <c:lblOffset val="100"/>
        <c:noMultiLvlLbl val="0"/>
      </c:catAx>
      <c:valAx>
        <c:axId val="26851968"/>
        <c:scaling>
          <c:orientation val="minMax"/>
          <c:max val="100"/>
        </c:scaling>
        <c:delete val="1"/>
        <c:axPos val="l"/>
        <c:numFmt formatCode="General" sourceLinked="1"/>
        <c:majorTickMark val="out"/>
        <c:minorTickMark val="none"/>
        <c:tickLblPos val="nextTo"/>
        <c:crossAx val="26850432"/>
        <c:crosses val="autoZero"/>
        <c:crossBetween val="between"/>
      </c:valAx>
    </c:plotArea>
    <c:legend>
      <c:legendPos val="r"/>
      <c:layout>
        <c:manualLayout>
          <c:xMode val="edge"/>
          <c:yMode val="edge"/>
          <c:x val="0.35516366237084768"/>
          <c:y val="0.2466015055108409"/>
          <c:w val="0.23905474623190012"/>
          <c:h val="0.47601009084578755"/>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6554433766618462E-3"/>
          <c:y val="0"/>
          <c:w val="0.91083427072917822"/>
          <c:h val="0.8493881964726423"/>
        </c:manualLayout>
      </c:layout>
      <c:barChart>
        <c:barDir val="col"/>
        <c:grouping val="stacked"/>
        <c:varyColors val="0"/>
        <c:ser>
          <c:idx val="0"/>
          <c:order val="0"/>
          <c:tx>
            <c:strRef>
              <c:f>Hoja1!$B$1</c:f>
              <c:strCache>
                <c:ptCount val="1"/>
                <c:pt idx="0">
                  <c:v>Encarceladas preventivamente </c:v>
                </c:pt>
              </c:strCache>
            </c:strRef>
          </c:tx>
          <c:invertIfNegative val="0"/>
          <c:dLbls>
            <c:dLbl>
              <c:idx val="0"/>
              <c:layout/>
              <c:tx>
                <c:rich>
                  <a:bodyPr/>
                  <a:lstStyle/>
                  <a:p>
                    <a:r>
                      <a:rPr lang="en-US" sz="1100" dirty="0" smtClean="0">
                        <a:solidFill>
                          <a:schemeClr val="bg1"/>
                        </a:solidFill>
                        <a:latin typeface="Arial" pitchFamily="34" charset="0"/>
                        <a:cs typeface="Arial" pitchFamily="34" charset="0"/>
                      </a:rPr>
                      <a:t>61,7%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dirty="0" smtClean="0">
                        <a:solidFill>
                          <a:schemeClr val="bg1"/>
                        </a:solidFill>
                        <a:latin typeface="Arial" pitchFamily="34" charset="0"/>
                        <a:cs typeface="Arial" pitchFamily="34" charset="0"/>
                      </a:rPr>
                      <a:t>66%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Hoja1!$B$2:$B$3</c:f>
              <c:numCache>
                <c:formatCode>General</c:formatCode>
                <c:ptCount val="2"/>
                <c:pt idx="0">
                  <c:v>61.7</c:v>
                </c:pt>
                <c:pt idx="1">
                  <c:v>66</c:v>
                </c:pt>
              </c:numCache>
            </c:numRef>
          </c:val>
        </c:ser>
        <c:ser>
          <c:idx val="1"/>
          <c:order val="1"/>
          <c:tx>
            <c:strRef>
              <c:f>Hoja1!$C$1</c:f>
              <c:strCache>
                <c:ptCount val="1"/>
                <c:pt idx="0">
                  <c:v>Condenadas</c:v>
                </c:pt>
              </c:strCache>
            </c:strRef>
          </c:tx>
          <c:invertIfNegative val="0"/>
          <c:dLbls>
            <c:dLbl>
              <c:idx val="0"/>
              <c:layout/>
              <c:tx>
                <c:rich>
                  <a:bodyPr/>
                  <a:lstStyle/>
                  <a:p>
                    <a:r>
                      <a:rPr lang="en-US" sz="1100" dirty="0" smtClean="0">
                        <a:solidFill>
                          <a:schemeClr val="bg1"/>
                        </a:solidFill>
                        <a:latin typeface="Arial" pitchFamily="34" charset="0"/>
                        <a:cs typeface="Arial" pitchFamily="34" charset="0"/>
                      </a:rPr>
                      <a:t>38,3%</a:t>
                    </a:r>
                    <a:endParaRPr lang="en-US" sz="110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dirty="0" smtClean="0">
                        <a:solidFill>
                          <a:schemeClr val="bg1"/>
                        </a:solidFill>
                        <a:latin typeface="Arial" pitchFamily="34" charset="0"/>
                        <a:cs typeface="Arial" pitchFamily="34" charset="0"/>
                      </a:rPr>
                      <a:t>34%</a:t>
                    </a:r>
                    <a:endParaRPr lang="en-US" sz="1100" dirty="0"/>
                  </a:p>
                </c:rich>
              </c:tx>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Hoja1!$C$2:$C$3</c:f>
              <c:numCache>
                <c:formatCode>General</c:formatCode>
                <c:ptCount val="2"/>
                <c:pt idx="0">
                  <c:v>38.299999999999997</c:v>
                </c:pt>
                <c:pt idx="1">
                  <c:v>34</c:v>
                </c:pt>
              </c:numCache>
            </c:numRef>
          </c:val>
        </c:ser>
        <c:dLbls>
          <c:showLegendKey val="0"/>
          <c:showVal val="0"/>
          <c:showCatName val="0"/>
          <c:showSerName val="0"/>
          <c:showPercent val="0"/>
          <c:showBubbleSize val="0"/>
        </c:dLbls>
        <c:gapWidth val="140"/>
        <c:overlap val="100"/>
        <c:axId val="88403968"/>
        <c:axId val="88405504"/>
      </c:barChart>
      <c:catAx>
        <c:axId val="88403968"/>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88405504"/>
        <c:crosses val="autoZero"/>
        <c:auto val="1"/>
        <c:lblAlgn val="ctr"/>
        <c:lblOffset val="100"/>
        <c:noMultiLvlLbl val="0"/>
      </c:catAx>
      <c:valAx>
        <c:axId val="88405504"/>
        <c:scaling>
          <c:orientation val="minMax"/>
          <c:max val="100"/>
        </c:scaling>
        <c:delete val="1"/>
        <c:axPos val="l"/>
        <c:numFmt formatCode="General" sourceLinked="1"/>
        <c:majorTickMark val="out"/>
        <c:minorTickMark val="none"/>
        <c:tickLblPos val="nextTo"/>
        <c:crossAx val="88403968"/>
        <c:crosses val="autoZero"/>
        <c:crossBetween val="between"/>
      </c:valAx>
    </c:plotArea>
    <c:legend>
      <c:legendPos val="r"/>
      <c:layout>
        <c:manualLayout>
          <c:xMode val="edge"/>
          <c:yMode val="edge"/>
          <c:x val="0.32049049236102611"/>
          <c:y val="0.10639480550736334"/>
          <c:w val="0.28036780483404322"/>
          <c:h val="0.60884952487613486"/>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1.125653315687756E-2"/>
          <c:y val="0.12836191997089116"/>
          <c:w val="0.95422944459162662"/>
          <c:h val="0.53346276723307018"/>
        </c:manualLayout>
      </c:layout>
      <c:lineChart>
        <c:grouping val="standard"/>
        <c:varyColors val="0"/>
        <c:ser>
          <c:idx val="0"/>
          <c:order val="0"/>
          <c:tx>
            <c:strRef>
              <c:f>Hoja1!$B$1</c:f>
              <c:strCache>
                <c:ptCount val="1"/>
                <c:pt idx="0">
                  <c:v>Serie 1</c:v>
                </c:pt>
              </c:strCache>
            </c:strRef>
          </c:tx>
          <c:dLbls>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Ene </c:v>
                </c:pt>
                <c:pt idx="1">
                  <c:v>Feb</c:v>
                </c:pt>
                <c:pt idx="2">
                  <c:v>Mar</c:v>
                </c:pt>
                <c:pt idx="3">
                  <c:v>Abr</c:v>
                </c:pt>
                <c:pt idx="4">
                  <c:v>May</c:v>
                </c:pt>
                <c:pt idx="5">
                  <c:v>Jun</c:v>
                </c:pt>
                <c:pt idx="6">
                  <c:v>Jul</c:v>
                </c:pt>
                <c:pt idx="7">
                  <c:v>Ago</c:v>
                </c:pt>
                <c:pt idx="8">
                  <c:v>Sep</c:v>
                </c:pt>
                <c:pt idx="9">
                  <c:v>Oct</c:v>
                </c:pt>
                <c:pt idx="10">
                  <c:v>Nov</c:v>
                </c:pt>
                <c:pt idx="11">
                  <c:v>Dic</c:v>
                </c:pt>
                <c:pt idx="12">
                  <c:v>Ene</c:v>
                </c:pt>
              </c:strCache>
            </c:strRef>
          </c:cat>
          <c:val>
            <c:numRef>
              <c:f>Hoja1!$B$2:$B$14</c:f>
              <c:numCache>
                <c:formatCode>General</c:formatCode>
                <c:ptCount val="13"/>
                <c:pt idx="0">
                  <c:v>770</c:v>
                </c:pt>
                <c:pt idx="1">
                  <c:v>759</c:v>
                </c:pt>
                <c:pt idx="2">
                  <c:v>739</c:v>
                </c:pt>
                <c:pt idx="3">
                  <c:v>764</c:v>
                </c:pt>
                <c:pt idx="4">
                  <c:v>746</c:v>
                </c:pt>
                <c:pt idx="5">
                  <c:v>730</c:v>
                </c:pt>
                <c:pt idx="6">
                  <c:v>730</c:v>
                </c:pt>
                <c:pt idx="7">
                  <c:v>736</c:v>
                </c:pt>
                <c:pt idx="8">
                  <c:v>756</c:v>
                </c:pt>
                <c:pt idx="9">
                  <c:v>756</c:v>
                </c:pt>
                <c:pt idx="10">
                  <c:v>751</c:v>
                </c:pt>
                <c:pt idx="11">
                  <c:v>735</c:v>
                </c:pt>
                <c:pt idx="12">
                  <c:v>734</c:v>
                </c:pt>
              </c:numCache>
            </c:numRef>
          </c:val>
          <c:smooth val="0"/>
        </c:ser>
        <c:dLbls>
          <c:showLegendKey val="0"/>
          <c:showVal val="0"/>
          <c:showCatName val="0"/>
          <c:showSerName val="0"/>
          <c:showPercent val="0"/>
          <c:showBubbleSize val="0"/>
        </c:dLbls>
        <c:marker val="1"/>
        <c:smooth val="0"/>
        <c:axId val="26777856"/>
        <c:axId val="26787840"/>
      </c:lineChart>
      <c:catAx>
        <c:axId val="26777856"/>
        <c:scaling>
          <c:orientation val="minMax"/>
        </c:scaling>
        <c:delete val="0"/>
        <c:axPos val="b"/>
        <c:numFmt formatCode="mmm\-yy" sourceLinked="1"/>
        <c:majorTickMark val="out"/>
        <c:minorTickMark val="none"/>
        <c:tickLblPos val="nextTo"/>
        <c:txPr>
          <a:bodyPr/>
          <a:lstStyle/>
          <a:p>
            <a:pPr>
              <a:defRPr sz="900">
                <a:latin typeface="Arial" pitchFamily="34" charset="0"/>
                <a:cs typeface="Arial" pitchFamily="34" charset="0"/>
              </a:defRPr>
            </a:pPr>
            <a:endParaRPr lang="es-AR"/>
          </a:p>
        </c:txPr>
        <c:crossAx val="26787840"/>
        <c:crosses val="autoZero"/>
        <c:auto val="1"/>
        <c:lblAlgn val="ctr"/>
        <c:lblOffset val="100"/>
        <c:noMultiLvlLbl val="1"/>
      </c:catAx>
      <c:valAx>
        <c:axId val="26787840"/>
        <c:scaling>
          <c:orientation val="minMax"/>
          <c:max val="850"/>
          <c:min val="600"/>
        </c:scaling>
        <c:delete val="1"/>
        <c:axPos val="l"/>
        <c:numFmt formatCode="General" sourceLinked="1"/>
        <c:majorTickMark val="out"/>
        <c:minorTickMark val="none"/>
        <c:tickLblPos val="nextTo"/>
        <c:crossAx val="2677785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67027436228016"/>
          <c:y val="6.4073272075551593E-2"/>
          <c:w val="0.57972499179677706"/>
          <c:h val="0.6738811494919128"/>
        </c:manualLayout>
      </c:layout>
      <c:doughnutChart>
        <c:varyColors val="1"/>
        <c:ser>
          <c:idx val="0"/>
          <c:order val="0"/>
          <c:tx>
            <c:strRef>
              <c:f>Hoja1!$B$1</c:f>
              <c:strCache>
                <c:ptCount val="1"/>
                <c:pt idx="0">
                  <c:v>Columna1</c:v>
                </c:pt>
              </c:strCache>
            </c:strRef>
          </c:tx>
          <c:dPt>
            <c:idx val="0"/>
            <c:bubble3D val="0"/>
            <c:explosion val="8"/>
          </c:dPt>
          <c:dPt>
            <c:idx val="1"/>
            <c:bubble3D val="0"/>
          </c:dPt>
          <c:dLbls>
            <c:dLbl>
              <c:idx val="0"/>
              <c:layout>
                <c:manualLayout>
                  <c:x val="2.5082810646257465E-2"/>
                  <c:y val="-0.11195692308697726"/>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
                  <c:y val="2.5936660632478743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2.4740918427049032E-2"/>
                  <c:y val="-1.037466425299149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4.1234864045081717E-3"/>
                  <c:y val="-3.1123992758974494E-2"/>
                </c:manualLayout>
              </c:layout>
              <c:showLegendKey val="0"/>
              <c:showVal val="0"/>
              <c:showCatName val="0"/>
              <c:showSerName val="0"/>
              <c:showPercent val="1"/>
              <c:showBubbleSize val="0"/>
              <c:extLst>
                <c:ext xmlns:c15="http://schemas.microsoft.com/office/drawing/2012/chart" uri="{CE6537A1-D6FC-4f65-9D91-7224C49458BB}">
                  <c15:layout/>
                </c:ext>
              </c:extLst>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Hoja1!$A$2:$A$5</c:f>
              <c:strCache>
                <c:ptCount val="4"/>
                <c:pt idx="0">
                  <c:v>Menores de 1 año</c:v>
                </c:pt>
                <c:pt idx="1">
                  <c:v>Entre 1 y 2 años</c:v>
                </c:pt>
                <c:pt idx="2">
                  <c:v>Entre 2 y 3 años</c:v>
                </c:pt>
                <c:pt idx="3">
                  <c:v>Entre 3 y 4 años</c:v>
                </c:pt>
              </c:strCache>
            </c:strRef>
          </c:cat>
          <c:val>
            <c:numRef>
              <c:f>Hoja1!$B$2:$B$5</c:f>
              <c:numCache>
                <c:formatCode>General</c:formatCode>
                <c:ptCount val="4"/>
                <c:pt idx="0">
                  <c:v>25</c:v>
                </c:pt>
                <c:pt idx="1">
                  <c:v>10</c:v>
                </c:pt>
                <c:pt idx="2">
                  <c:v>4</c:v>
                </c:pt>
                <c:pt idx="3">
                  <c:v>2</c:v>
                </c:pt>
              </c:numCache>
            </c:numRef>
          </c:val>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4.7130150867652973E-2"/>
          <c:y val="0.74891842082905824"/>
          <c:w val="0.94470084070454607"/>
          <c:h val="0.15021984089309942"/>
        </c:manualLayout>
      </c:layout>
      <c:overlay val="0"/>
      <c:txPr>
        <a:bodyPr/>
        <a:lstStyle/>
        <a:p>
          <a:pPr>
            <a:defRPr sz="10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1122343243913074E-2"/>
          <c:y val="0.12836199415661523"/>
          <c:w val="0.93097195148766065"/>
          <c:h val="0.40659208925314028"/>
        </c:manualLayout>
      </c:layout>
      <c:lineChart>
        <c:grouping val="standard"/>
        <c:varyColors val="0"/>
        <c:ser>
          <c:idx val="0"/>
          <c:order val="0"/>
          <c:tx>
            <c:strRef>
              <c:f>Hoja1!$B$1</c:f>
              <c:strCache>
                <c:ptCount val="1"/>
                <c:pt idx="0">
                  <c:v>Serie 1</c:v>
                </c:pt>
              </c:strCache>
            </c:strRef>
          </c:tx>
          <c:dLbls>
            <c:txPr>
              <a:bodyPr/>
              <a:lstStyle/>
              <a:p>
                <a:pPr>
                  <a:defRPr sz="105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ene</c:v>
                </c:pt>
                <c:pt idx="1">
                  <c:v>feb</c:v>
                </c:pt>
                <c:pt idx="2">
                  <c:v>mar</c:v>
                </c:pt>
                <c:pt idx="3">
                  <c:v>abr</c:v>
                </c:pt>
                <c:pt idx="4">
                  <c:v>may</c:v>
                </c:pt>
                <c:pt idx="5">
                  <c:v>jun</c:v>
                </c:pt>
                <c:pt idx="6">
                  <c:v>jul</c:v>
                </c:pt>
                <c:pt idx="7">
                  <c:v>ago</c:v>
                </c:pt>
                <c:pt idx="8">
                  <c:v>sep</c:v>
                </c:pt>
                <c:pt idx="9">
                  <c:v>oct</c:v>
                </c:pt>
                <c:pt idx="10">
                  <c:v>nov</c:v>
                </c:pt>
                <c:pt idx="11">
                  <c:v>dic</c:v>
                </c:pt>
                <c:pt idx="12">
                  <c:v>ene</c:v>
                </c:pt>
              </c:strCache>
            </c:strRef>
          </c:cat>
          <c:val>
            <c:numRef>
              <c:f>Hoja1!$B$2:$B$14</c:f>
              <c:numCache>
                <c:formatCode>General</c:formatCode>
                <c:ptCount val="13"/>
                <c:pt idx="0">
                  <c:v>428</c:v>
                </c:pt>
                <c:pt idx="1">
                  <c:v>435</c:v>
                </c:pt>
                <c:pt idx="2">
                  <c:v>415</c:v>
                </c:pt>
                <c:pt idx="3">
                  <c:v>426</c:v>
                </c:pt>
                <c:pt idx="4">
                  <c:v>429</c:v>
                </c:pt>
                <c:pt idx="5">
                  <c:v>452</c:v>
                </c:pt>
                <c:pt idx="6">
                  <c:v>418</c:v>
                </c:pt>
                <c:pt idx="7">
                  <c:v>448</c:v>
                </c:pt>
                <c:pt idx="8">
                  <c:v>449</c:v>
                </c:pt>
                <c:pt idx="9">
                  <c:v>450</c:v>
                </c:pt>
                <c:pt idx="10">
                  <c:v>444</c:v>
                </c:pt>
                <c:pt idx="11">
                  <c:v>423</c:v>
                </c:pt>
                <c:pt idx="12">
                  <c:v>446</c:v>
                </c:pt>
              </c:numCache>
            </c:numRef>
          </c:val>
          <c:smooth val="0"/>
        </c:ser>
        <c:dLbls>
          <c:showLegendKey val="0"/>
          <c:showVal val="0"/>
          <c:showCatName val="0"/>
          <c:showSerName val="0"/>
          <c:showPercent val="0"/>
          <c:showBubbleSize val="0"/>
        </c:dLbls>
        <c:marker val="1"/>
        <c:smooth val="0"/>
        <c:axId val="99701504"/>
        <c:axId val="99703040"/>
      </c:lineChart>
      <c:catAx>
        <c:axId val="99701504"/>
        <c:scaling>
          <c:orientation val="minMax"/>
        </c:scaling>
        <c:delete val="0"/>
        <c:axPos val="b"/>
        <c:numFmt formatCode="mmm\-yy" sourceLinked="1"/>
        <c:majorTickMark val="out"/>
        <c:minorTickMark val="none"/>
        <c:tickLblPos val="nextTo"/>
        <c:txPr>
          <a:bodyPr/>
          <a:lstStyle/>
          <a:p>
            <a:pPr>
              <a:defRPr sz="900">
                <a:latin typeface="Arial" pitchFamily="34" charset="0"/>
                <a:cs typeface="Arial" pitchFamily="34" charset="0"/>
              </a:defRPr>
            </a:pPr>
            <a:endParaRPr lang="es-AR"/>
          </a:p>
        </c:txPr>
        <c:crossAx val="99703040"/>
        <c:crosses val="autoZero"/>
        <c:auto val="1"/>
        <c:lblAlgn val="ctr"/>
        <c:lblOffset val="100"/>
        <c:noMultiLvlLbl val="1"/>
      </c:catAx>
      <c:valAx>
        <c:axId val="99703040"/>
        <c:scaling>
          <c:orientation val="minMax"/>
          <c:max val="500"/>
          <c:min val="300"/>
        </c:scaling>
        <c:delete val="1"/>
        <c:axPos val="l"/>
        <c:numFmt formatCode="General" sourceLinked="1"/>
        <c:majorTickMark val="out"/>
        <c:minorTickMark val="none"/>
        <c:tickLblPos val="nextTo"/>
        <c:crossAx val="9970150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56314567725969"/>
          <c:y val="0.1193879067003417"/>
          <c:w val="0.54391025026138839"/>
          <c:h val="0.7285781398691813"/>
        </c:manualLayout>
      </c:layout>
      <c:doughnutChart>
        <c:varyColors val="1"/>
        <c:ser>
          <c:idx val="0"/>
          <c:order val="0"/>
          <c:tx>
            <c:strRef>
              <c:f>Hoja1!$B$1</c:f>
              <c:strCache>
                <c:ptCount val="1"/>
                <c:pt idx="0">
                  <c:v>Ventas</c:v>
                </c:pt>
              </c:strCache>
            </c:strRef>
          </c:tx>
          <c:explosion val="1"/>
          <c:dPt>
            <c:idx val="0"/>
            <c:bubble3D val="0"/>
          </c:dPt>
          <c:dPt>
            <c:idx val="1"/>
            <c:bubble3D val="0"/>
            <c:explosion val="0"/>
          </c:dPt>
          <c:dLbls>
            <c:dLbl>
              <c:idx val="0"/>
              <c:layout>
                <c:manualLayout>
                  <c:x val="-0.15608363468935552"/>
                  <c:y val="-4.589495155532896E-2"/>
                </c:manualLayout>
              </c:layout>
              <c:showLegendKey val="0"/>
              <c:showVal val="0"/>
              <c:showCatName val="1"/>
              <c:showSerName val="0"/>
              <c:showPercent val="1"/>
              <c:showBubbleSize val="0"/>
            </c:dLbl>
            <c:dLbl>
              <c:idx val="1"/>
              <c:layout>
                <c:manualLayout>
                  <c:x val="0.15608363468935549"/>
                  <c:y val="-1.0198878123406472E-2"/>
                </c:manualLayout>
              </c:layout>
              <c:showLegendKey val="0"/>
              <c:showVal val="0"/>
              <c:showCatName val="1"/>
              <c:showSerName val="0"/>
              <c:showPercent val="1"/>
              <c:showBubbleSize val="0"/>
            </c:dLbl>
            <c:txPr>
              <a:bodyPr/>
              <a:lstStyle/>
              <a:p>
                <a:pPr>
                  <a:defRPr sz="1000">
                    <a:latin typeface="Arial" pitchFamily="34" charset="0"/>
                    <a:cs typeface="Arial" pitchFamily="34" charset="0"/>
                  </a:defRPr>
                </a:pPr>
                <a:endParaRPr lang="es-AR"/>
              </a:p>
            </c:txPr>
            <c:showLegendKey val="0"/>
            <c:showVal val="0"/>
            <c:showCatName val="1"/>
            <c:showSerName val="0"/>
            <c:showPercent val="1"/>
            <c:showBubbleSize val="0"/>
            <c:showLeaderLines val="0"/>
          </c:dLbls>
          <c:cat>
            <c:strRef>
              <c:f>Hoja1!$A$2:$A$3</c:f>
              <c:strCache>
                <c:ptCount val="2"/>
                <c:pt idx="0">
                  <c:v>Masculino</c:v>
                </c:pt>
                <c:pt idx="1">
                  <c:v>Femenino</c:v>
                </c:pt>
              </c:strCache>
            </c:strRef>
          </c:cat>
          <c:val>
            <c:numRef>
              <c:f>Hoja1!$B$2:$B$3</c:f>
              <c:numCache>
                <c:formatCode>General</c:formatCode>
                <c:ptCount val="2"/>
                <c:pt idx="0">
                  <c:v>420</c:v>
                </c:pt>
                <c:pt idx="1">
                  <c:v>26</c:v>
                </c:pt>
              </c:numCache>
            </c:numRef>
          </c:val>
        </c:ser>
        <c:dLbls>
          <c:showLegendKey val="0"/>
          <c:showVal val="0"/>
          <c:showCatName val="0"/>
          <c:showSerName val="0"/>
          <c:showPercent val="0"/>
          <c:showBubbleSize val="0"/>
          <c:showLeaderLines val="0"/>
        </c:dLbls>
        <c:firstSliceAng val="94"/>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640019040584743"/>
          <c:y val="0.1663011399454721"/>
          <c:w val="0.51726182482662042"/>
          <c:h val="0.6928820664372588"/>
        </c:manualLayout>
      </c:layout>
      <c:doughnutChart>
        <c:varyColors val="1"/>
        <c:ser>
          <c:idx val="0"/>
          <c:order val="0"/>
          <c:tx>
            <c:strRef>
              <c:f>Hoja1!$B$1</c:f>
              <c:strCache>
                <c:ptCount val="1"/>
                <c:pt idx="0">
                  <c:v>Ventas</c:v>
                </c:pt>
              </c:strCache>
            </c:strRef>
          </c:tx>
          <c:dPt>
            <c:idx val="0"/>
            <c:bubble3D val="0"/>
          </c:dPt>
          <c:dPt>
            <c:idx val="1"/>
            <c:bubble3D val="0"/>
          </c:dPt>
          <c:dPt>
            <c:idx val="2"/>
            <c:bubble3D val="0"/>
          </c:dPt>
          <c:dPt>
            <c:idx val="3"/>
            <c:bubble3D val="0"/>
          </c:dPt>
          <c:dPt>
            <c:idx val="4"/>
            <c:bubble3D val="0"/>
          </c:dPt>
          <c:dLbls>
            <c:dLbl>
              <c:idx val="0"/>
              <c:layout>
                <c:manualLayout>
                  <c:x val="-0.1522770165274194"/>
                  <c:y val="-3.0596634370219276E-2"/>
                </c:manualLayout>
              </c:layout>
              <c:showLegendKey val="0"/>
              <c:showVal val="0"/>
              <c:showCatName val="1"/>
              <c:showSerName val="0"/>
              <c:showPercent val="1"/>
              <c:showBubbleSize val="0"/>
            </c:dLbl>
            <c:dLbl>
              <c:idx val="1"/>
              <c:layout>
                <c:manualLayout>
                  <c:x val="0.15608363468935549"/>
                  <c:y val="-0.11218765935747067"/>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dLbl>
            <c:dLbl>
              <c:idx val="2"/>
              <c:layout>
                <c:manualLayout>
                  <c:x val="0.14085596301234521"/>
                  <c:y val="-3.0596634370219276E-2"/>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dLbl>
            <c:dLbl>
              <c:idx val="3"/>
              <c:layout>
                <c:manualLayout>
                  <c:x val="0.12943520925458749"/>
                  <c:y val="3.0596634370219276E-2"/>
                </c:manualLayout>
              </c:layout>
              <c:spPr/>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dLbl>
            <c:dLbl>
              <c:idx val="4"/>
              <c:layout>
                <c:manualLayout>
                  <c:x val="0.1256282913353349"/>
                  <c:y val="0.16828148903620602"/>
                </c:manualLayout>
              </c:layout>
              <c:showLegendKey val="0"/>
              <c:showVal val="0"/>
              <c:showCatName val="1"/>
              <c:showSerName val="0"/>
              <c:showPercent val="1"/>
              <c:showBubbleSize val="0"/>
            </c:dLbl>
            <c:dLbl>
              <c:idx val="5"/>
              <c:layout>
                <c:manualLayout>
                  <c:x val="0.18653897804337607"/>
                  <c:y val="0.24477307496175421"/>
                </c:manualLayout>
              </c:layout>
              <c:showLegendKey val="0"/>
              <c:showVal val="0"/>
              <c:showCatName val="1"/>
              <c:showSerName val="0"/>
              <c:showPercent val="1"/>
              <c:showBubbleSize val="0"/>
            </c:dLbl>
            <c:dLbl>
              <c:idx val="6"/>
              <c:layout>
                <c:manualLayout>
                  <c:x val="1.5227671677010293E-2"/>
                  <c:y val="0.29576746557878636"/>
                </c:manualLayout>
              </c:layout>
              <c:showLegendKey val="0"/>
              <c:showVal val="0"/>
              <c:showCatName val="1"/>
              <c:showSerName val="0"/>
              <c:showPercent val="1"/>
              <c:showBubbleSize val="0"/>
            </c:dLbl>
            <c:txPr>
              <a:bodyPr/>
              <a:lstStyle/>
              <a:p>
                <a:pPr>
                  <a:defRPr sz="1000">
                    <a:latin typeface="Arial" pitchFamily="34" charset="0"/>
                    <a:cs typeface="Arial" pitchFamily="34" charset="0"/>
                  </a:defRPr>
                </a:pPr>
                <a:endParaRPr lang="es-AR"/>
              </a:p>
            </c:txPr>
            <c:showLegendKey val="0"/>
            <c:showVal val="0"/>
            <c:showCatName val="1"/>
            <c:showSerName val="0"/>
            <c:showPercent val="1"/>
            <c:showBubbleSize val="0"/>
            <c:showLeaderLines val="1"/>
          </c:dLbls>
          <c:cat>
            <c:strRef>
              <c:f>Hoja1!$A$2:$A$6</c:f>
              <c:strCache>
                <c:ptCount val="5"/>
                <c:pt idx="0">
                  <c:v>CF JOV ADULT</c:v>
                </c:pt>
                <c:pt idx="1">
                  <c:v>CPF NOA</c:v>
                </c:pt>
                <c:pt idx="2">
                  <c:v>CPF IV</c:v>
                </c:pt>
                <c:pt idx="3">
                  <c:v>U30</c:v>
                </c:pt>
                <c:pt idx="4">
                  <c:v>Otros</c:v>
                </c:pt>
              </c:strCache>
            </c:strRef>
          </c:cat>
          <c:val>
            <c:numRef>
              <c:f>Hoja1!$B$2:$B$6</c:f>
              <c:numCache>
                <c:formatCode>General</c:formatCode>
                <c:ptCount val="5"/>
                <c:pt idx="0">
                  <c:v>390</c:v>
                </c:pt>
                <c:pt idx="1">
                  <c:v>18</c:v>
                </c:pt>
                <c:pt idx="2">
                  <c:v>17</c:v>
                </c:pt>
                <c:pt idx="3">
                  <c:v>13</c:v>
                </c:pt>
                <c:pt idx="4">
                  <c:v>8</c:v>
                </c:pt>
              </c:numCache>
            </c:numRef>
          </c:val>
        </c:ser>
        <c:dLbls>
          <c:showLegendKey val="0"/>
          <c:showVal val="1"/>
          <c:showCatName val="0"/>
          <c:showSerName val="0"/>
          <c:showPercent val="0"/>
          <c:showBubbleSize val="0"/>
          <c:showLeaderLines val="1"/>
        </c:dLbls>
        <c:firstSliceAng val="11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862662085165146E-2"/>
          <c:y val="0.1627301591557947"/>
          <c:w val="0.91181535384957224"/>
          <c:h val="0.61305650688518709"/>
        </c:manualLayout>
      </c:layout>
      <c:lineChart>
        <c:grouping val="standard"/>
        <c:varyColors val="0"/>
        <c:ser>
          <c:idx val="0"/>
          <c:order val="0"/>
          <c:tx>
            <c:strRef>
              <c:f>Hoja1!$B$1</c:f>
              <c:strCache>
                <c:ptCount val="1"/>
                <c:pt idx="0">
                  <c:v>Población</c:v>
                </c:pt>
              </c:strCache>
            </c:strRef>
          </c:tx>
          <c:dLbls>
            <c:txPr>
              <a:bodyPr/>
              <a:lstStyle/>
              <a:p>
                <a:pPr>
                  <a:defRPr sz="900">
                    <a:latin typeface="Arial" pitchFamily="34" charset="0"/>
                    <a:cs typeface="Arial" pitchFamily="34" charset="0"/>
                  </a:defRPr>
                </a:pPr>
                <a:endParaRPr lang="es-A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Hoja1!$A$2:$A$18</c:f>
              <c:strCache>
                <c:ptCount val="17"/>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strCache>
            </c:strRef>
          </c:cat>
          <c:val>
            <c:numRef>
              <c:f>Hoja1!$B$2:$B$18</c:f>
              <c:numCache>
                <c:formatCode>General</c:formatCode>
                <c:ptCount val="17"/>
                <c:pt idx="0">
                  <c:v>9954</c:v>
                </c:pt>
                <c:pt idx="1">
                  <c:v>9976</c:v>
                </c:pt>
                <c:pt idx="2">
                  <c:v>10043</c:v>
                </c:pt>
                <c:pt idx="3">
                  <c:v>9795</c:v>
                </c:pt>
                <c:pt idx="4">
                  <c:v>9850</c:v>
                </c:pt>
                <c:pt idx="5">
                  <c:v>9874</c:v>
                </c:pt>
                <c:pt idx="6">
                  <c:v>9902</c:v>
                </c:pt>
                <c:pt idx="7">
                  <c:v>10083</c:v>
                </c:pt>
                <c:pt idx="8">
                  <c:v>10074</c:v>
                </c:pt>
                <c:pt idx="9">
                  <c:v>10111</c:v>
                </c:pt>
                <c:pt idx="10">
                  <c:v>10094</c:v>
                </c:pt>
                <c:pt idx="11">
                  <c:v>10205</c:v>
                </c:pt>
                <c:pt idx="12">
                  <c:v>10300</c:v>
                </c:pt>
                <c:pt idx="13">
                  <c:v>10485</c:v>
                </c:pt>
                <c:pt idx="14">
                  <c:v>10519</c:v>
                </c:pt>
                <c:pt idx="15">
                  <c:v>10424</c:v>
                </c:pt>
                <c:pt idx="16">
                  <c:v>10544</c:v>
                </c:pt>
              </c:numCache>
            </c:numRef>
          </c:val>
          <c:smooth val="0"/>
        </c:ser>
        <c:ser>
          <c:idx val="1"/>
          <c:order val="1"/>
          <c:tx>
            <c:strRef>
              <c:f>Hoja1!$C$1</c:f>
              <c:strCache>
                <c:ptCount val="1"/>
                <c:pt idx="0">
                  <c:v>Capacidad real de alojamiento</c:v>
                </c:pt>
              </c:strCache>
            </c:strRef>
          </c:tx>
          <c:dLbls>
            <c:txPr>
              <a:bodyPr/>
              <a:lstStyle/>
              <a:p>
                <a:pPr>
                  <a:defRPr sz="900">
                    <a:latin typeface="Arial" pitchFamily="34" charset="0"/>
                    <a:cs typeface="Arial"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Hoja1!$A$2:$A$18</c:f>
              <c:strCache>
                <c:ptCount val="17"/>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strCache>
            </c:strRef>
          </c:cat>
          <c:val>
            <c:numRef>
              <c:f>Hoja1!$C$2:$C$18</c:f>
              <c:numCache>
                <c:formatCode>General</c:formatCode>
                <c:ptCount val="17"/>
                <c:pt idx="0">
                  <c:v>10840</c:v>
                </c:pt>
                <c:pt idx="1">
                  <c:v>10763</c:v>
                </c:pt>
                <c:pt idx="2">
                  <c:v>10790</c:v>
                </c:pt>
                <c:pt idx="3">
                  <c:v>10783</c:v>
                </c:pt>
                <c:pt idx="4">
                  <c:v>10790</c:v>
                </c:pt>
                <c:pt idx="5">
                  <c:v>10775</c:v>
                </c:pt>
                <c:pt idx="6">
                  <c:v>10826</c:v>
                </c:pt>
                <c:pt idx="7">
                  <c:v>10848</c:v>
                </c:pt>
                <c:pt idx="8">
                  <c:v>10848</c:v>
                </c:pt>
                <c:pt idx="9">
                  <c:v>10917</c:v>
                </c:pt>
                <c:pt idx="10">
                  <c:v>10910</c:v>
                </c:pt>
                <c:pt idx="11">
                  <c:v>10835</c:v>
                </c:pt>
                <c:pt idx="12">
                  <c:v>10879</c:v>
                </c:pt>
                <c:pt idx="13">
                  <c:v>10914</c:v>
                </c:pt>
                <c:pt idx="14">
                  <c:v>10984</c:v>
                </c:pt>
                <c:pt idx="15">
                  <c:v>11071</c:v>
                </c:pt>
                <c:pt idx="16">
                  <c:v>11065</c:v>
                </c:pt>
              </c:numCache>
            </c:numRef>
          </c:val>
          <c:smooth val="0"/>
        </c:ser>
        <c:dLbls>
          <c:showLegendKey val="0"/>
          <c:showVal val="0"/>
          <c:showCatName val="0"/>
          <c:showSerName val="0"/>
          <c:showPercent val="0"/>
          <c:showBubbleSize val="0"/>
        </c:dLbls>
        <c:marker val="1"/>
        <c:smooth val="0"/>
        <c:axId val="25357696"/>
        <c:axId val="25236608"/>
      </c:lineChart>
      <c:catAx>
        <c:axId val="25357696"/>
        <c:scaling>
          <c:orientation val="minMax"/>
        </c:scaling>
        <c:delete val="0"/>
        <c:axPos val="b"/>
        <c:numFmt formatCode="mmm\-yy" sourceLinked="1"/>
        <c:majorTickMark val="out"/>
        <c:minorTickMark val="none"/>
        <c:tickLblPos val="nextTo"/>
        <c:txPr>
          <a:bodyPr/>
          <a:lstStyle/>
          <a:p>
            <a:pPr>
              <a:defRPr sz="1000">
                <a:latin typeface="Arial" pitchFamily="34" charset="0"/>
                <a:cs typeface="Arial" pitchFamily="34" charset="0"/>
              </a:defRPr>
            </a:pPr>
            <a:endParaRPr lang="es-AR"/>
          </a:p>
        </c:txPr>
        <c:crossAx val="25236608"/>
        <c:crosses val="autoZero"/>
        <c:auto val="1"/>
        <c:lblAlgn val="ctr"/>
        <c:lblOffset val="100"/>
        <c:noMultiLvlLbl val="1"/>
      </c:catAx>
      <c:valAx>
        <c:axId val="25236608"/>
        <c:scaling>
          <c:orientation val="minMax"/>
          <c:max val="11500"/>
          <c:min val="8000"/>
        </c:scaling>
        <c:delete val="1"/>
        <c:axPos val="l"/>
        <c:numFmt formatCode="General" sourceLinked="1"/>
        <c:majorTickMark val="out"/>
        <c:minorTickMark val="none"/>
        <c:tickLblPos val="nextTo"/>
        <c:crossAx val="2535769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1.0996659504876109E-2"/>
          <c:y val="2.6913272558949902E-2"/>
          <c:w val="0.98302471393336865"/>
          <c:h val="0.79406195875768604"/>
        </c:manualLayout>
      </c:layout>
      <c:barChart>
        <c:barDir val="col"/>
        <c:grouping val="stacked"/>
        <c:varyColors val="0"/>
        <c:ser>
          <c:idx val="0"/>
          <c:order val="0"/>
          <c:tx>
            <c:strRef>
              <c:f>Hoja1!$B$1</c:f>
              <c:strCache>
                <c:ptCount val="1"/>
                <c:pt idx="0">
                  <c:v>Encarcelados/as preventivamente </c:v>
                </c:pt>
              </c:strCache>
            </c:strRef>
          </c:tx>
          <c:invertIfNegative val="0"/>
          <c:dLbls>
            <c:dLbl>
              <c:idx val="0"/>
              <c:layout/>
              <c:tx>
                <c:rich>
                  <a:bodyPr/>
                  <a:lstStyle/>
                  <a:p>
                    <a:r>
                      <a:rPr lang="en-US" smtClean="0"/>
                      <a:t>61,7%</a:t>
                    </a:r>
                    <a:endParaRPr lang="en-US"/>
                  </a:p>
                </c:rich>
              </c:tx>
              <c:showLegendKey val="0"/>
              <c:showVal val="1"/>
              <c:showCatName val="0"/>
              <c:showSerName val="0"/>
              <c:showPercent val="0"/>
              <c:showBubbleSize val="0"/>
            </c:dLbl>
            <c:dLbl>
              <c:idx val="1"/>
              <c:layout/>
              <c:tx>
                <c:rich>
                  <a:bodyPr/>
                  <a:lstStyle/>
                  <a:p>
                    <a:r>
                      <a:rPr lang="en-US" smtClean="0"/>
                      <a:t>83,4%</a:t>
                    </a:r>
                    <a:endParaRPr lang="en-US"/>
                  </a:p>
                </c:rich>
              </c:tx>
              <c:showLegendKey val="0"/>
              <c:showVal val="1"/>
              <c:showCatName val="0"/>
              <c:showSerName val="0"/>
              <c:showPercent val="0"/>
              <c:showBubbleSize val="0"/>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Hoja1!$B$2:$B$3</c:f>
              <c:numCache>
                <c:formatCode>General</c:formatCode>
                <c:ptCount val="2"/>
                <c:pt idx="0">
                  <c:v>61.7</c:v>
                </c:pt>
                <c:pt idx="1">
                  <c:v>83.4</c:v>
                </c:pt>
              </c:numCache>
            </c:numRef>
          </c:val>
        </c:ser>
        <c:ser>
          <c:idx val="1"/>
          <c:order val="1"/>
          <c:tx>
            <c:strRef>
              <c:f>Hoja1!$C$1</c:f>
              <c:strCache>
                <c:ptCount val="1"/>
                <c:pt idx="0">
                  <c:v>Condenados/as</c:v>
                </c:pt>
              </c:strCache>
            </c:strRef>
          </c:tx>
          <c:invertIfNegative val="0"/>
          <c:dLbls>
            <c:dLbl>
              <c:idx val="0"/>
              <c:layout/>
              <c:tx>
                <c:rich>
                  <a:bodyPr/>
                  <a:lstStyle/>
                  <a:p>
                    <a:r>
                      <a:rPr lang="en-US" smtClean="0"/>
                      <a:t>38,3%</a:t>
                    </a:r>
                    <a:endParaRPr lang="en-US"/>
                  </a:p>
                </c:rich>
              </c:tx>
              <c:showLegendKey val="0"/>
              <c:showVal val="1"/>
              <c:showCatName val="0"/>
              <c:showSerName val="0"/>
              <c:showPercent val="0"/>
              <c:showBubbleSize val="0"/>
            </c:dLbl>
            <c:dLbl>
              <c:idx val="1"/>
              <c:layout/>
              <c:tx>
                <c:rich>
                  <a:bodyPr/>
                  <a:lstStyle/>
                  <a:p>
                    <a:r>
                      <a:rPr lang="en-US" smtClean="0"/>
                      <a:t>16,6%</a:t>
                    </a:r>
                    <a:endParaRPr lang="en-US"/>
                  </a:p>
                </c:rich>
              </c:tx>
              <c:showLegendKey val="0"/>
              <c:showVal val="1"/>
              <c:showCatName val="0"/>
              <c:showSerName val="0"/>
              <c:showPercent val="0"/>
              <c:showBubbleSize val="0"/>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Hoja1!$C$2:$C$3</c:f>
              <c:numCache>
                <c:formatCode>General</c:formatCode>
                <c:ptCount val="2"/>
                <c:pt idx="0">
                  <c:v>38.299999999999997</c:v>
                </c:pt>
                <c:pt idx="1">
                  <c:v>16.600000000000001</c:v>
                </c:pt>
              </c:numCache>
            </c:numRef>
          </c:val>
        </c:ser>
        <c:dLbls>
          <c:showLegendKey val="0"/>
          <c:showVal val="0"/>
          <c:showCatName val="0"/>
          <c:showSerName val="0"/>
          <c:showPercent val="0"/>
          <c:showBubbleSize val="0"/>
        </c:dLbls>
        <c:gapWidth val="178"/>
        <c:overlap val="100"/>
        <c:axId val="99656064"/>
        <c:axId val="99657600"/>
      </c:barChart>
      <c:catAx>
        <c:axId val="99656064"/>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es-AR"/>
          </a:p>
        </c:txPr>
        <c:crossAx val="99657600"/>
        <c:crosses val="autoZero"/>
        <c:auto val="1"/>
        <c:lblAlgn val="ctr"/>
        <c:lblOffset val="100"/>
        <c:noMultiLvlLbl val="0"/>
      </c:catAx>
      <c:valAx>
        <c:axId val="99657600"/>
        <c:scaling>
          <c:orientation val="minMax"/>
          <c:max val="100"/>
        </c:scaling>
        <c:delete val="1"/>
        <c:axPos val="l"/>
        <c:numFmt formatCode="General" sourceLinked="1"/>
        <c:majorTickMark val="out"/>
        <c:minorTickMark val="none"/>
        <c:tickLblPos val="nextTo"/>
        <c:crossAx val="99656064"/>
        <c:crosses val="autoZero"/>
        <c:crossBetween val="between"/>
      </c:valAx>
    </c:plotArea>
    <c:legend>
      <c:legendPos val="r"/>
      <c:layout>
        <c:manualLayout>
          <c:xMode val="edge"/>
          <c:yMode val="edge"/>
          <c:x val="0.34173961968763344"/>
          <c:y val="4.1288212859551525E-2"/>
          <c:w val="0.31060578956387142"/>
          <c:h val="0.62396592614203661"/>
        </c:manualLayout>
      </c:layout>
      <c:overlay val="0"/>
      <c:txPr>
        <a:bodyPr/>
        <a:lstStyle/>
        <a:p>
          <a:pPr>
            <a:defRPr sz="105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2422126708143536E-2"/>
          <c:y val="1.2232086424531472E-2"/>
          <c:w val="0.86306758739769651"/>
          <c:h val="0.81714189360460976"/>
        </c:manualLayout>
      </c:layout>
      <c:barChart>
        <c:barDir val="col"/>
        <c:grouping val="stacked"/>
        <c:varyColors val="0"/>
        <c:ser>
          <c:idx val="0"/>
          <c:order val="0"/>
          <c:tx>
            <c:strRef>
              <c:f>Hoja1!$B$1</c:f>
              <c:strCache>
                <c:ptCount val="1"/>
                <c:pt idx="0">
                  <c:v>Nacional</c:v>
                </c:pt>
              </c:strCache>
            </c:strRef>
          </c:tx>
          <c:invertIfNegative val="0"/>
          <c:dLbls>
            <c:dLbl>
              <c:idx val="0"/>
              <c:layout/>
              <c:tx>
                <c:rich>
                  <a:bodyPr/>
                  <a:lstStyle/>
                  <a:p>
                    <a:r>
                      <a:rPr lang="en-US" smtClean="0"/>
                      <a:t>55,5%</a:t>
                    </a:r>
                    <a:endParaRPr lang="en-US"/>
                  </a:p>
                </c:rich>
              </c:tx>
              <c:showLegendKey val="0"/>
              <c:showVal val="1"/>
              <c:showCatName val="0"/>
              <c:showSerName val="0"/>
              <c:showPercent val="0"/>
              <c:showBubbleSize val="0"/>
            </c:dLbl>
            <c:dLbl>
              <c:idx val="1"/>
              <c:layout/>
              <c:tx>
                <c:rich>
                  <a:bodyPr/>
                  <a:lstStyle/>
                  <a:p>
                    <a:r>
                      <a:rPr lang="en-US" smtClean="0"/>
                      <a:t>81,8%</a:t>
                    </a:r>
                    <a:endParaRPr lang="en-US"/>
                  </a:p>
                </c:rich>
              </c:tx>
              <c:showLegendKey val="0"/>
              <c:showVal val="1"/>
              <c:showCatName val="0"/>
              <c:showSerName val="0"/>
              <c:showPercent val="0"/>
              <c:showBubbleSize val="0"/>
            </c:dLbl>
            <c:txPr>
              <a:bodyPr/>
              <a:lstStyle/>
              <a:p>
                <a:pPr>
                  <a:defRPr sz="11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Hoja1!$B$2:$B$3</c:f>
              <c:numCache>
                <c:formatCode>General</c:formatCode>
                <c:ptCount val="2"/>
                <c:pt idx="0">
                  <c:v>55.5</c:v>
                </c:pt>
                <c:pt idx="1">
                  <c:v>81.8</c:v>
                </c:pt>
              </c:numCache>
            </c:numRef>
          </c:val>
        </c:ser>
        <c:ser>
          <c:idx val="1"/>
          <c:order val="1"/>
          <c:tx>
            <c:strRef>
              <c:f>Hoja1!$C$1</c:f>
              <c:strCache>
                <c:ptCount val="1"/>
                <c:pt idx="0">
                  <c:v>Federal</c:v>
                </c:pt>
              </c:strCache>
            </c:strRef>
          </c:tx>
          <c:invertIfNegative val="0"/>
          <c:dLbls>
            <c:dLbl>
              <c:idx val="0"/>
              <c:layout/>
              <c:tx>
                <c:rich>
                  <a:bodyPr/>
                  <a:lstStyle/>
                  <a:p>
                    <a:r>
                      <a:rPr lang="en-US" smtClean="0"/>
                      <a:t>38%</a:t>
                    </a:r>
                    <a:endParaRPr lang="en-US"/>
                  </a:p>
                </c:rich>
              </c:tx>
              <c:showLegendKey val="0"/>
              <c:showVal val="1"/>
              <c:showCatName val="0"/>
              <c:showSerName val="0"/>
              <c:showPercent val="0"/>
              <c:showBubbleSize val="0"/>
            </c:dLbl>
            <c:dLbl>
              <c:idx val="1"/>
              <c:layout/>
              <c:tx>
                <c:rich>
                  <a:bodyPr/>
                  <a:lstStyle/>
                  <a:p>
                    <a:r>
                      <a:rPr lang="en-US" smtClean="0"/>
                      <a:t>14,9%</a:t>
                    </a:r>
                    <a:endParaRPr lang="en-US" dirty="0"/>
                  </a:p>
                </c:rich>
              </c:tx>
              <c:showLegendKey val="0"/>
              <c:showVal val="1"/>
              <c:showCatName val="0"/>
              <c:showSerName val="0"/>
              <c:showPercent val="0"/>
              <c:showBubbleSize val="0"/>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Hoja1!$C$2:$C$3</c:f>
              <c:numCache>
                <c:formatCode>General</c:formatCode>
                <c:ptCount val="2"/>
                <c:pt idx="0">
                  <c:v>38</c:v>
                </c:pt>
                <c:pt idx="1">
                  <c:v>14.9</c:v>
                </c:pt>
              </c:numCache>
            </c:numRef>
          </c:val>
        </c:ser>
        <c:ser>
          <c:idx val="2"/>
          <c:order val="2"/>
          <c:tx>
            <c:strRef>
              <c:f>Hoja1!$D$1</c:f>
              <c:strCache>
                <c:ptCount val="1"/>
                <c:pt idx="0">
                  <c:v>Provincial</c:v>
                </c:pt>
              </c:strCache>
            </c:strRef>
          </c:tx>
          <c:invertIfNegative val="0"/>
          <c:dLbls>
            <c:dLbl>
              <c:idx val="0"/>
              <c:layout/>
              <c:tx>
                <c:rich>
                  <a:bodyPr/>
                  <a:lstStyle/>
                  <a:p>
                    <a:r>
                      <a:rPr lang="en-US" smtClean="0"/>
                      <a:t>6,5%</a:t>
                    </a:r>
                    <a:endParaRPr lang="en-US"/>
                  </a:p>
                </c:rich>
              </c:tx>
              <c:showLegendKey val="0"/>
              <c:showVal val="1"/>
              <c:showCatName val="0"/>
              <c:showSerName val="0"/>
              <c:showPercent val="0"/>
              <c:showBubbleSize val="0"/>
            </c:dLbl>
            <c:dLbl>
              <c:idx val="1"/>
              <c:layout/>
              <c:tx>
                <c:rich>
                  <a:bodyPr/>
                  <a:lstStyle/>
                  <a:p>
                    <a:r>
                      <a:rPr lang="en-US" smtClean="0"/>
                      <a:t>3,3%</a:t>
                    </a:r>
                    <a:endParaRPr lang="en-US"/>
                  </a:p>
                </c:rich>
              </c:tx>
              <c:showLegendKey val="0"/>
              <c:showVal val="1"/>
              <c:showCatName val="0"/>
              <c:showSerName val="0"/>
              <c:showPercent val="0"/>
              <c:showBubbleSize val="0"/>
            </c:dLbl>
            <c:txPr>
              <a:bodyPr/>
              <a:lstStyle/>
              <a:p>
                <a:pPr>
                  <a:defRPr sz="12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Hoja1!$A$2:$A$3</c:f>
              <c:strCache>
                <c:ptCount val="2"/>
                <c:pt idx="0">
                  <c:v>Total SPF</c:v>
                </c:pt>
                <c:pt idx="1">
                  <c:v>Población jóv-adult.</c:v>
                </c:pt>
              </c:strCache>
            </c:strRef>
          </c:cat>
          <c:val>
            <c:numRef>
              <c:f>Hoja1!$D$2:$D$3</c:f>
              <c:numCache>
                <c:formatCode>General</c:formatCode>
                <c:ptCount val="2"/>
                <c:pt idx="0">
                  <c:v>6.5</c:v>
                </c:pt>
                <c:pt idx="1">
                  <c:v>3.3</c:v>
                </c:pt>
              </c:numCache>
            </c:numRef>
          </c:val>
        </c:ser>
        <c:dLbls>
          <c:showLegendKey val="0"/>
          <c:showVal val="0"/>
          <c:showCatName val="0"/>
          <c:showSerName val="0"/>
          <c:showPercent val="0"/>
          <c:showBubbleSize val="0"/>
        </c:dLbls>
        <c:gapWidth val="126"/>
        <c:overlap val="100"/>
        <c:axId val="99930880"/>
        <c:axId val="99932416"/>
      </c:barChart>
      <c:catAx>
        <c:axId val="99930880"/>
        <c:scaling>
          <c:orientation val="minMax"/>
        </c:scaling>
        <c:delete val="0"/>
        <c:axPos val="b"/>
        <c:numFmt formatCode="General" sourceLinked="1"/>
        <c:majorTickMark val="out"/>
        <c:minorTickMark val="none"/>
        <c:tickLblPos val="nextTo"/>
        <c:txPr>
          <a:bodyPr/>
          <a:lstStyle/>
          <a:p>
            <a:pPr>
              <a:defRPr sz="1100">
                <a:latin typeface="Arial" pitchFamily="34" charset="0"/>
                <a:cs typeface="Arial" pitchFamily="34" charset="0"/>
              </a:defRPr>
            </a:pPr>
            <a:endParaRPr lang="es-AR"/>
          </a:p>
        </c:txPr>
        <c:crossAx val="99932416"/>
        <c:crosses val="autoZero"/>
        <c:auto val="1"/>
        <c:lblAlgn val="ctr"/>
        <c:lblOffset val="100"/>
        <c:noMultiLvlLbl val="0"/>
      </c:catAx>
      <c:valAx>
        <c:axId val="99932416"/>
        <c:scaling>
          <c:orientation val="minMax"/>
          <c:max val="100"/>
        </c:scaling>
        <c:delete val="1"/>
        <c:axPos val="l"/>
        <c:numFmt formatCode="General" sourceLinked="1"/>
        <c:majorTickMark val="out"/>
        <c:minorTickMark val="none"/>
        <c:tickLblPos val="nextTo"/>
        <c:crossAx val="99930880"/>
        <c:crosses val="autoZero"/>
        <c:crossBetween val="between"/>
      </c:valAx>
    </c:plotArea>
    <c:legend>
      <c:legendPos val="r"/>
      <c:layout>
        <c:manualLayout>
          <c:xMode val="edge"/>
          <c:yMode val="edge"/>
          <c:x val="0.38298373593410256"/>
          <c:y val="8.9966310939488994E-2"/>
          <c:w val="0.19863678341295413"/>
          <c:h val="0.53953475160764919"/>
        </c:manualLayout>
      </c:layout>
      <c:overlay val="0"/>
      <c:txPr>
        <a:bodyPr/>
        <a:lstStyle/>
        <a:p>
          <a:pPr>
            <a:defRPr sz="11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144359661897048"/>
          <c:y val="9.1591834623739127E-2"/>
          <c:w val="0.40352541671582831"/>
          <c:h val="0.71734558229162282"/>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865771681910824"/>
                  <c:y val="2.501589861662880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82492736195539"/>
                  <c:y val="4.3970210206528216E-3"/>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190</c:v>
                </c:pt>
                <c:pt idx="1">
                  <c:v>8</c:v>
                </c:pt>
              </c:numCache>
            </c:numRef>
          </c:val>
        </c:ser>
        <c:dLbls>
          <c:showLegendKey val="0"/>
          <c:showVal val="0"/>
          <c:showCatName val="0"/>
          <c:showSerName val="0"/>
          <c:showPercent val="0"/>
          <c:showBubbleSize val="0"/>
          <c:showLeaderLines val="0"/>
        </c:dLbls>
        <c:firstSliceAng val="102"/>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33063268495828"/>
          <c:y val="8.628985489059654E-2"/>
          <c:w val="0.34940972029107065"/>
          <c:h val="0.68982315995916244"/>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4042393693274888"/>
                  <c:y val="2.451953630244854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654819433541294"/>
                  <c:y val="0.10977231923172419"/>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05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Condenados/as</c:v>
                </c:pt>
                <c:pt idx="1">
                  <c:v>Encarcelados/as preventivamente</c:v>
                </c:pt>
              </c:strCache>
            </c:strRef>
          </c:cat>
          <c:val>
            <c:numRef>
              <c:f>Hoja1!$B$2:$B$3</c:f>
              <c:numCache>
                <c:formatCode>General</c:formatCode>
                <c:ptCount val="2"/>
                <c:pt idx="0">
                  <c:v>56</c:v>
                </c:pt>
                <c:pt idx="1">
                  <c:v>142</c:v>
                </c:pt>
              </c:numCache>
            </c:numRef>
          </c:val>
        </c:ser>
        <c:dLbls>
          <c:showLegendKey val="0"/>
          <c:showVal val="0"/>
          <c:showCatName val="0"/>
          <c:showSerName val="0"/>
          <c:showPercent val="0"/>
          <c:showBubbleSize val="0"/>
          <c:showLeaderLines val="0"/>
        </c:dLbls>
        <c:firstSliceAng val="53"/>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497895309346158"/>
          <c:y val="0.20269079788855368"/>
          <c:w val="0.35749692450633558"/>
          <c:h val="0.64436358923082615"/>
        </c:manualLayout>
      </c:layout>
      <c:doughnutChart>
        <c:varyColors val="1"/>
        <c:ser>
          <c:idx val="1"/>
          <c:order val="0"/>
          <c:tx>
            <c:strRef>
              <c:f>Hoja1!$C$1</c:f>
              <c:strCache>
                <c:ptCount val="1"/>
                <c:pt idx="0">
                  <c:v>Columna1</c:v>
                </c:pt>
              </c:strCache>
            </c:strRef>
          </c:tx>
          <c:dLbls>
            <c:dLbl>
              <c:idx val="0"/>
              <c:layout>
                <c:manualLayout>
                  <c:x val="0.17312061012420707"/>
                  <c:y val="-0.14019097593144922"/>
                </c:manualLayout>
              </c:layout>
              <c:showLegendKey val="0"/>
              <c:showVal val="0"/>
              <c:showCatName val="1"/>
              <c:showSerName val="0"/>
              <c:showPercent val="1"/>
              <c:showBubbleSize val="0"/>
            </c:dLbl>
            <c:dLbl>
              <c:idx val="1"/>
              <c:layout>
                <c:manualLayout>
                  <c:x val="-0.16057563837607616"/>
                  <c:y val="0"/>
                </c:manualLayout>
              </c:layout>
              <c:showLegendKey val="0"/>
              <c:showVal val="0"/>
              <c:showCatName val="1"/>
              <c:showSerName val="0"/>
              <c:showPercent val="1"/>
              <c:showBubbleSize val="0"/>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dLbls>
          <c:cat>
            <c:strRef>
              <c:f>Hoja1!$A$2:$A$3</c:f>
              <c:strCache>
                <c:ptCount val="2"/>
                <c:pt idx="0">
                  <c:v>Alojados en dependencias penitenciarias</c:v>
                </c:pt>
                <c:pt idx="1">
                  <c:v>Arresto domiciliario </c:v>
                </c:pt>
              </c:strCache>
            </c:strRef>
          </c:cat>
          <c:val>
            <c:numRef>
              <c:f>Hoja1!$C$2:$C$3</c:f>
              <c:numCache>
                <c:formatCode>General</c:formatCode>
                <c:ptCount val="2"/>
                <c:pt idx="0">
                  <c:v>75.334323922734029</c:v>
                </c:pt>
                <c:pt idx="1">
                  <c:v>24.665676077265974</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547713044803807"/>
          <c:y val="6.4787932961356764E-2"/>
          <c:w val="0.54715616797900257"/>
          <c:h val="0.82073425196850414"/>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4686158902240834"/>
                  <c:y val="8.9551960541620537E-3"/>
                </c:manualLayout>
              </c:layout>
              <c:tx>
                <c:rich>
                  <a:bodyPr/>
                  <a:lstStyle/>
                  <a:p>
                    <a:r>
                      <a:rPr lang="en-US" dirty="0" smtClean="0"/>
                      <a:t>Masc.</a:t>
                    </a:r>
                    <a:r>
                      <a:rPr lang="en-US" dirty="0"/>
                      <a:t>
88%</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055386610790015"/>
                  <c:y val="2.0632373976278984E-2"/>
                </c:manualLayout>
              </c:layout>
              <c:tx>
                <c:rich>
                  <a:bodyPr/>
                  <a:lstStyle/>
                  <a:p>
                    <a:r>
                      <a:rPr lang="en-US" dirty="0" smtClean="0"/>
                      <a:t>Fem.</a:t>
                    </a:r>
                    <a:r>
                      <a:rPr lang="en-US" dirty="0"/>
                      <a:t>
12%</a:t>
                    </a:r>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Masculino</c:v>
                </c:pt>
                <c:pt idx="1">
                  <c:v>Femenino</c:v>
                </c:pt>
              </c:strCache>
            </c:strRef>
          </c:cat>
          <c:val>
            <c:numRef>
              <c:f>Hoja1!$B$2:$B$3</c:f>
              <c:numCache>
                <c:formatCode>General</c:formatCode>
                <c:ptCount val="2"/>
                <c:pt idx="0">
                  <c:v>448</c:v>
                </c:pt>
                <c:pt idx="1">
                  <c:v>59</c:v>
                </c:pt>
              </c:numCache>
            </c:numRef>
          </c:val>
        </c:ser>
        <c:dLbls>
          <c:showLegendKey val="0"/>
          <c:showVal val="0"/>
          <c:showCatName val="0"/>
          <c:showSerName val="0"/>
          <c:showPercent val="0"/>
          <c:showBubbleSize val="0"/>
          <c:showLeaderLines val="0"/>
        </c:dLbls>
        <c:firstSliceAng val="110"/>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33684756274653"/>
          <c:y val="9.767360918231309E-2"/>
          <c:w val="0.51108782037553446"/>
          <c:h val="0.75249237012880921"/>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5598582480734463"/>
                  <c:y val="-1.4970564536997426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033572027350496"/>
                  <c:y val="1.8090025653650553E-2"/>
                </c:manualLayout>
              </c:layout>
              <c:showLegendKey val="0"/>
              <c:showVal val="0"/>
              <c:showCatName val="1"/>
              <c:showSerName val="0"/>
              <c:showPercent val="1"/>
              <c:showBubbleSize val="0"/>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Mayores 21 años</c:v>
                </c:pt>
                <c:pt idx="1">
                  <c:v>Jóvenes adultos</c:v>
                </c:pt>
              </c:strCache>
            </c:strRef>
          </c:cat>
          <c:val>
            <c:numRef>
              <c:f>Hoja1!$B$2:$B$3</c:f>
              <c:numCache>
                <c:formatCode>General</c:formatCode>
                <c:ptCount val="2"/>
                <c:pt idx="0">
                  <c:v>491</c:v>
                </c:pt>
                <c:pt idx="1">
                  <c:v>16</c:v>
                </c:pt>
              </c:numCache>
            </c:numRef>
          </c:val>
        </c:ser>
        <c:dLbls>
          <c:showLegendKey val="0"/>
          <c:showVal val="0"/>
          <c:showCatName val="0"/>
          <c:showSerName val="0"/>
          <c:showPercent val="0"/>
          <c:showBubbleSize val="0"/>
          <c:showLeaderLines val="0"/>
        </c:dLbls>
        <c:firstSliceAng val="96"/>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2890362671698559"/>
          <c:y val="9.767360918231309E-2"/>
          <c:w val="0.32780372906497951"/>
          <c:h val="0.87468444903234577"/>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25349805065181"/>
                  <c:y val="-9.7159430632949836E-2"/>
                </c:manualLayout>
              </c:layout>
              <c:tx>
                <c:rich>
                  <a:bodyPr/>
                  <a:lstStyle/>
                  <a:p>
                    <a:r>
                      <a:rPr lang="en-US" dirty="0" err="1" smtClean="0"/>
                      <a:t>Condenados</a:t>
                    </a:r>
                    <a:r>
                      <a:rPr lang="en-US" dirty="0" smtClean="0"/>
                      <a:t>/</a:t>
                    </a:r>
                  </a:p>
                  <a:p>
                    <a:r>
                      <a:rPr lang="en-US" dirty="0" smtClean="0"/>
                      <a:t>as</a:t>
                    </a:r>
                    <a:r>
                      <a:rPr lang="en-US" dirty="0"/>
                      <a:t>
20%</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4255202921863"/>
                  <c:y val="1.1138935883017013E-2"/>
                </c:manualLayout>
              </c:layout>
              <c:tx>
                <c:rich>
                  <a:bodyPr/>
                  <a:lstStyle/>
                  <a:p>
                    <a:r>
                      <a:rPr lang="en-US" sz="1100" dirty="0" err="1"/>
                      <a:t>Encarcelados</a:t>
                    </a:r>
                    <a:r>
                      <a:rPr lang="en-US" sz="1100" dirty="0"/>
                      <a:t> </a:t>
                    </a:r>
                    <a:r>
                      <a:rPr lang="en-US" sz="1100" dirty="0" smtClean="0"/>
                      <a:t>prevent.</a:t>
                    </a:r>
                    <a:r>
                      <a:rPr lang="en-US" sz="1100" dirty="0"/>
                      <a:t>
80%</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1320780662656993"/>
                      <c:h val="0.33044571673744993"/>
                    </c:manualLayout>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Condenados/as</c:v>
                </c:pt>
                <c:pt idx="1">
                  <c:v>Encarcelados preventivamente</c:v>
                </c:pt>
              </c:strCache>
            </c:strRef>
          </c:cat>
          <c:val>
            <c:numRef>
              <c:f>Hoja1!$B$2:$B$3</c:f>
              <c:numCache>
                <c:formatCode>General</c:formatCode>
                <c:ptCount val="2"/>
                <c:pt idx="0">
                  <c:v>100</c:v>
                </c:pt>
                <c:pt idx="1">
                  <c:v>407</c:v>
                </c:pt>
              </c:numCache>
            </c:numRef>
          </c:val>
        </c:ser>
        <c:dLbls>
          <c:showLegendKey val="0"/>
          <c:showVal val="0"/>
          <c:showCatName val="0"/>
          <c:showSerName val="0"/>
          <c:showPercent val="0"/>
          <c:showBubbleSize val="0"/>
          <c:showLeaderLines val="0"/>
        </c:dLbls>
        <c:firstSliceAng val="61"/>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33684756274653"/>
          <c:y val="9.767360918231309E-2"/>
          <c:w val="0.48990636842819935"/>
          <c:h val="0.79528452132075089"/>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7492377390166525"/>
                  <c:y val="5.950081834290446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55685170783494"/>
                  <c:y val="3.6956435702094184E-2"/>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c:v>
                </c:pt>
                <c:pt idx="1">
                  <c:v>Fem.</c:v>
                </c:pt>
              </c:strCache>
            </c:strRef>
          </c:cat>
          <c:val>
            <c:numRef>
              <c:f>Hoja1!$B$2:$B$3</c:f>
              <c:numCache>
                <c:formatCode>General</c:formatCode>
                <c:ptCount val="2"/>
                <c:pt idx="0">
                  <c:v>57</c:v>
                </c:pt>
                <c:pt idx="1">
                  <c:v>109</c:v>
                </c:pt>
              </c:numCache>
            </c:numRef>
          </c:val>
        </c:ser>
        <c:dLbls>
          <c:showLegendKey val="0"/>
          <c:showVal val="0"/>
          <c:showCatName val="0"/>
          <c:showSerName val="0"/>
          <c:showPercent val="0"/>
          <c:showBubbleSize val="0"/>
          <c:showLeaderLines val="0"/>
        </c:dLbls>
        <c:firstSliceAng val="26"/>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528990841083356"/>
          <c:y val="6.2074426709709668E-2"/>
          <c:w val="0.36879894814523828"/>
          <c:h val="0.72282626214964285"/>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5385449660282949"/>
                  <c:y val="5.188192450811611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169780342367665"/>
                  <c:y val="1.5075952057818402E-3"/>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Mayores 21 años</c:v>
                </c:pt>
                <c:pt idx="1">
                  <c:v>Jóvenes adultos</c:v>
                </c:pt>
              </c:strCache>
            </c:strRef>
          </c:cat>
          <c:val>
            <c:numRef>
              <c:f>Hoja1!$B$2:$B$3</c:f>
              <c:numCache>
                <c:formatCode>General</c:formatCode>
                <c:ptCount val="2"/>
                <c:pt idx="0">
                  <c:v>161</c:v>
                </c:pt>
                <c:pt idx="1">
                  <c:v>5</c:v>
                </c:pt>
              </c:numCache>
            </c:numRef>
          </c:val>
        </c:ser>
        <c:dLbls>
          <c:showLegendKey val="0"/>
          <c:showVal val="0"/>
          <c:showCatName val="0"/>
          <c:showSerName val="0"/>
          <c:showPercent val="0"/>
          <c:showBubbleSize val="0"/>
          <c:showLeaderLines val="0"/>
        </c:dLbls>
        <c:firstSliceAng val="94"/>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518154548484514"/>
          <c:y val="0.24550763128421166"/>
          <c:w val="0.47927250507519364"/>
          <c:h val="0.5699456817110411"/>
        </c:manualLayout>
      </c:layout>
      <c:doughnutChart>
        <c:varyColors val="1"/>
        <c:ser>
          <c:idx val="0"/>
          <c:order val="0"/>
          <c:tx>
            <c:strRef>
              <c:f>Hoja1!$B$1</c:f>
              <c:strCache>
                <c:ptCount val="1"/>
                <c:pt idx="0">
                  <c:v>Ventas</c:v>
                </c:pt>
              </c:strCache>
            </c:strRef>
          </c:tx>
          <c:dPt>
            <c:idx val="0"/>
            <c:bubble3D val="0"/>
          </c:dPt>
          <c:dLbls>
            <c:dLbl>
              <c:idx val="0"/>
              <c:layout>
                <c:manualLayout>
                  <c:x val="0.18089719829109896"/>
                  <c:y val="0.11087731993742438"/>
                </c:manualLayout>
              </c:layout>
              <c:tx>
                <c:rich>
                  <a:bodyPr/>
                  <a:lstStyle/>
                  <a:p>
                    <a:r>
                      <a:rPr lang="en-US" sz="900" dirty="0" err="1">
                        <a:latin typeface="Arial" pitchFamily="34" charset="0"/>
                        <a:cs typeface="Arial" pitchFamily="34" charset="0"/>
                      </a:rPr>
                      <a:t>Nacional</a:t>
                    </a:r>
                    <a:r>
                      <a:rPr lang="en-US" sz="900" dirty="0">
                        <a:latin typeface="Arial" pitchFamily="34" charset="0"/>
                        <a:cs typeface="Arial" pitchFamily="34" charset="0"/>
                      </a:rPr>
                      <a:t>
</a:t>
                    </a:r>
                    <a:r>
                      <a:rPr lang="en-US" sz="900" b="1" dirty="0">
                        <a:latin typeface="Arial" pitchFamily="34" charset="0"/>
                        <a:cs typeface="Arial" pitchFamily="34" charset="0"/>
                      </a:rPr>
                      <a:t>56,1%</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8983402096736729"/>
                  <c:y val="-2.6004242771824063E-2"/>
                </c:manualLayout>
              </c:layout>
              <c:tx>
                <c:rich>
                  <a:bodyPr/>
                  <a:lstStyle/>
                  <a:p>
                    <a:r>
                      <a:rPr lang="en-US" sz="900" dirty="0" smtClean="0">
                        <a:latin typeface="Arial" pitchFamily="34" charset="0"/>
                        <a:cs typeface="Arial" pitchFamily="34" charset="0"/>
                      </a:rPr>
                      <a:t>Federal</a:t>
                    </a:r>
                    <a:r>
                      <a:rPr lang="en-US" sz="900" dirty="0">
                        <a:latin typeface="Arial" pitchFamily="34" charset="0"/>
                        <a:cs typeface="Arial" pitchFamily="34" charset="0"/>
                      </a:rPr>
                      <a:t>
</a:t>
                    </a:r>
                    <a:r>
                      <a:rPr lang="en-US" sz="900" b="1" dirty="0" smtClean="0">
                        <a:latin typeface="Arial" pitchFamily="34" charset="0"/>
                        <a:cs typeface="Arial" pitchFamily="34" charset="0"/>
                      </a:rPr>
                      <a:t>37,6%</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832836755512014"/>
                  <c:y val="-6.3409996486876827E-2"/>
                </c:manualLayout>
              </c:layout>
              <c:tx>
                <c:rich>
                  <a:bodyPr/>
                  <a:lstStyle/>
                  <a:p>
                    <a:r>
                      <a:rPr lang="en-US" sz="900" dirty="0">
                        <a:latin typeface="Arial" pitchFamily="34" charset="0"/>
                        <a:cs typeface="Arial" pitchFamily="34" charset="0"/>
                      </a:rPr>
                      <a:t>Provincial
</a:t>
                    </a:r>
                    <a:r>
                      <a:rPr lang="en-US" sz="900" b="1" dirty="0" smtClean="0">
                        <a:latin typeface="Arial" pitchFamily="34" charset="0"/>
                        <a:cs typeface="Arial" pitchFamily="34" charset="0"/>
                      </a:rPr>
                      <a:t>6,3%</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Hoja1!$A$2:$A$4</c:f>
              <c:strCache>
                <c:ptCount val="3"/>
                <c:pt idx="0">
                  <c:v>Nacional</c:v>
                </c:pt>
                <c:pt idx="1">
                  <c:v>Federal</c:v>
                </c:pt>
                <c:pt idx="2">
                  <c:v>Provincial</c:v>
                </c:pt>
              </c:strCache>
            </c:strRef>
          </c:cat>
          <c:val>
            <c:numRef>
              <c:f>Hoja1!$B$2:$B$4</c:f>
              <c:numCache>
                <c:formatCode>General</c:formatCode>
                <c:ptCount val="3"/>
                <c:pt idx="0">
                  <c:v>5918</c:v>
                </c:pt>
                <c:pt idx="1">
                  <c:v>3963</c:v>
                </c:pt>
                <c:pt idx="2">
                  <c:v>663</c:v>
                </c:pt>
              </c:numCache>
            </c:numRef>
          </c:val>
        </c:ser>
        <c:dLbls>
          <c:showLegendKey val="0"/>
          <c:showVal val="0"/>
          <c:showCatName val="0"/>
          <c:showSerName val="0"/>
          <c:showPercent val="0"/>
          <c:showBubbleSize val="0"/>
          <c:showLeaderLines val="0"/>
        </c:dLbls>
        <c:firstSliceAng val="316"/>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090805028949424"/>
          <c:y val="8.4106573628571185E-2"/>
          <c:w val="0.36716890290878429"/>
          <c:h val="0.86143473374753232"/>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589109406787225"/>
                  <c:y val="4.7484040234845704E-2"/>
                </c:manualLayout>
              </c:layout>
              <c:showLegendKey val="0"/>
              <c:showVal val="0"/>
              <c:showCatName val="1"/>
              <c:showSerName val="0"/>
              <c:showPercent val="1"/>
              <c:showBubbleSize val="0"/>
            </c:dLbl>
            <c:dLbl>
              <c:idx val="1"/>
              <c:layout>
                <c:manualLayout>
                  <c:x val="-0.10254120216150847"/>
                  <c:y val="1.3632566466973755E-2"/>
                </c:manualLayout>
              </c:layout>
              <c:tx>
                <c:rich>
                  <a:bodyPr/>
                  <a:lstStyle/>
                  <a:p>
                    <a:pPr>
                      <a:defRPr sz="1050">
                        <a:latin typeface="Arial" pitchFamily="34" charset="0"/>
                        <a:cs typeface="Arial" pitchFamily="34" charset="0"/>
                      </a:defRPr>
                    </a:pPr>
                    <a:r>
                      <a:rPr lang="en-US" sz="1050" dirty="0" smtClean="0"/>
                      <a:t>Enc.</a:t>
                    </a:r>
                  </a:p>
                  <a:p>
                    <a:pPr>
                      <a:defRPr sz="1050">
                        <a:latin typeface="Arial" pitchFamily="34" charset="0"/>
                        <a:cs typeface="Arial" pitchFamily="34" charset="0"/>
                      </a:defRPr>
                    </a:pPr>
                    <a:r>
                      <a:rPr lang="en-US" sz="1050" dirty="0" smtClean="0"/>
                      <a:t>prevent.</a:t>
                    </a:r>
                    <a:r>
                      <a:rPr lang="en-US" sz="1050" dirty="0"/>
                      <a:t>
83%</a:t>
                    </a:r>
                  </a:p>
                </c:rich>
              </c:tx>
              <c:spPr/>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Condenados/as</c:v>
                </c:pt>
                <c:pt idx="1">
                  <c:v>Encarcelados preventivamente</c:v>
                </c:pt>
              </c:strCache>
            </c:strRef>
          </c:cat>
          <c:val>
            <c:numRef>
              <c:f>Hoja1!$B$2:$B$3</c:f>
              <c:numCache>
                <c:formatCode>General</c:formatCode>
                <c:ptCount val="2"/>
                <c:pt idx="0">
                  <c:v>28</c:v>
                </c:pt>
                <c:pt idx="1">
                  <c:v>138</c:v>
                </c:pt>
              </c:numCache>
            </c:numRef>
          </c:val>
        </c:ser>
        <c:dLbls>
          <c:showLegendKey val="0"/>
          <c:showVal val="0"/>
          <c:showCatName val="0"/>
          <c:showSerName val="0"/>
          <c:showPercent val="0"/>
          <c:showBubbleSize val="0"/>
          <c:showLeaderLines val="0"/>
        </c:dLbls>
        <c:firstSliceAng val="61"/>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33684756274653"/>
          <c:y val="9.767360918231309E-2"/>
          <c:w val="0.54715616797900257"/>
          <c:h val="0.82073425196850414"/>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250737481562961"/>
                  <c:y val="3.146608611559480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17224569385766"/>
                  <c:y val="9.9177993875248487E-3"/>
                </c:manualLayout>
              </c:layout>
              <c:tx>
                <c:rich>
                  <a:bodyPr/>
                  <a:lstStyle/>
                  <a:p>
                    <a:r>
                      <a:rPr lang="en-US" dirty="0" smtClean="0"/>
                      <a:t>Fem.</a:t>
                    </a:r>
                    <a:r>
                      <a:rPr lang="en-US" dirty="0"/>
                      <a:t>
13%</a:t>
                    </a:r>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 </c:v>
                </c:pt>
                <c:pt idx="1">
                  <c:v>Femenino</c:v>
                </c:pt>
              </c:strCache>
            </c:strRef>
          </c:cat>
          <c:val>
            <c:numRef>
              <c:f>Hoja1!$B$2:$B$3</c:f>
              <c:numCache>
                <c:formatCode>General</c:formatCode>
                <c:ptCount val="2"/>
                <c:pt idx="0">
                  <c:v>200</c:v>
                </c:pt>
                <c:pt idx="1">
                  <c:v>30</c:v>
                </c:pt>
              </c:numCache>
            </c:numRef>
          </c:val>
        </c:ser>
        <c:dLbls>
          <c:showLegendKey val="0"/>
          <c:showVal val="0"/>
          <c:showCatName val="0"/>
          <c:showSerName val="0"/>
          <c:showPercent val="0"/>
          <c:showBubbleSize val="0"/>
          <c:showLeaderLines val="0"/>
        </c:dLbls>
        <c:firstSliceAng val="118"/>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8988147564773165"/>
          <c:y val="0.12140649709529806"/>
          <c:w val="0.41118015205746689"/>
          <c:h val="0.80589116068946676"/>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5811621507722054"/>
                  <c:y val="-9.338026951709713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227975599105275"/>
                  <c:y val="-5.9332070385588378E-3"/>
                </c:manualLayout>
              </c:layout>
              <c:showLegendKey val="0"/>
              <c:showVal val="0"/>
              <c:showCatName val="1"/>
              <c:showSerName val="0"/>
              <c:showPercent val="1"/>
              <c:showBubbleSize val="0"/>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Mayores 21 años</c:v>
                </c:pt>
                <c:pt idx="1">
                  <c:v>Jóvenes adultos</c:v>
                </c:pt>
              </c:strCache>
            </c:strRef>
          </c:cat>
          <c:val>
            <c:numRef>
              <c:f>Hoja1!$B$2:$B$3</c:f>
              <c:numCache>
                <c:formatCode>General</c:formatCode>
                <c:ptCount val="2"/>
                <c:pt idx="0">
                  <c:v>210</c:v>
                </c:pt>
                <c:pt idx="1">
                  <c:v>7</c:v>
                </c:pt>
              </c:numCache>
            </c:numRef>
          </c:val>
        </c:ser>
        <c:dLbls>
          <c:showLegendKey val="0"/>
          <c:showVal val="0"/>
          <c:showCatName val="0"/>
          <c:showSerName val="0"/>
          <c:showPercent val="0"/>
          <c:showBubbleSize val="0"/>
          <c:showLeaderLines val="0"/>
        </c:dLbls>
        <c:firstSliceAng val="96"/>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933684756274655"/>
          <c:y val="9.767360918231309E-2"/>
          <c:w val="0.54715616797900257"/>
          <c:h val="0.82073425196850425"/>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777167869908821"/>
                  <c:y val="1.8245099203536716E-2"/>
                </c:manualLayout>
              </c:layout>
              <c:tx>
                <c:rich>
                  <a:bodyPr/>
                  <a:lstStyle/>
                  <a:p>
                    <a:r>
                      <a:rPr lang="en-US" dirty="0" err="1"/>
                      <a:t>Condenados</a:t>
                    </a:r>
                    <a:r>
                      <a:rPr lang="en-US" dirty="0" smtClean="0"/>
                      <a:t>/</a:t>
                    </a:r>
                  </a:p>
                  <a:p>
                    <a:r>
                      <a:rPr lang="en-US" dirty="0" smtClean="0"/>
                      <a:t>as</a:t>
                    </a:r>
                    <a:r>
                      <a:rPr lang="en-US" dirty="0"/>
                      <a:t>
20%</a:t>
                    </a:r>
                  </a:p>
                </c:rich>
              </c:tx>
              <c:showLegendKey val="0"/>
              <c:showVal val="0"/>
              <c:showCatName val="1"/>
              <c:showSerName val="0"/>
              <c:showPercent val="1"/>
              <c:showBubbleSize val="0"/>
            </c:dLbl>
            <c:dLbl>
              <c:idx val="1"/>
              <c:layout>
                <c:manualLayout>
                  <c:x val="-0.14625649243224353"/>
                  <c:y val="8.3312103252895273E-2"/>
                </c:manualLayout>
              </c:layout>
              <c:tx>
                <c:rich>
                  <a:bodyPr/>
                  <a:lstStyle/>
                  <a:p>
                    <a:r>
                      <a:rPr lang="en-US" dirty="0" err="1"/>
                      <a:t>Encarcelados</a:t>
                    </a:r>
                    <a:r>
                      <a:rPr lang="en-US" dirty="0"/>
                      <a:t>/as </a:t>
                    </a:r>
                    <a:r>
                      <a:rPr lang="en-US" dirty="0" smtClean="0"/>
                      <a:t>prevent.</a:t>
                    </a:r>
                    <a:r>
                      <a:rPr lang="en-US" dirty="0"/>
                      <a:t>
</a:t>
                    </a:r>
                    <a:r>
                      <a:rPr lang="en-US" dirty="0" err="1"/>
                      <a:t>80%</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Condenados/as</c:v>
                </c:pt>
                <c:pt idx="1">
                  <c:v>Encarcelados/as preventivamente</c:v>
                </c:pt>
              </c:strCache>
            </c:strRef>
          </c:cat>
          <c:val>
            <c:numRef>
              <c:f>Hoja1!$B$2:$B$3</c:f>
              <c:numCache>
                <c:formatCode>General</c:formatCode>
                <c:ptCount val="2"/>
                <c:pt idx="0">
                  <c:v>47</c:v>
                </c:pt>
                <c:pt idx="1">
                  <c:v>183</c:v>
                </c:pt>
              </c:numCache>
            </c:numRef>
          </c:val>
        </c:ser>
        <c:dLbls>
          <c:showLegendKey val="0"/>
          <c:showVal val="0"/>
          <c:showCatName val="0"/>
          <c:showSerName val="0"/>
          <c:showPercent val="0"/>
          <c:showBubbleSize val="0"/>
          <c:showLeaderLines val="0"/>
        </c:dLbls>
        <c:firstSliceAng val="61"/>
        <c:holeSize val="50"/>
      </c:doughnutChart>
    </c:plotArea>
    <c:plotVisOnly val="1"/>
    <c:dispBlanksAs val="zero"/>
    <c:showDLblsOverMax val="0"/>
  </c:chart>
  <c:txPr>
    <a:bodyPr/>
    <a:lstStyle/>
    <a:p>
      <a:pPr>
        <a:defRPr sz="1800"/>
      </a:pPr>
      <a:endParaRPr lang="es-A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745197004458308"/>
          <c:y val="0.16199019197297168"/>
          <c:w val="0.39262284540110232"/>
          <c:h val="0.70767564287728724"/>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4837441860970499"/>
                  <c:y val="6.298516689028854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599269546794621"/>
                  <c:y val="-6.1737442278493274E-2"/>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Alojados en SPSF</c:v>
                </c:pt>
                <c:pt idx="1">
                  <c:v>Alojados en dependencias policiales</c:v>
                </c:pt>
              </c:strCache>
            </c:strRef>
          </c:cat>
          <c:val>
            <c:numRef>
              <c:f>Hoja1!$B$2:$B$3</c:f>
              <c:numCache>
                <c:formatCode>General</c:formatCode>
                <c:ptCount val="2"/>
                <c:pt idx="0">
                  <c:v>102</c:v>
                </c:pt>
                <c:pt idx="1">
                  <c:v>139</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144359661897048"/>
          <c:y val="9.1591834623739127E-2"/>
          <c:w val="0.43773654842545284"/>
          <c:h val="0.77816257963674529"/>
        </c:manualLayout>
      </c:layout>
      <c:doughnutChart>
        <c:varyColors val="1"/>
        <c:ser>
          <c:idx val="0"/>
          <c:order val="0"/>
          <c:tx>
            <c:strRef>
              <c:f>Hoja1!$B$1</c:f>
              <c:strCache>
                <c:ptCount val="1"/>
                <c:pt idx="0">
                  <c:v>Ventas</c:v>
                </c:pt>
              </c:strCache>
            </c:strRef>
          </c:tx>
          <c:dPt>
            <c:idx val="0"/>
            <c:bubble3D val="0"/>
          </c:dPt>
          <c:dPt>
            <c:idx val="1"/>
            <c:bubble3D val="0"/>
          </c:dPt>
          <c:dLbls>
            <c:dLbl>
              <c:idx val="0"/>
              <c:layout>
                <c:manualLayout>
                  <c:x val="-0.13203907503875018"/>
                  <c:y val="3.6258423393569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831364981054575"/>
                  <c:y val="4.5009845649333982E-2"/>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83</c:v>
                </c:pt>
                <c:pt idx="1">
                  <c:v>19</c:v>
                </c:pt>
              </c:numCache>
            </c:numRef>
          </c:val>
        </c:ser>
        <c:dLbls>
          <c:showLegendKey val="0"/>
          <c:showVal val="0"/>
          <c:showCatName val="0"/>
          <c:showSerName val="0"/>
          <c:showPercent val="0"/>
          <c:showBubbleSize val="0"/>
          <c:showLeaderLines val="0"/>
        </c:dLbls>
        <c:firstSliceAng val="123"/>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36685738621637"/>
          <c:y val="8.0598059770123187E-2"/>
          <c:w val="0.38174415805651224"/>
          <c:h val="0.73917953893770483"/>
        </c:manualLayout>
      </c:layout>
      <c:doughnutChart>
        <c:varyColors val="1"/>
        <c:ser>
          <c:idx val="0"/>
          <c:order val="0"/>
          <c:tx>
            <c:strRef>
              <c:f>Hoja1!$B$1</c:f>
              <c:strCache>
                <c:ptCount val="1"/>
                <c:pt idx="0">
                  <c:v>Ventas</c:v>
                </c:pt>
              </c:strCache>
            </c:strRef>
          </c:tx>
          <c:dPt>
            <c:idx val="0"/>
            <c:bubble3D val="0"/>
          </c:dPt>
          <c:dPt>
            <c:idx val="1"/>
            <c:bubble3D val="0"/>
            <c:explosion val="1"/>
          </c:dPt>
          <c:dLbls>
            <c:dLbl>
              <c:idx val="0"/>
              <c:layout>
                <c:manualLayout>
                  <c:x val="0.19008698107617672"/>
                  <c:y val="0.10854611833017969"/>
                </c:manualLayout>
              </c:layout>
              <c:spPr/>
              <c:txPr>
                <a:bodyPr/>
                <a:lstStyle/>
                <a:p>
                  <a:pPr>
                    <a:defRPr sz="1050">
                      <a:latin typeface="Arial" pitchFamily="34" charset="0"/>
                      <a:cs typeface="Arial" pitchFamily="34" charset="0"/>
                    </a:defRPr>
                  </a:pPr>
                  <a:endParaRPr lang="es-AR"/>
                </a:p>
              </c:txPr>
              <c:showLegendKey val="0"/>
              <c:showVal val="0"/>
              <c:showCatName val="1"/>
              <c:showSerName val="0"/>
              <c:showPercent val="1"/>
              <c:showBubbleSize val="0"/>
              <c:extLst>
                <c:ext xmlns:c15="http://schemas.microsoft.com/office/drawing/2012/chart" uri="{CE6537A1-D6FC-4f65-9D91-7224C49458BB}">
                  <c15:layout>
                    <c:manualLayout>
                      <c:w val="0.23657001073954739"/>
                      <c:h val="0.21344231701775035"/>
                    </c:manualLayout>
                  </c15:layout>
                </c:ext>
              </c:extLst>
            </c:dLbl>
            <c:dLbl>
              <c:idx val="1"/>
              <c:layout>
                <c:manualLayout>
                  <c:x val="-0.14693089656704814"/>
                  <c:y val="-0.11504059101449304"/>
                </c:manualLayout>
              </c:layout>
              <c:showLegendKey val="0"/>
              <c:showVal val="0"/>
              <c:showCatName val="1"/>
              <c:showSerName val="0"/>
              <c:showPercent val="1"/>
              <c:showBubbleSize val="0"/>
              <c:extLst>
                <c:ext xmlns:c15="http://schemas.microsoft.com/office/drawing/2012/chart" uri="{CE6537A1-D6FC-4f65-9D91-7224C49458BB}">
                  <c15:layout>
                    <c:manualLayout>
                      <c:w val="0.26919832981520569"/>
                      <c:h val="0.27889796090319374"/>
                    </c:manualLayout>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Condenados/as</c:v>
                </c:pt>
                <c:pt idx="1">
                  <c:v>Encarc. prevent.</c:v>
                </c:pt>
              </c:strCache>
            </c:strRef>
          </c:cat>
          <c:val>
            <c:numRef>
              <c:f>Hoja1!$B$2:$B$3</c:f>
              <c:numCache>
                <c:formatCode>General</c:formatCode>
                <c:ptCount val="2"/>
                <c:pt idx="0">
                  <c:v>37</c:v>
                </c:pt>
                <c:pt idx="1">
                  <c:v>65</c:v>
                </c:pt>
              </c:numCache>
            </c:numRef>
          </c:val>
        </c:ser>
        <c:dLbls>
          <c:showLegendKey val="0"/>
          <c:showVal val="0"/>
          <c:showCatName val="0"/>
          <c:showSerName val="0"/>
          <c:showPercent val="0"/>
          <c:showBubbleSize val="0"/>
          <c:showLeaderLines val="0"/>
        </c:dLbls>
        <c:firstSliceAng val="1"/>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144359661897048"/>
          <c:y val="9.1591834623739127E-2"/>
          <c:w val="0.40352541671582831"/>
          <c:h val="0.71734558229162282"/>
        </c:manualLayout>
      </c:layout>
      <c:doughnutChart>
        <c:varyColors val="1"/>
        <c:ser>
          <c:idx val="0"/>
          <c:order val="0"/>
          <c:tx>
            <c:strRef>
              <c:f>Hoja1!$B$1</c:f>
              <c:strCache>
                <c:ptCount val="1"/>
                <c:pt idx="0">
                  <c:v>Ventas</c:v>
                </c:pt>
              </c:strCache>
            </c:strRef>
          </c:tx>
          <c:dPt>
            <c:idx val="0"/>
            <c:bubble3D val="0"/>
            <c:explosion val="12"/>
          </c:dPt>
          <c:dPt>
            <c:idx val="1"/>
            <c:bubble3D val="0"/>
          </c:dPt>
          <c:dLbls>
            <c:dLbl>
              <c:idx val="0"/>
              <c:layout>
                <c:manualLayout>
                  <c:x val="-0.14439926060854869"/>
                  <c:y val="1.813016944477433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454445588407222"/>
                  <c:y val="6.725306383581901E-3"/>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Masculino</c:v>
                </c:pt>
                <c:pt idx="1">
                  <c:v>Femenino</c:v>
                </c:pt>
              </c:strCache>
            </c:strRef>
          </c:cat>
          <c:val>
            <c:numRef>
              <c:f>Hoja1!$B$2:$B$3</c:f>
              <c:numCache>
                <c:formatCode>General</c:formatCode>
                <c:ptCount val="2"/>
                <c:pt idx="0">
                  <c:v>124</c:v>
                </c:pt>
                <c:pt idx="1">
                  <c:v>15</c:v>
                </c:pt>
              </c:numCache>
            </c:numRef>
          </c:val>
        </c:ser>
        <c:dLbls>
          <c:showLegendKey val="0"/>
          <c:showVal val="0"/>
          <c:showCatName val="0"/>
          <c:showSerName val="0"/>
          <c:showPercent val="0"/>
          <c:showBubbleSize val="0"/>
          <c:showLeaderLines val="0"/>
        </c:dLbls>
        <c:firstSliceAng val="11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859082219376044"/>
          <c:y val="0.12827048540508243"/>
          <c:w val="0.38641801854301305"/>
          <c:h val="0.71058553132438396"/>
        </c:manualLayout>
      </c:layout>
      <c:doughnutChart>
        <c:varyColors val="1"/>
        <c:ser>
          <c:idx val="0"/>
          <c:order val="0"/>
          <c:tx>
            <c:strRef>
              <c:f>Hoja1!$B$1</c:f>
              <c:strCache>
                <c:ptCount val="1"/>
                <c:pt idx="0">
                  <c:v>Ventas</c:v>
                </c:pt>
              </c:strCache>
            </c:strRef>
          </c:tx>
          <c:dPt>
            <c:idx val="0"/>
            <c:bubble3D val="0"/>
            <c:explosion val="18"/>
          </c:dPt>
          <c:dPt>
            <c:idx val="1"/>
            <c:bubble3D val="0"/>
          </c:dPt>
          <c:dPt>
            <c:idx val="2"/>
            <c:bubble3D val="0"/>
            <c:explosion val="2"/>
          </c:dPt>
          <c:dLbls>
            <c:dLbl>
              <c:idx val="0"/>
              <c:layout>
                <c:manualLayout>
                  <c:x val="-0.15744188800825065"/>
                  <c:y val="0.12022617544738795"/>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992084736916024"/>
                  <c:y val="1.8196185758752668E-2"/>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Mayores 21 años</c:v>
                </c:pt>
                <c:pt idx="1">
                  <c:v>Jóvenes adultos</c:v>
                </c:pt>
              </c:strCache>
            </c:strRef>
          </c:cat>
          <c:val>
            <c:numRef>
              <c:f>Hoja1!$B$2:$B$3</c:f>
              <c:numCache>
                <c:formatCode>General</c:formatCode>
                <c:ptCount val="2"/>
                <c:pt idx="0">
                  <c:v>133</c:v>
                </c:pt>
                <c:pt idx="1">
                  <c:v>6</c:v>
                </c:pt>
              </c:numCache>
            </c:numRef>
          </c:val>
        </c:ser>
        <c:dLbls>
          <c:showLegendKey val="0"/>
          <c:showVal val="0"/>
          <c:showCatName val="0"/>
          <c:showSerName val="0"/>
          <c:showPercent val="0"/>
          <c:showBubbleSize val="0"/>
          <c:showLeaderLines val="0"/>
        </c:dLbls>
        <c:firstSliceAng val="11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33063268495828"/>
          <c:y val="8.628985489059654E-2"/>
          <c:w val="0.33765183498129836"/>
          <c:h val="0.65380261213060475"/>
        </c:manualLayout>
      </c:layout>
      <c:doughnutChart>
        <c:varyColors val="1"/>
        <c:ser>
          <c:idx val="0"/>
          <c:order val="0"/>
          <c:tx>
            <c:strRef>
              <c:f>Hoja1!$B$1</c:f>
              <c:strCache>
                <c:ptCount val="1"/>
                <c:pt idx="0">
                  <c:v>Ventas</c:v>
                </c:pt>
              </c:strCache>
            </c:strRef>
          </c:tx>
          <c:dPt>
            <c:idx val="0"/>
            <c:bubble3D val="0"/>
          </c:dPt>
          <c:dPt>
            <c:idx val="1"/>
            <c:bubble3D val="0"/>
            <c:explosion val="11"/>
          </c:dPt>
          <c:dLbls>
            <c:dLbl>
              <c:idx val="0"/>
              <c:layout>
                <c:manualLayout>
                  <c:x val="0.13422004036588528"/>
                  <c:y val="6.4208827033068877E-2"/>
                </c:manualLayout>
              </c:layout>
              <c:spPr/>
              <c:txPr>
                <a:bodyPr/>
                <a:lstStyle/>
                <a:p>
                  <a:pPr>
                    <a:defRPr sz="1050">
                      <a:latin typeface="Arial" pitchFamily="34" charset="0"/>
                      <a:cs typeface="Arial" pitchFamily="34" charset="0"/>
                    </a:defRPr>
                  </a:pPr>
                  <a:endParaRPr lang="es-AR"/>
                </a:p>
              </c:txPr>
              <c:showLegendKey val="0"/>
              <c:showVal val="0"/>
              <c:showCatName val="1"/>
              <c:showSerName val="0"/>
              <c:showPercent val="1"/>
              <c:showBubbleSize val="0"/>
              <c:extLst>
                <c:ext xmlns:c15="http://schemas.microsoft.com/office/drawing/2012/chart" uri="{CE6537A1-D6FC-4f65-9D91-7224C49458BB}">
                  <c15:layout>
                    <c:manualLayout>
                      <c:w val="0.24716050068510906"/>
                      <c:h val="0.2232608876869889"/>
                    </c:manualLayout>
                  </c15:layout>
                </c:ext>
              </c:extLst>
            </c:dLbl>
            <c:dLbl>
              <c:idx val="1"/>
              <c:layout>
                <c:manualLayout>
                  <c:x val="-0.14495542161982003"/>
                  <c:y val="-1.5714732606636004E-2"/>
                </c:manualLayout>
              </c:layout>
              <c:tx>
                <c:rich>
                  <a:bodyPr/>
                  <a:lstStyle/>
                  <a:p>
                    <a:r>
                      <a:rPr lang="en-US" sz="1100" dirty="0" err="1" smtClean="0">
                        <a:latin typeface="Arial" pitchFamily="34" charset="0"/>
                        <a:cs typeface="Arial" pitchFamily="34" charset="0"/>
                      </a:rPr>
                      <a:t>Enc.prevent</a:t>
                    </a:r>
                    <a:r>
                      <a:rPr lang="en-US" sz="1100" dirty="0" smtClean="0">
                        <a:latin typeface="Arial" pitchFamily="34" charset="0"/>
                        <a:cs typeface="Arial" pitchFamily="34" charset="0"/>
                      </a:rPr>
                      <a:t>.</a:t>
                    </a:r>
                    <a:r>
                      <a:rPr lang="en-US" sz="1100" dirty="0">
                        <a:latin typeface="Arial" pitchFamily="34" charset="0"/>
                        <a:cs typeface="Arial" pitchFamily="34" charset="0"/>
                      </a:rPr>
                      <a:t>
81%</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7213781802021997"/>
                      <c:h val="0.27889796090319374"/>
                    </c:manualLayout>
                  </c15:layout>
                </c:ext>
              </c:extLst>
            </c:dLbl>
            <c:txPr>
              <a:bodyPr/>
              <a:lstStyle/>
              <a:p>
                <a:pPr>
                  <a:defRPr sz="11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Hoja1!$A$2:$A$3</c:f>
              <c:strCache>
                <c:ptCount val="2"/>
                <c:pt idx="0">
                  <c:v>Condenados/as</c:v>
                </c:pt>
                <c:pt idx="1">
                  <c:v>Encarcelados preventivamente</c:v>
                </c:pt>
              </c:strCache>
            </c:strRef>
          </c:cat>
          <c:val>
            <c:numRef>
              <c:f>Hoja1!$B$2:$B$3</c:f>
              <c:numCache>
                <c:formatCode>General</c:formatCode>
                <c:ptCount val="2"/>
                <c:pt idx="0">
                  <c:v>26</c:v>
                </c:pt>
                <c:pt idx="1">
                  <c:v>113</c:v>
                </c:pt>
              </c:numCache>
            </c:numRef>
          </c:val>
        </c:ser>
        <c:dLbls>
          <c:showLegendKey val="0"/>
          <c:showVal val="0"/>
          <c:showCatName val="0"/>
          <c:showSerName val="0"/>
          <c:showPercent val="0"/>
          <c:showBubbleSize val="0"/>
          <c:showLeaderLines val="0"/>
        </c:dLbls>
        <c:firstSliceAng val="5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11731524780075"/>
          <c:y val="0.24550763128421166"/>
          <c:w val="0.47927250507519364"/>
          <c:h val="0.5699456817110411"/>
        </c:manualLayout>
      </c:layout>
      <c:doughnutChart>
        <c:varyColors val="1"/>
        <c:ser>
          <c:idx val="0"/>
          <c:order val="0"/>
          <c:tx>
            <c:strRef>
              <c:f>Hoja1!$B$1</c:f>
              <c:strCache>
                <c:ptCount val="1"/>
                <c:pt idx="0">
                  <c:v>Ventas</c:v>
                </c:pt>
              </c:strCache>
            </c:strRef>
          </c:tx>
          <c:dPt>
            <c:idx val="0"/>
            <c:bubble3D val="0"/>
          </c:dPt>
          <c:cat>
            <c:strRef>
              <c:f>Hoja1!$A$2:$A$3</c:f>
              <c:strCache>
                <c:ptCount val="2"/>
                <c:pt idx="0">
                  <c:v>Procesados/as</c:v>
                </c:pt>
                <c:pt idx="1">
                  <c:v>Condenados/as</c:v>
                </c:pt>
              </c:strCache>
            </c:strRef>
          </c:cat>
          <c:val>
            <c:numRef>
              <c:f>Hoja1!$B$2:$B$3</c:f>
              <c:numCache>
                <c:formatCode>General</c:formatCode>
                <c:ptCount val="2"/>
                <c:pt idx="0">
                  <c:v>6501</c:v>
                </c:pt>
                <c:pt idx="1">
                  <c:v>4036</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11731524780075"/>
          <c:y val="0.24550763128421166"/>
          <c:w val="0.47927250507519364"/>
          <c:h val="0.5699456817110411"/>
        </c:manualLayout>
      </c:layout>
      <c:doughnutChart>
        <c:varyColors val="1"/>
        <c:ser>
          <c:idx val="0"/>
          <c:order val="0"/>
          <c:tx>
            <c:strRef>
              <c:f>Hoja1!$B$1</c:f>
              <c:strCache>
                <c:ptCount val="1"/>
                <c:pt idx="0">
                  <c:v>Ventas</c:v>
                </c:pt>
              </c:strCache>
            </c:strRef>
          </c:tx>
          <c:dPt>
            <c:idx val="0"/>
            <c:bubble3D val="0"/>
          </c:dPt>
          <c:dPt>
            <c:idx val="1"/>
            <c:bubble3D val="0"/>
            <c:spPr>
              <a:solidFill>
                <a:schemeClr val="accent4">
                  <a:lumMod val="75000"/>
                </a:schemeClr>
              </a:solidFill>
            </c:spPr>
          </c:dPt>
          <c:dLbls>
            <c:dLbl>
              <c:idx val="0"/>
              <c:layout>
                <c:manualLayout>
                  <c:x val="-0.18779731544979852"/>
                  <c:y val="-5.1970576842813261E-2"/>
                </c:manualLayout>
              </c:layout>
              <c:tx>
                <c:rich>
                  <a:bodyPr/>
                  <a:lstStyle/>
                  <a:p>
                    <a:r>
                      <a:rPr lang="en-US" sz="900" dirty="0" err="1">
                        <a:latin typeface="Arial" pitchFamily="34" charset="0"/>
                        <a:cs typeface="Arial" pitchFamily="34" charset="0"/>
                      </a:rPr>
                      <a:t>Masculino</a:t>
                    </a:r>
                    <a:r>
                      <a:rPr lang="en-US" sz="900" dirty="0">
                        <a:latin typeface="Arial" pitchFamily="34" charset="0"/>
                        <a:cs typeface="Arial" pitchFamily="34" charset="0"/>
                      </a:rPr>
                      <a:t>
</a:t>
                    </a:r>
                    <a:r>
                      <a:rPr lang="en-US" sz="900" b="1" dirty="0" smtClean="0">
                        <a:latin typeface="Arial" pitchFamily="34" charset="0"/>
                        <a:cs typeface="Arial" pitchFamily="34" charset="0"/>
                      </a:rPr>
                      <a:t>93,1%</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63022290452576"/>
                  <c:y val="-3.772103399922531E-4"/>
                </c:manualLayout>
              </c:layout>
              <c:tx>
                <c:rich>
                  <a:bodyPr/>
                  <a:lstStyle/>
                  <a:p>
                    <a:r>
                      <a:rPr lang="en-US" sz="900" dirty="0" err="1">
                        <a:latin typeface="Arial" pitchFamily="34" charset="0"/>
                        <a:cs typeface="Arial" pitchFamily="34" charset="0"/>
                      </a:rPr>
                      <a:t>Femenino</a:t>
                    </a:r>
                    <a:r>
                      <a:rPr lang="en-US" sz="900" dirty="0">
                        <a:latin typeface="Arial" pitchFamily="34" charset="0"/>
                        <a:cs typeface="Arial" pitchFamily="34" charset="0"/>
                      </a:rPr>
                      <a:t>
</a:t>
                    </a:r>
                    <a:r>
                      <a:rPr lang="en-US" sz="900" b="1" dirty="0" smtClean="0">
                        <a:latin typeface="Arial" pitchFamily="34" charset="0"/>
                        <a:cs typeface="Arial" pitchFamily="34" charset="0"/>
                      </a:rPr>
                      <a:t>6,9%</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9689</c:v>
                </c:pt>
                <c:pt idx="1">
                  <c:v>735</c:v>
                </c:pt>
              </c:numCache>
            </c:numRef>
          </c:val>
        </c:ser>
        <c:dLbls>
          <c:showLegendKey val="0"/>
          <c:showVal val="0"/>
          <c:showCatName val="0"/>
          <c:showSerName val="0"/>
          <c:showPercent val="0"/>
          <c:showBubbleSize val="0"/>
          <c:showLeaderLines val="0"/>
        </c:dLbls>
        <c:firstSliceAng val="99"/>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11731524780075"/>
          <c:y val="0.24550763128421166"/>
          <c:w val="0.47927250507519364"/>
          <c:h val="0.5699456817110411"/>
        </c:manualLayout>
      </c:layout>
      <c:doughnutChart>
        <c:varyColors val="1"/>
        <c:ser>
          <c:idx val="0"/>
          <c:order val="0"/>
          <c:tx>
            <c:strRef>
              <c:f>Hoja1!$B$1</c:f>
              <c:strCache>
                <c:ptCount val="1"/>
                <c:pt idx="0">
                  <c:v>Ventas</c:v>
                </c:pt>
              </c:strCache>
            </c:strRef>
          </c:tx>
          <c:dPt>
            <c:idx val="1"/>
            <c:bubble3D val="0"/>
          </c:dPt>
          <c:dLbls>
            <c:dLbl>
              <c:idx val="0"/>
              <c:layout>
                <c:manualLayout>
                  <c:x val="0.16486362626374848"/>
                  <c:y val="-1.3058233769821371E-2"/>
                </c:manualLayout>
              </c:layout>
              <c:tx>
                <c:rich>
                  <a:bodyPr/>
                  <a:lstStyle/>
                  <a:p>
                    <a:r>
                      <a:rPr lang="en-US" sz="900" dirty="0" err="1" smtClean="0">
                        <a:latin typeface="Arial" pitchFamily="34" charset="0"/>
                        <a:cs typeface="Arial" pitchFamily="34" charset="0"/>
                      </a:rPr>
                      <a:t>Jóvenes</a:t>
                    </a:r>
                    <a:r>
                      <a:rPr lang="en-US" sz="900" dirty="0" smtClean="0">
                        <a:latin typeface="Arial" pitchFamily="34" charset="0"/>
                        <a:cs typeface="Arial" pitchFamily="34" charset="0"/>
                      </a:rPr>
                      <a:t> </a:t>
                    </a:r>
                    <a:r>
                      <a:rPr lang="en-US" sz="900" dirty="0" err="1">
                        <a:latin typeface="Arial" pitchFamily="34" charset="0"/>
                        <a:cs typeface="Arial" pitchFamily="34" charset="0"/>
                      </a:rPr>
                      <a:t>adultos</a:t>
                    </a:r>
                    <a:r>
                      <a:rPr lang="en-US" sz="900" dirty="0">
                        <a:latin typeface="Arial" pitchFamily="34" charset="0"/>
                        <a:cs typeface="Arial" pitchFamily="34" charset="0"/>
                      </a:rPr>
                      <a:t> </a:t>
                    </a:r>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(18-21)</a:t>
                    </a:r>
                    <a:r>
                      <a:rPr lang="en-US" sz="900" dirty="0">
                        <a:latin typeface="Arial" pitchFamily="34" charset="0"/>
                        <a:cs typeface="Arial" pitchFamily="34" charset="0"/>
                      </a:rPr>
                      <a:t>
</a:t>
                    </a:r>
                    <a:r>
                      <a:rPr lang="en-US" sz="900" b="1" dirty="0" smtClean="0">
                        <a:latin typeface="Arial" pitchFamily="34" charset="0"/>
                        <a:cs typeface="Arial" pitchFamily="34" charset="0"/>
                      </a:rPr>
                      <a:t>4,2%</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177558554100049"/>
                  <c:y val="3.119660878521005E-2"/>
                </c:manualLayout>
              </c:layout>
              <c:tx>
                <c:rich>
                  <a:bodyPr/>
                  <a:lstStyle/>
                  <a:p>
                    <a:r>
                      <a:rPr lang="es-AR" sz="900" dirty="0" smtClean="0">
                        <a:latin typeface="Arial" pitchFamily="34" charset="0"/>
                        <a:cs typeface="Arial" pitchFamily="34" charset="0"/>
                      </a:rPr>
                      <a:t>Mayores </a:t>
                    </a:r>
                    <a:r>
                      <a:rPr lang="es-AR" sz="900" dirty="0">
                        <a:latin typeface="Arial" pitchFamily="34" charset="0"/>
                        <a:cs typeface="Arial" pitchFamily="34" charset="0"/>
                      </a:rPr>
                      <a:t>(21 y más)
</a:t>
                    </a:r>
                    <a:r>
                      <a:rPr lang="es-AR" sz="900" b="1" dirty="0" smtClean="0">
                        <a:latin typeface="Arial" pitchFamily="34" charset="0"/>
                        <a:cs typeface="Arial" pitchFamily="34" charset="0"/>
                      </a:rPr>
                      <a:t>95,8%</a:t>
                    </a:r>
                    <a:endParaRPr lang="es-AR"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6135328397854784E-2"/>
                  <c:y val="6.0525557220368911E-2"/>
                </c:manualLayout>
              </c:layout>
              <c:showLegendKey val="0"/>
              <c:showVal val="0"/>
              <c:showCatName val="1"/>
              <c:showSerName val="0"/>
              <c:showPercent val="1"/>
              <c:showBubbleSize val="0"/>
              <c:extLst>
                <c:ext xmlns:c15="http://schemas.microsoft.com/office/drawing/2012/chart" uri="{CE6537A1-D6FC-4f65-9D91-7224C49458BB}"/>
              </c:extLst>
            </c:dLbl>
            <c:txPr>
              <a:bodyPr/>
              <a:lstStyle/>
              <a:p>
                <a:pPr>
                  <a:defRPr sz="900">
                    <a:latin typeface="Arial" pitchFamily="34" charset="0"/>
                    <a:cs typeface="Arial"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Jóvenes adultos (18-20)</c:v>
                </c:pt>
                <c:pt idx="1">
                  <c:v>Mayores (21 y más)</c:v>
                </c:pt>
              </c:strCache>
            </c:strRef>
          </c:cat>
          <c:val>
            <c:numRef>
              <c:f>Hoja1!$B$2:$B$3</c:f>
              <c:numCache>
                <c:formatCode>General</c:formatCode>
                <c:ptCount val="2"/>
                <c:pt idx="0">
                  <c:v>423</c:v>
                </c:pt>
                <c:pt idx="1">
                  <c:v>9994</c:v>
                </c:pt>
              </c:numCache>
            </c:numRef>
          </c:val>
        </c:ser>
        <c:dLbls>
          <c:showLegendKey val="0"/>
          <c:showVal val="0"/>
          <c:showCatName val="0"/>
          <c:showSerName val="0"/>
          <c:showPercent val="0"/>
          <c:showBubbleSize val="0"/>
          <c:showLeaderLines val="0"/>
        </c:dLbls>
        <c:firstSliceAng val="95"/>
        <c:holeSize val="50"/>
      </c:doughnutChart>
    </c:plotArea>
    <c:plotVisOnly val="1"/>
    <c:dispBlanksAs val="gap"/>
    <c:showDLblsOverMax val="0"/>
  </c:chart>
  <c:txPr>
    <a:bodyPr/>
    <a:lstStyle/>
    <a:p>
      <a:pPr>
        <a:defRPr sz="1800"/>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642031504233658"/>
          <c:y val="8.2001069311301383E-2"/>
          <c:w val="0.87278554166764344"/>
          <c:h val="0.7380739110543002"/>
        </c:manualLayout>
      </c:layout>
      <c:barChart>
        <c:barDir val="col"/>
        <c:grouping val="percentStacked"/>
        <c:varyColors val="0"/>
        <c:ser>
          <c:idx val="0"/>
          <c:order val="0"/>
          <c:tx>
            <c:strRef>
              <c:f>Hoja1!$B$1</c:f>
              <c:strCache>
                <c:ptCount val="1"/>
                <c:pt idx="0">
                  <c:v>Encarcelados/as preventivamente </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Hoja1!$A$2:$A$18</c:f>
              <c:strCache>
                <c:ptCount val="17"/>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strCache>
            </c:strRef>
          </c:cat>
          <c:val>
            <c:numRef>
              <c:f>Hoja1!$B$2:$B$18</c:f>
              <c:numCache>
                <c:formatCode>0.0</c:formatCode>
                <c:ptCount val="17"/>
                <c:pt idx="0" formatCode="General">
                  <c:v>57.2</c:v>
                </c:pt>
                <c:pt idx="1">
                  <c:v>56.8</c:v>
                </c:pt>
                <c:pt idx="2">
                  <c:v>57</c:v>
                </c:pt>
                <c:pt idx="3">
                  <c:v>56.7</c:v>
                </c:pt>
                <c:pt idx="4">
                  <c:v>57.569599674862836</c:v>
                </c:pt>
                <c:pt idx="5" formatCode="General">
                  <c:v>58.6</c:v>
                </c:pt>
                <c:pt idx="6" formatCode="General">
                  <c:v>58.8</c:v>
                </c:pt>
                <c:pt idx="7" formatCode="General">
                  <c:v>59.8</c:v>
                </c:pt>
                <c:pt idx="8" formatCode="General">
                  <c:v>59.7</c:v>
                </c:pt>
                <c:pt idx="9" formatCode="General">
                  <c:v>60.5</c:v>
                </c:pt>
                <c:pt idx="10" formatCode="General">
                  <c:v>59.9</c:v>
                </c:pt>
                <c:pt idx="11" formatCode="General">
                  <c:v>60.7</c:v>
                </c:pt>
                <c:pt idx="12" formatCode="General">
                  <c:v>61.1</c:v>
                </c:pt>
                <c:pt idx="13" formatCode="General">
                  <c:v>61.6</c:v>
                </c:pt>
                <c:pt idx="14" formatCode="General">
                  <c:v>61.1</c:v>
                </c:pt>
                <c:pt idx="15" formatCode="General">
                  <c:v>60.4</c:v>
                </c:pt>
                <c:pt idx="16" formatCode="General">
                  <c:v>61.7</c:v>
                </c:pt>
              </c:numCache>
            </c:numRef>
          </c:val>
        </c:ser>
        <c:ser>
          <c:idx val="1"/>
          <c:order val="1"/>
          <c:tx>
            <c:strRef>
              <c:f>Hoja1!$C$1</c:f>
              <c:strCache>
                <c:ptCount val="1"/>
                <c:pt idx="0">
                  <c:v>Condenados/as</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Hoja1!$A$2:$A$18</c:f>
              <c:strCache>
                <c:ptCount val="17"/>
                <c:pt idx="0">
                  <c:v>sep</c:v>
                </c:pt>
                <c:pt idx="1">
                  <c:v>oct</c:v>
                </c:pt>
                <c:pt idx="2">
                  <c:v>nov</c:v>
                </c:pt>
                <c:pt idx="3">
                  <c:v>dic</c:v>
                </c:pt>
                <c:pt idx="4">
                  <c:v>ene</c:v>
                </c:pt>
                <c:pt idx="5">
                  <c:v>feb</c:v>
                </c:pt>
                <c:pt idx="6">
                  <c:v>mar</c:v>
                </c:pt>
                <c:pt idx="7">
                  <c:v>abr</c:v>
                </c:pt>
                <c:pt idx="8">
                  <c:v>may</c:v>
                </c:pt>
                <c:pt idx="9">
                  <c:v>jun</c:v>
                </c:pt>
                <c:pt idx="10">
                  <c:v>jul</c:v>
                </c:pt>
                <c:pt idx="11">
                  <c:v>ago</c:v>
                </c:pt>
                <c:pt idx="12">
                  <c:v>sep</c:v>
                </c:pt>
                <c:pt idx="13">
                  <c:v>oct</c:v>
                </c:pt>
                <c:pt idx="14">
                  <c:v>nov</c:v>
                </c:pt>
                <c:pt idx="15">
                  <c:v>dic</c:v>
                </c:pt>
                <c:pt idx="16">
                  <c:v>ene</c:v>
                </c:pt>
              </c:strCache>
            </c:strRef>
          </c:cat>
          <c:val>
            <c:numRef>
              <c:f>Hoja1!$C$2:$C$18</c:f>
              <c:numCache>
                <c:formatCode>0.0</c:formatCode>
                <c:ptCount val="17"/>
                <c:pt idx="0" formatCode="General">
                  <c:v>42.8</c:v>
                </c:pt>
                <c:pt idx="1">
                  <c:v>43.2</c:v>
                </c:pt>
                <c:pt idx="2">
                  <c:v>43</c:v>
                </c:pt>
                <c:pt idx="3">
                  <c:v>43.3</c:v>
                </c:pt>
                <c:pt idx="4">
                  <c:v>42.430400325137164</c:v>
                </c:pt>
                <c:pt idx="5" formatCode="General">
                  <c:v>41.4</c:v>
                </c:pt>
                <c:pt idx="6" formatCode="General">
                  <c:v>41.2</c:v>
                </c:pt>
                <c:pt idx="7" formatCode="General">
                  <c:v>40.200000000000003</c:v>
                </c:pt>
                <c:pt idx="8" formatCode="General">
                  <c:v>40.299999999999997</c:v>
                </c:pt>
                <c:pt idx="9" formatCode="General">
                  <c:v>39.5</c:v>
                </c:pt>
                <c:pt idx="10" formatCode="General">
                  <c:v>40.1</c:v>
                </c:pt>
                <c:pt idx="11" formatCode="General">
                  <c:v>39.299999999999997</c:v>
                </c:pt>
                <c:pt idx="12" formatCode="General">
                  <c:v>38.9</c:v>
                </c:pt>
                <c:pt idx="13" formatCode="General">
                  <c:v>38.4</c:v>
                </c:pt>
                <c:pt idx="14" formatCode="General">
                  <c:v>38.9</c:v>
                </c:pt>
                <c:pt idx="15" formatCode="General">
                  <c:v>39.6</c:v>
                </c:pt>
                <c:pt idx="16" formatCode="General">
                  <c:v>38.299999999999997</c:v>
                </c:pt>
              </c:numCache>
            </c:numRef>
          </c:val>
        </c:ser>
        <c:dLbls>
          <c:showLegendKey val="0"/>
          <c:showVal val="0"/>
          <c:showCatName val="0"/>
          <c:showSerName val="0"/>
          <c:showPercent val="0"/>
          <c:showBubbleSize val="0"/>
        </c:dLbls>
        <c:gapWidth val="63"/>
        <c:overlap val="100"/>
        <c:axId val="25657344"/>
        <c:axId val="25658880"/>
      </c:barChart>
      <c:catAx>
        <c:axId val="25657344"/>
        <c:scaling>
          <c:orientation val="minMax"/>
        </c:scaling>
        <c:delete val="0"/>
        <c:axPos val="b"/>
        <c:numFmt formatCode="mmm\-yy" sourceLinked="1"/>
        <c:majorTickMark val="out"/>
        <c:minorTickMark val="none"/>
        <c:tickLblPos val="nextTo"/>
        <c:txPr>
          <a:bodyPr/>
          <a:lstStyle/>
          <a:p>
            <a:pPr>
              <a:defRPr sz="1000">
                <a:latin typeface="Arial" pitchFamily="34" charset="0"/>
                <a:cs typeface="Arial" pitchFamily="34" charset="0"/>
              </a:defRPr>
            </a:pPr>
            <a:endParaRPr lang="es-AR"/>
          </a:p>
        </c:txPr>
        <c:crossAx val="25658880"/>
        <c:crosses val="autoZero"/>
        <c:auto val="1"/>
        <c:lblAlgn val="ctr"/>
        <c:lblOffset val="100"/>
        <c:noMultiLvlLbl val="1"/>
      </c:catAx>
      <c:valAx>
        <c:axId val="25658880"/>
        <c:scaling>
          <c:orientation val="minMax"/>
        </c:scaling>
        <c:delete val="1"/>
        <c:axPos val="l"/>
        <c:numFmt formatCode="0%" sourceLinked="1"/>
        <c:majorTickMark val="out"/>
        <c:minorTickMark val="none"/>
        <c:tickLblPos val="nextTo"/>
        <c:crossAx val="25657344"/>
        <c:crosses val="autoZero"/>
        <c:crossBetween val="between"/>
      </c:valAx>
    </c:plotArea>
    <c:legend>
      <c:legendPos val="r"/>
      <c:layout>
        <c:manualLayout>
          <c:xMode val="edge"/>
          <c:yMode val="edge"/>
          <c:x val="8.1123218023918253E-3"/>
          <c:y val="9.9296065869224404E-2"/>
          <c:w val="0.1180939566811359"/>
          <c:h val="0.67971876469901249"/>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549515696021693"/>
          <c:y val="0.18616152685779647"/>
          <c:w val="0.85632279692072055"/>
          <c:h val="0.64082165473677533"/>
        </c:manualLayout>
      </c:layout>
      <c:barChart>
        <c:barDir val="col"/>
        <c:grouping val="percentStacked"/>
        <c:varyColors val="0"/>
        <c:ser>
          <c:idx val="0"/>
          <c:order val="0"/>
          <c:tx>
            <c:strRef>
              <c:f>Hoja1!$B$1</c:f>
              <c:strCache>
                <c:ptCount val="1"/>
                <c:pt idx="0">
                  <c:v>Encarcelados/as preventivamente </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Hoja1!$B$2:$B$14</c:f>
              <c:numCache>
                <c:formatCode>0</c:formatCode>
                <c:ptCount val="13"/>
                <c:pt idx="0">
                  <c:v>54.467493336423686</c:v>
                </c:pt>
                <c:pt idx="1">
                  <c:v>56.840034965034967</c:v>
                </c:pt>
                <c:pt idx="2">
                  <c:v>51.62930676629307</c:v>
                </c:pt>
                <c:pt idx="3">
                  <c:v>45.791457286432163</c:v>
                </c:pt>
                <c:pt idx="4">
                  <c:v>44.544480171489816</c:v>
                </c:pt>
                <c:pt idx="5">
                  <c:v>56.096203095423675</c:v>
                </c:pt>
                <c:pt idx="6">
                  <c:v>52.976059740830223</c:v>
                </c:pt>
                <c:pt idx="7">
                  <c:v>52.889131622064447</c:v>
                </c:pt>
                <c:pt idx="8">
                  <c:v>51.561181434599156</c:v>
                </c:pt>
                <c:pt idx="9">
                  <c:v>52.627752388865808</c:v>
                </c:pt>
                <c:pt idx="10">
                  <c:v>55</c:v>
                </c:pt>
                <c:pt idx="11">
                  <c:v>57</c:v>
                </c:pt>
                <c:pt idx="12">
                  <c:v>60</c:v>
                </c:pt>
              </c:numCache>
            </c:numRef>
          </c:val>
        </c:ser>
        <c:ser>
          <c:idx val="1"/>
          <c:order val="1"/>
          <c:tx>
            <c:strRef>
              <c:f>Hoja1!$C$1</c:f>
              <c:strCache>
                <c:ptCount val="1"/>
                <c:pt idx="0">
                  <c:v>Condenados/as</c:v>
                </c:pt>
              </c:strCache>
            </c:strRef>
          </c:tx>
          <c:invertIfNegative val="0"/>
          <c:dLbls>
            <c:txPr>
              <a:bodyPr/>
              <a:lstStyle/>
              <a:p>
                <a:pPr>
                  <a:defRPr sz="10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Hoja1!$C$2:$C$14</c:f>
              <c:numCache>
                <c:formatCode>0</c:formatCode>
                <c:ptCount val="13"/>
                <c:pt idx="0">
                  <c:v>45.532506663576314</c:v>
                </c:pt>
                <c:pt idx="1">
                  <c:v>43.159965034965033</c:v>
                </c:pt>
                <c:pt idx="2">
                  <c:v>48.37069323370693</c:v>
                </c:pt>
                <c:pt idx="3">
                  <c:v>54.208542713567837</c:v>
                </c:pt>
                <c:pt idx="4">
                  <c:v>55.455519828510184</c:v>
                </c:pt>
                <c:pt idx="5">
                  <c:v>43.903796904576325</c:v>
                </c:pt>
                <c:pt idx="6">
                  <c:v>47.023940259169777</c:v>
                </c:pt>
                <c:pt idx="7">
                  <c:v>47.110868377935553</c:v>
                </c:pt>
                <c:pt idx="8">
                  <c:v>48.438818565400844</c:v>
                </c:pt>
                <c:pt idx="9">
                  <c:v>47.372247611134192</c:v>
                </c:pt>
                <c:pt idx="10">
                  <c:v>45</c:v>
                </c:pt>
                <c:pt idx="11">
                  <c:v>43</c:v>
                </c:pt>
                <c:pt idx="12">
                  <c:v>40</c:v>
                </c:pt>
              </c:numCache>
            </c:numRef>
          </c:val>
        </c:ser>
        <c:dLbls>
          <c:showLegendKey val="0"/>
          <c:showVal val="0"/>
          <c:showCatName val="0"/>
          <c:showSerName val="0"/>
          <c:showPercent val="0"/>
          <c:showBubbleSize val="0"/>
        </c:dLbls>
        <c:gapWidth val="86"/>
        <c:overlap val="100"/>
        <c:axId val="23019904"/>
        <c:axId val="23021440"/>
      </c:barChart>
      <c:catAx>
        <c:axId val="23019904"/>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s-AR"/>
          </a:p>
        </c:txPr>
        <c:crossAx val="23021440"/>
        <c:crosses val="autoZero"/>
        <c:auto val="1"/>
        <c:lblAlgn val="ctr"/>
        <c:lblOffset val="100"/>
        <c:noMultiLvlLbl val="0"/>
      </c:catAx>
      <c:valAx>
        <c:axId val="23021440"/>
        <c:scaling>
          <c:orientation val="minMax"/>
          <c:max val="1"/>
          <c:min val="0"/>
        </c:scaling>
        <c:delete val="1"/>
        <c:axPos val="l"/>
        <c:numFmt formatCode="0%" sourceLinked="1"/>
        <c:majorTickMark val="out"/>
        <c:minorTickMark val="none"/>
        <c:tickLblPos val="nextTo"/>
        <c:crossAx val="23019904"/>
        <c:crosses val="autoZero"/>
        <c:crossBetween val="between"/>
      </c:valAx>
    </c:plotArea>
    <c:legend>
      <c:legendPos val="r"/>
      <c:layout>
        <c:manualLayout>
          <c:xMode val="edge"/>
          <c:yMode val="edge"/>
          <c:x val="9.7579307260991989E-4"/>
          <c:y val="0.15784938209386026"/>
          <c:w val="0.11933502368742623"/>
          <c:h val="0.68881678149798609"/>
        </c:manualLayout>
      </c:layout>
      <c:overlay val="0"/>
      <c:txPr>
        <a:bodyPr/>
        <a:lstStyle/>
        <a:p>
          <a:pPr>
            <a:defRPr sz="90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7EB2E-8BF6-4A65-B78F-38C3E8AADDB4}"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AR"/>
        </a:p>
      </dgm:t>
    </dgm:pt>
    <dgm:pt modelId="{0675B954-AB82-4E2B-A061-B0904BABF16E}">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es-MX" sz="1400" dirty="0" smtClean="0">
              <a:latin typeface="Arial" panose="020B0604020202020204" pitchFamily="34" charset="0"/>
              <a:cs typeface="Arial" panose="020B0604020202020204" pitchFamily="34" charset="0"/>
            </a:rPr>
            <a:t>Detenidos/as en SPF:</a:t>
          </a:r>
        </a:p>
        <a:p>
          <a:r>
            <a:rPr lang="es-MX" sz="1800" b="1" dirty="0" smtClean="0">
              <a:latin typeface="Arial" panose="020B0604020202020204" pitchFamily="34" charset="0"/>
              <a:cs typeface="Arial" panose="020B0604020202020204" pitchFamily="34" charset="0"/>
            </a:rPr>
            <a:t>10.544</a:t>
          </a:r>
          <a:endParaRPr lang="es-AR" sz="1800" b="1" dirty="0">
            <a:latin typeface="Arial" panose="020B0604020202020204" pitchFamily="34" charset="0"/>
            <a:cs typeface="Arial" panose="020B0604020202020204" pitchFamily="34" charset="0"/>
          </a:endParaRPr>
        </a:p>
      </dgm:t>
    </dgm:pt>
    <dgm:pt modelId="{D9388FF8-56E4-4B3E-BD22-319309C0EFBE}" type="parTrans" cxnId="{06D2A19B-50C2-4CF0-B792-2A2BA57C6B57}">
      <dgm:prSet/>
      <dgm:spPr/>
      <dgm:t>
        <a:bodyPr/>
        <a:lstStyle/>
        <a:p>
          <a:endParaRPr lang="es-AR" sz="1600">
            <a:latin typeface="Arial" panose="020B0604020202020204" pitchFamily="34" charset="0"/>
            <a:cs typeface="Arial" panose="020B0604020202020204" pitchFamily="34" charset="0"/>
          </a:endParaRPr>
        </a:p>
      </dgm:t>
    </dgm:pt>
    <dgm:pt modelId="{72671199-8481-4A56-9675-95008603DD0F}" type="sibTrans" cxnId="{06D2A19B-50C2-4CF0-B792-2A2BA57C6B57}">
      <dgm:prSet/>
      <dgm:spPr/>
      <dgm:t>
        <a:bodyPr/>
        <a:lstStyle/>
        <a:p>
          <a:endParaRPr lang="es-AR" sz="1600">
            <a:latin typeface="Arial" panose="020B0604020202020204" pitchFamily="34" charset="0"/>
            <a:cs typeface="Arial" panose="020B0604020202020204" pitchFamily="34" charset="0"/>
          </a:endParaRPr>
        </a:p>
      </dgm:t>
    </dgm:pt>
    <dgm:pt modelId="{92BC0DA3-BBF8-4288-916A-890E074171F8}">
      <dgm:prSet phldrT="[Texto]" custT="1">
        <dgm:style>
          <a:lnRef idx="1">
            <a:schemeClr val="accent1"/>
          </a:lnRef>
          <a:fillRef idx="3">
            <a:schemeClr val="accent1"/>
          </a:fillRef>
          <a:effectRef idx="2">
            <a:schemeClr val="accent1"/>
          </a:effectRef>
          <a:fontRef idx="minor">
            <a:schemeClr val="lt1"/>
          </a:fontRef>
        </dgm:style>
      </dgm:prSet>
      <dgm:spPr/>
      <dgm:t>
        <a:bodyPr/>
        <a:lstStyle/>
        <a:p>
          <a:pPr algn="ctr"/>
          <a:r>
            <a:rPr lang="es-MX" sz="1800" b="1" dirty="0" smtClean="0">
              <a:solidFill>
                <a:schemeClr val="bg1"/>
              </a:solidFill>
              <a:latin typeface="Arial" panose="020B0604020202020204" pitchFamily="34" charset="0"/>
              <a:cs typeface="Arial" panose="020B0604020202020204" pitchFamily="34" charset="0"/>
            </a:rPr>
            <a:t>Nacional</a:t>
          </a:r>
          <a:r>
            <a:rPr lang="es-MX" sz="1800" dirty="0" smtClean="0">
              <a:solidFill>
                <a:schemeClr val="bg1"/>
              </a:solidFill>
              <a:latin typeface="Arial" panose="020B0604020202020204" pitchFamily="34" charset="0"/>
              <a:cs typeface="Arial" panose="020B0604020202020204" pitchFamily="34" charset="0"/>
            </a:rPr>
            <a:t>: 5.918</a:t>
          </a:r>
        </a:p>
        <a:p>
          <a:pPr algn="ctr"/>
          <a:r>
            <a:rPr lang="es-MX" sz="1800" b="1" dirty="0" smtClean="0">
              <a:solidFill>
                <a:schemeClr val="bg1"/>
              </a:solidFill>
              <a:latin typeface="Arial" panose="020B0604020202020204" pitchFamily="34" charset="0"/>
              <a:cs typeface="Arial" panose="020B0604020202020204" pitchFamily="34" charset="0"/>
            </a:rPr>
            <a:t>Federal</a:t>
          </a:r>
          <a:r>
            <a:rPr lang="es-MX" sz="1800" dirty="0" smtClean="0">
              <a:solidFill>
                <a:schemeClr val="bg1"/>
              </a:solidFill>
              <a:latin typeface="Arial" panose="020B0604020202020204" pitchFamily="34" charset="0"/>
              <a:cs typeface="Arial" panose="020B0604020202020204" pitchFamily="34" charset="0"/>
            </a:rPr>
            <a:t>:</a:t>
          </a:r>
        </a:p>
        <a:p>
          <a:pPr algn="ctr"/>
          <a:r>
            <a:rPr lang="es-MX" sz="1800" dirty="0" smtClean="0">
              <a:solidFill>
                <a:schemeClr val="bg1"/>
              </a:solidFill>
              <a:latin typeface="Arial" panose="020B0604020202020204" pitchFamily="34" charset="0"/>
              <a:cs typeface="Arial" panose="020B0604020202020204" pitchFamily="34" charset="0"/>
            </a:rPr>
            <a:t>3.963</a:t>
          </a:r>
        </a:p>
        <a:p>
          <a:pPr algn="ctr"/>
          <a:r>
            <a:rPr lang="es-MX" sz="1800" b="1" dirty="0" smtClean="0">
              <a:solidFill>
                <a:schemeClr val="bg1"/>
              </a:solidFill>
              <a:latin typeface="Arial" panose="020B0604020202020204" pitchFamily="34" charset="0"/>
              <a:cs typeface="Arial" panose="020B0604020202020204" pitchFamily="34" charset="0"/>
            </a:rPr>
            <a:t>Provinciales</a:t>
          </a:r>
          <a:r>
            <a:rPr lang="es-MX" sz="1800" dirty="0" smtClean="0">
              <a:solidFill>
                <a:schemeClr val="bg1"/>
              </a:solidFill>
              <a:latin typeface="Arial" panose="020B0604020202020204" pitchFamily="34" charset="0"/>
              <a:cs typeface="Arial" panose="020B0604020202020204" pitchFamily="34" charset="0"/>
            </a:rPr>
            <a:t>: 663</a:t>
          </a:r>
          <a:endParaRPr lang="es-AR" sz="1800" dirty="0">
            <a:solidFill>
              <a:schemeClr val="bg1"/>
            </a:solidFill>
            <a:latin typeface="Arial" panose="020B0604020202020204" pitchFamily="34" charset="0"/>
            <a:cs typeface="Arial" panose="020B0604020202020204" pitchFamily="34" charset="0"/>
          </a:endParaRPr>
        </a:p>
      </dgm:t>
    </dgm:pt>
    <dgm:pt modelId="{7EA45AB6-3986-40BD-B755-E76D0D785CD1}" type="parTrans" cxnId="{D1B3CA5B-F083-4C8F-A031-FC82E4106D10}">
      <dgm:prSet/>
      <dgm:spPr/>
      <dgm:t>
        <a:bodyPr/>
        <a:lstStyle/>
        <a:p>
          <a:endParaRPr lang="es-AR" sz="1600">
            <a:latin typeface="Arial" panose="020B0604020202020204" pitchFamily="34" charset="0"/>
            <a:cs typeface="Arial" panose="020B0604020202020204" pitchFamily="34" charset="0"/>
          </a:endParaRPr>
        </a:p>
      </dgm:t>
    </dgm:pt>
    <dgm:pt modelId="{90FAD7E7-FBC9-4CBC-A85C-0AB0EE6A614C}" type="sibTrans" cxnId="{D1B3CA5B-F083-4C8F-A031-FC82E4106D10}">
      <dgm:prSet/>
      <dgm:spPr/>
      <dgm:t>
        <a:bodyPr/>
        <a:lstStyle/>
        <a:p>
          <a:endParaRPr lang="es-AR" sz="1600">
            <a:latin typeface="Arial" panose="020B0604020202020204" pitchFamily="34" charset="0"/>
            <a:cs typeface="Arial" panose="020B0604020202020204" pitchFamily="34" charset="0"/>
          </a:endParaRPr>
        </a:p>
      </dgm:t>
    </dgm:pt>
    <dgm:pt modelId="{664FAA4B-A439-4C7B-AD52-492A3841A4DD}">
      <dgm:prSet phldrT="[Texto]" custT="1">
        <dgm:style>
          <a:lnRef idx="1">
            <a:schemeClr val="accent3"/>
          </a:lnRef>
          <a:fillRef idx="3">
            <a:schemeClr val="accent3"/>
          </a:fillRef>
          <a:effectRef idx="2">
            <a:schemeClr val="accent3"/>
          </a:effectRef>
          <a:fontRef idx="minor">
            <a:schemeClr val="lt1"/>
          </a:fontRef>
        </dgm:style>
      </dgm:prSet>
      <dgm:spPr/>
      <dgm:t>
        <a:bodyPr/>
        <a:lstStyle/>
        <a:p>
          <a:r>
            <a:rPr lang="es-MX" sz="1400" b="0" dirty="0" smtClean="0">
              <a:latin typeface="Arial" panose="020B0604020202020204" pitchFamily="34" charset="0"/>
              <a:cs typeface="Arial" panose="020B0604020202020204" pitchFamily="34" charset="0"/>
            </a:rPr>
            <a:t>Detenidos/as en provincias:</a:t>
          </a:r>
        </a:p>
        <a:p>
          <a:r>
            <a:rPr lang="es-MX" sz="1800" b="1" dirty="0" smtClean="0">
              <a:latin typeface="Arial" panose="020B0604020202020204" pitchFamily="34" charset="0"/>
              <a:cs typeface="Arial" panose="020B0604020202020204" pitchFamily="34" charset="0"/>
            </a:rPr>
            <a:t>1342</a:t>
          </a:r>
          <a:r>
            <a:rPr lang="es-MX" sz="1400" b="1" dirty="0" smtClean="0">
              <a:latin typeface="Arial" panose="020B0604020202020204" pitchFamily="34" charset="0"/>
              <a:cs typeface="Arial" panose="020B0604020202020204" pitchFamily="34" charset="0"/>
            </a:rPr>
            <a:t> </a:t>
          </a:r>
          <a:endParaRPr lang="es-AR" sz="1400" b="1" dirty="0">
            <a:latin typeface="Arial" panose="020B0604020202020204" pitchFamily="34" charset="0"/>
            <a:cs typeface="Arial" panose="020B0604020202020204" pitchFamily="34" charset="0"/>
          </a:endParaRPr>
        </a:p>
      </dgm:t>
    </dgm:pt>
    <dgm:pt modelId="{356384C5-180D-4243-91BA-4E6AC3ED1C60}" type="parTrans" cxnId="{543BC63E-C437-4C19-B45A-6877DC7913F0}">
      <dgm:prSet/>
      <dgm:spPr/>
      <dgm:t>
        <a:bodyPr/>
        <a:lstStyle/>
        <a:p>
          <a:endParaRPr lang="es-AR" sz="1600">
            <a:latin typeface="Arial" panose="020B0604020202020204" pitchFamily="34" charset="0"/>
            <a:cs typeface="Arial" panose="020B0604020202020204" pitchFamily="34" charset="0"/>
          </a:endParaRPr>
        </a:p>
      </dgm:t>
    </dgm:pt>
    <dgm:pt modelId="{5E186D36-3271-4580-AFB2-0147E789E8D5}" type="sibTrans" cxnId="{543BC63E-C437-4C19-B45A-6877DC7913F0}">
      <dgm:prSet/>
      <dgm:spPr/>
      <dgm:t>
        <a:bodyPr/>
        <a:lstStyle/>
        <a:p>
          <a:endParaRPr lang="es-AR" sz="1600">
            <a:latin typeface="Arial" panose="020B0604020202020204" pitchFamily="34" charset="0"/>
            <a:cs typeface="Arial" panose="020B0604020202020204" pitchFamily="34" charset="0"/>
          </a:endParaRPr>
        </a:p>
      </dgm:t>
    </dgm:pt>
    <dgm:pt modelId="{DC6A77D1-BEB5-4587-90EB-0E60C17D6A14}">
      <dgm:prSet phldrT="[Texto]" custT="1">
        <dgm:style>
          <a:lnRef idx="1">
            <a:schemeClr val="accent3"/>
          </a:lnRef>
          <a:fillRef idx="3">
            <a:schemeClr val="accent3"/>
          </a:fillRef>
          <a:effectRef idx="2">
            <a:schemeClr val="accent3"/>
          </a:effectRef>
          <a:fontRef idx="minor">
            <a:schemeClr val="lt1"/>
          </a:fontRef>
        </dgm:style>
      </dgm:prSet>
      <dgm:spPr/>
      <dgm:t>
        <a:bodyPr/>
        <a:lstStyle/>
        <a:p>
          <a:pPr algn="ctr"/>
          <a:r>
            <a:rPr lang="es-MX" sz="1800" b="1" dirty="0" smtClean="0">
              <a:solidFill>
                <a:schemeClr val="bg1"/>
              </a:solidFill>
              <a:latin typeface="Arial" panose="020B0604020202020204" pitchFamily="34" charset="0"/>
              <a:cs typeface="Arial" panose="020B0604020202020204" pitchFamily="34" charset="0"/>
            </a:rPr>
            <a:t>Mendoza</a:t>
          </a:r>
          <a:r>
            <a:rPr lang="es-MX" sz="1800" dirty="0" smtClean="0">
              <a:solidFill>
                <a:schemeClr val="bg1"/>
              </a:solidFill>
              <a:latin typeface="Arial" panose="020B0604020202020204" pitchFamily="34" charset="0"/>
              <a:cs typeface="Arial" panose="020B0604020202020204" pitchFamily="34" charset="0"/>
            </a:rPr>
            <a:t>: 673 </a:t>
          </a:r>
        </a:p>
        <a:p>
          <a:pPr algn="ctr"/>
          <a:r>
            <a:rPr lang="es-MX" sz="1800" b="1" dirty="0" smtClean="0">
              <a:solidFill>
                <a:schemeClr val="bg1"/>
              </a:solidFill>
              <a:latin typeface="Arial" panose="020B0604020202020204" pitchFamily="34" charset="0"/>
              <a:cs typeface="Arial" panose="020B0604020202020204" pitchFamily="34" charset="0"/>
            </a:rPr>
            <a:t>Córdoba</a:t>
          </a:r>
          <a:r>
            <a:rPr lang="es-MX" sz="1800" dirty="0" smtClean="0">
              <a:solidFill>
                <a:schemeClr val="bg1"/>
              </a:solidFill>
              <a:latin typeface="Arial" panose="020B0604020202020204" pitchFamily="34" charset="0"/>
              <a:cs typeface="Arial" panose="020B0604020202020204" pitchFamily="34" charset="0"/>
            </a:rPr>
            <a:t>: </a:t>
          </a:r>
        </a:p>
        <a:p>
          <a:pPr algn="ctr"/>
          <a:r>
            <a:rPr lang="es-MX" sz="1800" dirty="0" smtClean="0">
              <a:solidFill>
                <a:schemeClr val="bg1"/>
              </a:solidFill>
              <a:latin typeface="Arial" panose="020B0604020202020204" pitchFamily="34" charset="0"/>
              <a:cs typeface="Arial" panose="020B0604020202020204" pitchFamily="34" charset="0"/>
            </a:rPr>
            <a:t>198</a:t>
          </a:r>
          <a:endParaRPr lang="es-MX" sz="1200" dirty="0" smtClean="0">
            <a:solidFill>
              <a:schemeClr val="bg1"/>
            </a:solidFill>
            <a:latin typeface="Arial" panose="020B0604020202020204" pitchFamily="34" charset="0"/>
            <a:cs typeface="Arial" panose="020B0604020202020204" pitchFamily="34" charset="0"/>
          </a:endParaRPr>
        </a:p>
        <a:p>
          <a:pPr algn="ctr"/>
          <a:r>
            <a:rPr lang="es-MX" sz="1800" b="1" dirty="0" smtClean="0">
              <a:solidFill>
                <a:schemeClr val="bg1"/>
              </a:solidFill>
              <a:latin typeface="Arial" panose="020B0604020202020204" pitchFamily="34" charset="0"/>
              <a:cs typeface="Arial" panose="020B0604020202020204" pitchFamily="34" charset="0"/>
            </a:rPr>
            <a:t>Entre Ríos: </a:t>
          </a:r>
        </a:p>
        <a:p>
          <a:pPr algn="ctr"/>
          <a:r>
            <a:rPr lang="es-MX" sz="1800" dirty="0" smtClean="0">
              <a:solidFill>
                <a:schemeClr val="bg1"/>
              </a:solidFill>
              <a:latin typeface="Arial" panose="020B0604020202020204" pitchFamily="34" charset="0"/>
              <a:cs typeface="Arial" panose="020B0604020202020204" pitchFamily="34" charset="0"/>
            </a:rPr>
            <a:t>230</a:t>
          </a:r>
          <a:endParaRPr lang="es-MX" sz="1200" dirty="0" smtClean="0">
            <a:solidFill>
              <a:schemeClr val="bg1"/>
            </a:solidFill>
            <a:latin typeface="Arial" panose="020B0604020202020204" pitchFamily="34" charset="0"/>
            <a:cs typeface="Arial" panose="020B0604020202020204" pitchFamily="34" charset="0"/>
          </a:endParaRPr>
        </a:p>
        <a:p>
          <a:pPr algn="ctr"/>
          <a:r>
            <a:rPr lang="es-MX" sz="1800" b="1" dirty="0" smtClean="0">
              <a:solidFill>
                <a:schemeClr val="bg1"/>
              </a:solidFill>
              <a:latin typeface="Arial" panose="020B0604020202020204" pitchFamily="34" charset="0"/>
              <a:cs typeface="Arial" panose="020B0604020202020204" pitchFamily="34" charset="0"/>
            </a:rPr>
            <a:t>Santa Fe:</a:t>
          </a:r>
        </a:p>
        <a:p>
          <a:pPr algn="ctr"/>
          <a:r>
            <a:rPr lang="es-MX" sz="1800" dirty="0" smtClean="0">
              <a:solidFill>
                <a:schemeClr val="bg1"/>
              </a:solidFill>
              <a:latin typeface="Arial" panose="020B0604020202020204" pitchFamily="34" charset="0"/>
              <a:cs typeface="Arial" panose="020B0604020202020204" pitchFamily="34" charset="0"/>
            </a:rPr>
            <a:t>241</a:t>
          </a:r>
          <a:endParaRPr lang="es-AR" sz="1200" dirty="0">
            <a:solidFill>
              <a:schemeClr val="bg1"/>
            </a:solidFill>
            <a:latin typeface="Arial" panose="020B0604020202020204" pitchFamily="34" charset="0"/>
            <a:cs typeface="Arial" panose="020B0604020202020204" pitchFamily="34" charset="0"/>
          </a:endParaRPr>
        </a:p>
      </dgm:t>
    </dgm:pt>
    <dgm:pt modelId="{E720B07F-D19E-4AEA-A15B-279C7080E1D7}" type="parTrans" cxnId="{FCF287A3-0E27-4A28-8F7F-E1A0A5E227C3}">
      <dgm:prSet/>
      <dgm:spPr/>
      <dgm:t>
        <a:bodyPr/>
        <a:lstStyle/>
        <a:p>
          <a:endParaRPr lang="es-AR" sz="1600">
            <a:latin typeface="Arial" panose="020B0604020202020204" pitchFamily="34" charset="0"/>
            <a:cs typeface="Arial" panose="020B0604020202020204" pitchFamily="34" charset="0"/>
          </a:endParaRPr>
        </a:p>
      </dgm:t>
    </dgm:pt>
    <dgm:pt modelId="{12267793-6C6E-48F9-BAA2-5F9A379EF94F}" type="sibTrans" cxnId="{FCF287A3-0E27-4A28-8F7F-E1A0A5E227C3}">
      <dgm:prSet/>
      <dgm:spPr/>
      <dgm:t>
        <a:bodyPr/>
        <a:lstStyle/>
        <a:p>
          <a:endParaRPr lang="es-AR" sz="1600">
            <a:latin typeface="Arial" panose="020B0604020202020204" pitchFamily="34" charset="0"/>
            <a:cs typeface="Arial" panose="020B0604020202020204" pitchFamily="34" charset="0"/>
          </a:endParaRPr>
        </a:p>
      </dgm:t>
    </dgm:pt>
    <dgm:pt modelId="{BADD56BD-848F-46D7-B657-323E52997406}" type="pres">
      <dgm:prSet presAssocID="{F5E7EB2E-8BF6-4A65-B78F-38C3E8AADDB4}" presName="list" presStyleCnt="0">
        <dgm:presLayoutVars>
          <dgm:dir/>
          <dgm:animLvl val="lvl"/>
        </dgm:presLayoutVars>
      </dgm:prSet>
      <dgm:spPr/>
      <dgm:t>
        <a:bodyPr/>
        <a:lstStyle/>
        <a:p>
          <a:endParaRPr lang="es-AR"/>
        </a:p>
      </dgm:t>
    </dgm:pt>
    <dgm:pt modelId="{18836C33-5913-4BA0-9A4D-D4C0F58A561D}" type="pres">
      <dgm:prSet presAssocID="{0675B954-AB82-4E2B-A061-B0904BABF16E}" presName="posSpace" presStyleCnt="0"/>
      <dgm:spPr/>
      <dgm:t>
        <a:bodyPr/>
        <a:lstStyle/>
        <a:p>
          <a:endParaRPr lang="es-AR"/>
        </a:p>
      </dgm:t>
    </dgm:pt>
    <dgm:pt modelId="{E66487BA-F27B-4AFB-9AEF-E3B72885DC80}" type="pres">
      <dgm:prSet presAssocID="{0675B954-AB82-4E2B-A061-B0904BABF16E}" presName="vertFlow" presStyleCnt="0"/>
      <dgm:spPr/>
      <dgm:t>
        <a:bodyPr/>
        <a:lstStyle/>
        <a:p>
          <a:endParaRPr lang="es-AR"/>
        </a:p>
      </dgm:t>
    </dgm:pt>
    <dgm:pt modelId="{C0959EF1-A913-49DE-8D73-713A8DA449F5}" type="pres">
      <dgm:prSet presAssocID="{0675B954-AB82-4E2B-A061-B0904BABF16E}" presName="topSpace" presStyleCnt="0"/>
      <dgm:spPr/>
      <dgm:t>
        <a:bodyPr/>
        <a:lstStyle/>
        <a:p>
          <a:endParaRPr lang="es-AR"/>
        </a:p>
      </dgm:t>
    </dgm:pt>
    <dgm:pt modelId="{A0B45F27-B54B-4E04-A56D-0524B237367C}" type="pres">
      <dgm:prSet presAssocID="{0675B954-AB82-4E2B-A061-B0904BABF16E}" presName="firstComp" presStyleCnt="0"/>
      <dgm:spPr/>
      <dgm:t>
        <a:bodyPr/>
        <a:lstStyle/>
        <a:p>
          <a:endParaRPr lang="es-AR"/>
        </a:p>
      </dgm:t>
    </dgm:pt>
    <dgm:pt modelId="{8230969E-5636-47FD-8142-5945FF1C3CB3}" type="pres">
      <dgm:prSet presAssocID="{0675B954-AB82-4E2B-A061-B0904BABF16E}" presName="firstChild" presStyleLbl="bgAccFollowNode1" presStyleIdx="0" presStyleCnt="2" custScaleY="263802" custLinFactNeighborX="-896" custLinFactNeighborY="-1475"/>
      <dgm:spPr/>
      <dgm:t>
        <a:bodyPr/>
        <a:lstStyle/>
        <a:p>
          <a:endParaRPr lang="es-AR"/>
        </a:p>
      </dgm:t>
    </dgm:pt>
    <dgm:pt modelId="{1B018236-E70F-45FC-97FC-F59E1FB2C2DA}" type="pres">
      <dgm:prSet presAssocID="{0675B954-AB82-4E2B-A061-B0904BABF16E}" presName="firstChildTx" presStyleLbl="bgAccFollowNode1" presStyleIdx="0" presStyleCnt="2">
        <dgm:presLayoutVars>
          <dgm:bulletEnabled val="1"/>
        </dgm:presLayoutVars>
      </dgm:prSet>
      <dgm:spPr/>
      <dgm:t>
        <a:bodyPr/>
        <a:lstStyle/>
        <a:p>
          <a:endParaRPr lang="es-AR"/>
        </a:p>
      </dgm:t>
    </dgm:pt>
    <dgm:pt modelId="{536D9198-53CE-4655-9971-9A0C601D770F}" type="pres">
      <dgm:prSet presAssocID="{0675B954-AB82-4E2B-A061-B0904BABF16E}" presName="negSpace" presStyleCnt="0"/>
      <dgm:spPr/>
      <dgm:t>
        <a:bodyPr/>
        <a:lstStyle/>
        <a:p>
          <a:endParaRPr lang="es-AR"/>
        </a:p>
      </dgm:t>
    </dgm:pt>
    <dgm:pt modelId="{83643B30-50A5-4D85-A68D-15C82481F139}" type="pres">
      <dgm:prSet presAssocID="{0675B954-AB82-4E2B-A061-B0904BABF16E}" presName="circle" presStyleLbl="node1" presStyleIdx="0" presStyleCnt="2"/>
      <dgm:spPr/>
      <dgm:t>
        <a:bodyPr/>
        <a:lstStyle/>
        <a:p>
          <a:endParaRPr lang="es-AR"/>
        </a:p>
      </dgm:t>
    </dgm:pt>
    <dgm:pt modelId="{2A0F2C9E-7719-4B32-B93D-8DF5E34F4483}" type="pres">
      <dgm:prSet presAssocID="{72671199-8481-4A56-9675-95008603DD0F}" presName="transSpace" presStyleCnt="0"/>
      <dgm:spPr/>
      <dgm:t>
        <a:bodyPr/>
        <a:lstStyle/>
        <a:p>
          <a:endParaRPr lang="es-AR"/>
        </a:p>
      </dgm:t>
    </dgm:pt>
    <dgm:pt modelId="{5A5D14DB-0F70-47B5-83D1-0FE7FDCFD95F}" type="pres">
      <dgm:prSet presAssocID="{664FAA4B-A439-4C7B-AD52-492A3841A4DD}" presName="posSpace" presStyleCnt="0"/>
      <dgm:spPr/>
      <dgm:t>
        <a:bodyPr/>
        <a:lstStyle/>
        <a:p>
          <a:endParaRPr lang="es-AR"/>
        </a:p>
      </dgm:t>
    </dgm:pt>
    <dgm:pt modelId="{EAF6D045-389E-4257-85FD-D7281DBBBFC8}" type="pres">
      <dgm:prSet presAssocID="{664FAA4B-A439-4C7B-AD52-492A3841A4DD}" presName="vertFlow" presStyleCnt="0"/>
      <dgm:spPr/>
      <dgm:t>
        <a:bodyPr/>
        <a:lstStyle/>
        <a:p>
          <a:endParaRPr lang="es-AR"/>
        </a:p>
      </dgm:t>
    </dgm:pt>
    <dgm:pt modelId="{321638DA-F742-4949-92E0-26250DF95FBD}" type="pres">
      <dgm:prSet presAssocID="{664FAA4B-A439-4C7B-AD52-492A3841A4DD}" presName="topSpace" presStyleCnt="0"/>
      <dgm:spPr/>
      <dgm:t>
        <a:bodyPr/>
        <a:lstStyle/>
        <a:p>
          <a:endParaRPr lang="es-AR"/>
        </a:p>
      </dgm:t>
    </dgm:pt>
    <dgm:pt modelId="{2E17E7ED-F774-494E-B59D-D113301D9D7D}" type="pres">
      <dgm:prSet presAssocID="{664FAA4B-A439-4C7B-AD52-492A3841A4DD}" presName="firstComp" presStyleCnt="0"/>
      <dgm:spPr/>
      <dgm:t>
        <a:bodyPr/>
        <a:lstStyle/>
        <a:p>
          <a:endParaRPr lang="es-AR"/>
        </a:p>
      </dgm:t>
    </dgm:pt>
    <dgm:pt modelId="{9A15D6A8-A220-4A4E-B97B-8024D8C1195E}" type="pres">
      <dgm:prSet presAssocID="{664FAA4B-A439-4C7B-AD52-492A3841A4DD}" presName="firstChild" presStyleLbl="bgAccFollowNode1" presStyleIdx="1" presStyleCnt="2" custScaleY="263802" custLinFactNeighborX="-896" custLinFactNeighborY="-1475"/>
      <dgm:spPr/>
      <dgm:t>
        <a:bodyPr/>
        <a:lstStyle/>
        <a:p>
          <a:endParaRPr lang="es-AR"/>
        </a:p>
      </dgm:t>
    </dgm:pt>
    <dgm:pt modelId="{31156E40-4D77-4104-9D64-29B5E729E397}" type="pres">
      <dgm:prSet presAssocID="{664FAA4B-A439-4C7B-AD52-492A3841A4DD}" presName="firstChildTx" presStyleLbl="bgAccFollowNode1" presStyleIdx="1" presStyleCnt="2">
        <dgm:presLayoutVars>
          <dgm:bulletEnabled val="1"/>
        </dgm:presLayoutVars>
      </dgm:prSet>
      <dgm:spPr/>
      <dgm:t>
        <a:bodyPr/>
        <a:lstStyle/>
        <a:p>
          <a:endParaRPr lang="es-AR"/>
        </a:p>
      </dgm:t>
    </dgm:pt>
    <dgm:pt modelId="{FCF505DF-24FE-4208-A548-814164DD83DE}" type="pres">
      <dgm:prSet presAssocID="{664FAA4B-A439-4C7B-AD52-492A3841A4DD}" presName="negSpace" presStyleCnt="0"/>
      <dgm:spPr/>
      <dgm:t>
        <a:bodyPr/>
        <a:lstStyle/>
        <a:p>
          <a:endParaRPr lang="es-AR"/>
        </a:p>
      </dgm:t>
    </dgm:pt>
    <dgm:pt modelId="{227366DB-23BC-4FE8-89D4-3BE3F36A9B90}" type="pres">
      <dgm:prSet presAssocID="{664FAA4B-A439-4C7B-AD52-492A3841A4DD}" presName="circle" presStyleLbl="node1" presStyleIdx="1" presStyleCnt="2"/>
      <dgm:spPr/>
      <dgm:t>
        <a:bodyPr/>
        <a:lstStyle/>
        <a:p>
          <a:endParaRPr lang="es-AR"/>
        </a:p>
      </dgm:t>
    </dgm:pt>
  </dgm:ptLst>
  <dgm:cxnLst>
    <dgm:cxn modelId="{06D2A19B-50C2-4CF0-B792-2A2BA57C6B57}" srcId="{F5E7EB2E-8BF6-4A65-B78F-38C3E8AADDB4}" destId="{0675B954-AB82-4E2B-A061-B0904BABF16E}" srcOrd="0" destOrd="0" parTransId="{D9388FF8-56E4-4B3E-BD22-319309C0EFBE}" sibTransId="{72671199-8481-4A56-9675-95008603DD0F}"/>
    <dgm:cxn modelId="{7744A60B-42E6-4A7D-BDB1-B5A5758D0B8F}" type="presOf" srcId="{DC6A77D1-BEB5-4587-90EB-0E60C17D6A14}" destId="{31156E40-4D77-4104-9D64-29B5E729E397}" srcOrd="1" destOrd="0" presId="urn:microsoft.com/office/officeart/2005/8/layout/hList9"/>
    <dgm:cxn modelId="{A23F18DE-F888-45B9-977E-34230438F2A5}" type="presOf" srcId="{F5E7EB2E-8BF6-4A65-B78F-38C3E8AADDB4}" destId="{BADD56BD-848F-46D7-B657-323E52997406}" srcOrd="0" destOrd="0" presId="urn:microsoft.com/office/officeart/2005/8/layout/hList9"/>
    <dgm:cxn modelId="{D1B3CA5B-F083-4C8F-A031-FC82E4106D10}" srcId="{0675B954-AB82-4E2B-A061-B0904BABF16E}" destId="{92BC0DA3-BBF8-4288-916A-890E074171F8}" srcOrd="0" destOrd="0" parTransId="{7EA45AB6-3986-40BD-B755-E76D0D785CD1}" sibTransId="{90FAD7E7-FBC9-4CBC-A85C-0AB0EE6A614C}"/>
    <dgm:cxn modelId="{543BC63E-C437-4C19-B45A-6877DC7913F0}" srcId="{F5E7EB2E-8BF6-4A65-B78F-38C3E8AADDB4}" destId="{664FAA4B-A439-4C7B-AD52-492A3841A4DD}" srcOrd="1" destOrd="0" parTransId="{356384C5-180D-4243-91BA-4E6AC3ED1C60}" sibTransId="{5E186D36-3271-4580-AFB2-0147E789E8D5}"/>
    <dgm:cxn modelId="{CBCA31E8-033C-4F34-81DD-63B2B88134B2}" type="presOf" srcId="{92BC0DA3-BBF8-4288-916A-890E074171F8}" destId="{8230969E-5636-47FD-8142-5945FF1C3CB3}" srcOrd="0" destOrd="0" presId="urn:microsoft.com/office/officeart/2005/8/layout/hList9"/>
    <dgm:cxn modelId="{092B5013-6BB5-49C4-A706-F7C2A924A868}" type="presOf" srcId="{664FAA4B-A439-4C7B-AD52-492A3841A4DD}" destId="{227366DB-23BC-4FE8-89D4-3BE3F36A9B90}" srcOrd="0" destOrd="0" presId="urn:microsoft.com/office/officeart/2005/8/layout/hList9"/>
    <dgm:cxn modelId="{FCF287A3-0E27-4A28-8F7F-E1A0A5E227C3}" srcId="{664FAA4B-A439-4C7B-AD52-492A3841A4DD}" destId="{DC6A77D1-BEB5-4587-90EB-0E60C17D6A14}" srcOrd="0" destOrd="0" parTransId="{E720B07F-D19E-4AEA-A15B-279C7080E1D7}" sibTransId="{12267793-6C6E-48F9-BAA2-5F9A379EF94F}"/>
    <dgm:cxn modelId="{A4EAC3D9-B834-4B27-8F44-25C4B0F48E3B}" type="presOf" srcId="{92BC0DA3-BBF8-4288-916A-890E074171F8}" destId="{1B018236-E70F-45FC-97FC-F59E1FB2C2DA}" srcOrd="1" destOrd="0" presId="urn:microsoft.com/office/officeart/2005/8/layout/hList9"/>
    <dgm:cxn modelId="{C6ACBFD0-2CCF-40AE-939D-FACA5AC802B6}" type="presOf" srcId="{0675B954-AB82-4E2B-A061-B0904BABF16E}" destId="{83643B30-50A5-4D85-A68D-15C82481F139}" srcOrd="0" destOrd="0" presId="urn:microsoft.com/office/officeart/2005/8/layout/hList9"/>
    <dgm:cxn modelId="{49903884-6F21-4D24-814D-34F9BA3FBB70}" type="presOf" srcId="{DC6A77D1-BEB5-4587-90EB-0E60C17D6A14}" destId="{9A15D6A8-A220-4A4E-B97B-8024D8C1195E}" srcOrd="0" destOrd="0" presId="urn:microsoft.com/office/officeart/2005/8/layout/hList9"/>
    <dgm:cxn modelId="{1E866244-DA95-42EC-99AE-9736E4BAB186}" type="presParOf" srcId="{BADD56BD-848F-46D7-B657-323E52997406}" destId="{18836C33-5913-4BA0-9A4D-D4C0F58A561D}" srcOrd="0" destOrd="0" presId="urn:microsoft.com/office/officeart/2005/8/layout/hList9"/>
    <dgm:cxn modelId="{230A9670-B34D-4C5E-BA0D-46A8F7AE9EE2}" type="presParOf" srcId="{BADD56BD-848F-46D7-B657-323E52997406}" destId="{E66487BA-F27B-4AFB-9AEF-E3B72885DC80}" srcOrd="1" destOrd="0" presId="urn:microsoft.com/office/officeart/2005/8/layout/hList9"/>
    <dgm:cxn modelId="{C28307D0-4BF5-4EBE-9A24-B7478572FC19}" type="presParOf" srcId="{E66487BA-F27B-4AFB-9AEF-E3B72885DC80}" destId="{C0959EF1-A913-49DE-8D73-713A8DA449F5}" srcOrd="0" destOrd="0" presId="urn:microsoft.com/office/officeart/2005/8/layout/hList9"/>
    <dgm:cxn modelId="{57A1D9BD-496A-4970-B729-824530CA2430}" type="presParOf" srcId="{E66487BA-F27B-4AFB-9AEF-E3B72885DC80}" destId="{A0B45F27-B54B-4E04-A56D-0524B237367C}" srcOrd="1" destOrd="0" presId="urn:microsoft.com/office/officeart/2005/8/layout/hList9"/>
    <dgm:cxn modelId="{8F4EB706-DD22-4502-B826-44A1ED857531}" type="presParOf" srcId="{A0B45F27-B54B-4E04-A56D-0524B237367C}" destId="{8230969E-5636-47FD-8142-5945FF1C3CB3}" srcOrd="0" destOrd="0" presId="urn:microsoft.com/office/officeart/2005/8/layout/hList9"/>
    <dgm:cxn modelId="{5872FC27-577E-42A6-99D9-A6A85919D008}" type="presParOf" srcId="{A0B45F27-B54B-4E04-A56D-0524B237367C}" destId="{1B018236-E70F-45FC-97FC-F59E1FB2C2DA}" srcOrd="1" destOrd="0" presId="urn:microsoft.com/office/officeart/2005/8/layout/hList9"/>
    <dgm:cxn modelId="{62A914C9-7F04-4A1E-A65F-4F1FF65E2D2B}" type="presParOf" srcId="{BADD56BD-848F-46D7-B657-323E52997406}" destId="{536D9198-53CE-4655-9971-9A0C601D770F}" srcOrd="2" destOrd="0" presId="urn:microsoft.com/office/officeart/2005/8/layout/hList9"/>
    <dgm:cxn modelId="{C8C055FB-75AE-4614-A059-64BAEC06CDD7}" type="presParOf" srcId="{BADD56BD-848F-46D7-B657-323E52997406}" destId="{83643B30-50A5-4D85-A68D-15C82481F139}" srcOrd="3" destOrd="0" presId="urn:microsoft.com/office/officeart/2005/8/layout/hList9"/>
    <dgm:cxn modelId="{288DA5F9-AD65-4084-8778-1027C7C5F1B5}" type="presParOf" srcId="{BADD56BD-848F-46D7-B657-323E52997406}" destId="{2A0F2C9E-7719-4B32-B93D-8DF5E34F4483}" srcOrd="4" destOrd="0" presId="urn:microsoft.com/office/officeart/2005/8/layout/hList9"/>
    <dgm:cxn modelId="{4B36BC88-11BD-41DE-88C2-639481AAC88B}" type="presParOf" srcId="{BADD56BD-848F-46D7-B657-323E52997406}" destId="{5A5D14DB-0F70-47B5-83D1-0FE7FDCFD95F}" srcOrd="5" destOrd="0" presId="urn:microsoft.com/office/officeart/2005/8/layout/hList9"/>
    <dgm:cxn modelId="{A159DC82-4336-4128-80AC-5333B8E04AC9}" type="presParOf" srcId="{BADD56BD-848F-46D7-B657-323E52997406}" destId="{EAF6D045-389E-4257-85FD-D7281DBBBFC8}" srcOrd="6" destOrd="0" presId="urn:microsoft.com/office/officeart/2005/8/layout/hList9"/>
    <dgm:cxn modelId="{87F375D6-7CFF-4E9F-B1E6-5E05BA142729}" type="presParOf" srcId="{EAF6D045-389E-4257-85FD-D7281DBBBFC8}" destId="{321638DA-F742-4949-92E0-26250DF95FBD}" srcOrd="0" destOrd="0" presId="urn:microsoft.com/office/officeart/2005/8/layout/hList9"/>
    <dgm:cxn modelId="{B24A190E-193F-40E8-8957-1B1A44FDBD26}" type="presParOf" srcId="{EAF6D045-389E-4257-85FD-D7281DBBBFC8}" destId="{2E17E7ED-F774-494E-B59D-D113301D9D7D}" srcOrd="1" destOrd="0" presId="urn:microsoft.com/office/officeart/2005/8/layout/hList9"/>
    <dgm:cxn modelId="{3F7B7F5D-9E8A-45C9-86AB-B30B869B2F9D}" type="presParOf" srcId="{2E17E7ED-F774-494E-B59D-D113301D9D7D}" destId="{9A15D6A8-A220-4A4E-B97B-8024D8C1195E}" srcOrd="0" destOrd="0" presId="urn:microsoft.com/office/officeart/2005/8/layout/hList9"/>
    <dgm:cxn modelId="{BCE80E88-853E-49EA-9E3E-CAB75BA7C87A}" type="presParOf" srcId="{2E17E7ED-F774-494E-B59D-D113301D9D7D}" destId="{31156E40-4D77-4104-9D64-29B5E729E397}" srcOrd="1" destOrd="0" presId="urn:microsoft.com/office/officeart/2005/8/layout/hList9"/>
    <dgm:cxn modelId="{C45B6CB4-6615-4F78-9A70-0C637992CDD9}" type="presParOf" srcId="{BADD56BD-848F-46D7-B657-323E52997406}" destId="{FCF505DF-24FE-4208-A548-814164DD83DE}" srcOrd="7" destOrd="0" presId="urn:microsoft.com/office/officeart/2005/8/layout/hList9"/>
    <dgm:cxn modelId="{1E72F0C8-AD27-41A7-97A0-513A0981B29B}" type="presParOf" srcId="{BADD56BD-848F-46D7-B657-323E52997406}" destId="{227366DB-23BC-4FE8-89D4-3BE3F36A9B90}"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0969E-5636-47FD-8142-5945FF1C3CB3}">
      <dsp:nvSpPr>
        <dsp:cNvPr id="0" name=""/>
        <dsp:cNvSpPr/>
      </dsp:nvSpPr>
      <dsp:spPr>
        <a:xfrm>
          <a:off x="999731" y="591840"/>
          <a:ext cx="1904255" cy="3350651"/>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Nacional</a:t>
          </a:r>
          <a:r>
            <a:rPr lang="es-MX" sz="1800" kern="1200" dirty="0" smtClean="0">
              <a:solidFill>
                <a:schemeClr val="bg1"/>
              </a:solidFill>
              <a:latin typeface="Arial" panose="020B0604020202020204" pitchFamily="34" charset="0"/>
              <a:cs typeface="Arial" panose="020B0604020202020204" pitchFamily="34" charset="0"/>
            </a:rPr>
            <a:t>: 5.918</a:t>
          </a: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Federal</a:t>
          </a:r>
          <a:r>
            <a:rPr lang="es-MX" sz="1800" kern="1200" dirty="0" smtClean="0">
              <a:solidFill>
                <a:schemeClr val="bg1"/>
              </a:solidFill>
              <a:latin typeface="Arial" panose="020B0604020202020204" pitchFamily="34" charset="0"/>
              <a:cs typeface="Arial" panose="020B0604020202020204" pitchFamily="34" charset="0"/>
            </a:rPr>
            <a:t>:</a:t>
          </a:r>
        </a:p>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3.963</a:t>
          </a: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Provinciales</a:t>
          </a:r>
          <a:r>
            <a:rPr lang="es-MX" sz="1800" kern="1200" dirty="0" smtClean="0">
              <a:solidFill>
                <a:schemeClr val="bg1"/>
              </a:solidFill>
              <a:latin typeface="Arial" panose="020B0604020202020204" pitchFamily="34" charset="0"/>
              <a:cs typeface="Arial" panose="020B0604020202020204" pitchFamily="34" charset="0"/>
            </a:rPr>
            <a:t>: 663</a:t>
          </a:r>
          <a:endParaRPr lang="es-AR" sz="1800" kern="1200" dirty="0">
            <a:solidFill>
              <a:schemeClr val="bg1"/>
            </a:solidFill>
            <a:latin typeface="Arial" panose="020B0604020202020204" pitchFamily="34" charset="0"/>
            <a:cs typeface="Arial" panose="020B0604020202020204" pitchFamily="34" charset="0"/>
          </a:endParaRPr>
        </a:p>
      </dsp:txBody>
      <dsp:txXfrm>
        <a:off x="1304412" y="591840"/>
        <a:ext cx="1599574" cy="3350651"/>
      </dsp:txXfrm>
    </dsp:sp>
    <dsp:sp modelId="{83643B30-50A5-4D85-A68D-15C82481F139}">
      <dsp:nvSpPr>
        <dsp:cNvPr id="0" name=""/>
        <dsp:cNvSpPr/>
      </dsp:nvSpPr>
      <dsp:spPr>
        <a:xfrm>
          <a:off x="1190" y="102773"/>
          <a:ext cx="1269503" cy="1269503"/>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Detenidos/as en SPF:</a:t>
          </a:r>
        </a:p>
        <a:p>
          <a:pPr lvl="0" algn="ctr" defTabSz="6223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10.544</a:t>
          </a:r>
          <a:endParaRPr lang="es-AR" sz="1800" b="1" kern="1200" dirty="0">
            <a:latin typeface="Arial" panose="020B0604020202020204" pitchFamily="34" charset="0"/>
            <a:cs typeface="Arial" panose="020B0604020202020204" pitchFamily="34" charset="0"/>
          </a:endParaRPr>
        </a:p>
      </dsp:txBody>
      <dsp:txXfrm>
        <a:off x="187104" y="288687"/>
        <a:ext cx="897675" cy="897675"/>
      </dsp:txXfrm>
    </dsp:sp>
    <dsp:sp modelId="{9A15D6A8-A220-4A4E-B97B-8024D8C1195E}">
      <dsp:nvSpPr>
        <dsp:cNvPr id="0" name=""/>
        <dsp:cNvSpPr/>
      </dsp:nvSpPr>
      <dsp:spPr>
        <a:xfrm>
          <a:off x="4173491" y="591840"/>
          <a:ext cx="1904255" cy="3350651"/>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Mendoza</a:t>
          </a:r>
          <a:r>
            <a:rPr lang="es-MX" sz="1800" kern="1200" dirty="0" smtClean="0">
              <a:solidFill>
                <a:schemeClr val="bg1"/>
              </a:solidFill>
              <a:latin typeface="Arial" panose="020B0604020202020204" pitchFamily="34" charset="0"/>
              <a:cs typeface="Arial" panose="020B0604020202020204" pitchFamily="34" charset="0"/>
            </a:rPr>
            <a:t>: 673 </a:t>
          </a: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Córdoba</a:t>
          </a:r>
          <a:r>
            <a:rPr lang="es-MX" sz="1800" kern="1200" dirty="0" smtClean="0">
              <a:solidFill>
                <a:schemeClr val="bg1"/>
              </a:solidFill>
              <a:latin typeface="Arial" panose="020B0604020202020204" pitchFamily="34" charset="0"/>
              <a:cs typeface="Arial" panose="020B0604020202020204" pitchFamily="34" charset="0"/>
            </a:rPr>
            <a:t>: </a:t>
          </a:r>
        </a:p>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198</a:t>
          </a:r>
          <a:endParaRPr lang="es-MX" sz="1200"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Entre Ríos: </a:t>
          </a:r>
        </a:p>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230</a:t>
          </a:r>
          <a:endParaRPr lang="es-MX" sz="1200"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Santa Fe:</a:t>
          </a:r>
        </a:p>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241</a:t>
          </a:r>
          <a:endParaRPr lang="es-AR" sz="1200" kern="1200" dirty="0">
            <a:solidFill>
              <a:schemeClr val="bg1"/>
            </a:solidFill>
            <a:latin typeface="Arial" panose="020B0604020202020204" pitchFamily="34" charset="0"/>
            <a:cs typeface="Arial" panose="020B0604020202020204" pitchFamily="34" charset="0"/>
          </a:endParaRPr>
        </a:p>
      </dsp:txBody>
      <dsp:txXfrm>
        <a:off x="4478172" y="591840"/>
        <a:ext cx="1599574" cy="3350651"/>
      </dsp:txXfrm>
    </dsp:sp>
    <dsp:sp modelId="{227366DB-23BC-4FE8-89D4-3BE3F36A9B90}">
      <dsp:nvSpPr>
        <dsp:cNvPr id="0" name=""/>
        <dsp:cNvSpPr/>
      </dsp:nvSpPr>
      <dsp:spPr>
        <a:xfrm>
          <a:off x="3174950" y="102773"/>
          <a:ext cx="1269503" cy="1269503"/>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b="0" kern="1200" dirty="0" smtClean="0">
              <a:latin typeface="Arial" panose="020B0604020202020204" pitchFamily="34" charset="0"/>
              <a:cs typeface="Arial" panose="020B0604020202020204" pitchFamily="34" charset="0"/>
            </a:rPr>
            <a:t>Detenidos/as en provincias:</a:t>
          </a:r>
        </a:p>
        <a:p>
          <a:pPr lvl="0" algn="ctr" defTabSz="62230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1342</a:t>
          </a:r>
          <a:r>
            <a:rPr lang="es-MX" sz="1400" b="1" kern="1200" dirty="0" smtClean="0">
              <a:latin typeface="Arial" panose="020B0604020202020204" pitchFamily="34" charset="0"/>
              <a:cs typeface="Arial" panose="020B0604020202020204" pitchFamily="34" charset="0"/>
            </a:rPr>
            <a:t> </a:t>
          </a:r>
          <a:endParaRPr lang="es-AR" sz="1400" b="1" kern="1200" dirty="0">
            <a:latin typeface="Arial" panose="020B0604020202020204" pitchFamily="34" charset="0"/>
            <a:cs typeface="Arial" panose="020B0604020202020204" pitchFamily="34" charset="0"/>
          </a:endParaRPr>
        </a:p>
      </dsp:txBody>
      <dsp:txXfrm>
        <a:off x="3360864" y="288687"/>
        <a:ext cx="897675" cy="89767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5559" tIns="47780" rIns="95559" bIns="47780" rtlCol="0"/>
          <a:lstStyle>
            <a:lvl1pPr algn="l">
              <a:defRPr sz="1200"/>
            </a:lvl1pPr>
          </a:lstStyle>
          <a:p>
            <a:endParaRPr lang="es-AR"/>
          </a:p>
        </p:txBody>
      </p:sp>
      <p:sp>
        <p:nvSpPr>
          <p:cNvPr id="3" name="2 Marcador de fecha"/>
          <p:cNvSpPr>
            <a:spLocks noGrp="1"/>
          </p:cNvSpPr>
          <p:nvPr>
            <p:ph type="dt" idx="1"/>
          </p:nvPr>
        </p:nvSpPr>
        <p:spPr>
          <a:xfrm>
            <a:off x="3850443" y="0"/>
            <a:ext cx="2945659" cy="496332"/>
          </a:xfrm>
          <a:prstGeom prst="rect">
            <a:avLst/>
          </a:prstGeom>
        </p:spPr>
        <p:txBody>
          <a:bodyPr vert="horz" lIns="95559" tIns="47780" rIns="95559" bIns="47780" rtlCol="0"/>
          <a:lstStyle>
            <a:lvl1pPr algn="r">
              <a:defRPr sz="1200"/>
            </a:lvl1pPr>
          </a:lstStyle>
          <a:p>
            <a:fld id="{92F99CE2-6E1B-41FE-8C32-E45338BF846D}" type="datetimeFigureOut">
              <a:rPr lang="es-AR" smtClean="0"/>
              <a:t>11/03/2015</a:t>
            </a:fld>
            <a:endParaRPr lang="es-AR"/>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9" tIns="47780" rIns="95559" bIns="47780" rtlCol="0" anchor="ctr"/>
          <a:lstStyle/>
          <a:p>
            <a:endParaRPr lang="es-AR"/>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5559" tIns="47780" rIns="95559" bIns="4778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5559" tIns="47780" rIns="95559" bIns="4778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5559" tIns="47780" rIns="95559" bIns="47780" rtlCol="0" anchor="b"/>
          <a:lstStyle>
            <a:lvl1pPr algn="r">
              <a:defRPr sz="1200"/>
            </a:lvl1pPr>
          </a:lstStyle>
          <a:p>
            <a:fld id="{3BC8F2FC-639C-4CFC-9A5C-94BC0A2B6738}" type="slidenum">
              <a:rPr lang="es-AR" smtClean="0"/>
              <a:t>‹Nº›</a:t>
            </a:fld>
            <a:endParaRPr lang="es-AR"/>
          </a:p>
        </p:txBody>
      </p:sp>
    </p:spTree>
    <p:extLst>
      <p:ext uri="{BB962C8B-B14F-4D97-AF65-F5344CB8AC3E}">
        <p14:creationId xmlns:p14="http://schemas.microsoft.com/office/powerpoint/2010/main" val="230276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3BC8F2FC-639C-4CFC-9A5C-94BC0A2B6738}" type="slidenum">
              <a:rPr lang="es-AR" smtClean="0"/>
              <a:t>6</a:t>
            </a:fld>
            <a:endParaRPr lang="es-AR"/>
          </a:p>
        </p:txBody>
      </p:sp>
    </p:spTree>
    <p:extLst>
      <p:ext uri="{BB962C8B-B14F-4D97-AF65-F5344CB8AC3E}">
        <p14:creationId xmlns:p14="http://schemas.microsoft.com/office/powerpoint/2010/main" val="88965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3BC8F2FC-639C-4CFC-9A5C-94BC0A2B6738}" type="slidenum">
              <a:rPr lang="es-AR" smtClean="0"/>
              <a:t>31</a:t>
            </a:fld>
            <a:endParaRPr lang="es-AR"/>
          </a:p>
        </p:txBody>
      </p:sp>
    </p:spTree>
    <p:extLst>
      <p:ext uri="{BB962C8B-B14F-4D97-AF65-F5344CB8AC3E}">
        <p14:creationId xmlns:p14="http://schemas.microsoft.com/office/powerpoint/2010/main" val="97559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350536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9132110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073205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6203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66424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305853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55596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098199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892653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199898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63233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8181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3059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43075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91317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575241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2875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053352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313109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997719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934530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474601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3769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02069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96743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2700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363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52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1556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5111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43199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3076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535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67702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296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2139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7878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8377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3960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6135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1968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0016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75618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1969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133935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9461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872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48472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566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39193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08335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59731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1807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1846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771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4023494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9934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40169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98823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5350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3617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3535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886602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378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3260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65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41872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4310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8813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09659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41941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70292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2246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27462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62577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1909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7669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002653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6157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28220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0099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21529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7259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75605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01435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54871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50398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679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896879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38854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21651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006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49293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72394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31404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5396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90213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7385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742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601462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39959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07397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097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23844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4549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038335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0011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85232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90419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7925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11/03/2015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42728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01247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90323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776925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90192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86867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73790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5323574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67043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514299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3793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0.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theme" Target="../theme/theme11.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theme" Target="../theme/theme1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t>11/03/2015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t>‹Nº›</a:t>
            </a:fld>
            <a:endParaRPr lang="es-AR"/>
          </a:p>
        </p:txBody>
      </p:sp>
    </p:spTree>
    <p:extLst>
      <p:ext uri="{BB962C8B-B14F-4D97-AF65-F5344CB8AC3E}">
        <p14:creationId xmlns:p14="http://schemas.microsoft.com/office/powerpoint/2010/main" val="189930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52207594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45387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
        <p:nvSpPr>
          <p:cNvPr id="7" name="6 CuadroTexto"/>
          <p:cNvSpPr txBox="1"/>
          <p:nvPr/>
        </p:nvSpPr>
        <p:spPr>
          <a:xfrm>
            <a:off x="96328" y="5805844"/>
            <a:ext cx="2906565"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 Julio 2014.</a:t>
            </a:r>
            <a:endParaRPr lang="es-AR"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356761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679334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67273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158996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174980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76338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25460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655197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11/03/2015</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352083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g"/><Relationship Id="rId1" Type="http://schemas.openxmlformats.org/officeDocument/2006/relationships/slideLayout" Target="../slideLayouts/slideLayout38.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g"/><Relationship Id="rId1" Type="http://schemas.openxmlformats.org/officeDocument/2006/relationships/slideLayout" Target="../slideLayouts/slideLayout48.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jpg"/><Relationship Id="rId1" Type="http://schemas.openxmlformats.org/officeDocument/2006/relationships/slideLayout" Target="../slideLayouts/slideLayout58.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jpg"/><Relationship Id="rId1" Type="http://schemas.openxmlformats.org/officeDocument/2006/relationships/slideLayout" Target="../slideLayouts/slideLayout17.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25.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3.jpg"/><Relationship Id="rId1" Type="http://schemas.openxmlformats.org/officeDocument/2006/relationships/slideLayout" Target="../slideLayouts/slideLayout78.xml"/><Relationship Id="rId5" Type="http://schemas.openxmlformats.org/officeDocument/2006/relationships/chart" Target="../charts/chart29.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jpg"/><Relationship Id="rId1" Type="http://schemas.openxmlformats.org/officeDocument/2006/relationships/slideLayout" Target="../slideLayouts/slideLayout98.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9.jpg"/><Relationship Id="rId1" Type="http://schemas.openxmlformats.org/officeDocument/2006/relationships/slideLayout" Target="../slideLayouts/slideLayout98.xml"/><Relationship Id="rId5" Type="http://schemas.openxmlformats.org/officeDocument/2006/relationships/chart" Target="../charts/chart37.xml"/><Relationship Id="rId4" Type="http://schemas.openxmlformats.org/officeDocument/2006/relationships/chart" Target="../charts/chart36.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jpg"/><Relationship Id="rId1" Type="http://schemas.openxmlformats.org/officeDocument/2006/relationships/slideLayout" Target="../slideLayouts/slideLayout98.xml"/><Relationship Id="rId5" Type="http://schemas.openxmlformats.org/officeDocument/2006/relationships/chart" Target="../charts/chart40.xml"/><Relationship Id="rId4" Type="http://schemas.openxmlformats.org/officeDocument/2006/relationships/chart" Target="../charts/char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chart" Target="../charts/chart43.xml"/><Relationship Id="rId4" Type="http://schemas.openxmlformats.org/officeDocument/2006/relationships/chart" Target="../charts/chart4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3.jpg"/><Relationship Id="rId1" Type="http://schemas.openxmlformats.org/officeDocument/2006/relationships/slideLayout" Target="../slideLayouts/slideLayout98.xml"/><Relationship Id="rId4" Type="http://schemas.openxmlformats.org/officeDocument/2006/relationships/chart" Target="../charts/chart46.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49.xml"/><Relationship Id="rId4" Type="http://schemas.openxmlformats.org/officeDocument/2006/relationships/chart" Target="../charts/char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78589" y="2542252"/>
            <a:ext cx="7687455" cy="3662541"/>
          </a:xfrm>
          <a:prstGeom prst="rect">
            <a:avLst/>
          </a:prstGeom>
          <a:noFill/>
        </p:spPr>
        <p:txBody>
          <a:bodyPr wrap="square" rtlCol="0">
            <a:spAutoFit/>
          </a:bodyPr>
          <a:lstStyle/>
          <a:p>
            <a:r>
              <a:rPr lang="es-AR" sz="4400" b="1" dirty="0" smtClean="0">
                <a:solidFill>
                  <a:schemeClr val="tx2">
                    <a:lumMod val="75000"/>
                  </a:schemeClr>
                </a:solidFill>
                <a:latin typeface="Arial" pitchFamily="34" charset="0"/>
                <a:cs typeface="Arial" pitchFamily="34" charset="0"/>
              </a:rPr>
              <a:t>Población en el SPF</a:t>
            </a:r>
          </a:p>
          <a:p>
            <a:endParaRPr lang="es-AR" sz="2400" dirty="0" smtClean="0">
              <a:latin typeface="Arial" pitchFamily="34" charset="0"/>
              <a:cs typeface="Arial" pitchFamily="34" charset="0"/>
            </a:endParaRPr>
          </a:p>
          <a:p>
            <a:r>
              <a:rPr lang="es-MX" sz="2400" dirty="0" smtClean="0">
                <a:latin typeface="Arial" pitchFamily="34" charset="0"/>
                <a:cs typeface="Arial" pitchFamily="34" charset="0"/>
              </a:rPr>
              <a:t>Sistematización </a:t>
            </a:r>
            <a:r>
              <a:rPr lang="es-MX" sz="2400" dirty="0">
                <a:latin typeface="Arial" pitchFamily="34" charset="0"/>
                <a:cs typeface="Arial" pitchFamily="34" charset="0"/>
              </a:rPr>
              <a:t>de información </a:t>
            </a:r>
            <a:r>
              <a:rPr lang="es-MX" sz="2400" dirty="0" smtClean="0">
                <a:latin typeface="Arial" pitchFamily="34" charset="0"/>
                <a:cs typeface="Arial" pitchFamily="34" charset="0"/>
              </a:rPr>
              <a:t>semanal</a:t>
            </a:r>
          </a:p>
          <a:p>
            <a:endParaRPr lang="es-MX" sz="2400" dirty="0">
              <a:latin typeface="Arial" pitchFamily="34" charset="0"/>
              <a:cs typeface="Arial" pitchFamily="34" charset="0"/>
            </a:endParaRPr>
          </a:p>
          <a:p>
            <a:r>
              <a:rPr lang="es-MX" sz="2400" dirty="0" smtClean="0">
                <a:latin typeface="Arial" pitchFamily="34" charset="0"/>
                <a:cs typeface="Arial" pitchFamily="34" charset="0"/>
              </a:rPr>
              <a:t>Área de Registro y Bases de Datos </a:t>
            </a:r>
          </a:p>
          <a:p>
            <a:r>
              <a:rPr lang="es-MX" sz="2400" b="1" dirty="0" smtClean="0">
                <a:solidFill>
                  <a:srgbClr val="EF57D9"/>
                </a:solidFill>
                <a:latin typeface="Arial" pitchFamily="34" charset="0"/>
                <a:cs typeface="Arial" pitchFamily="34" charset="0"/>
              </a:rPr>
              <a:t>PROCUVIN</a:t>
            </a:r>
          </a:p>
          <a:p>
            <a:endParaRPr lang="es-MX" dirty="0">
              <a:latin typeface="Arial" pitchFamily="34" charset="0"/>
              <a:cs typeface="Arial" pitchFamily="34" charset="0"/>
            </a:endParaRPr>
          </a:p>
          <a:p>
            <a:endParaRPr lang="es-AR" sz="800" b="1" dirty="0" smtClean="0">
              <a:solidFill>
                <a:srgbClr val="404040"/>
              </a:solidFill>
              <a:latin typeface="Arial" pitchFamily="34" charset="0"/>
              <a:cs typeface="Arial" pitchFamily="34" charset="0"/>
            </a:endParaRPr>
          </a:p>
          <a:p>
            <a:r>
              <a:rPr lang="es-AR" sz="1600" b="1" dirty="0" smtClean="0">
                <a:solidFill>
                  <a:srgbClr val="404040"/>
                </a:solidFill>
                <a:latin typeface="Arial" pitchFamily="34" charset="0"/>
                <a:cs typeface="Arial" pitchFamily="34" charset="0"/>
              </a:rPr>
              <a:t>Enero 2015</a:t>
            </a:r>
            <a:endParaRPr lang="es-AR" sz="1600" b="1" dirty="0">
              <a:solidFill>
                <a:srgbClr val="404040"/>
              </a:solidFill>
              <a:latin typeface="Arial" pitchFamily="34" charset="0"/>
              <a:cs typeface="Arial" pitchFamily="34" charset="0"/>
            </a:endParaRPr>
          </a:p>
          <a:p>
            <a:endParaRPr lang="es-MX" dirty="0">
              <a:latin typeface="Arial" pitchFamily="34" charset="0"/>
              <a:cs typeface="Arial" pitchFamily="34" charset="0"/>
            </a:endParaRPr>
          </a:p>
        </p:txBody>
      </p:sp>
      <p:cxnSp>
        <p:nvCxnSpPr>
          <p:cNvPr id="4" name="Conector recto 9"/>
          <p:cNvCxnSpPr/>
          <p:nvPr/>
        </p:nvCxnSpPr>
        <p:spPr>
          <a:xfrm>
            <a:off x="775531" y="4149080"/>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5" name="Conector recto 9"/>
          <p:cNvCxnSpPr/>
          <p:nvPr/>
        </p:nvCxnSpPr>
        <p:spPr>
          <a:xfrm>
            <a:off x="750835" y="5301208"/>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605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98229" y="6003346"/>
            <a:ext cx="8206219" cy="83671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500" dirty="0" smtClean="0">
                <a:solidFill>
                  <a:srgbClr val="17375E"/>
                </a:solidFill>
                <a:latin typeface="Arial" pitchFamily="34" charset="0"/>
                <a:cs typeface="Arial" pitchFamily="34" charset="0"/>
              </a:rPr>
              <a:t>Se incrementa la proporción de personas encarceladas preventivamente respecto del mes anterior. En términos absolutos, son 6.501 las personas que se encuentran privadas de su libertad sin condena firme. </a:t>
            </a:r>
            <a:endParaRPr lang="es-AR" sz="1500" dirty="0">
              <a:solidFill>
                <a:srgbClr val="17375E"/>
              </a:solidFill>
              <a:latin typeface="Arial" pitchFamily="34" charset="0"/>
              <a:cs typeface="Arial" pitchFamily="34" charset="0"/>
            </a:endParaRPr>
          </a:p>
        </p:txBody>
      </p:sp>
      <p:graphicFrame>
        <p:nvGraphicFramePr>
          <p:cNvPr id="32" name="31 Gráfico"/>
          <p:cNvGraphicFramePr/>
          <p:nvPr>
            <p:extLst>
              <p:ext uri="{D42A27DB-BD31-4B8C-83A1-F6EECF244321}">
                <p14:modId xmlns:p14="http://schemas.microsoft.com/office/powerpoint/2010/main" val="947337909"/>
              </p:ext>
            </p:extLst>
          </p:nvPr>
        </p:nvGraphicFramePr>
        <p:xfrm>
          <a:off x="4662090" y="1218390"/>
          <a:ext cx="3168352"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32 Gráfico"/>
          <p:cNvGraphicFramePr/>
          <p:nvPr>
            <p:extLst>
              <p:ext uri="{D42A27DB-BD31-4B8C-83A1-F6EECF244321}">
                <p14:modId xmlns:p14="http://schemas.microsoft.com/office/powerpoint/2010/main" val="3348474198"/>
              </p:ext>
            </p:extLst>
          </p:nvPr>
        </p:nvGraphicFramePr>
        <p:xfrm>
          <a:off x="684824" y="1196752"/>
          <a:ext cx="3168352"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33 Gráfico"/>
          <p:cNvGraphicFramePr/>
          <p:nvPr>
            <p:extLst>
              <p:ext uri="{D42A27DB-BD31-4B8C-83A1-F6EECF244321}">
                <p14:modId xmlns:p14="http://schemas.microsoft.com/office/powerpoint/2010/main" val="373311196"/>
              </p:ext>
            </p:extLst>
          </p:nvPr>
        </p:nvGraphicFramePr>
        <p:xfrm>
          <a:off x="739747" y="3429000"/>
          <a:ext cx="3168352"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35" name="34 CuadroTexto"/>
          <p:cNvSpPr txBox="1"/>
          <p:nvPr/>
        </p:nvSpPr>
        <p:spPr>
          <a:xfrm>
            <a:off x="1812675" y="5582715"/>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10.544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graphicFrame>
        <p:nvGraphicFramePr>
          <p:cNvPr id="36" name="35 Gráfico"/>
          <p:cNvGraphicFramePr/>
          <p:nvPr>
            <p:extLst>
              <p:ext uri="{D42A27DB-BD31-4B8C-83A1-F6EECF244321}">
                <p14:modId xmlns:p14="http://schemas.microsoft.com/office/powerpoint/2010/main" val="1329691890"/>
              </p:ext>
            </p:extLst>
          </p:nvPr>
        </p:nvGraphicFramePr>
        <p:xfrm>
          <a:off x="4644008" y="3429000"/>
          <a:ext cx="3168352"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37" name="36 CuadroTexto"/>
          <p:cNvSpPr txBox="1"/>
          <p:nvPr/>
        </p:nvSpPr>
        <p:spPr>
          <a:xfrm>
            <a:off x="5796884" y="5592240"/>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10.544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8" name="37 CuadroTexto"/>
          <p:cNvSpPr txBox="1"/>
          <p:nvPr/>
        </p:nvSpPr>
        <p:spPr>
          <a:xfrm>
            <a:off x="1778171" y="3391496"/>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10.544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9" name="38 CuadroTexto"/>
          <p:cNvSpPr txBox="1"/>
          <p:nvPr/>
        </p:nvSpPr>
        <p:spPr>
          <a:xfrm>
            <a:off x="5814136" y="3391496"/>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10.544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40" name="39 CuadroTexto"/>
          <p:cNvSpPr txBox="1"/>
          <p:nvPr/>
        </p:nvSpPr>
        <p:spPr>
          <a:xfrm>
            <a:off x="951622" y="1480141"/>
            <a:ext cx="269977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situación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procesal</a:t>
            </a:r>
            <a:endParaRPr lang="es-AR" sz="1100" b="1" dirty="0">
              <a:solidFill>
                <a:schemeClr val="tx2"/>
              </a:solidFill>
              <a:latin typeface="Arial" pitchFamily="34" charset="0"/>
              <a:cs typeface="Arial" pitchFamily="34" charset="0"/>
            </a:endParaRPr>
          </a:p>
        </p:txBody>
      </p:sp>
      <p:sp>
        <p:nvSpPr>
          <p:cNvPr id="41" name="40 CuadroTexto"/>
          <p:cNvSpPr txBox="1"/>
          <p:nvPr/>
        </p:nvSpPr>
        <p:spPr>
          <a:xfrm>
            <a:off x="1316586" y="3741086"/>
            <a:ext cx="1946367"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smtClean="0">
                <a:solidFill>
                  <a:schemeClr val="tx2"/>
                </a:solidFill>
                <a:latin typeface="Arial" pitchFamily="34" charset="0"/>
                <a:cs typeface="Arial" pitchFamily="34" charset="0"/>
              </a:rPr>
              <a:t>género</a:t>
            </a:r>
            <a:endParaRPr lang="es-AR" sz="1100" b="1" dirty="0">
              <a:solidFill>
                <a:schemeClr val="tx2"/>
              </a:solidFill>
              <a:latin typeface="Arial" pitchFamily="34" charset="0"/>
              <a:cs typeface="Arial" pitchFamily="34" charset="0"/>
            </a:endParaRPr>
          </a:p>
        </p:txBody>
      </p:sp>
      <p:sp>
        <p:nvSpPr>
          <p:cNvPr id="42" name="41 CuadroTexto"/>
          <p:cNvSpPr txBox="1"/>
          <p:nvPr/>
        </p:nvSpPr>
        <p:spPr>
          <a:xfrm>
            <a:off x="5189859" y="1475949"/>
            <a:ext cx="227818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 jurisdicción</a:t>
            </a:r>
            <a:endParaRPr lang="es-AR" sz="1100" b="1" dirty="0">
              <a:solidFill>
                <a:schemeClr val="tx2"/>
              </a:solidFill>
              <a:latin typeface="Arial" pitchFamily="34" charset="0"/>
              <a:cs typeface="Arial" pitchFamily="34" charset="0"/>
            </a:endParaRPr>
          </a:p>
        </p:txBody>
      </p:sp>
      <p:sp>
        <p:nvSpPr>
          <p:cNvPr id="43" name="42 CuadroTexto"/>
          <p:cNvSpPr txBox="1"/>
          <p:nvPr/>
        </p:nvSpPr>
        <p:spPr>
          <a:xfrm>
            <a:off x="5087471" y="3741086"/>
            <a:ext cx="241284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tramo</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de</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edad</a:t>
            </a:r>
            <a:endParaRPr lang="es-AR" sz="1100" b="1" dirty="0">
              <a:solidFill>
                <a:schemeClr val="tx2"/>
              </a:solidFill>
              <a:latin typeface="Arial" pitchFamily="34" charset="0"/>
              <a:cs typeface="Arial" pitchFamily="34" charset="0"/>
            </a:endParaRPr>
          </a:p>
        </p:txBody>
      </p:sp>
      <p:sp>
        <p:nvSpPr>
          <p:cNvPr id="44" name="43 CuadroTexto"/>
          <p:cNvSpPr txBox="1"/>
          <p:nvPr/>
        </p:nvSpPr>
        <p:spPr>
          <a:xfrm>
            <a:off x="374848" y="2365872"/>
            <a:ext cx="1103329" cy="369332"/>
          </a:xfrm>
          <a:prstGeom prst="rect">
            <a:avLst/>
          </a:prstGeom>
          <a:noFill/>
        </p:spPr>
        <p:txBody>
          <a:bodyPr wrap="square" rtlCol="0">
            <a:spAutoFit/>
          </a:bodyPr>
          <a:lstStyle/>
          <a:p>
            <a:pPr algn="ctr"/>
            <a:r>
              <a:rPr lang="es-MX" sz="900" dirty="0" smtClean="0">
                <a:latin typeface="Arial" pitchFamily="34" charset="0"/>
                <a:cs typeface="Arial" pitchFamily="34" charset="0"/>
              </a:rPr>
              <a:t>Condenados/as </a:t>
            </a:r>
            <a:r>
              <a:rPr lang="es-MX" sz="900" b="1" dirty="0" smtClean="0">
                <a:latin typeface="Arial" pitchFamily="34" charset="0"/>
                <a:cs typeface="Arial" pitchFamily="34" charset="0"/>
              </a:rPr>
              <a:t>38,3%</a:t>
            </a:r>
            <a:endParaRPr lang="es-AR" sz="900" b="1" dirty="0">
              <a:latin typeface="Arial" pitchFamily="34" charset="0"/>
              <a:cs typeface="Arial" pitchFamily="34" charset="0"/>
            </a:endParaRPr>
          </a:p>
        </p:txBody>
      </p:sp>
      <p:sp>
        <p:nvSpPr>
          <p:cNvPr id="45" name="44 CuadroTexto"/>
          <p:cNvSpPr txBox="1"/>
          <p:nvPr/>
        </p:nvSpPr>
        <p:spPr>
          <a:xfrm>
            <a:off x="2996481" y="2204864"/>
            <a:ext cx="1349151" cy="507831"/>
          </a:xfrm>
          <a:prstGeom prst="rect">
            <a:avLst/>
          </a:prstGeom>
          <a:noFill/>
        </p:spPr>
        <p:txBody>
          <a:bodyPr wrap="square" rtlCol="0">
            <a:spAutoFit/>
          </a:bodyPr>
          <a:lstStyle/>
          <a:p>
            <a:pPr algn="ctr"/>
            <a:r>
              <a:rPr lang="es-MX" sz="900" dirty="0" smtClean="0">
                <a:latin typeface="Arial" pitchFamily="34" charset="0"/>
                <a:cs typeface="Arial" pitchFamily="34" charset="0"/>
              </a:rPr>
              <a:t>Encarcelados/as preventivamente </a:t>
            </a:r>
            <a:r>
              <a:rPr lang="es-MX" sz="900" b="1" dirty="0" smtClean="0">
                <a:latin typeface="Arial" pitchFamily="34" charset="0"/>
                <a:cs typeface="Arial" pitchFamily="34" charset="0"/>
              </a:rPr>
              <a:t>61,7%</a:t>
            </a:r>
            <a:endParaRPr lang="es-AR" sz="900" b="1" dirty="0">
              <a:latin typeface="Arial" pitchFamily="34" charset="0"/>
              <a:cs typeface="Arial" pitchFamily="34" charset="0"/>
            </a:endParaRPr>
          </a:p>
        </p:txBody>
      </p:sp>
      <p:sp>
        <p:nvSpPr>
          <p:cNvPr id="48" name="47 Flecha arriba"/>
          <p:cNvSpPr/>
          <p:nvPr/>
        </p:nvSpPr>
        <p:spPr>
          <a:xfrm>
            <a:off x="4214155" y="2294839"/>
            <a:ext cx="194586" cy="28862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itchFamily="34" charset="0"/>
              <a:cs typeface="Arial" pitchFamily="34" charset="0"/>
            </a:endParaRPr>
          </a:p>
        </p:txBody>
      </p:sp>
      <p:sp>
        <p:nvSpPr>
          <p:cNvPr id="49" name="48 Rectángulo"/>
          <p:cNvSpPr/>
          <p:nvPr/>
        </p:nvSpPr>
        <p:spPr>
          <a:xfrm>
            <a:off x="3162424" y="2735204"/>
            <a:ext cx="1141783" cy="4281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800" b="1" dirty="0" smtClean="0">
                <a:latin typeface="Arial" pitchFamily="34" charset="0"/>
                <a:cs typeface="Arial" pitchFamily="34" charset="0"/>
              </a:rPr>
              <a:t>Diciembre: 60,4%</a:t>
            </a:r>
          </a:p>
          <a:p>
            <a:pPr algn="ctr"/>
            <a:r>
              <a:rPr lang="es-MX" sz="800" b="1" dirty="0" smtClean="0">
                <a:latin typeface="Arial" pitchFamily="34" charset="0"/>
                <a:cs typeface="Arial" pitchFamily="34" charset="0"/>
              </a:rPr>
              <a:t>Noviembre: 61,1%</a:t>
            </a:r>
          </a:p>
          <a:p>
            <a:pPr algn="ctr"/>
            <a:r>
              <a:rPr lang="es-MX" sz="800" b="1" dirty="0" smtClean="0">
                <a:latin typeface="Arial" pitchFamily="34" charset="0"/>
                <a:cs typeface="Arial" pitchFamily="34" charset="0"/>
              </a:rPr>
              <a:t>Octubre: 61,6%</a:t>
            </a: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chemeClr val="tx2">
                    <a:lumMod val="75000"/>
                  </a:schemeClr>
                </a:solidFill>
                <a:latin typeface="Arial" pitchFamily="34" charset="0"/>
                <a:ea typeface="+mn-ea"/>
                <a:cs typeface="Arial" pitchFamily="34" charset="0"/>
              </a:rPr>
              <a:t>Síntesis general. Enero 2015.</a:t>
            </a:r>
            <a:endParaRPr lang="es-AR" sz="2400" dirty="0">
              <a:solidFill>
                <a:schemeClr val="tx2">
                  <a:lumMod val="75000"/>
                </a:schemeClr>
              </a:solidFill>
              <a:latin typeface="Arial" pitchFamily="34" charset="0"/>
              <a:ea typeface="+mn-ea"/>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3" name="2 Marcador de contenido"/>
          <p:cNvSpPr txBox="1">
            <a:spLocks/>
          </p:cNvSpPr>
          <p:nvPr/>
        </p:nvSpPr>
        <p:spPr>
          <a:xfrm>
            <a:off x="230832" y="836712"/>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30/01/2015</a:t>
            </a:r>
            <a:r>
              <a:rPr lang="es-MX" sz="2000" dirty="0" smtClean="0">
                <a:latin typeface="Arial" pitchFamily="34" charset="0"/>
                <a:cs typeface="Arial" pitchFamily="34" charset="0"/>
              </a:rPr>
              <a:t>: </a:t>
            </a:r>
            <a:r>
              <a:rPr lang="es-MX" sz="2000" dirty="0" smtClean="0">
                <a:solidFill>
                  <a:schemeClr val="accent4">
                    <a:lumMod val="75000"/>
                  </a:schemeClr>
                </a:solidFill>
                <a:latin typeface="Arial" pitchFamily="34" charset="0"/>
                <a:cs typeface="Arial" pitchFamily="34" charset="0"/>
              </a:rPr>
              <a:t>10.544</a:t>
            </a:r>
            <a:r>
              <a:rPr lang="es-MX" sz="2800" dirty="0" smtClean="0">
                <a:solidFill>
                  <a:schemeClr val="accent6">
                    <a:lumMod val="75000"/>
                  </a:schemeClr>
                </a:solidFill>
                <a:latin typeface="Arial" pitchFamily="34" charset="0"/>
                <a:cs typeface="Arial" pitchFamily="34" charset="0"/>
              </a:rPr>
              <a:t> </a:t>
            </a:r>
            <a:r>
              <a:rPr lang="es-MX" sz="1800" dirty="0" smtClean="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sp>
        <p:nvSpPr>
          <p:cNvPr id="25" name="16 CuadroTexto"/>
          <p:cNvSpPr txBox="1"/>
          <p:nvPr/>
        </p:nvSpPr>
        <p:spPr>
          <a:xfrm>
            <a:off x="3097402" y="5722858"/>
            <a:ext cx="2455112" cy="195858"/>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
        <p:nvSpPr>
          <p:cNvPr id="26" name="25 Rectángulo"/>
          <p:cNvSpPr/>
          <p:nvPr/>
        </p:nvSpPr>
        <p:spPr>
          <a:xfrm>
            <a:off x="379179" y="5996904"/>
            <a:ext cx="8278227" cy="79742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3495697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situación procesal.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251520" y="6115362"/>
            <a:ext cx="8669535"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El incremento en el peso relativo del conjunto de personas encarceladas preventivamente respecto del total de detenidos/as fue constante durante el 2014 y sigue la tendencia en 2015. </a:t>
            </a:r>
          </a:p>
        </p:txBody>
      </p:sp>
      <p:graphicFrame>
        <p:nvGraphicFramePr>
          <p:cNvPr id="25" name="24 Gráfico"/>
          <p:cNvGraphicFramePr/>
          <p:nvPr>
            <p:extLst>
              <p:ext uri="{D42A27DB-BD31-4B8C-83A1-F6EECF244321}">
                <p14:modId xmlns:p14="http://schemas.microsoft.com/office/powerpoint/2010/main" val="1018868577"/>
              </p:ext>
            </p:extLst>
          </p:nvPr>
        </p:nvGraphicFramePr>
        <p:xfrm>
          <a:off x="182205" y="1613944"/>
          <a:ext cx="8494251" cy="1866622"/>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CuadroTexto"/>
          <p:cNvSpPr txBox="1"/>
          <p:nvPr/>
        </p:nvSpPr>
        <p:spPr>
          <a:xfrm>
            <a:off x="1331640" y="5733256"/>
            <a:ext cx="3143809" cy="200055"/>
          </a:xfrm>
          <a:prstGeom prst="rect">
            <a:avLst/>
          </a:prstGeom>
          <a:noFill/>
        </p:spPr>
        <p:txBody>
          <a:bodyPr wrap="none" rtlCol="0">
            <a:spAutoFit/>
          </a:bodyPr>
          <a:lstStyle/>
          <a:p>
            <a:r>
              <a:rPr lang="es-MX" sz="700" dirty="0" smtClean="0">
                <a:latin typeface="Arial" pitchFamily="34" charset="0"/>
                <a:cs typeface="Arial" pitchFamily="34" charset="0"/>
              </a:rPr>
              <a:t>Fuente: SNEEP. Dirección de política criminal. Ministerio Justicia y DDHH</a:t>
            </a:r>
            <a:endParaRPr lang="es-AR" sz="700" dirty="0">
              <a:latin typeface="Arial" pitchFamily="34" charset="0"/>
              <a:cs typeface="Arial" pitchFamily="34" charset="0"/>
            </a:endParaRPr>
          </a:p>
        </p:txBody>
      </p:sp>
      <p:graphicFrame>
        <p:nvGraphicFramePr>
          <p:cNvPr id="27" name="26 Gráfico"/>
          <p:cNvGraphicFramePr/>
          <p:nvPr>
            <p:extLst>
              <p:ext uri="{D42A27DB-BD31-4B8C-83A1-F6EECF244321}">
                <p14:modId xmlns:p14="http://schemas.microsoft.com/office/powerpoint/2010/main" val="2521920599"/>
              </p:ext>
            </p:extLst>
          </p:nvPr>
        </p:nvGraphicFramePr>
        <p:xfrm>
          <a:off x="251520" y="4005064"/>
          <a:ext cx="8532126" cy="1737268"/>
        </p:xfrm>
        <a:graphic>
          <a:graphicData uri="http://schemas.openxmlformats.org/drawingml/2006/chart">
            <c:chart xmlns:c="http://schemas.openxmlformats.org/drawingml/2006/chart" xmlns:r="http://schemas.openxmlformats.org/officeDocument/2006/relationships" r:id="rId4"/>
          </a:graphicData>
        </a:graphic>
      </p:graphicFrame>
      <p:sp>
        <p:nvSpPr>
          <p:cNvPr id="28" name="27 CuadroTexto"/>
          <p:cNvSpPr txBox="1"/>
          <p:nvPr/>
        </p:nvSpPr>
        <p:spPr>
          <a:xfrm>
            <a:off x="3348231" y="3789040"/>
            <a:ext cx="2308749"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2002-2014</a:t>
            </a:r>
          </a:p>
          <a:p>
            <a:pPr algn="ctr"/>
            <a:r>
              <a:rPr lang="es-MX" sz="1000" dirty="0" smtClean="0">
                <a:solidFill>
                  <a:schemeClr val="tx2"/>
                </a:solidFill>
                <a:latin typeface="Arial" pitchFamily="34" charset="0"/>
                <a:cs typeface="Arial" pitchFamily="34" charset="0"/>
              </a:rPr>
              <a:t>En porcentajes</a:t>
            </a:r>
          </a:p>
        </p:txBody>
      </p:sp>
      <p:sp>
        <p:nvSpPr>
          <p:cNvPr id="29" name="28 CuadroTexto"/>
          <p:cNvSpPr txBox="1"/>
          <p:nvPr/>
        </p:nvSpPr>
        <p:spPr>
          <a:xfrm>
            <a:off x="2803699" y="1198446"/>
            <a:ext cx="3291797"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septiembre 2013 – enero 2015</a:t>
            </a:r>
          </a:p>
          <a:p>
            <a:pPr algn="ctr"/>
            <a:r>
              <a:rPr lang="es-MX" sz="1000" dirty="0" smtClean="0">
                <a:solidFill>
                  <a:schemeClr val="tx2"/>
                </a:solidFill>
                <a:latin typeface="Arial" pitchFamily="34" charset="0"/>
                <a:cs typeface="Arial" pitchFamily="34" charset="0"/>
              </a:rPr>
              <a:t>En porcentajes</a:t>
            </a:r>
          </a:p>
        </p:txBody>
      </p:sp>
      <p:sp>
        <p:nvSpPr>
          <p:cNvPr id="31" name="30 CuadroTexto"/>
          <p:cNvSpPr txBox="1"/>
          <p:nvPr/>
        </p:nvSpPr>
        <p:spPr>
          <a:xfrm>
            <a:off x="1441748" y="3685868"/>
            <a:ext cx="2055371" cy="150305"/>
          </a:xfrm>
          <a:prstGeom prst="rect">
            <a:avLst/>
          </a:prstGeom>
          <a:noFill/>
        </p:spPr>
        <p:txBody>
          <a:bodyPr wrap="none" rtlCol="0">
            <a:spAutoFit/>
          </a:bodyPr>
          <a:lstStyle/>
          <a:p>
            <a:r>
              <a:rPr lang="es-MX" sz="700" dirty="0" smtClean="0">
                <a:latin typeface="Arial" pitchFamily="34" charset="0"/>
                <a:cs typeface="Arial" pitchFamily="34" charset="0"/>
              </a:rPr>
              <a:t>Fuente: partes semanales enviados por el SPF</a:t>
            </a:r>
            <a:endParaRPr lang="es-AR" sz="700" dirty="0">
              <a:latin typeface="Arial" pitchFamily="34" charset="0"/>
              <a:cs typeface="Arial" pitchFamily="34" charset="0"/>
            </a:endParaRPr>
          </a:p>
        </p:txBody>
      </p:sp>
      <p:cxnSp>
        <p:nvCxnSpPr>
          <p:cNvPr id="9" name="Conector recto de flecha 8"/>
          <p:cNvCxnSpPr/>
          <p:nvPr/>
        </p:nvCxnSpPr>
        <p:spPr>
          <a:xfrm flipV="1">
            <a:off x="3440899" y="2358837"/>
            <a:ext cx="5019533" cy="2060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12 Conector recto"/>
          <p:cNvCxnSpPr/>
          <p:nvPr/>
        </p:nvCxnSpPr>
        <p:spPr>
          <a:xfrm>
            <a:off x="2987824" y="1772816"/>
            <a:ext cx="0" cy="15121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8197470" y="1724982"/>
            <a:ext cx="498036" cy="1891467"/>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CuadroTexto"/>
          <p:cNvSpPr txBox="1"/>
          <p:nvPr/>
        </p:nvSpPr>
        <p:spPr>
          <a:xfrm>
            <a:off x="2986161" y="3405576"/>
            <a:ext cx="5192663" cy="216206"/>
          </a:xfrm>
          <a:prstGeom prst="rect">
            <a:avLst/>
          </a:prstGeom>
          <a:solidFill>
            <a:schemeClr val="accent5">
              <a:lumMod val="75000"/>
            </a:schemeClr>
          </a:solidFill>
        </p:spPr>
        <p:txBody>
          <a:bodyPr wrap="square" rtlCol="0" anchor="ctr">
            <a:spAutoFit/>
          </a:bodyPr>
          <a:lstStyle/>
          <a:p>
            <a:pPr algn="ctr"/>
            <a:r>
              <a:rPr lang="es-MX" sz="1100" dirty="0" smtClean="0">
                <a:solidFill>
                  <a:schemeClr val="bg1"/>
                </a:solidFill>
              </a:rPr>
              <a:t>2014</a:t>
            </a:r>
            <a:endParaRPr lang="es-AR" sz="1100" dirty="0">
              <a:solidFill>
                <a:schemeClr val="bg1"/>
              </a:solidFill>
            </a:endParaRPr>
          </a:p>
        </p:txBody>
      </p:sp>
      <p:sp>
        <p:nvSpPr>
          <p:cNvPr id="16" name="15 CuadroTexto"/>
          <p:cNvSpPr txBox="1"/>
          <p:nvPr/>
        </p:nvSpPr>
        <p:spPr>
          <a:xfrm>
            <a:off x="8214808" y="3405576"/>
            <a:ext cx="473206" cy="216206"/>
          </a:xfrm>
          <a:prstGeom prst="rect">
            <a:avLst/>
          </a:prstGeom>
          <a:solidFill>
            <a:schemeClr val="accent4">
              <a:lumMod val="75000"/>
            </a:schemeClr>
          </a:solidFill>
        </p:spPr>
        <p:txBody>
          <a:bodyPr wrap="none" rtlCol="0" anchor="ctr">
            <a:spAutoFit/>
          </a:bodyPr>
          <a:lstStyle/>
          <a:p>
            <a:pPr algn="ctr"/>
            <a:r>
              <a:rPr lang="es-MX" sz="1100" dirty="0" smtClean="0">
                <a:solidFill>
                  <a:schemeClr val="bg1"/>
                </a:solidFill>
              </a:rPr>
              <a:t>2015</a:t>
            </a:r>
            <a:endParaRPr lang="es-AR" sz="1100" dirty="0">
              <a:solidFill>
                <a:schemeClr val="bg1"/>
              </a:solidFill>
            </a:endParaRPr>
          </a:p>
        </p:txBody>
      </p:sp>
      <p:sp>
        <p:nvSpPr>
          <p:cNvPr id="17" name="16 CuadroTexto"/>
          <p:cNvSpPr txBox="1"/>
          <p:nvPr/>
        </p:nvSpPr>
        <p:spPr>
          <a:xfrm>
            <a:off x="1212163" y="3405576"/>
            <a:ext cx="1730565" cy="216206"/>
          </a:xfrm>
          <a:prstGeom prst="rect">
            <a:avLst/>
          </a:prstGeom>
          <a:solidFill>
            <a:schemeClr val="accent3">
              <a:lumMod val="50000"/>
            </a:schemeClr>
          </a:solidFill>
        </p:spPr>
        <p:txBody>
          <a:bodyPr wrap="square" rtlCol="0" anchor="ctr">
            <a:spAutoFit/>
          </a:bodyPr>
          <a:lstStyle/>
          <a:p>
            <a:pPr algn="ctr"/>
            <a:r>
              <a:rPr lang="es-MX" sz="1100" dirty="0" smtClean="0">
                <a:solidFill>
                  <a:schemeClr val="bg1"/>
                </a:solidFill>
              </a:rPr>
              <a:t>2013</a:t>
            </a:r>
            <a:endParaRPr lang="es-AR" sz="1100" dirty="0">
              <a:solidFill>
                <a:schemeClr val="bg1"/>
              </a:solidFill>
            </a:endParaRPr>
          </a:p>
        </p:txBody>
      </p:sp>
      <p:sp>
        <p:nvSpPr>
          <p:cNvPr id="18" name="17 Rectángulo"/>
          <p:cNvSpPr/>
          <p:nvPr/>
        </p:nvSpPr>
        <p:spPr>
          <a:xfrm>
            <a:off x="251520" y="6082595"/>
            <a:ext cx="8669536" cy="62067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75714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14" name="13 Gráfico"/>
          <p:cNvGraphicFramePr/>
          <p:nvPr>
            <p:extLst>
              <p:ext uri="{D42A27DB-BD31-4B8C-83A1-F6EECF244321}">
                <p14:modId xmlns:p14="http://schemas.microsoft.com/office/powerpoint/2010/main" val="4265608374"/>
              </p:ext>
            </p:extLst>
          </p:nvPr>
        </p:nvGraphicFramePr>
        <p:xfrm>
          <a:off x="347603" y="2158061"/>
          <a:ext cx="7848872" cy="2693708"/>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CuadroTexto"/>
          <p:cNvSpPr txBox="1"/>
          <p:nvPr/>
        </p:nvSpPr>
        <p:spPr>
          <a:xfrm>
            <a:off x="2077810" y="1427483"/>
            <a:ext cx="4968552" cy="477054"/>
          </a:xfrm>
          <a:prstGeom prst="rect">
            <a:avLst/>
          </a:prstGeom>
          <a:noFill/>
        </p:spPr>
        <p:txBody>
          <a:bodyPr wrap="square" rtlCol="0">
            <a:spAutoFit/>
          </a:bodyPr>
          <a:lstStyle/>
          <a:p>
            <a:pPr algn="ctr"/>
            <a:r>
              <a:rPr lang="es-MX" sz="1400" dirty="0" smtClean="0">
                <a:solidFill>
                  <a:schemeClr val="tx2"/>
                </a:solidFill>
                <a:latin typeface="Arial" pitchFamily="34" charset="0"/>
                <a:cs typeface="Arial" pitchFamily="34" charset="0"/>
              </a:rPr>
              <a:t>Situación procesal según jurisdicción. Enero 2015</a:t>
            </a:r>
          </a:p>
          <a:p>
            <a:pPr algn="ctr"/>
            <a:r>
              <a:rPr lang="es-MX" sz="1100" dirty="0" smtClean="0">
                <a:solidFill>
                  <a:schemeClr val="tx2"/>
                </a:solidFill>
                <a:latin typeface="Arial" pitchFamily="34" charset="0"/>
                <a:cs typeface="Arial" pitchFamily="34" charset="0"/>
              </a:rPr>
              <a:t>En porcentajes</a:t>
            </a:r>
          </a:p>
        </p:txBody>
      </p:sp>
      <p:cxnSp>
        <p:nvCxnSpPr>
          <p:cNvPr id="17" name="16 Conector recto"/>
          <p:cNvCxnSpPr/>
          <p:nvPr/>
        </p:nvCxnSpPr>
        <p:spPr>
          <a:xfrm>
            <a:off x="1932599" y="3110177"/>
            <a:ext cx="594224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5171041" y="4744047"/>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3963</a:t>
            </a:r>
            <a:endParaRPr lang="es-AR" sz="800" dirty="0">
              <a:latin typeface="Arial" pitchFamily="34" charset="0"/>
              <a:cs typeface="Arial" pitchFamily="34" charset="0"/>
            </a:endParaRPr>
          </a:p>
        </p:txBody>
      </p:sp>
      <p:sp>
        <p:nvSpPr>
          <p:cNvPr id="20" name="19 CuadroTexto"/>
          <p:cNvSpPr txBox="1"/>
          <p:nvPr/>
        </p:nvSpPr>
        <p:spPr>
          <a:xfrm>
            <a:off x="6782130" y="4744047"/>
            <a:ext cx="651140" cy="215444"/>
          </a:xfrm>
          <a:prstGeom prst="rect">
            <a:avLst/>
          </a:prstGeom>
          <a:noFill/>
        </p:spPr>
        <p:txBody>
          <a:bodyPr wrap="none" rtlCol="0">
            <a:spAutoFit/>
          </a:bodyPr>
          <a:lstStyle/>
          <a:p>
            <a:r>
              <a:rPr lang="es-MX" sz="800" dirty="0" smtClean="0">
                <a:latin typeface="Arial" pitchFamily="34" charset="0"/>
                <a:cs typeface="Arial" pitchFamily="34" charset="0"/>
              </a:rPr>
              <a:t>Base: 663</a:t>
            </a:r>
            <a:endParaRPr lang="es-AR" sz="800" dirty="0">
              <a:latin typeface="Arial" pitchFamily="34" charset="0"/>
              <a:cs typeface="Arial" pitchFamily="34" charset="0"/>
            </a:endParaRPr>
          </a:p>
        </p:txBody>
      </p:sp>
      <p:sp>
        <p:nvSpPr>
          <p:cNvPr id="21" name="20 CuadroTexto"/>
          <p:cNvSpPr txBox="1"/>
          <p:nvPr/>
        </p:nvSpPr>
        <p:spPr>
          <a:xfrm>
            <a:off x="3514857" y="4744047"/>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5918</a:t>
            </a:r>
            <a:endParaRPr lang="es-AR" sz="800" dirty="0">
              <a:latin typeface="Arial" pitchFamily="34" charset="0"/>
              <a:cs typeface="Arial" pitchFamily="34" charset="0"/>
            </a:endParaRPr>
          </a:p>
        </p:txBody>
      </p:sp>
      <p:sp>
        <p:nvSpPr>
          <p:cNvPr id="22" name="21 CuadroTexto"/>
          <p:cNvSpPr txBox="1"/>
          <p:nvPr/>
        </p:nvSpPr>
        <p:spPr>
          <a:xfrm>
            <a:off x="1835696" y="4744047"/>
            <a:ext cx="795411" cy="215444"/>
          </a:xfrm>
          <a:prstGeom prst="rect">
            <a:avLst/>
          </a:prstGeom>
          <a:noFill/>
        </p:spPr>
        <p:txBody>
          <a:bodyPr wrap="none" rtlCol="0">
            <a:spAutoFit/>
          </a:bodyPr>
          <a:lstStyle/>
          <a:p>
            <a:r>
              <a:rPr lang="es-MX" sz="800" dirty="0" smtClean="0">
                <a:latin typeface="Arial" pitchFamily="34" charset="0"/>
                <a:cs typeface="Arial" pitchFamily="34" charset="0"/>
              </a:rPr>
              <a:t>Base: 10.544</a:t>
            </a:r>
            <a:endParaRPr lang="es-AR" sz="800" dirty="0">
              <a:latin typeface="Arial" pitchFamily="34" charset="0"/>
              <a:cs typeface="Arial" pitchFamily="34" charset="0"/>
            </a:endParaRPr>
          </a:p>
        </p:txBody>
      </p:sp>
      <p:sp>
        <p:nvSpPr>
          <p:cNvPr id="23" name="22 Flecha derecha"/>
          <p:cNvSpPr/>
          <p:nvPr/>
        </p:nvSpPr>
        <p:spPr>
          <a:xfrm rot="16200000">
            <a:off x="5801519" y="2860510"/>
            <a:ext cx="245914" cy="210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24" name="23 CuadroTexto"/>
          <p:cNvSpPr txBox="1"/>
          <p:nvPr/>
        </p:nvSpPr>
        <p:spPr>
          <a:xfrm>
            <a:off x="5973787" y="2679303"/>
            <a:ext cx="877437" cy="461665"/>
          </a:xfrm>
          <a:prstGeom prst="rect">
            <a:avLst/>
          </a:prstGeom>
          <a:noFill/>
        </p:spPr>
        <p:txBody>
          <a:bodyPr wrap="square" rtlCol="0">
            <a:spAutoFit/>
          </a:bodyPr>
          <a:lstStyle/>
          <a:p>
            <a:r>
              <a:rPr lang="es-MX" sz="800" b="1" dirty="0" smtClean="0">
                <a:latin typeface="Arial" pitchFamily="34" charset="0"/>
                <a:cs typeface="Arial" pitchFamily="34" charset="0"/>
              </a:rPr>
              <a:t>+14,5% respecto del total general</a:t>
            </a:r>
            <a:endParaRPr lang="es-AR" sz="800" b="1" dirty="0">
              <a:latin typeface="Arial" pitchFamily="34" charset="0"/>
              <a:cs typeface="Arial" pitchFamily="34" charset="0"/>
            </a:endParaRPr>
          </a:p>
        </p:txBody>
      </p:sp>
      <p:sp>
        <p:nvSpPr>
          <p:cNvPr id="32" name="31 CuadroTexto"/>
          <p:cNvSpPr txBox="1"/>
          <p:nvPr/>
        </p:nvSpPr>
        <p:spPr>
          <a:xfrm>
            <a:off x="467545" y="5990629"/>
            <a:ext cx="8208911"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Entre el conjunto de personas detenidas en establecimientos del SPF, la composición según situación procesal cambia de acuerdo al fuero judicial del cual dependen sus causas.     </a:t>
            </a:r>
          </a:p>
        </p:txBody>
      </p:sp>
      <p:sp>
        <p:nvSpPr>
          <p:cNvPr id="25" name="16 CuadroTexto"/>
          <p:cNvSpPr txBox="1"/>
          <p:nvPr/>
        </p:nvSpPr>
        <p:spPr>
          <a:xfrm>
            <a:off x="461121" y="5517232"/>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
        <p:nvSpPr>
          <p:cNvPr id="26" name="25 Rectángulo"/>
          <p:cNvSpPr/>
          <p:nvPr/>
        </p:nvSpPr>
        <p:spPr>
          <a:xfrm>
            <a:off x="1721396" y="2190006"/>
            <a:ext cx="882302" cy="231378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Llamada de flecha hacia arriba"/>
          <p:cNvSpPr/>
          <p:nvPr/>
        </p:nvSpPr>
        <p:spPr>
          <a:xfrm>
            <a:off x="3869281" y="4941168"/>
            <a:ext cx="3105073" cy="688727"/>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900" dirty="0">
                <a:latin typeface="Arial" pitchFamily="34" charset="0"/>
                <a:cs typeface="Arial" pitchFamily="34" charset="0"/>
              </a:rPr>
              <a:t>La Justicia Federal supera en un 15% el conjunto de detenidos encarcelados preventivamente en todo el SPF</a:t>
            </a:r>
            <a:r>
              <a:rPr lang="es-AR" sz="900" dirty="0" smtClean="0">
                <a:latin typeface="Arial" pitchFamily="34" charset="0"/>
                <a:cs typeface="Arial" pitchFamily="34" charset="0"/>
              </a:rPr>
              <a:t>. </a:t>
            </a:r>
            <a:endParaRPr lang="es-AR" sz="900" dirty="0">
              <a:latin typeface="Arial" pitchFamily="34" charset="0"/>
              <a:cs typeface="Arial" pitchFamily="34" charset="0"/>
            </a:endParaRPr>
          </a:p>
        </p:txBody>
      </p:sp>
      <p:sp>
        <p:nvSpPr>
          <p:cNvPr id="27" name="26 Rectángulo"/>
          <p:cNvSpPr/>
          <p:nvPr/>
        </p:nvSpPr>
        <p:spPr>
          <a:xfrm>
            <a:off x="467545" y="5943946"/>
            <a:ext cx="8208911" cy="60068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265302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255928" y="5745683"/>
            <a:ext cx="8679985" cy="995685"/>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solidFill>
                <a:prstClr val="white"/>
              </a:solidFill>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jurisdicción.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284504" y="5745683"/>
            <a:ext cx="8607976" cy="1015663"/>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Si bien la proporción de personas dependientes de la Justicia Nacional sigue siendo mayoritaria, a lo largo de 2014 se evidenció un descenso de este fuero en relación al total de personas detenidas. En 2015, hay una leve suba del conjunto de personas dependientes de esta jurisdicción, aunque aún por debajo de los valores del mismo mes del año anterior. </a:t>
            </a:r>
          </a:p>
        </p:txBody>
      </p:sp>
      <p:graphicFrame>
        <p:nvGraphicFramePr>
          <p:cNvPr id="25" name="24 Gráfico"/>
          <p:cNvGraphicFramePr/>
          <p:nvPr>
            <p:extLst>
              <p:ext uri="{D42A27DB-BD31-4B8C-83A1-F6EECF244321}">
                <p14:modId xmlns:p14="http://schemas.microsoft.com/office/powerpoint/2010/main" val="3673081448"/>
              </p:ext>
            </p:extLst>
          </p:nvPr>
        </p:nvGraphicFramePr>
        <p:xfrm>
          <a:off x="182205" y="1987146"/>
          <a:ext cx="8422243" cy="2882014"/>
        </p:xfrm>
        <a:graphic>
          <a:graphicData uri="http://schemas.openxmlformats.org/drawingml/2006/chart">
            <c:chart xmlns:c="http://schemas.openxmlformats.org/drawingml/2006/chart" xmlns:r="http://schemas.openxmlformats.org/officeDocument/2006/relationships" r:id="rId3"/>
          </a:graphicData>
        </a:graphic>
      </p:graphicFrame>
      <p:sp>
        <p:nvSpPr>
          <p:cNvPr id="29" name="28 CuadroTexto"/>
          <p:cNvSpPr txBox="1"/>
          <p:nvPr/>
        </p:nvSpPr>
        <p:spPr>
          <a:xfrm>
            <a:off x="2803699" y="1412776"/>
            <a:ext cx="3291797" cy="415498"/>
          </a:xfrm>
          <a:prstGeom prst="rect">
            <a:avLst/>
          </a:prstGeom>
          <a:noFill/>
        </p:spPr>
        <p:txBody>
          <a:bodyPr wrap="square" rtlCol="0">
            <a:spAutoFit/>
          </a:bodyPr>
          <a:lstStyle/>
          <a:p>
            <a:pPr algn="ctr"/>
            <a:r>
              <a:rPr lang="es-MX" sz="1100" b="1" dirty="0" smtClean="0">
                <a:solidFill>
                  <a:srgbClr val="1F497D"/>
                </a:solidFill>
                <a:latin typeface="Arial" pitchFamily="34" charset="0"/>
                <a:cs typeface="Arial" pitchFamily="34" charset="0"/>
              </a:rPr>
              <a:t>Evolución diciembre 2013 - enero 2015</a:t>
            </a:r>
          </a:p>
          <a:p>
            <a:pPr algn="ctr"/>
            <a:r>
              <a:rPr lang="es-MX" sz="1000" dirty="0" smtClean="0">
                <a:solidFill>
                  <a:srgbClr val="1F497D"/>
                </a:solidFill>
                <a:latin typeface="Arial" pitchFamily="34" charset="0"/>
                <a:cs typeface="Arial" pitchFamily="34" charset="0"/>
              </a:rPr>
              <a:t>En porcentajes</a:t>
            </a:r>
          </a:p>
        </p:txBody>
      </p:sp>
      <p:sp>
        <p:nvSpPr>
          <p:cNvPr id="31" name="30 CuadroTexto"/>
          <p:cNvSpPr txBox="1"/>
          <p:nvPr/>
        </p:nvSpPr>
        <p:spPr>
          <a:xfrm>
            <a:off x="1010365" y="5085184"/>
            <a:ext cx="2337499" cy="215444"/>
          </a:xfrm>
          <a:prstGeom prst="rect">
            <a:avLst/>
          </a:prstGeom>
          <a:noFill/>
        </p:spPr>
        <p:txBody>
          <a:bodyPr wrap="none" rtlCol="0">
            <a:spAutoFit/>
          </a:bodyPr>
          <a:lstStyle/>
          <a:p>
            <a:r>
              <a:rPr lang="es-MX" sz="800" dirty="0" smtClean="0">
                <a:solidFill>
                  <a:prstClr val="black"/>
                </a:solidFill>
                <a:latin typeface="Arial" pitchFamily="34" charset="0"/>
                <a:cs typeface="Arial" pitchFamily="34" charset="0"/>
              </a:rPr>
              <a:t>Fuente: partes semanales enviados por el SPF</a:t>
            </a:r>
            <a:endParaRPr lang="es-AR" sz="800" dirty="0">
              <a:solidFill>
                <a:prstClr val="black"/>
              </a:solidFill>
              <a:latin typeface="Arial" pitchFamily="34" charset="0"/>
              <a:cs typeface="Arial" pitchFamily="34" charset="0"/>
            </a:endParaRPr>
          </a:p>
        </p:txBody>
      </p:sp>
      <p:cxnSp>
        <p:nvCxnSpPr>
          <p:cNvPr id="9" name="Conector recto de flecha 8"/>
          <p:cNvCxnSpPr/>
          <p:nvPr/>
        </p:nvCxnSpPr>
        <p:spPr>
          <a:xfrm>
            <a:off x="1517603" y="2962712"/>
            <a:ext cx="6798813" cy="106249"/>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3" name="12 Conector recto"/>
          <p:cNvCxnSpPr/>
          <p:nvPr/>
        </p:nvCxnSpPr>
        <p:spPr>
          <a:xfrm>
            <a:off x="1576239" y="2962712"/>
            <a:ext cx="0" cy="20126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038958" y="4736104"/>
            <a:ext cx="521395" cy="267547"/>
          </a:xfrm>
          <a:prstGeom prst="rect">
            <a:avLst/>
          </a:prstGeom>
          <a:solidFill>
            <a:schemeClr val="accent3">
              <a:lumMod val="50000"/>
            </a:schemeClr>
          </a:solidFill>
        </p:spPr>
        <p:txBody>
          <a:bodyPr wrap="square" rtlCol="0">
            <a:spAutoFit/>
          </a:bodyPr>
          <a:lstStyle/>
          <a:p>
            <a:pPr algn="ctr"/>
            <a:r>
              <a:rPr lang="es-MX" sz="1100" dirty="0" smtClean="0">
                <a:solidFill>
                  <a:schemeClr val="bg1"/>
                </a:solidFill>
                <a:latin typeface="Arial" pitchFamily="34" charset="0"/>
                <a:cs typeface="Arial" pitchFamily="34" charset="0"/>
              </a:rPr>
              <a:t>2013</a:t>
            </a:r>
            <a:endParaRPr lang="es-AR" sz="1100" dirty="0">
              <a:solidFill>
                <a:schemeClr val="bg1"/>
              </a:solidFill>
              <a:latin typeface="Arial" pitchFamily="34" charset="0"/>
              <a:cs typeface="Arial" pitchFamily="34" charset="0"/>
            </a:endParaRPr>
          </a:p>
        </p:txBody>
      </p:sp>
      <p:sp>
        <p:nvSpPr>
          <p:cNvPr id="12" name="11 CuadroTexto"/>
          <p:cNvSpPr txBox="1"/>
          <p:nvPr/>
        </p:nvSpPr>
        <p:spPr>
          <a:xfrm>
            <a:off x="1619672" y="4725606"/>
            <a:ext cx="6399755" cy="261610"/>
          </a:xfrm>
          <a:prstGeom prst="rect">
            <a:avLst/>
          </a:prstGeom>
          <a:solidFill>
            <a:schemeClr val="accent5">
              <a:lumMod val="75000"/>
            </a:schemeClr>
          </a:solidFill>
        </p:spPr>
        <p:txBody>
          <a:bodyPr wrap="square" rtlCol="0">
            <a:spAutoFit/>
          </a:bodyPr>
          <a:lstStyle/>
          <a:p>
            <a:pPr algn="ctr"/>
            <a:r>
              <a:rPr lang="es-MX" sz="1050" dirty="0" smtClean="0">
                <a:solidFill>
                  <a:schemeClr val="bg1"/>
                </a:solidFill>
                <a:latin typeface="Arial" pitchFamily="34" charset="0"/>
                <a:cs typeface="Arial" pitchFamily="34" charset="0"/>
              </a:rPr>
              <a:t>2014</a:t>
            </a:r>
            <a:endParaRPr lang="es-AR" sz="1050" dirty="0">
              <a:solidFill>
                <a:schemeClr val="bg1"/>
              </a:solidFill>
              <a:latin typeface="Arial" pitchFamily="34" charset="0"/>
              <a:cs typeface="Arial" pitchFamily="34" charset="0"/>
            </a:endParaRPr>
          </a:p>
        </p:txBody>
      </p:sp>
      <p:sp>
        <p:nvSpPr>
          <p:cNvPr id="14" name="13 CuadroTexto"/>
          <p:cNvSpPr txBox="1"/>
          <p:nvPr/>
        </p:nvSpPr>
        <p:spPr>
          <a:xfrm>
            <a:off x="8100392" y="4718055"/>
            <a:ext cx="498855" cy="261610"/>
          </a:xfrm>
          <a:prstGeom prst="rect">
            <a:avLst/>
          </a:prstGeom>
          <a:solidFill>
            <a:schemeClr val="accent4">
              <a:lumMod val="75000"/>
            </a:schemeClr>
          </a:solidFill>
        </p:spPr>
        <p:txBody>
          <a:bodyPr wrap="none" rtlCol="0">
            <a:spAutoFit/>
          </a:bodyPr>
          <a:lstStyle/>
          <a:p>
            <a:r>
              <a:rPr lang="es-MX" sz="1050" dirty="0" smtClean="0">
                <a:solidFill>
                  <a:schemeClr val="bg1"/>
                </a:solidFill>
                <a:latin typeface="Arial" pitchFamily="34" charset="0"/>
                <a:cs typeface="Arial" pitchFamily="34" charset="0"/>
              </a:rPr>
              <a:t>2015</a:t>
            </a:r>
            <a:endParaRPr lang="es-AR" sz="1050" dirty="0">
              <a:solidFill>
                <a:schemeClr val="bg1"/>
              </a:solidFill>
              <a:latin typeface="Arial" pitchFamily="34" charset="0"/>
              <a:cs typeface="Arial" pitchFamily="34" charset="0"/>
            </a:endParaRPr>
          </a:p>
        </p:txBody>
      </p:sp>
      <p:sp>
        <p:nvSpPr>
          <p:cNvPr id="15" name="14 Rectángulo"/>
          <p:cNvSpPr/>
          <p:nvPr/>
        </p:nvSpPr>
        <p:spPr>
          <a:xfrm>
            <a:off x="8046105" y="1954932"/>
            <a:ext cx="602624" cy="3079643"/>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32117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251520" y="5931945"/>
            <a:ext cx="8679929" cy="90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500" dirty="0">
                <a:solidFill>
                  <a:srgbClr val="17375E"/>
                </a:solidFill>
                <a:latin typeface="Arial" pitchFamily="34" charset="0"/>
                <a:cs typeface="Arial" pitchFamily="34" charset="0"/>
              </a:rPr>
              <a:t>A lo largo de 2014 la proporción de personas encarceladas de manera preventiva ha ido en aumento entre quienes se encuentran a disposición de la Justicia </a:t>
            </a:r>
            <a:r>
              <a:rPr lang="es-MX" sz="1500" dirty="0" smtClean="0">
                <a:solidFill>
                  <a:srgbClr val="17375E"/>
                </a:solidFill>
                <a:latin typeface="Arial" pitchFamily="34" charset="0"/>
                <a:cs typeface="Arial" pitchFamily="34" charset="0"/>
              </a:rPr>
              <a:t>Federal y Nacional, manteniéndose la misma tendencia en el primer reporte de 2015.  </a:t>
            </a:r>
            <a:endParaRPr lang="es-AR" sz="1500" dirty="0">
              <a:solidFill>
                <a:srgbClr val="17375E"/>
              </a:solidFill>
              <a:latin typeface="Arial" pitchFamily="34" charset="0"/>
              <a:cs typeface="Arial" pitchFamily="34" charset="0"/>
            </a:endParaRPr>
          </a:p>
        </p:txBody>
      </p:sp>
      <p:sp>
        <p:nvSpPr>
          <p:cNvPr id="51" name="1 Título"/>
          <p:cNvSpPr txBox="1">
            <a:spLocks/>
          </p:cNvSpPr>
          <p:nvPr/>
        </p:nvSpPr>
        <p:spPr>
          <a:xfrm>
            <a:off x="254213" y="52834"/>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a:p>
            <a:pPr algn="l"/>
            <a:r>
              <a:rPr lang="es-MX" sz="2400" dirty="0" smtClean="0">
                <a:solidFill>
                  <a:srgbClr val="1F497D">
                    <a:lumMod val="75000"/>
                  </a:srgbClr>
                </a:solidFill>
                <a:latin typeface="Arial" pitchFamily="34" charset="0"/>
                <a:cs typeface="Arial" pitchFamily="34" charset="0"/>
              </a:rPr>
              <a:t>Evolución mensual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899592" y="1368351"/>
            <a:ext cx="6840760" cy="692497"/>
          </a:xfrm>
          <a:prstGeom prst="rect">
            <a:avLst/>
          </a:prstGeom>
          <a:noFill/>
        </p:spPr>
        <p:txBody>
          <a:bodyPr wrap="square" rtlCol="0">
            <a:spAutoFit/>
          </a:bodyPr>
          <a:lstStyle/>
          <a:p>
            <a:pPr algn="ctr"/>
            <a:r>
              <a:rPr lang="es-MX" sz="1400" b="1" dirty="0" smtClean="0">
                <a:solidFill>
                  <a:schemeClr val="tx2"/>
                </a:solidFill>
                <a:latin typeface="Arial" pitchFamily="34" charset="0"/>
                <a:cs typeface="Arial" pitchFamily="34" charset="0"/>
              </a:rPr>
              <a:t>Personas encarceladas preventivamente </a:t>
            </a:r>
            <a:r>
              <a:rPr lang="es-MX" sz="1400" dirty="0" smtClean="0">
                <a:solidFill>
                  <a:schemeClr val="tx2"/>
                </a:solidFill>
                <a:latin typeface="Arial" pitchFamily="34" charset="0"/>
                <a:cs typeface="Arial" pitchFamily="34" charset="0"/>
              </a:rPr>
              <a:t>por jurisdicción. </a:t>
            </a:r>
          </a:p>
          <a:p>
            <a:pPr algn="ctr"/>
            <a:r>
              <a:rPr lang="es-MX" sz="1400" dirty="0" smtClean="0">
                <a:solidFill>
                  <a:schemeClr val="tx2"/>
                </a:solidFill>
                <a:latin typeface="Arial" pitchFamily="34" charset="0"/>
                <a:cs typeface="Arial" pitchFamily="34" charset="0"/>
              </a:rPr>
              <a:t>enero 2014 - enero 2015 </a:t>
            </a:r>
          </a:p>
          <a:p>
            <a:pPr algn="ctr"/>
            <a:r>
              <a:rPr lang="es-MX" sz="1100" dirty="0" smtClean="0">
                <a:solidFill>
                  <a:schemeClr val="tx2"/>
                </a:solidFill>
                <a:latin typeface="Arial" pitchFamily="34" charset="0"/>
                <a:cs typeface="Arial" pitchFamily="34" charset="0"/>
              </a:rPr>
              <a:t>En porcentajes</a:t>
            </a:r>
          </a:p>
        </p:txBody>
      </p:sp>
      <p:graphicFrame>
        <p:nvGraphicFramePr>
          <p:cNvPr id="4" name="3 Gráfico"/>
          <p:cNvGraphicFramePr/>
          <p:nvPr>
            <p:extLst>
              <p:ext uri="{D42A27DB-BD31-4B8C-83A1-F6EECF244321}">
                <p14:modId xmlns:p14="http://schemas.microsoft.com/office/powerpoint/2010/main" val="4038805330"/>
              </p:ext>
            </p:extLst>
          </p:nvPr>
        </p:nvGraphicFramePr>
        <p:xfrm>
          <a:off x="254213" y="2157539"/>
          <a:ext cx="8566259"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9" name="16 CuadroTexto"/>
          <p:cNvSpPr txBox="1"/>
          <p:nvPr/>
        </p:nvSpPr>
        <p:spPr>
          <a:xfrm>
            <a:off x="233717" y="5301208"/>
            <a:ext cx="2348720"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a:t>
            </a:r>
            <a:endParaRPr lang="es-AR" sz="800" dirty="0">
              <a:latin typeface="Arial" pitchFamily="34" charset="0"/>
              <a:cs typeface="Arial" pitchFamily="34" charset="0"/>
            </a:endParaRPr>
          </a:p>
        </p:txBody>
      </p:sp>
      <p:cxnSp>
        <p:nvCxnSpPr>
          <p:cNvPr id="10" name="9 Conector recto de flecha"/>
          <p:cNvCxnSpPr/>
          <p:nvPr/>
        </p:nvCxnSpPr>
        <p:spPr>
          <a:xfrm flipV="1">
            <a:off x="5940152" y="2708920"/>
            <a:ext cx="1657102" cy="716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51519" y="4803860"/>
            <a:ext cx="7119267" cy="276999"/>
          </a:xfrm>
          <a:prstGeom prst="rect">
            <a:avLst/>
          </a:prstGeom>
          <a:solidFill>
            <a:schemeClr val="accent5">
              <a:lumMod val="75000"/>
            </a:schemeClr>
          </a:solidFill>
        </p:spPr>
        <p:txBody>
          <a:bodyPr wrap="square" rtlCol="0">
            <a:spAutoFit/>
          </a:bodyPr>
          <a:lstStyle/>
          <a:p>
            <a:pPr algn="ctr"/>
            <a:r>
              <a:rPr lang="es-MX" sz="1200" dirty="0" smtClean="0">
                <a:solidFill>
                  <a:schemeClr val="bg1"/>
                </a:solidFill>
                <a:latin typeface="Arial" pitchFamily="34" charset="0"/>
                <a:cs typeface="Arial" pitchFamily="34" charset="0"/>
              </a:rPr>
              <a:t>2014</a:t>
            </a:r>
            <a:endParaRPr lang="es-AR" sz="1200" dirty="0">
              <a:solidFill>
                <a:schemeClr val="bg1"/>
              </a:solidFill>
              <a:latin typeface="Arial" pitchFamily="34" charset="0"/>
              <a:cs typeface="Arial" pitchFamily="34" charset="0"/>
            </a:endParaRPr>
          </a:p>
        </p:txBody>
      </p:sp>
      <p:sp>
        <p:nvSpPr>
          <p:cNvPr id="13" name="12 CuadroTexto"/>
          <p:cNvSpPr txBox="1"/>
          <p:nvPr/>
        </p:nvSpPr>
        <p:spPr>
          <a:xfrm>
            <a:off x="7389706" y="4798724"/>
            <a:ext cx="524503" cy="276999"/>
          </a:xfrm>
          <a:prstGeom prst="rect">
            <a:avLst/>
          </a:prstGeom>
          <a:solidFill>
            <a:schemeClr val="accent4">
              <a:lumMod val="75000"/>
            </a:schemeClr>
          </a:solidFill>
        </p:spPr>
        <p:txBody>
          <a:bodyPr wrap="none" rtlCol="0">
            <a:spAutoFit/>
          </a:bodyPr>
          <a:lstStyle/>
          <a:p>
            <a:pPr algn="ctr"/>
            <a:r>
              <a:rPr lang="es-MX" sz="1200" dirty="0" smtClean="0">
                <a:solidFill>
                  <a:schemeClr val="bg1"/>
                </a:solidFill>
                <a:latin typeface="Arial" pitchFamily="34" charset="0"/>
                <a:cs typeface="Arial" pitchFamily="34" charset="0"/>
              </a:rPr>
              <a:t>2015</a:t>
            </a:r>
            <a:endParaRPr lang="es-AR" sz="1200" dirty="0">
              <a:solidFill>
                <a:schemeClr val="bg1"/>
              </a:solidFill>
              <a:latin typeface="Arial" pitchFamily="34" charset="0"/>
              <a:cs typeface="Arial" pitchFamily="34" charset="0"/>
            </a:endParaRPr>
          </a:p>
        </p:txBody>
      </p:sp>
      <p:sp>
        <p:nvSpPr>
          <p:cNvPr id="14" name="13 Rectángulo"/>
          <p:cNvSpPr/>
          <p:nvPr/>
        </p:nvSpPr>
        <p:spPr>
          <a:xfrm>
            <a:off x="7370787" y="2189510"/>
            <a:ext cx="602624" cy="2545159"/>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5" name="14 Conector recto de flecha"/>
          <p:cNvCxnSpPr/>
          <p:nvPr/>
        </p:nvCxnSpPr>
        <p:spPr>
          <a:xfrm flipV="1">
            <a:off x="611560" y="3356992"/>
            <a:ext cx="6913686"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79512" y="5987379"/>
            <a:ext cx="8751937" cy="79742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853368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9" name="38 Conector recto"/>
          <p:cNvCxnSpPr/>
          <p:nvPr/>
        </p:nvCxnSpPr>
        <p:spPr>
          <a:xfrm>
            <a:off x="353707" y="4768577"/>
            <a:ext cx="822120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6" name="25 Gráfico"/>
          <p:cNvGraphicFramePr/>
          <p:nvPr>
            <p:extLst>
              <p:ext uri="{D42A27DB-BD31-4B8C-83A1-F6EECF244321}">
                <p14:modId xmlns:p14="http://schemas.microsoft.com/office/powerpoint/2010/main" val="1198195547"/>
              </p:ext>
            </p:extLst>
          </p:nvPr>
        </p:nvGraphicFramePr>
        <p:xfrm>
          <a:off x="182205" y="2865845"/>
          <a:ext cx="2940093" cy="2435363"/>
        </p:xfrm>
        <a:graphic>
          <a:graphicData uri="http://schemas.openxmlformats.org/drawingml/2006/chart">
            <c:chart xmlns:c="http://schemas.openxmlformats.org/drawingml/2006/chart" xmlns:r="http://schemas.openxmlformats.org/officeDocument/2006/relationships" r:id="rId3"/>
          </a:graphicData>
        </a:graphic>
      </p:graphicFrame>
      <p:sp>
        <p:nvSpPr>
          <p:cNvPr id="23" name="22 Flecha abajo"/>
          <p:cNvSpPr/>
          <p:nvPr/>
        </p:nvSpPr>
        <p:spPr>
          <a:xfrm rot="5400000">
            <a:off x="2201282" y="2919398"/>
            <a:ext cx="769527" cy="924635"/>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AR"/>
          </a:p>
        </p:txBody>
      </p:sp>
      <p:sp>
        <p:nvSpPr>
          <p:cNvPr id="3" name="2 Flecha abajo"/>
          <p:cNvSpPr/>
          <p:nvPr/>
        </p:nvSpPr>
        <p:spPr>
          <a:xfrm rot="5400000">
            <a:off x="2258260" y="3822632"/>
            <a:ext cx="727972" cy="9488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5" name="24 Gráfico"/>
          <p:cNvGraphicFramePr/>
          <p:nvPr>
            <p:extLst>
              <p:ext uri="{D42A27DB-BD31-4B8C-83A1-F6EECF244321}">
                <p14:modId xmlns:p14="http://schemas.microsoft.com/office/powerpoint/2010/main" val="3423901517"/>
              </p:ext>
            </p:extLst>
          </p:nvPr>
        </p:nvGraphicFramePr>
        <p:xfrm>
          <a:off x="2555776" y="1534962"/>
          <a:ext cx="4392488" cy="3298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26 Gráfico"/>
          <p:cNvGraphicFramePr/>
          <p:nvPr>
            <p:extLst>
              <p:ext uri="{D42A27DB-BD31-4B8C-83A1-F6EECF244321}">
                <p14:modId xmlns:p14="http://schemas.microsoft.com/office/powerpoint/2010/main" val="2861728371"/>
              </p:ext>
            </p:extLst>
          </p:nvPr>
        </p:nvGraphicFramePr>
        <p:xfrm>
          <a:off x="6126582" y="2877397"/>
          <a:ext cx="2909914" cy="2230931"/>
        </p:xfrm>
        <a:graphic>
          <a:graphicData uri="http://schemas.openxmlformats.org/drawingml/2006/chart">
            <c:chart xmlns:c="http://schemas.openxmlformats.org/drawingml/2006/chart" xmlns:r="http://schemas.openxmlformats.org/officeDocument/2006/relationships" r:id="rId5"/>
          </a:graphicData>
        </a:graphic>
      </p:graphicFrame>
      <p:sp>
        <p:nvSpPr>
          <p:cNvPr id="28" name="27 CuadroTexto"/>
          <p:cNvSpPr txBox="1"/>
          <p:nvPr/>
        </p:nvSpPr>
        <p:spPr>
          <a:xfrm>
            <a:off x="2761343" y="1778839"/>
            <a:ext cx="1322790" cy="400110"/>
          </a:xfrm>
          <a:prstGeom prst="rect">
            <a:avLst/>
          </a:prstGeom>
          <a:noFill/>
        </p:spPr>
        <p:txBody>
          <a:bodyPr wrap="square" rtlCol="0">
            <a:spAutoFit/>
          </a:bodyPr>
          <a:lstStyle/>
          <a:p>
            <a:pPr algn="ctr"/>
            <a:r>
              <a:rPr lang="es-MX" sz="1000" dirty="0" smtClean="0">
                <a:solidFill>
                  <a:schemeClr val="accent2">
                    <a:lumMod val="75000"/>
                  </a:schemeClr>
                </a:solidFill>
                <a:latin typeface="Arial" pitchFamily="34" charset="0"/>
                <a:cs typeface="Arial" pitchFamily="34" charset="0"/>
              </a:rPr>
              <a:t>Condenados/as 38,3%</a:t>
            </a:r>
            <a:endParaRPr lang="es-AR" sz="1000" dirty="0">
              <a:solidFill>
                <a:schemeClr val="accent2">
                  <a:lumMod val="75000"/>
                </a:schemeClr>
              </a:solidFill>
              <a:latin typeface="Arial" pitchFamily="34" charset="0"/>
              <a:cs typeface="Arial" pitchFamily="34" charset="0"/>
            </a:endParaRPr>
          </a:p>
        </p:txBody>
      </p:sp>
      <p:sp>
        <p:nvSpPr>
          <p:cNvPr id="29" name="28 CuadroTexto"/>
          <p:cNvSpPr txBox="1"/>
          <p:nvPr/>
        </p:nvSpPr>
        <p:spPr>
          <a:xfrm>
            <a:off x="5075970" y="1701895"/>
            <a:ext cx="1272920" cy="553998"/>
          </a:xfrm>
          <a:prstGeom prst="rect">
            <a:avLst/>
          </a:prstGeom>
          <a:noFill/>
        </p:spPr>
        <p:txBody>
          <a:bodyPr wrap="square" rtlCol="0">
            <a:spAutoFit/>
          </a:bodyPr>
          <a:lstStyle/>
          <a:p>
            <a:pPr algn="ctr"/>
            <a:r>
              <a:rPr lang="es-MX" sz="1000" dirty="0" smtClean="0">
                <a:solidFill>
                  <a:schemeClr val="accent1">
                    <a:lumMod val="75000"/>
                  </a:schemeClr>
                </a:solidFill>
                <a:latin typeface="Arial" pitchFamily="34" charset="0"/>
                <a:cs typeface="Arial" pitchFamily="34" charset="0"/>
              </a:rPr>
              <a:t>Encarcelados/as preventivamente</a:t>
            </a:r>
          </a:p>
          <a:p>
            <a:pPr algn="ctr"/>
            <a:r>
              <a:rPr lang="es-MX" sz="1000" dirty="0" smtClean="0">
                <a:solidFill>
                  <a:schemeClr val="accent1">
                    <a:lumMod val="75000"/>
                  </a:schemeClr>
                </a:solidFill>
                <a:latin typeface="Arial" pitchFamily="34" charset="0"/>
                <a:cs typeface="Arial" pitchFamily="34" charset="0"/>
              </a:rPr>
              <a:t>61,7%</a:t>
            </a:r>
            <a:endParaRPr lang="es-AR" sz="1000" dirty="0">
              <a:solidFill>
                <a:schemeClr val="accent1">
                  <a:lumMod val="75000"/>
                </a:schemeClr>
              </a:solidFill>
              <a:latin typeface="Arial" pitchFamily="34" charset="0"/>
              <a:cs typeface="Arial" pitchFamily="34" charset="0"/>
            </a:endParaRPr>
          </a:p>
        </p:txBody>
      </p:sp>
      <p:sp>
        <p:nvSpPr>
          <p:cNvPr id="31" name="30 Flecha abajo"/>
          <p:cNvSpPr/>
          <p:nvPr/>
        </p:nvSpPr>
        <p:spPr>
          <a:xfrm rot="5400000">
            <a:off x="2731299" y="2273217"/>
            <a:ext cx="540901" cy="40419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graphicFrame>
        <p:nvGraphicFramePr>
          <p:cNvPr id="33" name="32 Tabla"/>
          <p:cNvGraphicFramePr>
            <a:graphicFrameLocks noGrp="1"/>
          </p:cNvGraphicFramePr>
          <p:nvPr>
            <p:extLst>
              <p:ext uri="{D42A27DB-BD31-4B8C-83A1-F6EECF244321}">
                <p14:modId xmlns:p14="http://schemas.microsoft.com/office/powerpoint/2010/main" val="4250984738"/>
              </p:ext>
            </p:extLst>
          </p:nvPr>
        </p:nvGraphicFramePr>
        <p:xfrm>
          <a:off x="326221" y="2195339"/>
          <a:ext cx="2235579" cy="525512"/>
        </p:xfrm>
        <a:graphic>
          <a:graphicData uri="http://schemas.openxmlformats.org/drawingml/2006/table">
            <a:tbl>
              <a:tblPr firstRow="1" bandRow="1">
                <a:tableStyleId>{21E4AEA4-8DFA-4A89-87EB-49C32662AFE0}</a:tableStyleId>
              </a:tblPr>
              <a:tblGrid>
                <a:gridCol w="2235579"/>
              </a:tblGrid>
              <a:tr h="525512">
                <a:tc>
                  <a:txBody>
                    <a:bodyPr/>
                    <a:lstStyle/>
                    <a:p>
                      <a:pPr algn="ctr"/>
                      <a:r>
                        <a:rPr lang="es-MX" sz="900" dirty="0" smtClean="0">
                          <a:latin typeface="Arial" pitchFamily="34" charset="0"/>
                          <a:cs typeface="Arial" pitchFamily="34" charset="0"/>
                        </a:rPr>
                        <a:t>Total condenados</a:t>
                      </a:r>
                      <a:r>
                        <a:rPr lang="es-MX" sz="900" baseline="0" dirty="0" smtClean="0">
                          <a:latin typeface="Arial" pitchFamily="34" charset="0"/>
                          <a:cs typeface="Arial" pitchFamily="34" charset="0"/>
                        </a:rPr>
                        <a:t> por j</a:t>
                      </a:r>
                      <a:r>
                        <a:rPr lang="es-MX" sz="900" dirty="0" smtClean="0">
                          <a:latin typeface="Arial" pitchFamily="34" charset="0"/>
                          <a:cs typeface="Arial" pitchFamily="34" charset="0"/>
                        </a:rPr>
                        <a:t>urisdicción de origen</a:t>
                      </a:r>
                      <a:endParaRPr lang="es-AR" sz="900" dirty="0">
                        <a:latin typeface="Arial" pitchFamily="34" charset="0"/>
                        <a:cs typeface="Arial" pitchFamily="34" charset="0"/>
                      </a:endParaRPr>
                    </a:p>
                  </a:txBody>
                  <a:tcPr anchor="ct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val="3157201750"/>
              </p:ext>
            </p:extLst>
          </p:nvPr>
        </p:nvGraphicFramePr>
        <p:xfrm>
          <a:off x="6485260" y="2212800"/>
          <a:ext cx="2119188" cy="502920"/>
        </p:xfrm>
        <a:graphic>
          <a:graphicData uri="http://schemas.openxmlformats.org/drawingml/2006/table">
            <a:tbl>
              <a:tblPr firstRow="1" bandRow="1">
                <a:tableStyleId>{5C22544A-7EE6-4342-B048-85BDC9FD1C3A}</a:tableStyleId>
              </a:tblPr>
              <a:tblGrid>
                <a:gridCol w="2119188"/>
              </a:tblGrid>
              <a:tr h="223825">
                <a:tc>
                  <a:txBody>
                    <a:bodyPr/>
                    <a:lstStyle/>
                    <a:p>
                      <a:pPr algn="ctr"/>
                      <a:r>
                        <a:rPr lang="es-MX" sz="900" dirty="0" smtClean="0">
                          <a:latin typeface="Arial" pitchFamily="34" charset="0"/>
                          <a:cs typeface="Arial" pitchFamily="34" charset="0"/>
                        </a:rPr>
                        <a:t>Total personas encarceladas preventivamente por jurisdicción de origen</a:t>
                      </a:r>
                      <a:endParaRPr lang="es-AR" sz="900" dirty="0">
                        <a:latin typeface="Arial" pitchFamily="34" charset="0"/>
                        <a:cs typeface="Arial" pitchFamily="34" charset="0"/>
                      </a:endParaRPr>
                    </a:p>
                  </a:txBody>
                  <a:tcPr anchor="ctr">
                    <a:solidFill>
                      <a:schemeClr val="tx2">
                        <a:lumMod val="60000"/>
                        <a:lumOff val="40000"/>
                      </a:schemeClr>
                    </a:solidFill>
                  </a:tcPr>
                </a:tc>
              </a:tr>
            </a:tbl>
          </a:graphicData>
        </a:graphic>
      </p:graphicFrame>
      <p:sp>
        <p:nvSpPr>
          <p:cNvPr id="35" name="34 Flecha abajo"/>
          <p:cNvSpPr/>
          <p:nvPr/>
        </p:nvSpPr>
        <p:spPr>
          <a:xfrm rot="16200000">
            <a:off x="5761751" y="2468189"/>
            <a:ext cx="612910" cy="444616"/>
          </a:xfrm>
          <a:prstGeom prst="downArrow">
            <a:avLst/>
          </a:prstGeom>
          <a:solidFill>
            <a:schemeClr val="tx2">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36" name="35 CuadroTexto"/>
          <p:cNvSpPr txBox="1"/>
          <p:nvPr/>
        </p:nvSpPr>
        <p:spPr>
          <a:xfrm>
            <a:off x="6804248" y="4765680"/>
            <a:ext cx="1543124" cy="338554"/>
          </a:xfrm>
          <a:prstGeom prst="rect">
            <a:avLst/>
          </a:prstGeom>
          <a:noFill/>
        </p:spPr>
        <p:txBody>
          <a:bodyPr wrap="square" rtlCol="0">
            <a:spAutoFit/>
          </a:bodyPr>
          <a:lstStyle/>
          <a:p>
            <a:pPr algn="ctr"/>
            <a:r>
              <a:rPr lang="es-MX" sz="800" dirty="0" smtClean="0">
                <a:latin typeface="Arial" pitchFamily="34" charset="0"/>
                <a:cs typeface="Arial" pitchFamily="34" charset="0"/>
              </a:rPr>
              <a:t>Base: 6501 encarcelados/as preventivamente</a:t>
            </a:r>
            <a:endParaRPr lang="es-AR" sz="800" dirty="0">
              <a:latin typeface="Arial" pitchFamily="34" charset="0"/>
              <a:cs typeface="Arial" pitchFamily="34" charset="0"/>
            </a:endParaRPr>
          </a:p>
        </p:txBody>
      </p:sp>
      <p:sp>
        <p:nvSpPr>
          <p:cNvPr id="37" name="36 CuadroTexto"/>
          <p:cNvSpPr txBox="1"/>
          <p:nvPr/>
        </p:nvSpPr>
        <p:spPr>
          <a:xfrm>
            <a:off x="827584" y="4775508"/>
            <a:ext cx="1440160" cy="215444"/>
          </a:xfrm>
          <a:prstGeom prst="rect">
            <a:avLst/>
          </a:prstGeom>
          <a:noFill/>
        </p:spPr>
        <p:txBody>
          <a:bodyPr wrap="square" rtlCol="0">
            <a:spAutoFit/>
          </a:bodyPr>
          <a:lstStyle/>
          <a:p>
            <a:pPr algn="ctr"/>
            <a:r>
              <a:rPr lang="es-MX" sz="800" dirty="0" smtClean="0">
                <a:latin typeface="Arial" pitchFamily="34" charset="0"/>
                <a:cs typeface="Arial" pitchFamily="34" charset="0"/>
              </a:rPr>
              <a:t>Base: 4036 condenados/as</a:t>
            </a:r>
            <a:endParaRPr lang="es-AR" sz="800" dirty="0">
              <a:latin typeface="Arial" pitchFamily="34" charset="0"/>
              <a:cs typeface="Arial" pitchFamily="34" charset="0"/>
            </a:endParaRPr>
          </a:p>
        </p:txBody>
      </p:sp>
      <p:sp>
        <p:nvSpPr>
          <p:cNvPr id="38" name="37 CuadroTexto"/>
          <p:cNvSpPr txBox="1"/>
          <p:nvPr/>
        </p:nvSpPr>
        <p:spPr>
          <a:xfrm>
            <a:off x="2660067" y="999778"/>
            <a:ext cx="3726190" cy="369332"/>
          </a:xfrm>
          <a:prstGeom prst="rect">
            <a:avLst/>
          </a:prstGeom>
          <a:noFill/>
        </p:spPr>
        <p:txBody>
          <a:bodyPr wrap="square" rtlCol="0">
            <a:spAutoFit/>
          </a:bodyPr>
          <a:lstStyle/>
          <a:p>
            <a:pPr algn="ctr"/>
            <a:r>
              <a:rPr lang="es-MX" dirty="0">
                <a:solidFill>
                  <a:srgbClr val="1F497D">
                    <a:lumMod val="75000"/>
                  </a:srgbClr>
                </a:solidFill>
                <a:latin typeface="Arial" pitchFamily="34" charset="0"/>
                <a:ea typeface="+mj-ea"/>
                <a:cs typeface="Arial" pitchFamily="34" charset="0"/>
              </a:rPr>
              <a:t>Composición </a:t>
            </a:r>
            <a:r>
              <a:rPr lang="es-MX" dirty="0" smtClean="0">
                <a:solidFill>
                  <a:srgbClr val="1F497D">
                    <a:lumMod val="75000"/>
                  </a:srgbClr>
                </a:solidFill>
                <a:latin typeface="Arial" pitchFamily="34" charset="0"/>
                <a:ea typeface="+mj-ea"/>
                <a:cs typeface="Arial" pitchFamily="34" charset="0"/>
              </a:rPr>
              <a:t>en enero de 2015</a:t>
            </a:r>
            <a:endParaRPr lang="es-MX" dirty="0">
              <a:solidFill>
                <a:srgbClr val="1F497D">
                  <a:lumMod val="75000"/>
                </a:srgbClr>
              </a:solidFill>
              <a:latin typeface="Arial" pitchFamily="34" charset="0"/>
              <a:ea typeface="+mj-ea"/>
              <a:cs typeface="Arial" pitchFamily="34" charset="0"/>
            </a:endParaRPr>
          </a:p>
        </p:txBody>
      </p:sp>
      <p:sp>
        <p:nvSpPr>
          <p:cNvPr id="2" name="1 CuadroTexto"/>
          <p:cNvSpPr txBox="1"/>
          <p:nvPr/>
        </p:nvSpPr>
        <p:spPr>
          <a:xfrm>
            <a:off x="2227299" y="4112376"/>
            <a:ext cx="969648"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Diciembre: 64%</a:t>
            </a:r>
          </a:p>
        </p:txBody>
      </p:sp>
      <p:sp>
        <p:nvSpPr>
          <p:cNvPr id="21" name="20 CuadroTexto"/>
          <p:cNvSpPr txBox="1"/>
          <p:nvPr/>
        </p:nvSpPr>
        <p:spPr>
          <a:xfrm>
            <a:off x="2227299" y="3203684"/>
            <a:ext cx="976549"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Diciembre: 24%</a:t>
            </a:r>
          </a:p>
        </p:txBody>
      </p:sp>
      <p:sp>
        <p:nvSpPr>
          <p:cNvPr id="24" name="23 Flecha abajo"/>
          <p:cNvSpPr/>
          <p:nvPr/>
        </p:nvSpPr>
        <p:spPr>
          <a:xfrm rot="5400000">
            <a:off x="8136436" y="2942752"/>
            <a:ext cx="659545" cy="911962"/>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sp>
        <p:nvSpPr>
          <p:cNvPr id="32" name="31 Flecha abajo"/>
          <p:cNvSpPr/>
          <p:nvPr/>
        </p:nvSpPr>
        <p:spPr>
          <a:xfrm rot="5400000">
            <a:off x="8134841" y="3806848"/>
            <a:ext cx="659545" cy="9119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latin typeface="Arial" panose="020B0604020202020204" pitchFamily="34" charset="0"/>
              <a:cs typeface="Arial" panose="020B0604020202020204" pitchFamily="34" charset="0"/>
            </a:endParaRPr>
          </a:p>
        </p:txBody>
      </p:sp>
      <p:sp>
        <p:nvSpPr>
          <p:cNvPr id="4" name="3 CuadroTexto"/>
          <p:cNvSpPr txBox="1"/>
          <p:nvPr/>
        </p:nvSpPr>
        <p:spPr>
          <a:xfrm>
            <a:off x="8018559" y="3212976"/>
            <a:ext cx="1020909"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Diciembre: </a:t>
            </a:r>
          </a:p>
          <a:p>
            <a:pPr algn="ctr"/>
            <a:r>
              <a:rPr lang="es-MX" sz="900" dirty="0" smtClean="0">
                <a:solidFill>
                  <a:schemeClr val="bg1"/>
                </a:solidFill>
                <a:latin typeface="Arial" panose="020B0604020202020204" pitchFamily="34" charset="0"/>
                <a:cs typeface="Arial" panose="020B0604020202020204" pitchFamily="34" charset="0"/>
              </a:rPr>
              <a:t>47%</a:t>
            </a:r>
            <a:endParaRPr lang="es-AR" sz="900" dirty="0">
              <a:solidFill>
                <a:schemeClr val="bg1"/>
              </a:solidFill>
              <a:latin typeface="Arial" panose="020B0604020202020204" pitchFamily="34" charset="0"/>
              <a:cs typeface="Arial" panose="020B0604020202020204" pitchFamily="34" charset="0"/>
            </a:endParaRPr>
          </a:p>
        </p:txBody>
      </p:sp>
      <p:sp>
        <p:nvSpPr>
          <p:cNvPr id="41" name="40 CuadroTexto"/>
          <p:cNvSpPr txBox="1"/>
          <p:nvPr/>
        </p:nvSpPr>
        <p:spPr>
          <a:xfrm>
            <a:off x="8105902" y="4082306"/>
            <a:ext cx="901118" cy="3693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Diciembre: 50%</a:t>
            </a:r>
            <a:endParaRPr lang="es-AR" sz="900" dirty="0">
              <a:solidFill>
                <a:schemeClr val="bg1"/>
              </a:solidFill>
              <a:latin typeface="Arial" panose="020B0604020202020204" pitchFamily="34" charset="0"/>
              <a:cs typeface="Arial" panose="020B0604020202020204" pitchFamily="34" charset="0"/>
            </a:endParaRPr>
          </a:p>
        </p:txBody>
      </p:sp>
      <p:sp>
        <p:nvSpPr>
          <p:cNvPr id="42" name="16 CuadroTexto"/>
          <p:cNvSpPr txBox="1"/>
          <p:nvPr/>
        </p:nvSpPr>
        <p:spPr>
          <a:xfrm>
            <a:off x="208488" y="5661828"/>
            <a:ext cx="2930610"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
        <p:nvSpPr>
          <p:cNvPr id="43" name="39 CuadroTexto"/>
          <p:cNvSpPr txBox="1"/>
          <p:nvPr/>
        </p:nvSpPr>
        <p:spPr>
          <a:xfrm>
            <a:off x="262662" y="5975030"/>
            <a:ext cx="8557810"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Se mantiene estable respecto del último reporte la composición de la población según jurisdicción de origen, tanto entre quienes se encuentran encarcelados preventivamente como entre quienes cuentan con condena. </a:t>
            </a:r>
          </a:p>
        </p:txBody>
      </p:sp>
      <p:sp>
        <p:nvSpPr>
          <p:cNvPr id="40" name="39 Rectángulo"/>
          <p:cNvSpPr/>
          <p:nvPr/>
        </p:nvSpPr>
        <p:spPr>
          <a:xfrm>
            <a:off x="210780" y="5957905"/>
            <a:ext cx="8638267" cy="80195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98552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2989867" y="1050657"/>
            <a:ext cx="5470565" cy="5330671"/>
            <a:chOff x="2989867" y="1050657"/>
            <a:chExt cx="5470565" cy="5330671"/>
          </a:xfrm>
        </p:grpSpPr>
        <p:pic>
          <p:nvPicPr>
            <p:cNvPr id="83" name="Picture 2" descr="http://www.aefip.org/Fotos/Seccionales/mapa_argen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598" y="1294978"/>
              <a:ext cx="2571750" cy="5086350"/>
            </a:xfrm>
            <a:prstGeom prst="rect">
              <a:avLst/>
            </a:prstGeom>
            <a:noFill/>
            <a:extLst>
              <a:ext uri="{909E8E84-426E-40DD-AFC4-6F175D3DCCD1}">
                <a14:hiddenFill xmlns:a14="http://schemas.microsoft.com/office/drawing/2010/main">
                  <a:solidFill>
                    <a:srgbClr val="FFFFFF"/>
                  </a:solidFill>
                </a14:hiddenFill>
              </a:ext>
            </a:extLst>
          </p:spPr>
        </p:pic>
        <p:sp>
          <p:nvSpPr>
            <p:cNvPr id="84" name="83 Rectángulo"/>
            <p:cNvSpPr/>
            <p:nvPr/>
          </p:nvSpPr>
          <p:spPr>
            <a:xfrm>
              <a:off x="6721962" y="2551317"/>
              <a:ext cx="1312116" cy="33574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Sta</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Rosa: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mujeres U.13</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85" name="84 Rectángulo"/>
            <p:cNvSpPr/>
            <p:nvPr/>
          </p:nvSpPr>
          <p:spPr>
            <a:xfrm>
              <a:off x="3792032" y="4202334"/>
              <a:ext cx="921920" cy="218351"/>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-Gral. Roca: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U.5</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6" name="85 Rectángulo"/>
            <p:cNvSpPr/>
            <p:nvPr/>
          </p:nvSpPr>
          <p:spPr>
            <a:xfrm>
              <a:off x="5702416" y="4805255"/>
              <a:ext cx="694382"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-Rawson: </a:t>
              </a:r>
              <a:r>
                <a:rPr kumimoji="0" lang="es-MX" sz="700" b="0" i="0" u="none" strike="noStrike" kern="0" cap="none" spc="0" normalizeH="0" baseline="0" noProof="0" dirty="0">
                  <a:ln>
                    <a:noFill/>
                  </a:ln>
                  <a:solidFill>
                    <a:srgbClr val="FFFFFF"/>
                  </a:solidFill>
                  <a:effectLst/>
                  <a:uLnTx/>
                  <a:uFillTx/>
                  <a:latin typeface="Arial" pitchFamily="34" charset="0"/>
                  <a:cs typeface="Arial" pitchFamily="34" charset="0"/>
                </a:rPr>
                <a:t>U6</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7" name="86 Rectángulo"/>
            <p:cNvSpPr/>
            <p:nvPr/>
          </p:nvSpPr>
          <p:spPr>
            <a:xfrm>
              <a:off x="5993499" y="1050657"/>
              <a:ext cx="1060182" cy="221105"/>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Resistencia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Prisión regional U.7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8" name="87 Rectángulo"/>
            <p:cNvSpPr/>
            <p:nvPr/>
          </p:nvSpPr>
          <p:spPr>
            <a:xfrm>
              <a:off x="4532926" y="1420680"/>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U.22</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9" name="88 Rectángulo"/>
            <p:cNvSpPr/>
            <p:nvPr/>
          </p:nvSpPr>
          <p:spPr>
            <a:xfrm>
              <a:off x="3991455" y="3781919"/>
              <a:ext cx="740255" cy="218351"/>
            </a:xfrm>
            <a:prstGeom prst="rect">
              <a:avLst/>
            </a:prstGeom>
            <a:solidFill>
              <a:srgbClr val="D2533C">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-Neuquén: U.9</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0" name="89 Rectángulo"/>
            <p:cNvSpPr/>
            <p:nvPr/>
          </p:nvSpPr>
          <p:spPr>
            <a:xfrm>
              <a:off x="6849550" y="1661888"/>
              <a:ext cx="535596" cy="218351"/>
            </a:xfrm>
            <a:prstGeom prst="rect">
              <a:avLst/>
            </a:prstGeom>
            <a:solidFill>
              <a:srgbClr val="FFFF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Formosa: U.10</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1" name="90 Rectángulo"/>
            <p:cNvSpPr/>
            <p:nvPr/>
          </p:nvSpPr>
          <p:spPr>
            <a:xfrm>
              <a:off x="6360487" y="1316597"/>
              <a:ext cx="880862" cy="218351"/>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 S. Peña: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U.11</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2" name="91 Rectángulo"/>
            <p:cNvSpPr/>
            <p:nvPr/>
          </p:nvSpPr>
          <p:spPr>
            <a:xfrm>
              <a:off x="5657814" y="4460205"/>
              <a:ext cx="985991" cy="266896"/>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-Viedma:</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a:t>
              </a: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penal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U.12</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3" name="92 Rectángulo"/>
            <p:cNvSpPr/>
            <p:nvPr/>
          </p:nvSpPr>
          <p:spPr>
            <a:xfrm>
              <a:off x="3952912" y="4645551"/>
              <a:ext cx="754857"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a:t>
              </a:r>
              <a:r>
                <a:rPr kumimoji="0" lang="es-MX" sz="700" b="0" i="0" u="none" strike="noStrike" kern="0" cap="none" spc="0" normalizeH="0" baseline="0" noProof="0" dirty="0" err="1" smtClean="0">
                  <a:ln>
                    <a:noFill/>
                  </a:ln>
                  <a:solidFill>
                    <a:srgbClr val="FFFFFF"/>
                  </a:solidFill>
                  <a:effectLst/>
                  <a:uLnTx/>
                  <a:uFillTx/>
                  <a:latin typeface="Arial" pitchFamily="34" charset="0"/>
                  <a:cs typeface="Arial" pitchFamily="34" charset="0"/>
                </a:rPr>
                <a:t>Esquel</a:t>
              </a: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 U14</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4" name="93 Rectángulo"/>
            <p:cNvSpPr/>
            <p:nvPr/>
          </p:nvSpPr>
          <p:spPr>
            <a:xfrm>
              <a:off x="5683758" y="5371408"/>
              <a:ext cx="989404" cy="218351"/>
            </a:xfrm>
            <a:prstGeom prst="rect">
              <a:avLst/>
            </a:prstGeom>
            <a:solidFill>
              <a:srgbClr val="C86EB5"/>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 Gallegos: U15</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5" name="94 Rectángulo"/>
            <p:cNvSpPr/>
            <p:nvPr/>
          </p:nvSpPr>
          <p:spPr>
            <a:xfrm>
              <a:off x="3001287" y="1730965"/>
              <a:ext cx="1329053" cy="488575"/>
            </a:xfrm>
            <a:prstGeom prst="rect">
              <a:avLst/>
            </a:prstGeom>
            <a:solidFill>
              <a:srgbClr val="FF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Salta: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CF NOA III (hombres y mujeres)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penitenciario U16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Cárcel Federal U23</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6" name="95 Rectángulo"/>
            <p:cNvSpPr/>
            <p:nvPr/>
          </p:nvSpPr>
          <p:spPr>
            <a:xfrm>
              <a:off x="7192569" y="2021216"/>
              <a:ext cx="760389" cy="209314"/>
            </a:xfrm>
            <a:prstGeom prst="rect">
              <a:avLst/>
            </a:prstGeom>
            <a:solidFill>
              <a:srgbClr val="C0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Misiones: Candelaria U.17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7" name="96 Rectángulo"/>
            <p:cNvSpPr/>
            <p:nvPr/>
          </p:nvSpPr>
          <p:spPr>
            <a:xfrm>
              <a:off x="6911484" y="3281247"/>
              <a:ext cx="1548948" cy="503987"/>
            </a:xfrm>
            <a:prstGeom prst="rect">
              <a:avLst/>
            </a:prstGeom>
            <a:solidFill>
              <a:srgbClr val="FF9933"/>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CPFCABA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Pre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egreso U18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Enfermedades infecciosas U.21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Unidad de tránsito U.28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8" name="97 Rectángulo"/>
            <p:cNvSpPr/>
            <p:nvPr/>
          </p:nvSpPr>
          <p:spPr>
            <a:xfrm>
              <a:off x="6421404" y="2980877"/>
              <a:ext cx="1264554" cy="21835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-Gral</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 Pico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abierto U.25</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9" name="98 Rectángulo"/>
            <p:cNvSpPr/>
            <p:nvPr/>
          </p:nvSpPr>
          <p:spPr>
            <a:xfrm>
              <a:off x="6856442" y="3988377"/>
              <a:ext cx="920633" cy="474225"/>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-Ezeiza: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I y IV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U.19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CF Mujeres U.31</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100" name="99 Rectángulo"/>
            <p:cNvSpPr/>
            <p:nvPr/>
          </p:nvSpPr>
          <p:spPr>
            <a:xfrm>
              <a:off x="3650022" y="2442141"/>
              <a:ext cx="1150702" cy="218351"/>
            </a:xfrm>
            <a:prstGeom prst="rect">
              <a:avLst/>
            </a:prstGeom>
            <a:solidFill>
              <a:srgbClr val="00B0F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 Estero: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penal federal U.10</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1" name="100 Rectángulo"/>
            <p:cNvSpPr/>
            <p:nvPr/>
          </p:nvSpPr>
          <p:spPr>
            <a:xfrm>
              <a:off x="5945846" y="4037182"/>
              <a:ext cx="682055" cy="351544"/>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-Marcos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Paz:</a:t>
              </a:r>
              <a:endPar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II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CF </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Jov</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Ad</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cxnSp>
          <p:nvCxnSpPr>
            <p:cNvPr id="102" name="101 Conector recto"/>
            <p:cNvCxnSpPr>
              <a:endCxn id="84" idx="1"/>
            </p:cNvCxnSpPr>
            <p:nvPr/>
          </p:nvCxnSpPr>
          <p:spPr>
            <a:xfrm flipV="1">
              <a:off x="5585806" y="2719188"/>
              <a:ext cx="1136156" cy="725006"/>
            </a:xfrm>
            <a:prstGeom prst="line">
              <a:avLst/>
            </a:prstGeom>
            <a:noFill/>
            <a:ln w="9525" cap="flat" cmpd="sng" algn="ctr">
              <a:solidFill>
                <a:srgbClr val="93A299"/>
              </a:solidFill>
              <a:prstDash val="solid"/>
            </a:ln>
            <a:effectLst/>
          </p:spPr>
        </p:cxnSp>
        <p:cxnSp>
          <p:nvCxnSpPr>
            <p:cNvPr id="103" name="102 Conector recto"/>
            <p:cNvCxnSpPr/>
            <p:nvPr/>
          </p:nvCxnSpPr>
          <p:spPr>
            <a:xfrm>
              <a:off x="6449902" y="3432820"/>
              <a:ext cx="446520" cy="99253"/>
            </a:xfrm>
            <a:prstGeom prst="line">
              <a:avLst/>
            </a:prstGeom>
            <a:noFill/>
            <a:ln w="9525" cap="flat" cmpd="sng" algn="ctr">
              <a:solidFill>
                <a:srgbClr val="93A299"/>
              </a:solidFill>
              <a:prstDash val="solid"/>
            </a:ln>
            <a:effectLst/>
          </p:spPr>
        </p:cxnSp>
        <p:cxnSp>
          <p:nvCxnSpPr>
            <p:cNvPr id="104" name="103 Conector recto"/>
            <p:cNvCxnSpPr>
              <a:endCxn id="90" idx="1"/>
            </p:cNvCxnSpPr>
            <p:nvPr/>
          </p:nvCxnSpPr>
          <p:spPr>
            <a:xfrm flipV="1">
              <a:off x="6360487" y="1771064"/>
              <a:ext cx="489063" cy="204189"/>
            </a:xfrm>
            <a:prstGeom prst="line">
              <a:avLst/>
            </a:prstGeom>
            <a:noFill/>
            <a:ln w="9525" cap="flat" cmpd="sng" algn="ctr">
              <a:solidFill>
                <a:srgbClr val="93A299"/>
              </a:solidFill>
              <a:prstDash val="solid"/>
            </a:ln>
            <a:effectLst/>
          </p:spPr>
        </p:cxnSp>
        <p:cxnSp>
          <p:nvCxnSpPr>
            <p:cNvPr id="105" name="104 Conector recto"/>
            <p:cNvCxnSpPr>
              <a:endCxn id="99" idx="1"/>
            </p:cNvCxnSpPr>
            <p:nvPr/>
          </p:nvCxnSpPr>
          <p:spPr>
            <a:xfrm>
              <a:off x="6289286" y="3634607"/>
              <a:ext cx="567156" cy="590883"/>
            </a:xfrm>
            <a:prstGeom prst="line">
              <a:avLst/>
            </a:prstGeom>
            <a:noFill/>
            <a:ln w="9525" cap="flat" cmpd="sng" algn="ctr">
              <a:solidFill>
                <a:srgbClr val="93A299"/>
              </a:solidFill>
              <a:prstDash val="solid"/>
            </a:ln>
            <a:effectLst/>
          </p:spPr>
        </p:cxnSp>
        <p:cxnSp>
          <p:nvCxnSpPr>
            <p:cNvPr id="106" name="105 Conector recto"/>
            <p:cNvCxnSpPr/>
            <p:nvPr/>
          </p:nvCxnSpPr>
          <p:spPr>
            <a:xfrm>
              <a:off x="6258975" y="3703445"/>
              <a:ext cx="27332" cy="317123"/>
            </a:xfrm>
            <a:prstGeom prst="line">
              <a:avLst/>
            </a:prstGeom>
            <a:noFill/>
            <a:ln w="9525" cap="flat" cmpd="sng" algn="ctr">
              <a:solidFill>
                <a:srgbClr val="93A299"/>
              </a:solidFill>
              <a:prstDash val="solid"/>
            </a:ln>
            <a:effectLst/>
          </p:spPr>
        </p:cxnSp>
        <p:pic>
          <p:nvPicPr>
            <p:cNvPr id="107"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855838" y="2746846"/>
              <a:ext cx="97121" cy="19933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648925" y="429619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108 Conector recto"/>
            <p:cNvCxnSpPr>
              <a:endCxn id="98" idx="1"/>
            </p:cNvCxnSpPr>
            <p:nvPr/>
          </p:nvCxnSpPr>
          <p:spPr>
            <a:xfrm flipV="1">
              <a:off x="5481638" y="3090053"/>
              <a:ext cx="939766" cy="535278"/>
            </a:xfrm>
            <a:prstGeom prst="line">
              <a:avLst/>
            </a:prstGeom>
            <a:noFill/>
            <a:ln w="9525" cap="flat" cmpd="sng" algn="ctr">
              <a:solidFill>
                <a:srgbClr val="93A299"/>
              </a:solidFill>
              <a:prstDash val="solid"/>
            </a:ln>
            <a:effectLst/>
          </p:spPr>
        </p:cxnSp>
        <p:cxnSp>
          <p:nvCxnSpPr>
            <p:cNvPr id="110" name="109 Conector recto"/>
            <p:cNvCxnSpPr>
              <a:endCxn id="85" idx="3"/>
            </p:cNvCxnSpPr>
            <p:nvPr/>
          </p:nvCxnSpPr>
          <p:spPr>
            <a:xfrm flipH="1">
              <a:off x="4713952" y="4081341"/>
              <a:ext cx="540729" cy="230169"/>
            </a:xfrm>
            <a:prstGeom prst="line">
              <a:avLst/>
            </a:prstGeom>
            <a:noFill/>
            <a:ln w="9525" cap="flat" cmpd="sng" algn="ctr">
              <a:solidFill>
                <a:srgbClr val="93A299"/>
              </a:solidFill>
              <a:prstDash val="solid"/>
            </a:ln>
            <a:effectLst/>
          </p:spPr>
        </p:cxnSp>
        <p:cxnSp>
          <p:nvCxnSpPr>
            <p:cNvPr id="111" name="110 Conector recto"/>
            <p:cNvCxnSpPr/>
            <p:nvPr/>
          </p:nvCxnSpPr>
          <p:spPr>
            <a:xfrm flipH="1" flipV="1">
              <a:off x="4731712" y="3891094"/>
              <a:ext cx="252604" cy="19477"/>
            </a:xfrm>
            <a:prstGeom prst="line">
              <a:avLst/>
            </a:prstGeom>
            <a:noFill/>
            <a:ln w="9525" cap="flat" cmpd="sng" algn="ctr">
              <a:solidFill>
                <a:srgbClr val="93A299"/>
              </a:solidFill>
              <a:prstDash val="solid"/>
            </a:ln>
            <a:effectLst/>
          </p:spPr>
        </p:cxnSp>
        <p:cxnSp>
          <p:nvCxnSpPr>
            <p:cNvPr id="112" name="111 Conector recto"/>
            <p:cNvCxnSpPr/>
            <p:nvPr/>
          </p:nvCxnSpPr>
          <p:spPr>
            <a:xfrm flipH="1">
              <a:off x="4713952" y="4727101"/>
              <a:ext cx="228782" cy="0"/>
            </a:xfrm>
            <a:prstGeom prst="line">
              <a:avLst/>
            </a:prstGeom>
            <a:noFill/>
            <a:ln w="9525" cap="flat" cmpd="sng" algn="ctr">
              <a:solidFill>
                <a:srgbClr val="93A299"/>
              </a:solidFill>
              <a:prstDash val="solid"/>
            </a:ln>
            <a:effectLst/>
          </p:spPr>
        </p:cxnSp>
        <p:cxnSp>
          <p:nvCxnSpPr>
            <p:cNvPr id="113" name="112 Conector recto"/>
            <p:cNvCxnSpPr>
              <a:stCxn id="94" idx="1"/>
            </p:cNvCxnSpPr>
            <p:nvPr/>
          </p:nvCxnSpPr>
          <p:spPr>
            <a:xfrm flipH="1" flipV="1">
              <a:off x="5312900" y="5449779"/>
              <a:ext cx="370858" cy="30805"/>
            </a:xfrm>
            <a:prstGeom prst="line">
              <a:avLst/>
            </a:prstGeom>
            <a:noFill/>
            <a:ln w="9525" cap="flat" cmpd="sng" algn="ctr">
              <a:solidFill>
                <a:srgbClr val="93A299"/>
              </a:solidFill>
              <a:prstDash val="solid"/>
            </a:ln>
            <a:effectLst/>
          </p:spPr>
        </p:cxnSp>
        <p:cxnSp>
          <p:nvCxnSpPr>
            <p:cNvPr id="114" name="113 Conector recto"/>
            <p:cNvCxnSpPr/>
            <p:nvPr/>
          </p:nvCxnSpPr>
          <p:spPr>
            <a:xfrm flipH="1" flipV="1">
              <a:off x="5384485" y="4805255"/>
              <a:ext cx="273882" cy="78154"/>
            </a:xfrm>
            <a:prstGeom prst="line">
              <a:avLst/>
            </a:prstGeom>
            <a:noFill/>
            <a:ln w="9525" cap="flat" cmpd="sng" algn="ctr">
              <a:solidFill>
                <a:srgbClr val="93A299"/>
              </a:solidFill>
              <a:prstDash val="solid"/>
            </a:ln>
            <a:effectLst/>
          </p:spPr>
        </p:cxnSp>
        <p:cxnSp>
          <p:nvCxnSpPr>
            <p:cNvPr id="115" name="114 Conector recto"/>
            <p:cNvCxnSpPr/>
            <p:nvPr/>
          </p:nvCxnSpPr>
          <p:spPr>
            <a:xfrm>
              <a:off x="5831473" y="4225490"/>
              <a:ext cx="0" cy="220445"/>
            </a:xfrm>
            <a:prstGeom prst="line">
              <a:avLst/>
            </a:prstGeom>
            <a:noFill/>
            <a:ln w="9525" cap="flat" cmpd="sng" algn="ctr">
              <a:solidFill>
                <a:srgbClr val="93A299"/>
              </a:solidFill>
              <a:prstDash val="solid"/>
            </a:ln>
            <a:effectLst/>
          </p:spPr>
        </p:cxnSp>
        <p:pic>
          <p:nvPicPr>
            <p:cNvPr id="116"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2989867" y="1880239"/>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116 Conector recto"/>
            <p:cNvCxnSpPr>
              <a:stCxn id="95" idx="3"/>
            </p:cNvCxnSpPr>
            <p:nvPr/>
          </p:nvCxnSpPr>
          <p:spPr>
            <a:xfrm flipV="1">
              <a:off x="4330340" y="1913850"/>
              <a:ext cx="1054145" cy="61403"/>
            </a:xfrm>
            <a:prstGeom prst="line">
              <a:avLst/>
            </a:prstGeom>
            <a:noFill/>
            <a:ln w="9525" cap="flat" cmpd="sng" algn="ctr">
              <a:solidFill>
                <a:srgbClr val="93A299"/>
              </a:solidFill>
              <a:prstDash val="solid"/>
            </a:ln>
            <a:effectLst/>
          </p:spPr>
        </p:cxnSp>
        <p:pic>
          <p:nvPicPr>
            <p:cNvPr id="11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4543704" y="147865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118 Conector recto"/>
            <p:cNvCxnSpPr>
              <a:stCxn id="100" idx="3"/>
            </p:cNvCxnSpPr>
            <p:nvPr/>
          </p:nvCxnSpPr>
          <p:spPr>
            <a:xfrm flipV="1">
              <a:off x="4800724" y="2335293"/>
              <a:ext cx="907915" cy="216024"/>
            </a:xfrm>
            <a:prstGeom prst="line">
              <a:avLst/>
            </a:prstGeom>
            <a:noFill/>
            <a:ln w="9525" cap="flat" cmpd="sng" algn="ctr">
              <a:solidFill>
                <a:srgbClr val="93A299"/>
              </a:solidFill>
              <a:prstDash val="solid"/>
            </a:ln>
            <a:effectLst/>
          </p:spPr>
        </p:cxnSp>
        <p:cxnSp>
          <p:nvCxnSpPr>
            <p:cNvPr id="120" name="119 Conector recto"/>
            <p:cNvCxnSpPr>
              <a:endCxn id="96" idx="1"/>
            </p:cNvCxnSpPr>
            <p:nvPr/>
          </p:nvCxnSpPr>
          <p:spPr>
            <a:xfrm flipV="1">
              <a:off x="6911484" y="2125873"/>
              <a:ext cx="281085" cy="11854"/>
            </a:xfrm>
            <a:prstGeom prst="line">
              <a:avLst/>
            </a:prstGeom>
            <a:noFill/>
            <a:ln w="9525" cap="flat" cmpd="sng" algn="ctr">
              <a:solidFill>
                <a:srgbClr val="93A299"/>
              </a:solidFill>
              <a:prstDash val="solid"/>
            </a:ln>
            <a:effectLst/>
          </p:spPr>
        </p:cxnSp>
        <p:cxnSp>
          <p:nvCxnSpPr>
            <p:cNvPr id="121" name="120 Conector recto"/>
            <p:cNvCxnSpPr/>
            <p:nvPr/>
          </p:nvCxnSpPr>
          <p:spPr>
            <a:xfrm flipV="1">
              <a:off x="6049607" y="1529855"/>
              <a:ext cx="473983" cy="445398"/>
            </a:xfrm>
            <a:prstGeom prst="line">
              <a:avLst/>
            </a:prstGeom>
            <a:noFill/>
            <a:ln w="9525" cap="flat" cmpd="sng" algn="ctr">
              <a:solidFill>
                <a:srgbClr val="93A299"/>
              </a:solidFill>
              <a:prstDash val="solid"/>
            </a:ln>
            <a:effectLst/>
          </p:spPr>
        </p:cxnSp>
        <p:cxnSp>
          <p:nvCxnSpPr>
            <p:cNvPr id="122" name="121 Conector recto"/>
            <p:cNvCxnSpPr/>
            <p:nvPr/>
          </p:nvCxnSpPr>
          <p:spPr>
            <a:xfrm flipV="1">
              <a:off x="5909352" y="1294978"/>
              <a:ext cx="451135" cy="618872"/>
            </a:xfrm>
            <a:prstGeom prst="line">
              <a:avLst/>
            </a:prstGeom>
            <a:noFill/>
            <a:ln w="9525" cap="flat" cmpd="sng" algn="ctr">
              <a:solidFill>
                <a:srgbClr val="93A299"/>
              </a:solidFill>
              <a:prstDash val="solid"/>
            </a:ln>
            <a:effectLst/>
          </p:spPr>
        </p:cxnSp>
        <p:cxnSp>
          <p:nvCxnSpPr>
            <p:cNvPr id="123" name="122 Conector recto"/>
            <p:cNvCxnSpPr>
              <a:stCxn id="88" idx="3"/>
            </p:cNvCxnSpPr>
            <p:nvPr/>
          </p:nvCxnSpPr>
          <p:spPr>
            <a:xfrm>
              <a:off x="5068522" y="1529856"/>
              <a:ext cx="315963" cy="132032"/>
            </a:xfrm>
            <a:prstGeom prst="line">
              <a:avLst/>
            </a:prstGeom>
            <a:noFill/>
            <a:ln w="9525" cap="flat" cmpd="sng" algn="ctr">
              <a:solidFill>
                <a:srgbClr val="93A299"/>
              </a:solidFill>
              <a:prstDash val="solid"/>
            </a:ln>
            <a:effectLst/>
          </p:spPr>
        </p:cxnSp>
        <p:sp>
          <p:nvSpPr>
            <p:cNvPr id="50" name="49 Rectángulo"/>
            <p:cNvSpPr/>
            <p:nvPr/>
          </p:nvSpPr>
          <p:spPr>
            <a:xfrm>
              <a:off x="4756484" y="1124744"/>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cxnSp>
          <p:nvCxnSpPr>
            <p:cNvPr id="53" name="52 Conector recto"/>
            <p:cNvCxnSpPr/>
            <p:nvPr/>
          </p:nvCxnSpPr>
          <p:spPr>
            <a:xfrm>
              <a:off x="5096699" y="1354664"/>
              <a:ext cx="287786" cy="223661"/>
            </a:xfrm>
            <a:prstGeom prst="line">
              <a:avLst/>
            </a:prstGeom>
            <a:noFill/>
            <a:ln w="9525" cap="flat" cmpd="sng" algn="ctr">
              <a:solidFill>
                <a:srgbClr val="93A299"/>
              </a:solidFill>
              <a:prstDash val="solid"/>
            </a:ln>
            <a:effectLst/>
          </p:spPr>
        </p:cxnSp>
      </p:gr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Referencia geográfica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24" name="123 Rectángulo"/>
          <p:cNvSpPr/>
          <p:nvPr/>
        </p:nvSpPr>
        <p:spPr>
          <a:xfrm>
            <a:off x="167392" y="2609617"/>
            <a:ext cx="2676416" cy="132343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AR" sz="1600" dirty="0">
                <a:solidFill>
                  <a:srgbClr val="1F497D">
                    <a:lumMod val="75000"/>
                  </a:srgbClr>
                </a:solidFill>
                <a:latin typeface="Arial" pitchFamily="34" charset="0"/>
                <a:ea typeface="+mj-ea"/>
                <a:cs typeface="Arial" pitchFamily="34" charset="0"/>
              </a:rPr>
              <a:t>El </a:t>
            </a:r>
            <a:r>
              <a:rPr lang="es-AR" sz="1600" dirty="0" smtClean="0">
                <a:solidFill>
                  <a:srgbClr val="1F497D">
                    <a:lumMod val="75000"/>
                  </a:srgbClr>
                </a:solidFill>
                <a:latin typeface="Arial" pitchFamily="34" charset="0"/>
                <a:ea typeface="+mj-ea"/>
                <a:cs typeface="Arial" pitchFamily="34" charset="0"/>
              </a:rPr>
              <a:t>Servicio </a:t>
            </a:r>
            <a:r>
              <a:rPr lang="es-AR" sz="1600" dirty="0">
                <a:solidFill>
                  <a:srgbClr val="1F497D">
                    <a:lumMod val="75000"/>
                  </a:srgbClr>
                </a:solidFill>
                <a:latin typeface="Arial" pitchFamily="34" charset="0"/>
                <a:ea typeface="+mj-ea"/>
                <a:cs typeface="Arial" pitchFamily="34" charset="0"/>
              </a:rPr>
              <a:t>Penitenciario Federal (SPF) se compone de 28 cárceles y 10 alcaidías distribuidas en todo el territorio nacional</a:t>
            </a:r>
            <a:r>
              <a:rPr lang="es-AR" sz="1600" dirty="0" smtClean="0">
                <a:solidFill>
                  <a:srgbClr val="1F497D">
                    <a:lumMod val="75000"/>
                  </a:srgbClr>
                </a:solidFill>
                <a:latin typeface="Arial" pitchFamily="34" charset="0"/>
                <a:ea typeface="+mj-ea"/>
                <a:cs typeface="Arial" pitchFamily="34" charset="0"/>
              </a:rPr>
              <a:t>.</a:t>
            </a:r>
            <a:endParaRPr lang="es-AR" sz="1600" dirty="0">
              <a:solidFill>
                <a:srgbClr val="1F497D">
                  <a:lumMod val="75000"/>
                </a:srgbClr>
              </a:solidFill>
              <a:latin typeface="Arial" pitchFamily="34" charset="0"/>
              <a:ea typeface="+mj-ea"/>
              <a:cs typeface="Arial" pitchFamily="34" charset="0"/>
            </a:endParaRPr>
          </a:p>
        </p:txBody>
      </p:sp>
      <p:sp>
        <p:nvSpPr>
          <p:cNvPr id="125" name="124 Rectángulo"/>
          <p:cNvSpPr/>
          <p:nvPr/>
        </p:nvSpPr>
        <p:spPr>
          <a:xfrm>
            <a:off x="179512" y="4994012"/>
            <a:ext cx="347051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400" dirty="0">
                <a:solidFill>
                  <a:srgbClr val="1F497D">
                    <a:lumMod val="75000"/>
                  </a:srgbClr>
                </a:solidFill>
                <a:latin typeface="Arial" pitchFamily="34" charset="0"/>
                <a:ea typeface="+mj-ea"/>
                <a:cs typeface="Arial" pitchFamily="34" charset="0"/>
              </a:rPr>
              <a:t>Se referencian geográficamente las unidades incluidas en los partes del SPF.</a:t>
            </a:r>
            <a:endParaRPr lang="es-AR" sz="1400" dirty="0">
              <a:solidFill>
                <a:srgbClr val="1F497D">
                  <a:lumMod val="75000"/>
                </a:srgbClr>
              </a:solidFill>
              <a:latin typeface="Arial" pitchFamily="34" charset="0"/>
              <a:ea typeface="+mj-ea"/>
              <a:cs typeface="Arial" pitchFamily="34" charset="0"/>
            </a:endParaRPr>
          </a:p>
        </p:txBody>
      </p:sp>
      <p:sp>
        <p:nvSpPr>
          <p:cNvPr id="126" name="125 Rectángulo"/>
          <p:cNvSpPr/>
          <p:nvPr/>
        </p:nvSpPr>
        <p:spPr>
          <a:xfrm>
            <a:off x="167392" y="6381328"/>
            <a:ext cx="8725088" cy="3693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8" name="127 Rectángulo"/>
          <p:cNvSpPr/>
          <p:nvPr/>
        </p:nvSpPr>
        <p:spPr>
          <a:xfrm>
            <a:off x="180727" y="6381328"/>
            <a:ext cx="7631633" cy="369332"/>
          </a:xfrm>
          <a:prstGeom prst="rect">
            <a:avLst/>
          </a:prstGeom>
        </p:spPr>
        <p:txBody>
          <a:bodyPr wrap="square">
            <a:spAutoFit/>
          </a:bodyPr>
          <a:lstStyle/>
          <a:p>
            <a:r>
              <a:rPr lang="es-MX" dirty="0">
                <a:solidFill>
                  <a:srgbClr val="17375E"/>
                </a:solidFill>
                <a:latin typeface="Arial" pitchFamily="34" charset="0"/>
                <a:cs typeface="Arial" pitchFamily="34" charset="0"/>
              </a:rPr>
              <a:t>A continuación se detalla la población alojada en cada unidad…</a:t>
            </a:r>
            <a:endParaRPr lang="es-AR"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188509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1316919850"/>
              </p:ext>
            </p:extLst>
          </p:nvPr>
        </p:nvGraphicFramePr>
        <p:xfrm>
          <a:off x="326221" y="3521754"/>
          <a:ext cx="8340202"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751329111"/>
              </p:ext>
            </p:extLst>
          </p:nvPr>
        </p:nvGraphicFramePr>
        <p:xfrm>
          <a:off x="262695" y="1401141"/>
          <a:ext cx="8482639" cy="1937660"/>
        </p:xfrm>
        <a:graphic>
          <a:graphicData uri="http://schemas.openxmlformats.org/drawingml/2006/chart">
            <c:chart xmlns:c="http://schemas.openxmlformats.org/drawingml/2006/chart" xmlns:r="http://schemas.openxmlformats.org/officeDocument/2006/relationships" r:id="rId4"/>
          </a:graphicData>
        </a:graphic>
      </p:graphicFrame>
      <p:sp>
        <p:nvSpPr>
          <p:cNvPr id="22" name="21 Llamada con línea 1"/>
          <p:cNvSpPr/>
          <p:nvPr/>
        </p:nvSpPr>
        <p:spPr>
          <a:xfrm>
            <a:off x="398844" y="1088740"/>
            <a:ext cx="711067" cy="327309"/>
          </a:xfrm>
          <a:prstGeom prst="borderCallout1">
            <a:avLst>
              <a:gd name="adj1" fmla="val 111344"/>
              <a:gd name="adj2" fmla="val 51540"/>
              <a:gd name="adj3" fmla="val 160120"/>
              <a:gd name="adj4" fmla="val 5078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Arial" pitchFamily="34" charset="0"/>
                <a:cs typeface="Arial" pitchFamily="34" charset="0"/>
              </a:rPr>
              <a:t>19% del total</a:t>
            </a:r>
            <a:endParaRPr lang="es-AR" sz="1000" dirty="0">
              <a:latin typeface="Arial" pitchFamily="34" charset="0"/>
              <a:cs typeface="Arial" pitchFamily="34" charset="0"/>
            </a:endParaRPr>
          </a:p>
        </p:txBody>
      </p:sp>
      <p:sp>
        <p:nvSpPr>
          <p:cNvPr id="23" name="22 Llamada con línea 1"/>
          <p:cNvSpPr/>
          <p:nvPr/>
        </p:nvSpPr>
        <p:spPr>
          <a:xfrm>
            <a:off x="1231759" y="1277340"/>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15% del total</a:t>
            </a:r>
            <a:endParaRPr lang="es-AR" sz="900" dirty="0">
              <a:latin typeface="Arial" pitchFamily="34" charset="0"/>
              <a:cs typeface="Arial" pitchFamily="34" charset="0"/>
            </a:endParaRPr>
          </a:p>
        </p:txBody>
      </p:sp>
      <p:sp>
        <p:nvSpPr>
          <p:cNvPr id="24" name="23 Llamada con línea 1"/>
          <p:cNvSpPr/>
          <p:nvPr/>
        </p:nvSpPr>
        <p:spPr>
          <a:xfrm>
            <a:off x="2422936" y="1309113"/>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16% del total</a:t>
            </a:r>
            <a:endParaRPr lang="es-AR" sz="900" dirty="0">
              <a:latin typeface="Arial" pitchFamily="34" charset="0"/>
              <a:cs typeface="Arial" pitchFamily="34" charset="0"/>
            </a:endParaRPr>
          </a:p>
        </p:txBody>
      </p:sp>
      <p:sp>
        <p:nvSpPr>
          <p:cNvPr id="32" name="31 Llamada con línea 1"/>
          <p:cNvSpPr/>
          <p:nvPr/>
        </p:nvSpPr>
        <p:spPr>
          <a:xfrm>
            <a:off x="6420146" y="3789040"/>
            <a:ext cx="576064" cy="319687"/>
          </a:xfrm>
          <a:prstGeom prst="borderCallout1">
            <a:avLst>
              <a:gd name="adj1" fmla="val 103405"/>
              <a:gd name="adj2" fmla="val 49558"/>
              <a:gd name="adj3" fmla="val 161497"/>
              <a:gd name="adj4" fmla="val -828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5% del total</a:t>
            </a:r>
            <a:endParaRPr lang="es-AR" sz="900" dirty="0">
              <a:latin typeface="Arial" pitchFamily="34" charset="0"/>
              <a:cs typeface="Arial" pitchFamily="34" charset="0"/>
            </a:endParaRPr>
          </a:p>
        </p:txBody>
      </p:sp>
      <p:sp>
        <p:nvSpPr>
          <p:cNvPr id="42" name="41 Rectángulo"/>
          <p:cNvSpPr/>
          <p:nvPr/>
        </p:nvSpPr>
        <p:spPr>
          <a:xfrm>
            <a:off x="1579467" y="3345940"/>
            <a:ext cx="53210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43" name="42 Rectángulo"/>
          <p:cNvSpPr/>
          <p:nvPr/>
        </p:nvSpPr>
        <p:spPr>
          <a:xfrm>
            <a:off x="2163730" y="3345940"/>
            <a:ext cx="58531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44" name="43 Rectángulo"/>
          <p:cNvSpPr/>
          <p:nvPr/>
        </p:nvSpPr>
        <p:spPr>
          <a:xfrm>
            <a:off x="3362454"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45" name="44 Rectángulo"/>
          <p:cNvSpPr/>
          <p:nvPr/>
        </p:nvSpPr>
        <p:spPr>
          <a:xfrm>
            <a:off x="3925223"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Roca</a:t>
            </a:r>
            <a:endParaRPr lang="es-AR" sz="700" dirty="0">
              <a:latin typeface="Arial" pitchFamily="34" charset="0"/>
              <a:cs typeface="Arial" pitchFamily="34" charset="0"/>
            </a:endParaRPr>
          </a:p>
        </p:txBody>
      </p:sp>
      <p:sp>
        <p:nvSpPr>
          <p:cNvPr id="46" name="45 Rectángulo"/>
          <p:cNvSpPr/>
          <p:nvPr/>
        </p:nvSpPr>
        <p:spPr>
          <a:xfrm>
            <a:off x="4551263"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Rawson</a:t>
            </a:r>
            <a:endParaRPr lang="es-AR" sz="700" dirty="0">
              <a:latin typeface="Arial" pitchFamily="34" charset="0"/>
              <a:cs typeface="Arial" pitchFamily="34" charset="0"/>
            </a:endParaRPr>
          </a:p>
        </p:txBody>
      </p:sp>
      <p:sp>
        <p:nvSpPr>
          <p:cNvPr id="47" name="46 Rectángulo"/>
          <p:cNvSpPr/>
          <p:nvPr/>
        </p:nvSpPr>
        <p:spPr>
          <a:xfrm>
            <a:off x="5120479"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latin typeface="Arial" pitchFamily="34" charset="0"/>
                <a:cs typeface="Arial" pitchFamily="34" charset="0"/>
              </a:rPr>
              <a:t>Resistencia</a:t>
            </a:r>
            <a:endParaRPr lang="es-AR" sz="600" dirty="0">
              <a:latin typeface="Arial" pitchFamily="34" charset="0"/>
              <a:cs typeface="Arial" pitchFamily="34" charset="0"/>
            </a:endParaRPr>
          </a:p>
        </p:txBody>
      </p:sp>
      <p:sp>
        <p:nvSpPr>
          <p:cNvPr id="48" name="47 Rectángulo"/>
          <p:cNvSpPr/>
          <p:nvPr/>
        </p:nvSpPr>
        <p:spPr>
          <a:xfrm>
            <a:off x="5735845"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49" name="48 Rectángulo"/>
          <p:cNvSpPr/>
          <p:nvPr/>
        </p:nvSpPr>
        <p:spPr>
          <a:xfrm>
            <a:off x="6341856"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Neuquén</a:t>
            </a:r>
            <a:endParaRPr lang="es-AR" sz="700" dirty="0">
              <a:latin typeface="Arial" pitchFamily="34" charset="0"/>
              <a:cs typeface="Arial" pitchFamily="34" charset="0"/>
            </a:endParaRPr>
          </a:p>
        </p:txBody>
      </p:sp>
      <p:sp>
        <p:nvSpPr>
          <p:cNvPr id="50" name="49 Rectángulo"/>
          <p:cNvSpPr/>
          <p:nvPr/>
        </p:nvSpPr>
        <p:spPr>
          <a:xfrm>
            <a:off x="6952166"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Formosa</a:t>
            </a:r>
            <a:endParaRPr lang="es-AR" sz="700" dirty="0">
              <a:latin typeface="Arial" pitchFamily="34" charset="0"/>
              <a:cs typeface="Arial" pitchFamily="34" charset="0"/>
            </a:endParaRPr>
          </a:p>
        </p:txBody>
      </p:sp>
      <p:sp>
        <p:nvSpPr>
          <p:cNvPr id="53" name="52 Rectángulo"/>
          <p:cNvSpPr/>
          <p:nvPr/>
        </p:nvSpPr>
        <p:spPr>
          <a:xfrm>
            <a:off x="7517709" y="3345940"/>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S. Peña</a:t>
            </a:r>
            <a:endParaRPr lang="es-AR" sz="700" dirty="0">
              <a:latin typeface="Arial" pitchFamily="34" charset="0"/>
              <a:cs typeface="Arial" pitchFamily="34" charset="0"/>
            </a:endParaRPr>
          </a:p>
        </p:txBody>
      </p:sp>
      <p:sp>
        <p:nvSpPr>
          <p:cNvPr id="54" name="53 Rectángulo"/>
          <p:cNvSpPr/>
          <p:nvPr/>
        </p:nvSpPr>
        <p:spPr>
          <a:xfrm>
            <a:off x="8130827"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Viedma</a:t>
            </a:r>
            <a:endParaRPr lang="es-AR" sz="700" dirty="0">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56" name="55 Rectángulo"/>
          <p:cNvSpPr/>
          <p:nvPr/>
        </p:nvSpPr>
        <p:spPr>
          <a:xfrm>
            <a:off x="10259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err="1" smtClean="0">
                <a:latin typeface="Arial" pitchFamily="34" charset="0"/>
                <a:cs typeface="Arial" pitchFamily="34" charset="0"/>
              </a:rPr>
              <a:t>Esquel</a:t>
            </a:r>
            <a:endParaRPr lang="es-AR" sz="700" dirty="0">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Gallegos</a:t>
            </a:r>
            <a:endParaRPr lang="es-AR" sz="700" dirty="0">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59" name="58 Rectángulo"/>
          <p:cNvSpPr/>
          <p:nvPr/>
        </p:nvSpPr>
        <p:spPr>
          <a:xfrm>
            <a:off x="2643847"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Cande </a:t>
            </a:r>
            <a:r>
              <a:rPr lang="es-MX" sz="700" dirty="0" err="1" smtClean="0">
                <a:latin typeface="Arial" pitchFamily="34" charset="0"/>
                <a:cs typeface="Arial" pitchFamily="34" charset="0"/>
              </a:rPr>
              <a:t>laria</a:t>
            </a:r>
            <a:endParaRPr lang="es-AR" sz="700" dirty="0">
              <a:latin typeface="Arial" pitchFamily="34" charset="0"/>
              <a:cs typeface="Arial" pitchFamily="34" charset="0"/>
            </a:endParaRPr>
          </a:p>
        </p:txBody>
      </p:sp>
      <p:sp>
        <p:nvSpPr>
          <p:cNvPr id="60" name="59 Rectángulo"/>
          <p:cNvSpPr/>
          <p:nvPr/>
        </p:nvSpPr>
        <p:spPr>
          <a:xfrm>
            <a:off x="3177381" y="5300422"/>
            <a:ext cx="535596" cy="312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latin typeface="Arial" pitchFamily="34" charset="0"/>
                <a:cs typeface="Arial" pitchFamily="34" charset="0"/>
              </a:rPr>
              <a:t>Pre egreso.</a:t>
            </a:r>
          </a:p>
          <a:p>
            <a:pPr algn="ctr"/>
            <a:r>
              <a:rPr lang="es-MX" sz="600" dirty="0" smtClean="0">
                <a:latin typeface="Arial" pitchFamily="34" charset="0"/>
                <a:cs typeface="Arial" pitchFamily="34" charset="0"/>
              </a:rPr>
              <a:t>CABA</a:t>
            </a:r>
            <a:endParaRPr lang="es-AR" sz="600" dirty="0">
              <a:latin typeface="Arial" pitchFamily="34" charset="0"/>
              <a:cs typeface="Arial" pitchFamily="34" charset="0"/>
            </a:endParaRPr>
          </a:p>
        </p:txBody>
      </p:sp>
      <p:sp>
        <p:nvSpPr>
          <p:cNvPr id="61" name="60 Rectángulo"/>
          <p:cNvSpPr/>
          <p:nvPr/>
        </p:nvSpPr>
        <p:spPr>
          <a:xfrm>
            <a:off x="3742408"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63" name="62 Rectángulo"/>
          <p:cNvSpPr/>
          <p:nvPr/>
        </p:nvSpPr>
        <p:spPr>
          <a:xfrm>
            <a:off x="4819259"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65" name="64 Rectángulo"/>
          <p:cNvSpPr/>
          <p:nvPr/>
        </p:nvSpPr>
        <p:spPr>
          <a:xfrm>
            <a:off x="5904290" y="5513204"/>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66" name="65 Rectángulo"/>
          <p:cNvSpPr/>
          <p:nvPr/>
        </p:nvSpPr>
        <p:spPr>
          <a:xfrm>
            <a:off x="6516216" y="5296359"/>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Pico</a:t>
            </a:r>
            <a:endParaRPr lang="es-AR" sz="700" dirty="0">
              <a:latin typeface="Arial" pitchFamily="34" charset="0"/>
              <a:cs typeface="Arial" pitchFamily="34" charset="0"/>
            </a:endParaRPr>
          </a:p>
        </p:txBody>
      </p:sp>
      <p:sp>
        <p:nvSpPr>
          <p:cNvPr id="67" name="66 Rectángulo"/>
          <p:cNvSpPr/>
          <p:nvPr/>
        </p:nvSpPr>
        <p:spPr>
          <a:xfrm>
            <a:off x="7091953" y="529927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68" name="67 Rectángulo"/>
          <p:cNvSpPr/>
          <p:nvPr/>
        </p:nvSpPr>
        <p:spPr>
          <a:xfrm>
            <a:off x="7627831"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9" name="68 Rectángulo"/>
          <p:cNvSpPr/>
          <p:nvPr/>
        </p:nvSpPr>
        <p:spPr>
          <a:xfrm>
            <a:off x="8153887"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S. Estero</a:t>
            </a:r>
            <a:endParaRPr lang="es-AR" sz="700" dirty="0">
              <a:latin typeface="Arial" pitchFamily="34" charset="0"/>
              <a:cs typeface="Arial" pitchFamily="34" charset="0"/>
            </a:endParaRPr>
          </a:p>
        </p:txBody>
      </p:sp>
      <p:sp>
        <p:nvSpPr>
          <p:cNvPr id="70" name="69 Rectángulo"/>
          <p:cNvSpPr/>
          <p:nvPr/>
        </p:nvSpPr>
        <p:spPr>
          <a:xfrm>
            <a:off x="459167" y="334594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1" name="70 Rectángulo"/>
          <p:cNvSpPr/>
          <p:nvPr/>
        </p:nvSpPr>
        <p:spPr>
          <a:xfrm>
            <a:off x="989684"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72" name="71 Rectángulo"/>
          <p:cNvSpPr/>
          <p:nvPr/>
        </p:nvSpPr>
        <p:spPr>
          <a:xfrm>
            <a:off x="2787122" y="334594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5" name="2 Marcador de contenido"/>
          <p:cNvSpPr txBox="1">
            <a:spLocks/>
          </p:cNvSpPr>
          <p:nvPr/>
        </p:nvSpPr>
        <p:spPr>
          <a:xfrm>
            <a:off x="4099940" y="1207293"/>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Expresada en números absolutos</a:t>
            </a:r>
          </a:p>
          <a:p>
            <a:pPr algn="ctr"/>
            <a:r>
              <a:rPr lang="es-MX" sz="1400" dirty="0" smtClean="0">
                <a:latin typeface="Arial" pitchFamily="34" charset="0"/>
                <a:cs typeface="Arial" pitchFamily="34" charset="0"/>
              </a:rPr>
              <a:t>Población penal al 30/01/2015: </a:t>
            </a:r>
            <a:r>
              <a:rPr lang="es-MX" sz="1400" b="1" dirty="0" smtClean="0">
                <a:solidFill>
                  <a:schemeClr val="accent4">
                    <a:lumMod val="75000"/>
                  </a:schemeClr>
                </a:solidFill>
                <a:latin typeface="Arial" pitchFamily="34" charset="0"/>
                <a:cs typeface="Arial" pitchFamily="34" charset="0"/>
              </a:rPr>
              <a:t>10.544</a:t>
            </a:r>
            <a:r>
              <a:rPr lang="es-MX" sz="1400" b="1" dirty="0" smtClean="0">
                <a:solidFill>
                  <a:schemeClr val="accent6">
                    <a:lumMod val="75000"/>
                  </a:schemeClr>
                </a:solidFill>
                <a:latin typeface="Arial" pitchFamily="34" charset="0"/>
                <a:cs typeface="Arial" pitchFamily="34" charset="0"/>
              </a:rPr>
              <a:t> </a:t>
            </a:r>
            <a:r>
              <a:rPr lang="es-MX" sz="1400" dirty="0" smtClean="0">
                <a:latin typeface="Arial" pitchFamily="34" charset="0"/>
                <a:cs typeface="Arial" pitchFamily="34" charset="0"/>
              </a:rPr>
              <a:t>personas</a:t>
            </a:r>
            <a:r>
              <a:rPr lang="es-MX" sz="1100" dirty="0" smtClean="0">
                <a:latin typeface="Arial" pitchFamily="34" charset="0"/>
                <a:cs typeface="Arial" pitchFamily="34" charset="0"/>
              </a:rPr>
              <a:t> </a:t>
            </a:r>
            <a:endParaRPr lang="es-AR" sz="1200" dirty="0">
              <a:latin typeface="Arial" pitchFamily="34" charset="0"/>
              <a:cs typeface="Arial" pitchFamily="34" charset="0"/>
            </a:endParaRPr>
          </a:p>
        </p:txBody>
      </p:sp>
      <p:sp>
        <p:nvSpPr>
          <p:cNvPr id="76" name="16 CuadroTexto"/>
          <p:cNvSpPr txBox="1"/>
          <p:nvPr/>
        </p:nvSpPr>
        <p:spPr>
          <a:xfrm>
            <a:off x="100367" y="5733256"/>
            <a:ext cx="2970685"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
        <p:nvSpPr>
          <p:cNvPr id="73" name="73 CuadroTexto"/>
          <p:cNvSpPr txBox="1"/>
          <p:nvPr/>
        </p:nvSpPr>
        <p:spPr>
          <a:xfrm>
            <a:off x="369422" y="6115362"/>
            <a:ext cx="8375914" cy="553998"/>
          </a:xfrm>
          <a:prstGeom prst="rect">
            <a:avLst/>
          </a:prstGeom>
        </p:spPr>
        <p:txBody>
          <a:bodyPr wrap="square">
            <a:spAutoFit/>
          </a:bodyPr>
          <a:lstStyle>
            <a:defPPr>
              <a:defRPr lang="es-AR"/>
            </a:defPPr>
            <a:lvl1pPr>
              <a:defRPr sz="2000">
                <a:solidFill>
                  <a:schemeClr val="tx2">
                    <a:lumMod val="75000"/>
                  </a:schemeClr>
                </a:solidFill>
                <a:latin typeface="Arial" pitchFamily="34" charset="0"/>
                <a:cs typeface="Arial" pitchFamily="34" charset="0"/>
              </a:defRPr>
            </a:lvl1pPr>
          </a:lstStyle>
          <a:p>
            <a:r>
              <a:rPr lang="es-MX" sz="1500" dirty="0" smtClean="0"/>
              <a:t>Más de la mitad de la población penal en los distintos establecimientos del SPF se concentra en los principales complejos del Área Metropolitana de Buenos Aires. </a:t>
            </a:r>
            <a:endParaRPr lang="es-AR" sz="1500" dirty="0"/>
          </a:p>
        </p:txBody>
      </p:sp>
      <p:sp>
        <p:nvSpPr>
          <p:cNvPr id="74" name="73 Rectángulo"/>
          <p:cNvSpPr/>
          <p:nvPr/>
        </p:nvSpPr>
        <p:spPr>
          <a:xfrm>
            <a:off x="182205" y="6047868"/>
            <a:ext cx="8710275" cy="6935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2197227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3519867985"/>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1885690467"/>
              </p:ext>
            </p:extLst>
          </p:nvPr>
        </p:nvGraphicFramePr>
        <p:xfrm>
          <a:off x="262696" y="1412777"/>
          <a:ext cx="8424936" cy="1926024"/>
        </p:xfrm>
        <a:graphic>
          <a:graphicData uri="http://schemas.openxmlformats.org/drawingml/2006/chart">
            <c:chart xmlns:c="http://schemas.openxmlformats.org/drawingml/2006/chart" xmlns:r="http://schemas.openxmlformats.org/officeDocument/2006/relationships" r:id="rId4"/>
          </a:graphicData>
        </a:graphic>
      </p:graphicFrame>
      <p:sp>
        <p:nvSpPr>
          <p:cNvPr id="42" name="41 Rectángulo"/>
          <p:cNvSpPr/>
          <p:nvPr/>
        </p:nvSpPr>
        <p:spPr>
          <a:xfrm>
            <a:off x="1595369" y="3325093"/>
            <a:ext cx="53210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43" name="42 Rectángulo"/>
          <p:cNvSpPr/>
          <p:nvPr/>
        </p:nvSpPr>
        <p:spPr>
          <a:xfrm>
            <a:off x="2171681" y="3325093"/>
            <a:ext cx="585311"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44" name="43 Rectángulo"/>
          <p:cNvSpPr/>
          <p:nvPr/>
        </p:nvSpPr>
        <p:spPr>
          <a:xfrm>
            <a:off x="3362454"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45" name="44 Rectángulo"/>
          <p:cNvSpPr/>
          <p:nvPr/>
        </p:nvSpPr>
        <p:spPr>
          <a:xfrm>
            <a:off x="3941125"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Roca</a:t>
            </a:r>
            <a:endParaRPr lang="es-AR" sz="700" dirty="0">
              <a:solidFill>
                <a:prstClr val="white"/>
              </a:solidFill>
              <a:latin typeface="Arial" pitchFamily="34" charset="0"/>
              <a:cs typeface="Arial" pitchFamily="34" charset="0"/>
            </a:endParaRPr>
          </a:p>
        </p:txBody>
      </p:sp>
      <p:sp>
        <p:nvSpPr>
          <p:cNvPr id="46" name="45 Rectángulo"/>
          <p:cNvSpPr/>
          <p:nvPr/>
        </p:nvSpPr>
        <p:spPr>
          <a:xfrm>
            <a:off x="4559214"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Rawson</a:t>
            </a:r>
            <a:endParaRPr lang="es-AR" sz="700" dirty="0">
              <a:solidFill>
                <a:prstClr val="white"/>
              </a:solidFill>
              <a:latin typeface="Arial" pitchFamily="34" charset="0"/>
              <a:cs typeface="Arial" pitchFamily="34" charset="0"/>
            </a:endParaRPr>
          </a:p>
        </p:txBody>
      </p:sp>
      <p:sp>
        <p:nvSpPr>
          <p:cNvPr id="47" name="46 Rectángulo"/>
          <p:cNvSpPr/>
          <p:nvPr/>
        </p:nvSpPr>
        <p:spPr>
          <a:xfrm>
            <a:off x="5120479"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Resistencia</a:t>
            </a:r>
            <a:endParaRPr lang="es-AR" sz="600" dirty="0">
              <a:solidFill>
                <a:prstClr val="white"/>
              </a:solidFill>
              <a:latin typeface="Arial" pitchFamily="34" charset="0"/>
              <a:cs typeface="Arial" pitchFamily="34" charset="0"/>
            </a:endParaRPr>
          </a:p>
        </p:txBody>
      </p:sp>
      <p:sp>
        <p:nvSpPr>
          <p:cNvPr id="48" name="47 Rectángulo"/>
          <p:cNvSpPr/>
          <p:nvPr/>
        </p:nvSpPr>
        <p:spPr>
          <a:xfrm>
            <a:off x="5735845"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49" name="48 Rectángulo"/>
          <p:cNvSpPr/>
          <p:nvPr/>
        </p:nvSpPr>
        <p:spPr>
          <a:xfrm>
            <a:off x="6341856"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Neuquén</a:t>
            </a:r>
            <a:endParaRPr lang="es-AR" sz="700" dirty="0">
              <a:solidFill>
                <a:prstClr val="white"/>
              </a:solidFill>
              <a:latin typeface="Arial" pitchFamily="34" charset="0"/>
              <a:cs typeface="Arial" pitchFamily="34" charset="0"/>
            </a:endParaRPr>
          </a:p>
        </p:txBody>
      </p:sp>
      <p:sp>
        <p:nvSpPr>
          <p:cNvPr id="50" name="49 Rectángulo"/>
          <p:cNvSpPr/>
          <p:nvPr/>
        </p:nvSpPr>
        <p:spPr>
          <a:xfrm>
            <a:off x="6952166"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Formosa</a:t>
            </a:r>
            <a:endParaRPr lang="es-AR" sz="700" dirty="0">
              <a:solidFill>
                <a:prstClr val="white"/>
              </a:solidFill>
              <a:latin typeface="Arial" pitchFamily="34" charset="0"/>
              <a:cs typeface="Arial" pitchFamily="34" charset="0"/>
            </a:endParaRPr>
          </a:p>
        </p:txBody>
      </p:sp>
      <p:sp>
        <p:nvSpPr>
          <p:cNvPr id="53" name="52 Rectángulo"/>
          <p:cNvSpPr/>
          <p:nvPr/>
        </p:nvSpPr>
        <p:spPr>
          <a:xfrm>
            <a:off x="7517709" y="3325093"/>
            <a:ext cx="58915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S. Peña</a:t>
            </a:r>
            <a:endParaRPr lang="es-AR" sz="700" dirty="0">
              <a:solidFill>
                <a:prstClr val="white"/>
              </a:solidFill>
              <a:latin typeface="Arial" pitchFamily="34" charset="0"/>
              <a:cs typeface="Arial" pitchFamily="34" charset="0"/>
            </a:endParaRPr>
          </a:p>
        </p:txBody>
      </p:sp>
      <p:sp>
        <p:nvSpPr>
          <p:cNvPr id="54" name="53 Rectángulo"/>
          <p:cNvSpPr/>
          <p:nvPr/>
        </p:nvSpPr>
        <p:spPr>
          <a:xfrm>
            <a:off x="8130827"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Viedma</a:t>
            </a:r>
            <a:endParaRPr lang="es-AR" sz="700" dirty="0">
              <a:solidFill>
                <a:prstClr val="white"/>
              </a:solidFill>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56" name="55 Rectángulo"/>
          <p:cNvSpPr/>
          <p:nvPr/>
        </p:nvSpPr>
        <p:spPr>
          <a:xfrm>
            <a:off x="1036533"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err="1" smtClean="0">
                <a:solidFill>
                  <a:prstClr val="white"/>
                </a:solidFill>
                <a:latin typeface="Arial" pitchFamily="34" charset="0"/>
                <a:cs typeface="Arial" pitchFamily="34" charset="0"/>
              </a:rPr>
              <a:t>Esquel</a:t>
            </a:r>
            <a:endParaRPr lang="es-AR" sz="700" dirty="0">
              <a:solidFill>
                <a:prstClr val="white"/>
              </a:solidFill>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Río</a:t>
            </a:r>
          </a:p>
          <a:p>
            <a:pPr algn="ctr"/>
            <a:r>
              <a:rPr lang="es-MX" sz="700" dirty="0" smtClean="0">
                <a:solidFill>
                  <a:prstClr val="white"/>
                </a:solidFill>
                <a:latin typeface="Arial" pitchFamily="34" charset="0"/>
                <a:cs typeface="Arial" pitchFamily="34" charset="0"/>
              </a:rPr>
              <a:t>Gallegos</a:t>
            </a:r>
            <a:endParaRPr lang="es-AR" sz="700" dirty="0">
              <a:solidFill>
                <a:prstClr val="white"/>
              </a:solidFill>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59" name="58 Rectángulo"/>
          <p:cNvSpPr/>
          <p:nvPr/>
        </p:nvSpPr>
        <p:spPr>
          <a:xfrm>
            <a:off x="2637799" y="5300423"/>
            <a:ext cx="528472" cy="194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Candela-</a:t>
            </a:r>
            <a:r>
              <a:rPr lang="es-MX" sz="600" dirty="0" err="1" smtClean="0">
                <a:solidFill>
                  <a:prstClr val="white"/>
                </a:solidFill>
                <a:latin typeface="Arial" pitchFamily="34" charset="0"/>
                <a:cs typeface="Arial" pitchFamily="34" charset="0"/>
              </a:rPr>
              <a:t>ria</a:t>
            </a:r>
            <a:endParaRPr lang="es-AR" sz="600" dirty="0">
              <a:solidFill>
                <a:prstClr val="white"/>
              </a:solidFill>
              <a:latin typeface="Arial" pitchFamily="34" charset="0"/>
              <a:cs typeface="Arial" pitchFamily="34" charset="0"/>
            </a:endParaRPr>
          </a:p>
        </p:txBody>
      </p:sp>
      <p:sp>
        <p:nvSpPr>
          <p:cNvPr id="60" name="59 Rectángulo"/>
          <p:cNvSpPr/>
          <p:nvPr/>
        </p:nvSpPr>
        <p:spPr>
          <a:xfrm>
            <a:off x="3205360" y="5300422"/>
            <a:ext cx="574552" cy="1944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Alcaidía Judicial</a:t>
            </a:r>
          </a:p>
        </p:txBody>
      </p:sp>
      <p:sp>
        <p:nvSpPr>
          <p:cNvPr id="61" name="60 Rectángulo"/>
          <p:cNvSpPr/>
          <p:nvPr/>
        </p:nvSpPr>
        <p:spPr>
          <a:xfrm>
            <a:off x="3751933"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63" name="62 Rectángulo"/>
          <p:cNvSpPr/>
          <p:nvPr/>
        </p:nvSpPr>
        <p:spPr>
          <a:xfrm>
            <a:off x="4809734"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66" name="65 Rectángulo"/>
          <p:cNvSpPr/>
          <p:nvPr/>
        </p:nvSpPr>
        <p:spPr>
          <a:xfrm>
            <a:off x="6422638" y="5296359"/>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Pico</a:t>
            </a:r>
            <a:endParaRPr lang="es-AR" sz="700" dirty="0">
              <a:solidFill>
                <a:prstClr val="white"/>
              </a:solidFill>
              <a:latin typeface="Arial" pitchFamily="34" charset="0"/>
              <a:cs typeface="Arial" pitchFamily="34" charset="0"/>
            </a:endParaRPr>
          </a:p>
        </p:txBody>
      </p:sp>
      <p:sp>
        <p:nvSpPr>
          <p:cNvPr id="67" name="66 Rectángulo"/>
          <p:cNvSpPr/>
          <p:nvPr/>
        </p:nvSpPr>
        <p:spPr>
          <a:xfrm>
            <a:off x="6987742" y="529927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68" name="67 Rectángulo"/>
          <p:cNvSpPr/>
          <p:nvPr/>
        </p:nvSpPr>
        <p:spPr>
          <a:xfrm>
            <a:off x="7499274" y="5300180"/>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 Estero</a:t>
            </a:r>
            <a:endParaRPr lang="es-AR" sz="700" dirty="0">
              <a:solidFill>
                <a:prstClr val="white"/>
              </a:solidFill>
              <a:latin typeface="Arial" pitchFamily="34" charset="0"/>
              <a:cs typeface="Arial" pitchFamily="34" charset="0"/>
            </a:endParaRPr>
          </a:p>
        </p:txBody>
      </p:sp>
      <p:sp>
        <p:nvSpPr>
          <p:cNvPr id="70" name="69 Rectángulo"/>
          <p:cNvSpPr/>
          <p:nvPr/>
        </p:nvSpPr>
        <p:spPr>
          <a:xfrm>
            <a:off x="459167" y="3325093"/>
            <a:ext cx="486905"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1" name="70 Rectángulo"/>
          <p:cNvSpPr/>
          <p:nvPr/>
        </p:nvSpPr>
        <p:spPr>
          <a:xfrm>
            <a:off x="1005586"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72" name="71 Rectángulo"/>
          <p:cNvSpPr/>
          <p:nvPr/>
        </p:nvSpPr>
        <p:spPr>
          <a:xfrm>
            <a:off x="2795073" y="3325093"/>
            <a:ext cx="535596" cy="198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7" name="76 CuadroTexto"/>
          <p:cNvSpPr txBox="1"/>
          <p:nvPr/>
        </p:nvSpPr>
        <p:spPr>
          <a:xfrm>
            <a:off x="232470" y="5973663"/>
            <a:ext cx="8804026" cy="784830"/>
          </a:xfrm>
          <a:prstGeom prst="rect">
            <a:avLst/>
          </a:prstGeom>
          <a:noFill/>
        </p:spPr>
        <p:txBody>
          <a:bodyPr wrap="square" rtlCol="0">
            <a:spAutoFit/>
          </a:bodyPr>
          <a:lstStyle/>
          <a:p>
            <a:pPr algn="just"/>
            <a:r>
              <a:rPr lang="es-MX" sz="1500" dirty="0">
                <a:solidFill>
                  <a:srgbClr val="17375E"/>
                </a:solidFill>
                <a:latin typeface="Arial" pitchFamily="34" charset="0"/>
                <a:cs typeface="Arial" pitchFamily="34" charset="0"/>
              </a:rPr>
              <a:t>No hay variaciones significativas en el número de personas alojadas según establecimiento respecto de la medición del mes anterior. </a:t>
            </a:r>
            <a:r>
              <a:rPr lang="es-MX" sz="1500" dirty="0" smtClean="0">
                <a:solidFill>
                  <a:srgbClr val="17375E"/>
                </a:solidFill>
                <a:latin typeface="Arial" pitchFamily="34" charset="0"/>
                <a:cs typeface="Arial" pitchFamily="34" charset="0"/>
              </a:rPr>
              <a:t>Se observa una leve suba </a:t>
            </a:r>
            <a:r>
              <a:rPr lang="es-MX" sz="1500" dirty="0">
                <a:solidFill>
                  <a:srgbClr val="17375E"/>
                </a:solidFill>
                <a:latin typeface="Arial" pitchFamily="34" charset="0"/>
                <a:cs typeface="Arial" pitchFamily="34" charset="0"/>
              </a:rPr>
              <a:t>en la cantidad de personas detenidas en CABA y en el Complejo para </a:t>
            </a:r>
            <a:r>
              <a:rPr lang="es-MX" sz="1500" dirty="0" smtClean="0">
                <a:solidFill>
                  <a:srgbClr val="17375E"/>
                </a:solidFill>
                <a:latin typeface="Arial" pitchFamily="34" charset="0"/>
                <a:cs typeface="Arial" pitchFamily="34" charset="0"/>
              </a:rPr>
              <a:t>Jóvenes Adultos de Marcos Paz. </a:t>
            </a:r>
            <a:endParaRPr lang="es-AR" sz="1500" dirty="0">
              <a:solidFill>
                <a:srgbClr val="17375E"/>
              </a:solidFill>
              <a:latin typeface="Arial" pitchFamily="34" charset="0"/>
              <a:cs typeface="Arial" pitchFamily="34" charset="0"/>
            </a:endParaRPr>
          </a:p>
        </p:txBody>
      </p:sp>
      <p:sp>
        <p:nvSpPr>
          <p:cNvPr id="78" name="2 Marcador de contenido"/>
          <p:cNvSpPr txBox="1">
            <a:spLocks/>
          </p:cNvSpPr>
          <p:nvPr/>
        </p:nvSpPr>
        <p:spPr>
          <a:xfrm>
            <a:off x="4099940" y="1135285"/>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Evolución respecto al mes anterior</a:t>
            </a:r>
            <a:endParaRPr lang="es-AR" sz="1200" dirty="0">
              <a:latin typeface="Arial" pitchFamily="34" charset="0"/>
              <a:cs typeface="Arial" pitchFamily="34" charset="0"/>
            </a:endParaRPr>
          </a:p>
        </p:txBody>
      </p:sp>
      <p:sp>
        <p:nvSpPr>
          <p:cNvPr id="74" name="73 Llamada con línea 1"/>
          <p:cNvSpPr/>
          <p:nvPr/>
        </p:nvSpPr>
        <p:spPr>
          <a:xfrm>
            <a:off x="6790529" y="3627042"/>
            <a:ext cx="2001858" cy="856634"/>
          </a:xfrm>
          <a:prstGeom prst="borderCallout1">
            <a:avLst>
              <a:gd name="adj1" fmla="val 103405"/>
              <a:gd name="adj2" fmla="val 49558"/>
              <a:gd name="adj3" fmla="val 121815"/>
              <a:gd name="adj4" fmla="val 536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solidFill>
                  <a:prstClr val="white"/>
                </a:solidFill>
                <a:latin typeface="Arial" pitchFamily="34" charset="0"/>
                <a:cs typeface="Arial" pitchFamily="34" charset="0"/>
              </a:rPr>
              <a:t>Resolución del 7/05 habilita traslado de detenidos por crímenes de Lesa humanidad a la Unidad 31 de mujeres.                          La composición actual  es de 92 mujeres y 105 “adultos mayores”, tal como los denomina el SPF.</a:t>
            </a:r>
            <a:endParaRPr lang="es-AR" sz="800" dirty="0">
              <a:solidFill>
                <a:prstClr val="white"/>
              </a:solidFill>
              <a:latin typeface="Arial" pitchFamily="34" charset="0"/>
              <a:cs typeface="Arial" pitchFamily="34" charset="0"/>
            </a:endParaRPr>
          </a:p>
        </p:txBody>
      </p:sp>
      <p:sp>
        <p:nvSpPr>
          <p:cNvPr id="41" name="40 Rectángulo"/>
          <p:cNvSpPr/>
          <p:nvPr/>
        </p:nvSpPr>
        <p:spPr>
          <a:xfrm>
            <a:off x="182205" y="5986800"/>
            <a:ext cx="8854291" cy="7716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76" name="16 CuadroTexto"/>
          <p:cNvSpPr txBox="1"/>
          <p:nvPr/>
        </p:nvSpPr>
        <p:spPr>
          <a:xfrm>
            <a:off x="100367" y="5733256"/>
            <a:ext cx="2970685"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546741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18864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1800" dirty="0" smtClean="0">
                <a:solidFill>
                  <a:srgbClr val="1F497D">
                    <a:lumMod val="75000"/>
                  </a:srgbClr>
                </a:solidFill>
                <a:latin typeface="Arial" pitchFamily="34" charset="0"/>
                <a:cs typeface="Arial" pitchFamily="34" charset="0"/>
              </a:rPr>
              <a:t>Evolución de la población en los principales establecimientos penitenciarios</a:t>
            </a:r>
            <a:endParaRPr lang="es-AR" sz="18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77" name="76 CuadroTexto"/>
          <p:cNvSpPr txBox="1"/>
          <p:nvPr/>
        </p:nvSpPr>
        <p:spPr>
          <a:xfrm>
            <a:off x="251520" y="5945554"/>
            <a:ext cx="8588002"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Las situaciones </a:t>
            </a:r>
            <a:r>
              <a:rPr lang="es-MX" sz="1500" dirty="0">
                <a:solidFill>
                  <a:srgbClr val="17375E"/>
                </a:solidFill>
                <a:latin typeface="Arial" pitchFamily="34" charset="0"/>
                <a:cs typeface="Arial" pitchFamily="34" charset="0"/>
              </a:rPr>
              <a:t>de sobrepoblación en los tres mayores establecimientos del </a:t>
            </a:r>
            <a:r>
              <a:rPr lang="es-MX" sz="1500" dirty="0" smtClean="0">
                <a:solidFill>
                  <a:srgbClr val="17375E"/>
                </a:solidFill>
                <a:latin typeface="Arial" pitchFamily="34" charset="0"/>
                <a:cs typeface="Arial" pitchFamily="34" charset="0"/>
              </a:rPr>
              <a:t>SPF </a:t>
            </a:r>
            <a:r>
              <a:rPr lang="es-MX" sz="1500" dirty="0">
                <a:solidFill>
                  <a:srgbClr val="17375E"/>
                </a:solidFill>
                <a:latin typeface="Arial" pitchFamily="34" charset="0"/>
                <a:cs typeface="Arial" pitchFamily="34" charset="0"/>
              </a:rPr>
              <a:t>concentrados en AMBA promueven </a:t>
            </a:r>
            <a:r>
              <a:rPr lang="es-AR" sz="1500" dirty="0">
                <a:solidFill>
                  <a:srgbClr val="17375E"/>
                </a:solidFill>
                <a:latin typeface="Arial" pitchFamily="34" charset="0"/>
                <a:cs typeface="Arial" pitchFamily="34" charset="0"/>
              </a:rPr>
              <a:t>el agravamiento de las condiciones de detención. El caso más crítico se detecta en el CPF II. </a:t>
            </a:r>
          </a:p>
        </p:txBody>
      </p:sp>
      <p:sp>
        <p:nvSpPr>
          <p:cNvPr id="3" name="2 CuadroTexto"/>
          <p:cNvSpPr txBox="1"/>
          <p:nvPr/>
        </p:nvSpPr>
        <p:spPr>
          <a:xfrm>
            <a:off x="190833" y="2213492"/>
            <a:ext cx="643125" cy="307777"/>
          </a:xfrm>
          <a:prstGeom prst="rect">
            <a:avLst/>
          </a:prstGeom>
          <a:noFill/>
        </p:spPr>
        <p:txBody>
          <a:bodyPr wrap="none" rtlCol="0">
            <a:spAutoFit/>
          </a:bodyPr>
          <a:lstStyle/>
          <a:p>
            <a:r>
              <a:rPr lang="es-MX" sz="1400" dirty="0" smtClean="0">
                <a:solidFill>
                  <a:prstClr val="black"/>
                </a:solidFill>
                <a:latin typeface="Arial" panose="020B0604020202020204" pitchFamily="34" charset="0"/>
                <a:cs typeface="Arial" panose="020B0604020202020204" pitchFamily="34" charset="0"/>
              </a:rPr>
              <a:t>CPF I</a:t>
            </a:r>
            <a:endParaRPr lang="es-AR" sz="1400" dirty="0">
              <a:solidFill>
                <a:prstClr val="black"/>
              </a:solidFill>
              <a:latin typeface="Arial" panose="020B0604020202020204" pitchFamily="34" charset="0"/>
              <a:cs typeface="Arial" panose="020B0604020202020204" pitchFamily="34" charset="0"/>
            </a:endParaRPr>
          </a:p>
        </p:txBody>
      </p:sp>
      <p:sp>
        <p:nvSpPr>
          <p:cNvPr id="81" name="80 CuadroTexto"/>
          <p:cNvSpPr txBox="1"/>
          <p:nvPr/>
        </p:nvSpPr>
        <p:spPr>
          <a:xfrm>
            <a:off x="198797" y="3448050"/>
            <a:ext cx="692818" cy="307777"/>
          </a:xfrm>
          <a:prstGeom prst="rect">
            <a:avLst/>
          </a:prstGeom>
          <a:noFill/>
        </p:spPr>
        <p:txBody>
          <a:bodyPr wrap="none" rtlCol="0">
            <a:spAutoFit/>
          </a:bodyPr>
          <a:lstStyle/>
          <a:p>
            <a:r>
              <a:rPr lang="es-MX" sz="1400" dirty="0" smtClean="0">
                <a:solidFill>
                  <a:prstClr val="black"/>
                </a:solidFill>
                <a:latin typeface="Arial" panose="020B0604020202020204" pitchFamily="34" charset="0"/>
                <a:cs typeface="Arial" panose="020B0604020202020204" pitchFamily="34" charset="0"/>
              </a:rPr>
              <a:t>CPF II</a:t>
            </a:r>
            <a:endParaRPr lang="es-AR" sz="1400" dirty="0">
              <a:solidFill>
                <a:prstClr val="black"/>
              </a:solidFill>
              <a:latin typeface="Arial" panose="020B0604020202020204" pitchFamily="34" charset="0"/>
              <a:cs typeface="Arial" panose="020B0604020202020204" pitchFamily="34" charset="0"/>
            </a:endParaRPr>
          </a:p>
        </p:txBody>
      </p:sp>
      <p:sp>
        <p:nvSpPr>
          <p:cNvPr id="82" name="81 CuadroTexto"/>
          <p:cNvSpPr txBox="1"/>
          <p:nvPr/>
        </p:nvSpPr>
        <p:spPr>
          <a:xfrm>
            <a:off x="262420" y="4767627"/>
            <a:ext cx="675185" cy="523220"/>
          </a:xfrm>
          <a:prstGeom prst="rect">
            <a:avLst/>
          </a:prstGeom>
          <a:noFill/>
        </p:spPr>
        <p:txBody>
          <a:bodyPr wrap="none" rtlCol="0">
            <a:spAutoFit/>
          </a:bodyPr>
          <a:lstStyle/>
          <a:p>
            <a:pPr algn="ctr"/>
            <a:r>
              <a:rPr lang="es-MX" sz="1400" dirty="0" smtClean="0">
                <a:solidFill>
                  <a:prstClr val="black"/>
                </a:solidFill>
                <a:latin typeface="Arial" panose="020B0604020202020204" pitchFamily="34" charset="0"/>
                <a:cs typeface="Arial" panose="020B0604020202020204" pitchFamily="34" charset="0"/>
              </a:rPr>
              <a:t>CPF </a:t>
            </a:r>
          </a:p>
          <a:p>
            <a:pPr algn="ctr"/>
            <a:r>
              <a:rPr lang="es-MX" sz="1400" dirty="0" smtClean="0">
                <a:solidFill>
                  <a:prstClr val="black"/>
                </a:solidFill>
                <a:latin typeface="Arial" panose="020B0604020202020204" pitchFamily="34" charset="0"/>
                <a:cs typeface="Arial" panose="020B0604020202020204" pitchFamily="34" charset="0"/>
              </a:rPr>
              <a:t>CABA</a:t>
            </a:r>
            <a:endParaRPr lang="es-AR" sz="1400" dirty="0">
              <a:solidFill>
                <a:prstClr val="black"/>
              </a:solidFill>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979166195"/>
              </p:ext>
            </p:extLst>
          </p:nvPr>
        </p:nvGraphicFramePr>
        <p:xfrm>
          <a:off x="611560" y="1686949"/>
          <a:ext cx="6651610" cy="1167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82 Gráfico"/>
          <p:cNvGraphicFramePr/>
          <p:nvPr>
            <p:extLst>
              <p:ext uri="{D42A27DB-BD31-4B8C-83A1-F6EECF244321}">
                <p14:modId xmlns:p14="http://schemas.microsoft.com/office/powerpoint/2010/main" val="3782622785"/>
              </p:ext>
            </p:extLst>
          </p:nvPr>
        </p:nvGraphicFramePr>
        <p:xfrm>
          <a:off x="611560" y="3118377"/>
          <a:ext cx="6651610" cy="1167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4" name="83 Gráfico"/>
          <p:cNvGraphicFramePr/>
          <p:nvPr>
            <p:extLst>
              <p:ext uri="{D42A27DB-BD31-4B8C-83A1-F6EECF244321}">
                <p14:modId xmlns:p14="http://schemas.microsoft.com/office/powerpoint/2010/main" val="3170604223"/>
              </p:ext>
            </p:extLst>
          </p:nvPr>
        </p:nvGraphicFramePr>
        <p:xfrm>
          <a:off x="611560" y="4493344"/>
          <a:ext cx="6651610" cy="1167904"/>
        </p:xfrm>
        <a:graphic>
          <a:graphicData uri="http://schemas.openxmlformats.org/drawingml/2006/chart">
            <c:chart xmlns:c="http://schemas.openxmlformats.org/drawingml/2006/chart" xmlns:r="http://schemas.openxmlformats.org/officeDocument/2006/relationships" r:id="rId5"/>
          </a:graphicData>
        </a:graphic>
      </p:graphicFrame>
      <p:sp>
        <p:nvSpPr>
          <p:cNvPr id="5" name="4 Llamada rectangular redondeada"/>
          <p:cNvSpPr/>
          <p:nvPr/>
        </p:nvSpPr>
        <p:spPr>
          <a:xfrm>
            <a:off x="7155926" y="1555051"/>
            <a:ext cx="1880570" cy="1052738"/>
          </a:xfrm>
          <a:prstGeom prst="wedgeRoundRectCallout">
            <a:avLst>
              <a:gd name="adj1" fmla="val -50327"/>
              <a:gd name="adj2" fmla="val 25825"/>
              <a:gd name="adj3" fmla="val 16667"/>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u="sng" dirty="0" smtClean="0">
                <a:solidFill>
                  <a:prstClr val="white"/>
                </a:solidFill>
                <a:latin typeface="Arial" panose="020B0604020202020204" pitchFamily="34" charset="0"/>
                <a:cs typeface="Arial" panose="020B0604020202020204" pitchFamily="34" charset="0"/>
              </a:rPr>
              <a:t>Capacidad:  2.022</a:t>
            </a:r>
          </a:p>
          <a:p>
            <a:pPr algn="ctr"/>
            <a:r>
              <a:rPr lang="es-MX" sz="900" dirty="0" smtClean="0">
                <a:solidFill>
                  <a:prstClr val="white"/>
                </a:solidFill>
                <a:latin typeface="Arial" panose="020B0604020202020204" pitchFamily="34" charset="0"/>
                <a:cs typeface="Arial" panose="020B0604020202020204" pitchFamily="34" charset="0"/>
              </a:rPr>
              <a:t>Al focalizar por módulos se advierte que en las UR1, 2, 3, 4, 5 e Ingreso, no existen plazas disponibles, estando al límite la capacidad.</a:t>
            </a:r>
            <a:endParaRPr lang="es-AR" sz="900" dirty="0">
              <a:solidFill>
                <a:prstClr val="white"/>
              </a:solidFill>
              <a:latin typeface="Arial" panose="020B0604020202020204" pitchFamily="34" charset="0"/>
              <a:cs typeface="Arial" panose="020B0604020202020204" pitchFamily="34" charset="0"/>
            </a:endParaRPr>
          </a:p>
        </p:txBody>
      </p:sp>
      <p:sp>
        <p:nvSpPr>
          <p:cNvPr id="11" name="10 Elipse"/>
          <p:cNvSpPr/>
          <p:nvPr/>
        </p:nvSpPr>
        <p:spPr>
          <a:xfrm>
            <a:off x="6616307" y="1911501"/>
            <a:ext cx="478902" cy="444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a:solidFill>
                <a:prstClr val="white"/>
              </a:solidFill>
              <a:latin typeface="Arial" panose="020B0604020202020204" pitchFamily="34" charset="0"/>
              <a:cs typeface="Arial" panose="020B0604020202020204" pitchFamily="34" charset="0"/>
            </a:endParaRPr>
          </a:p>
        </p:txBody>
      </p:sp>
      <p:sp>
        <p:nvSpPr>
          <p:cNvPr id="88" name="87 Elipse"/>
          <p:cNvSpPr/>
          <p:nvPr/>
        </p:nvSpPr>
        <p:spPr>
          <a:xfrm>
            <a:off x="6616307" y="3150493"/>
            <a:ext cx="478902" cy="444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a:solidFill>
                <a:prstClr val="white"/>
              </a:solidFill>
              <a:latin typeface="Arial" panose="020B0604020202020204" pitchFamily="34" charset="0"/>
              <a:cs typeface="Arial" panose="020B0604020202020204" pitchFamily="34" charset="0"/>
            </a:endParaRPr>
          </a:p>
        </p:txBody>
      </p:sp>
      <p:sp>
        <p:nvSpPr>
          <p:cNvPr id="89" name="88 Elipse"/>
          <p:cNvSpPr/>
          <p:nvPr/>
        </p:nvSpPr>
        <p:spPr>
          <a:xfrm>
            <a:off x="6616307" y="4759375"/>
            <a:ext cx="478902" cy="444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a:solidFill>
                <a:prstClr val="white"/>
              </a:solidFill>
              <a:latin typeface="Arial" panose="020B0604020202020204" pitchFamily="34" charset="0"/>
              <a:cs typeface="Arial" panose="020B0604020202020204" pitchFamily="34" charset="0"/>
            </a:endParaRPr>
          </a:p>
        </p:txBody>
      </p:sp>
      <p:sp>
        <p:nvSpPr>
          <p:cNvPr id="2" name="1 Rectángulo"/>
          <p:cNvSpPr/>
          <p:nvPr/>
        </p:nvSpPr>
        <p:spPr>
          <a:xfrm>
            <a:off x="182204" y="1033572"/>
            <a:ext cx="8134212" cy="523220"/>
          </a:xfrm>
          <a:prstGeom prst="rect">
            <a:avLst/>
          </a:prstGeom>
        </p:spPr>
        <p:txBody>
          <a:bodyPr wrap="square">
            <a:spAutoFit/>
          </a:bodyPr>
          <a:lstStyle/>
          <a:p>
            <a:r>
              <a:rPr lang="es-AR" sz="1400" dirty="0" smtClean="0">
                <a:solidFill>
                  <a:srgbClr val="1F497D">
                    <a:lumMod val="75000"/>
                  </a:srgbClr>
                </a:solidFill>
                <a:latin typeface="Arial" pitchFamily="34" charset="0"/>
                <a:cs typeface="Arial" pitchFamily="34" charset="0"/>
              </a:rPr>
              <a:t>Evolución en </a:t>
            </a:r>
            <a:r>
              <a:rPr lang="es-AR" sz="1400" dirty="0">
                <a:solidFill>
                  <a:srgbClr val="1F497D">
                    <a:lumMod val="75000"/>
                  </a:srgbClr>
                </a:solidFill>
                <a:latin typeface="Arial" pitchFamily="34" charset="0"/>
                <a:cs typeface="Arial" pitchFamily="34" charset="0"/>
              </a:rPr>
              <a:t>los tres principales complejos de AMBA que concentran al 52% de la población detenida en establecimientos del </a:t>
            </a:r>
            <a:r>
              <a:rPr lang="es-AR" sz="1400" dirty="0" smtClean="0">
                <a:solidFill>
                  <a:srgbClr val="1F497D">
                    <a:lumMod val="75000"/>
                  </a:srgbClr>
                </a:solidFill>
                <a:latin typeface="Arial" pitchFamily="34" charset="0"/>
                <a:cs typeface="Arial" pitchFamily="34" charset="0"/>
              </a:rPr>
              <a:t>SPF:</a:t>
            </a:r>
            <a:endParaRPr lang="es-AR" sz="1400" dirty="0">
              <a:solidFill>
                <a:srgbClr val="1F497D">
                  <a:lumMod val="75000"/>
                </a:srgbClr>
              </a:solidFill>
              <a:latin typeface="Arial" pitchFamily="34" charset="0"/>
              <a:cs typeface="Arial" pitchFamily="34" charset="0"/>
            </a:endParaRPr>
          </a:p>
        </p:txBody>
      </p:sp>
      <p:sp>
        <p:nvSpPr>
          <p:cNvPr id="21" name="20 CuadroTexto"/>
          <p:cNvSpPr txBox="1"/>
          <p:nvPr/>
        </p:nvSpPr>
        <p:spPr>
          <a:xfrm>
            <a:off x="2078594" y="2788680"/>
            <a:ext cx="3888432" cy="261610"/>
          </a:xfrm>
          <a:prstGeom prst="rect">
            <a:avLst/>
          </a:prstGeom>
          <a:noFill/>
        </p:spPr>
        <p:txBody>
          <a:bodyPr wrap="square" rtlCol="0">
            <a:spAutoFit/>
          </a:bodyPr>
          <a:lstStyle/>
          <a:p>
            <a:pPr algn="ctr"/>
            <a:r>
              <a:rPr lang="es-MX" sz="1050" dirty="0" smtClean="0">
                <a:solidFill>
                  <a:prstClr val="white"/>
                </a:solidFill>
                <a:latin typeface="Arial" panose="020B0604020202020204" pitchFamily="34" charset="0"/>
                <a:cs typeface="Arial" panose="020B0604020202020204" pitchFamily="34" charset="0"/>
              </a:rPr>
              <a:t>+140 personas durante 204 </a:t>
            </a:r>
            <a:endParaRPr lang="es-AR" sz="1050" dirty="0">
              <a:solidFill>
                <a:prstClr val="white"/>
              </a:solidFill>
              <a:latin typeface="Arial" panose="020B0604020202020204" pitchFamily="34" charset="0"/>
              <a:cs typeface="Arial" panose="020B0604020202020204" pitchFamily="34" charset="0"/>
            </a:endParaRPr>
          </a:p>
        </p:txBody>
      </p:sp>
      <p:sp>
        <p:nvSpPr>
          <p:cNvPr id="22" name="21 Llamada rectangular redondeada"/>
          <p:cNvSpPr/>
          <p:nvPr/>
        </p:nvSpPr>
        <p:spPr>
          <a:xfrm>
            <a:off x="7164288" y="2924944"/>
            <a:ext cx="1880570" cy="1052738"/>
          </a:xfrm>
          <a:prstGeom prst="wedgeRoundRectCallout">
            <a:avLst>
              <a:gd name="adj1" fmla="val -50327"/>
              <a:gd name="adj2" fmla="val 25825"/>
              <a:gd name="adj3" fmla="val 16667"/>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u="sng" dirty="0" smtClean="0">
                <a:solidFill>
                  <a:prstClr val="white"/>
                </a:solidFill>
                <a:latin typeface="Arial" panose="020B0604020202020204" pitchFamily="34" charset="0"/>
                <a:cs typeface="Arial" panose="020B0604020202020204" pitchFamily="34" charset="0"/>
              </a:rPr>
              <a:t>Capacidad: 1.538</a:t>
            </a:r>
          </a:p>
          <a:p>
            <a:pPr algn="ctr"/>
            <a:r>
              <a:rPr lang="es-MX" sz="900" dirty="0" smtClean="0">
                <a:solidFill>
                  <a:prstClr val="white"/>
                </a:solidFill>
                <a:latin typeface="Arial" panose="020B0604020202020204" pitchFamily="34" charset="0"/>
                <a:cs typeface="Arial" panose="020B0604020202020204" pitchFamily="34" charset="0"/>
              </a:rPr>
              <a:t>Se encuentra en un escenario de abierta sobrepoblación. </a:t>
            </a:r>
          </a:p>
          <a:p>
            <a:pPr algn="ctr"/>
            <a:r>
              <a:rPr lang="es-MX" sz="900" dirty="0" smtClean="0">
                <a:solidFill>
                  <a:prstClr val="white"/>
                </a:solidFill>
                <a:latin typeface="Arial" panose="020B0604020202020204" pitchFamily="34" charset="0"/>
                <a:cs typeface="Arial" panose="020B0604020202020204" pitchFamily="34" charset="0"/>
              </a:rPr>
              <a:t>Las UR 2 y 3 son las que presentan las peores condiciones. </a:t>
            </a:r>
          </a:p>
          <a:p>
            <a:pPr algn="ctr"/>
            <a:r>
              <a:rPr lang="es-MX" sz="900" dirty="0" smtClean="0">
                <a:solidFill>
                  <a:prstClr val="white"/>
                </a:solidFill>
                <a:latin typeface="Arial" panose="020B0604020202020204" pitchFamily="34" charset="0"/>
                <a:cs typeface="Arial" panose="020B0604020202020204" pitchFamily="34" charset="0"/>
              </a:rPr>
              <a:t>Son 86 las plazas faltantes.  </a:t>
            </a:r>
            <a:endParaRPr lang="es-AR" sz="900" dirty="0">
              <a:solidFill>
                <a:prstClr val="white"/>
              </a:solidFill>
              <a:latin typeface="Arial" panose="020B0604020202020204" pitchFamily="34" charset="0"/>
              <a:cs typeface="Arial" panose="020B0604020202020204" pitchFamily="34" charset="0"/>
            </a:endParaRPr>
          </a:p>
        </p:txBody>
      </p:sp>
      <p:sp>
        <p:nvSpPr>
          <p:cNvPr id="23" name="22 Llamada rectangular redondeada"/>
          <p:cNvSpPr/>
          <p:nvPr/>
        </p:nvSpPr>
        <p:spPr>
          <a:xfrm>
            <a:off x="7164288" y="4509120"/>
            <a:ext cx="1880570" cy="870032"/>
          </a:xfrm>
          <a:prstGeom prst="wedgeRoundRectCallout">
            <a:avLst>
              <a:gd name="adj1" fmla="val -50327"/>
              <a:gd name="adj2" fmla="val 25825"/>
              <a:gd name="adj3" fmla="val 16667"/>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u="sng" dirty="0" smtClean="0">
                <a:solidFill>
                  <a:prstClr val="white"/>
                </a:solidFill>
                <a:latin typeface="Arial" panose="020B0604020202020204" pitchFamily="34" charset="0"/>
                <a:cs typeface="Arial" panose="020B0604020202020204" pitchFamily="34" charset="0"/>
              </a:rPr>
              <a:t>Capacidad: 1.766</a:t>
            </a:r>
          </a:p>
          <a:p>
            <a:pPr algn="ctr"/>
            <a:r>
              <a:rPr lang="es-MX" sz="900" dirty="0" smtClean="0">
                <a:solidFill>
                  <a:prstClr val="white"/>
                </a:solidFill>
                <a:latin typeface="Arial" panose="020B0604020202020204" pitchFamily="34" charset="0"/>
                <a:cs typeface="Arial" panose="020B0604020202020204" pitchFamily="34" charset="0"/>
              </a:rPr>
              <a:t>La situación ubica al establecimiento al límite de poder ofrecer condiciones dignas de alojamiento</a:t>
            </a:r>
            <a:r>
              <a:rPr lang="es-MX" sz="800" dirty="0" smtClean="0">
                <a:solidFill>
                  <a:prstClr val="white"/>
                </a:solidFill>
                <a:latin typeface="Arial" panose="020B0604020202020204" pitchFamily="34" charset="0"/>
                <a:cs typeface="Arial" panose="020B0604020202020204" pitchFamily="34" charset="0"/>
              </a:rPr>
              <a:t>.</a:t>
            </a:r>
            <a:endParaRPr lang="es-AR" sz="800" dirty="0">
              <a:solidFill>
                <a:prstClr val="white"/>
              </a:solidFill>
              <a:latin typeface="Arial" panose="020B0604020202020204" pitchFamily="34" charset="0"/>
              <a:cs typeface="Arial" panose="020B0604020202020204" pitchFamily="34" charset="0"/>
            </a:endParaRPr>
          </a:p>
        </p:txBody>
      </p:sp>
      <p:cxnSp>
        <p:nvCxnSpPr>
          <p:cNvPr id="8" name="7 Conector recto de flecha"/>
          <p:cNvCxnSpPr/>
          <p:nvPr/>
        </p:nvCxnSpPr>
        <p:spPr>
          <a:xfrm flipV="1">
            <a:off x="6444208" y="5029239"/>
            <a:ext cx="411550" cy="415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5630973" y="2279622"/>
            <a:ext cx="1173275" cy="7878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251520" y="5943947"/>
            <a:ext cx="8640960" cy="78643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3882175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a:solidFill>
                  <a:schemeClr val="bg1"/>
                </a:solidFill>
                <a:latin typeface="Arial"/>
                <a:ea typeface="+mn-ea"/>
                <a:cs typeface="Arial"/>
              </a:rPr>
              <a:t>Introducción</a:t>
            </a:r>
            <a:endParaRPr lang="es-AR" sz="4000" b="1" dirty="0">
              <a:solidFill>
                <a:schemeClr val="bg1"/>
              </a:solidFill>
              <a:latin typeface="Arial"/>
              <a:ea typeface="+mn-ea"/>
              <a:cs typeface="Arial"/>
            </a:endParaRPr>
          </a:p>
        </p:txBody>
      </p:sp>
      <p:sp>
        <p:nvSpPr>
          <p:cNvPr id="4" name="2 Marcador de contenido"/>
          <p:cNvSpPr txBox="1">
            <a:spLocks/>
          </p:cNvSpPr>
          <p:nvPr/>
        </p:nvSpPr>
        <p:spPr>
          <a:xfrm>
            <a:off x="683568" y="2132856"/>
            <a:ext cx="7931224" cy="39498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a:solidFill>
                  <a:schemeClr val="tx2">
                    <a:lumMod val="75000"/>
                  </a:schemeClr>
                </a:solidFill>
                <a:latin typeface="Arial" pitchFamily="34" charset="0"/>
                <a:cs typeface="Arial" pitchFamily="34" charset="0"/>
              </a:rPr>
              <a:t>La información contenida en el presente reporte es producto de la sistematización de los partes semanales enviados por el Servicio Penitenciario Federal (SPF) a PROCUVIN. </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La Procuraduría posee la facultad de requerir información a las distintas agencias penales a fin de conocer y caracterizar el universo sobre el que interviene.</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El área de Registro y Bases de Datos recibe esta información como insumo estadístico </a:t>
            </a:r>
            <a:r>
              <a:rPr lang="es-MX" sz="2000" dirty="0" smtClean="0">
                <a:solidFill>
                  <a:schemeClr val="tx2">
                    <a:lumMod val="75000"/>
                  </a:schemeClr>
                </a:solidFill>
                <a:latin typeface="Arial" pitchFamily="34" charset="0"/>
                <a:cs typeface="Arial" pitchFamily="34" charset="0"/>
              </a:rPr>
              <a:t>descriptivo, pero </a:t>
            </a:r>
            <a:r>
              <a:rPr lang="es-MX" sz="2000" dirty="0">
                <a:solidFill>
                  <a:schemeClr val="tx2">
                    <a:lumMod val="75000"/>
                  </a:schemeClr>
                </a:solidFill>
                <a:latin typeface="Arial" pitchFamily="34" charset="0"/>
                <a:cs typeface="Arial" pitchFamily="34" charset="0"/>
              </a:rPr>
              <a:t>también como herramienta de análisis del sistema carcelario</a:t>
            </a:r>
            <a:r>
              <a:rPr lang="es-MX" sz="2400" dirty="0" smtClean="0">
                <a:latin typeface="Arial" pitchFamily="34" charset="0"/>
                <a:cs typeface="Arial" pitchFamily="34" charset="0"/>
              </a:rPr>
              <a:t>. </a:t>
            </a:r>
            <a:endParaRPr lang="es-AR" sz="2400" dirty="0">
              <a:latin typeface="Arial" pitchFamily="34" charset="0"/>
              <a:cs typeface="Arial" pitchFamily="34" charset="0"/>
            </a:endParaRPr>
          </a:p>
        </p:txBody>
      </p:sp>
    </p:spTree>
    <p:extLst>
      <p:ext uri="{BB962C8B-B14F-4D97-AF65-F5344CB8AC3E}">
        <p14:creationId xmlns:p14="http://schemas.microsoft.com/office/powerpoint/2010/main" val="127641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7" name="11 Marcador de contenido"/>
          <p:cNvGraphicFramePr>
            <a:graphicFrameLocks/>
          </p:cNvGraphicFramePr>
          <p:nvPr>
            <p:extLst>
              <p:ext uri="{D42A27DB-BD31-4B8C-83A1-F6EECF244321}">
                <p14:modId xmlns:p14="http://schemas.microsoft.com/office/powerpoint/2010/main" val="1630086470"/>
              </p:ext>
            </p:extLst>
          </p:nvPr>
        </p:nvGraphicFramePr>
        <p:xfrm>
          <a:off x="4932040" y="2963337"/>
          <a:ext cx="3807990" cy="1987544"/>
        </p:xfrm>
        <a:graphic>
          <a:graphicData uri="http://schemas.openxmlformats.org/drawingml/2006/chart">
            <c:chart xmlns:c="http://schemas.openxmlformats.org/drawingml/2006/chart" xmlns:r="http://schemas.openxmlformats.org/officeDocument/2006/relationships" r:id="rId3"/>
          </a:graphicData>
        </a:graphic>
      </p:graphicFrame>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73" name="11 Marcador de contenido"/>
          <p:cNvGraphicFramePr>
            <a:graphicFrameLocks/>
          </p:cNvGraphicFramePr>
          <p:nvPr>
            <p:extLst>
              <p:ext uri="{D42A27DB-BD31-4B8C-83A1-F6EECF244321}">
                <p14:modId xmlns:p14="http://schemas.microsoft.com/office/powerpoint/2010/main" val="2300382498"/>
              </p:ext>
            </p:extLst>
          </p:nvPr>
        </p:nvGraphicFramePr>
        <p:xfrm>
          <a:off x="755575" y="3087087"/>
          <a:ext cx="3879775" cy="18116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9" name="78 Tabla"/>
          <p:cNvGraphicFramePr>
            <a:graphicFrameLocks noGrp="1"/>
          </p:cNvGraphicFramePr>
          <p:nvPr>
            <p:extLst>
              <p:ext uri="{D42A27DB-BD31-4B8C-83A1-F6EECF244321}">
                <p14:modId xmlns:p14="http://schemas.microsoft.com/office/powerpoint/2010/main" val="3396488380"/>
              </p:ext>
            </p:extLst>
          </p:nvPr>
        </p:nvGraphicFramePr>
        <p:xfrm>
          <a:off x="182210" y="4941168"/>
          <a:ext cx="7377488" cy="792480"/>
        </p:xfrm>
        <a:graphic>
          <a:graphicData uri="http://schemas.openxmlformats.org/drawingml/2006/table">
            <a:tbl>
              <a:tblPr firstRow="1" bandRow="1">
                <a:tableStyleId>{5C22544A-7EE6-4342-B048-85BDC9FD1C3A}</a:tableStyleId>
              </a:tblPr>
              <a:tblGrid>
                <a:gridCol w="461093"/>
                <a:gridCol w="461093"/>
                <a:gridCol w="461093"/>
                <a:gridCol w="461093"/>
                <a:gridCol w="461093"/>
                <a:gridCol w="461093"/>
                <a:gridCol w="461093"/>
                <a:gridCol w="461093"/>
                <a:gridCol w="461093"/>
                <a:gridCol w="461093"/>
                <a:gridCol w="461093"/>
                <a:gridCol w="461093"/>
                <a:gridCol w="461093"/>
                <a:gridCol w="461093"/>
                <a:gridCol w="461093"/>
                <a:gridCol w="461093"/>
              </a:tblGrid>
              <a:tr h="182009">
                <a:tc gridSpan="16">
                  <a:txBody>
                    <a:bodyPr/>
                    <a:lstStyle/>
                    <a:p>
                      <a:pPr algn="ctr"/>
                      <a:r>
                        <a:rPr lang="es-MX" sz="1000" dirty="0" smtClean="0">
                          <a:latin typeface="Arial" panose="020B0604020202020204" pitchFamily="34" charset="0"/>
                          <a:cs typeface="Arial" panose="020B0604020202020204" pitchFamily="34" charset="0"/>
                        </a:rPr>
                        <a:t>Mujeres encarceladas preventivamente</a:t>
                      </a: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800" dirty="0"/>
                    </a:p>
                  </a:txBody>
                  <a:tcPr/>
                </a:tc>
                <a:tc hMerge="1">
                  <a:txBody>
                    <a:bodyPr/>
                    <a:lstStyle/>
                    <a:p>
                      <a:endParaRPr lang="es-AR"/>
                    </a:p>
                  </a:txBody>
                  <a:tcPr/>
                </a:tc>
                <a:tc hMerge="1">
                  <a:txBody>
                    <a:bodyPr/>
                    <a:lstStyle/>
                    <a:p>
                      <a:pPr algn="ctr"/>
                      <a:endParaRPr lang="es-AR" sz="1050" dirty="0"/>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r>
              <a:tr h="243538">
                <a:tc>
                  <a:txBody>
                    <a:bodyPr/>
                    <a:lstStyle/>
                    <a:p>
                      <a:pPr algn="ctr"/>
                      <a:r>
                        <a:rPr lang="es-MX" sz="800" dirty="0" smtClean="0">
                          <a:latin typeface="Arial" panose="020B0604020202020204" pitchFamily="34" charset="0"/>
                          <a:cs typeface="Arial" panose="020B0604020202020204" pitchFamily="34" charset="0"/>
                        </a:rPr>
                        <a:t>Oct</a:t>
                      </a:r>
                      <a:r>
                        <a:rPr lang="es-MX" sz="800" baseline="0" dirty="0" smtClean="0">
                          <a:latin typeface="Arial" panose="020B0604020202020204" pitchFamily="34" charset="0"/>
                          <a:cs typeface="Arial" panose="020B0604020202020204" pitchFamily="34" charset="0"/>
                        </a:rPr>
                        <a:t> </a:t>
                      </a:r>
                    </a:p>
                    <a:p>
                      <a:pPr algn="ctr"/>
                      <a:r>
                        <a:rPr lang="es-MX" sz="800" baseline="0" dirty="0" smtClean="0">
                          <a:latin typeface="Arial" panose="020B0604020202020204" pitchFamily="34" charset="0"/>
                          <a:cs typeface="Arial" panose="020B0604020202020204" pitchFamily="34" charset="0"/>
                        </a:rPr>
                        <a:t>’13</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Nov</a:t>
                      </a:r>
                    </a:p>
                    <a:p>
                      <a:pPr algn="ctr"/>
                      <a:r>
                        <a:rPr lang="es-MX" sz="800" dirty="0" smtClean="0">
                          <a:latin typeface="Arial" panose="020B0604020202020204" pitchFamily="34" charset="0"/>
                          <a:cs typeface="Arial" panose="020B0604020202020204" pitchFamily="34" charset="0"/>
                        </a:rPr>
                        <a:t> ‘13</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Dic</a:t>
                      </a:r>
                    </a:p>
                    <a:p>
                      <a:pPr algn="ctr"/>
                      <a:r>
                        <a:rPr lang="es-MX" sz="800" dirty="0" smtClean="0">
                          <a:latin typeface="Arial" panose="020B0604020202020204" pitchFamily="34" charset="0"/>
                          <a:cs typeface="Arial" panose="020B0604020202020204" pitchFamily="34" charset="0"/>
                        </a:rPr>
                        <a:t> ’13</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Ene</a:t>
                      </a:r>
                    </a:p>
                    <a:p>
                      <a:pPr algn="ctr"/>
                      <a:r>
                        <a:rPr lang="es-MX" sz="800" dirty="0" smtClean="0">
                          <a:latin typeface="Arial" panose="020B0604020202020204" pitchFamily="34" charset="0"/>
                          <a:cs typeface="Arial" panose="020B0604020202020204" pitchFamily="34" charset="0"/>
                        </a:rPr>
                        <a:t>‘14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Feb</a:t>
                      </a:r>
                    </a:p>
                    <a:p>
                      <a:pPr algn="ctr"/>
                      <a:r>
                        <a:rPr lang="es-MX" sz="800" dirty="0" smtClean="0">
                          <a:latin typeface="Arial" panose="020B0604020202020204" pitchFamily="34" charset="0"/>
                          <a:cs typeface="Arial" panose="020B0604020202020204" pitchFamily="34" charset="0"/>
                        </a:rPr>
                        <a:t>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Mar</a:t>
                      </a:r>
                    </a:p>
                    <a:p>
                      <a:pPr algn="ctr"/>
                      <a:r>
                        <a:rPr lang="es-MX" sz="800" dirty="0" smtClean="0">
                          <a:latin typeface="Arial" panose="020B0604020202020204" pitchFamily="34" charset="0"/>
                          <a:cs typeface="Arial" panose="020B0604020202020204" pitchFamily="34" charset="0"/>
                        </a:rPr>
                        <a:t>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Abr </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May</a:t>
                      </a:r>
                      <a:endParaRPr lang="es-MX" sz="800" dirty="0" smtClean="0">
                        <a:latin typeface="Arial" panose="020B0604020202020204" pitchFamily="34" charset="0"/>
                        <a:cs typeface="Arial" panose="020B0604020202020204" pitchFamily="34" charset="0"/>
                      </a:endParaRPr>
                    </a:p>
                    <a:p>
                      <a:pPr algn="ctr"/>
                      <a:r>
                        <a:rPr lang="es-MX" sz="800" baseline="0" dirty="0" smtClean="0">
                          <a:latin typeface="Arial" panose="020B0604020202020204" pitchFamily="34" charset="0"/>
                          <a:cs typeface="Arial" panose="020B0604020202020204" pitchFamily="34" charset="0"/>
                        </a:rPr>
                        <a:t>’14</a:t>
                      </a:r>
                      <a:r>
                        <a:rPr lang="es-MX" sz="800" dirty="0" smtClean="0">
                          <a:latin typeface="Arial" panose="020B0604020202020204" pitchFamily="34" charset="0"/>
                          <a:cs typeface="Arial" panose="020B0604020202020204" pitchFamily="34" charset="0"/>
                        </a:rPr>
                        <a:t>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Jun</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Jul</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Ago</a:t>
                      </a:r>
                      <a:endParaRPr lang="es-MX" sz="800" dirty="0" smtClean="0">
                        <a:latin typeface="Arial" panose="020B0604020202020204" pitchFamily="34" charset="0"/>
                        <a:cs typeface="Arial" panose="020B0604020202020204" pitchFamily="34" charset="0"/>
                      </a:endParaRPr>
                    </a:p>
                    <a:p>
                      <a:pPr algn="ctr"/>
                      <a:r>
                        <a:rPr lang="es-MX" sz="800" baseline="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Sep</a:t>
                      </a:r>
                      <a:endParaRPr lang="es-MX" sz="800" dirty="0" smtClean="0">
                        <a:latin typeface="Arial" panose="020B0604020202020204" pitchFamily="34" charset="0"/>
                        <a:cs typeface="Arial" panose="020B0604020202020204" pitchFamily="34" charset="0"/>
                      </a:endParaRP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Oct</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Nov</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Dic</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solidFill>
                            <a:schemeClr val="bg1"/>
                          </a:solidFill>
                          <a:latin typeface="Arial" panose="020B0604020202020204" pitchFamily="34" charset="0"/>
                          <a:cs typeface="Arial" panose="020B0604020202020204" pitchFamily="34" charset="0"/>
                        </a:rPr>
                        <a:t>Ene’</a:t>
                      </a:r>
                    </a:p>
                    <a:p>
                      <a:pPr algn="ctr"/>
                      <a:r>
                        <a:rPr lang="es-MX" sz="800" dirty="0" smtClean="0">
                          <a:solidFill>
                            <a:schemeClr val="bg1"/>
                          </a:solidFill>
                          <a:latin typeface="Arial" panose="020B0604020202020204" pitchFamily="34" charset="0"/>
                          <a:cs typeface="Arial" panose="020B0604020202020204" pitchFamily="34" charset="0"/>
                        </a:rPr>
                        <a:t>15</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solidFill>
                  </a:tcPr>
                </a:tc>
              </a:tr>
              <a:tr h="159258">
                <a:tc>
                  <a:txBody>
                    <a:bodyPr/>
                    <a:lstStyle/>
                    <a:p>
                      <a:pPr algn="ctr"/>
                      <a:r>
                        <a:rPr lang="es-MX" sz="800" dirty="0" smtClean="0">
                          <a:latin typeface="Arial" panose="020B0604020202020204" pitchFamily="34" charset="0"/>
                          <a:cs typeface="Arial" panose="020B0604020202020204" pitchFamily="34" charset="0"/>
                        </a:rPr>
                        <a:t>61%</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62%</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62%</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67%</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solidFill>
                            <a:schemeClr val="bg1"/>
                          </a:solidFill>
                          <a:latin typeface="Arial" panose="020B0604020202020204" pitchFamily="34" charset="0"/>
                          <a:cs typeface="Arial" panose="020B0604020202020204" pitchFamily="34" charset="0"/>
                        </a:rPr>
                        <a:t>66%</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solidFill>
                  </a:tcPr>
                </a:tc>
              </a:tr>
            </a:tbl>
          </a:graphicData>
        </a:graphic>
      </p:graphicFrame>
      <p:graphicFrame>
        <p:nvGraphicFramePr>
          <p:cNvPr id="82" name="81 Gráfico"/>
          <p:cNvGraphicFramePr/>
          <p:nvPr>
            <p:extLst>
              <p:ext uri="{D42A27DB-BD31-4B8C-83A1-F6EECF244321}">
                <p14:modId xmlns:p14="http://schemas.microsoft.com/office/powerpoint/2010/main" val="855854108"/>
              </p:ext>
            </p:extLst>
          </p:nvPr>
        </p:nvGraphicFramePr>
        <p:xfrm>
          <a:off x="2051720" y="1213246"/>
          <a:ext cx="6552728" cy="999768"/>
        </p:xfrm>
        <a:graphic>
          <a:graphicData uri="http://schemas.openxmlformats.org/drawingml/2006/chart">
            <c:chart xmlns:c="http://schemas.openxmlformats.org/drawingml/2006/chart" xmlns:r="http://schemas.openxmlformats.org/officeDocument/2006/relationships" r:id="rId5"/>
          </a:graphicData>
        </a:graphic>
      </p:graphicFrame>
      <p:sp>
        <p:nvSpPr>
          <p:cNvPr id="83" name="82 CuadroTexto"/>
          <p:cNvSpPr txBox="1"/>
          <p:nvPr/>
        </p:nvSpPr>
        <p:spPr>
          <a:xfrm>
            <a:off x="3191652" y="973358"/>
            <a:ext cx="4368041" cy="246221"/>
          </a:xfrm>
          <a:prstGeom prst="rect">
            <a:avLst/>
          </a:prstGeom>
          <a:noFill/>
        </p:spPr>
        <p:txBody>
          <a:bodyPr wrap="square" rtlCol="0">
            <a:spAutoFit/>
          </a:bodyPr>
          <a:lstStyle/>
          <a:p>
            <a:pPr algn="ctr"/>
            <a:r>
              <a:rPr lang="es-MX" sz="1000" b="1" dirty="0" smtClean="0">
                <a:solidFill>
                  <a:schemeClr val="tx2"/>
                </a:solidFill>
                <a:latin typeface="Arial" pitchFamily="34" charset="0"/>
                <a:cs typeface="Arial" pitchFamily="34" charset="0"/>
              </a:rPr>
              <a:t>Evolución de cantidad de detenidas. Enero 2014 - Enero 2015</a:t>
            </a:r>
          </a:p>
        </p:txBody>
      </p:sp>
      <p:sp>
        <p:nvSpPr>
          <p:cNvPr id="84" name="83 CuadroTexto"/>
          <p:cNvSpPr txBox="1"/>
          <p:nvPr/>
        </p:nvSpPr>
        <p:spPr>
          <a:xfrm>
            <a:off x="1033508" y="2583909"/>
            <a:ext cx="3154069"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Situación procesal general  vs.                                            Situación procesal detenidas</a:t>
            </a:r>
          </a:p>
        </p:txBody>
      </p:sp>
      <p:sp>
        <p:nvSpPr>
          <p:cNvPr id="85" name="1 Título"/>
          <p:cNvSpPr txBox="1">
            <a:spLocks/>
          </p:cNvSpPr>
          <p:nvPr/>
        </p:nvSpPr>
        <p:spPr>
          <a:xfrm>
            <a:off x="182205" y="1196752"/>
            <a:ext cx="1941523" cy="94849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spc="0" dirty="0" smtClean="0">
                <a:solidFill>
                  <a:srgbClr val="1F497D">
                    <a:lumMod val="75000"/>
                  </a:srgbClr>
                </a:solidFill>
                <a:latin typeface="Arial" pitchFamily="34" charset="0"/>
                <a:cs typeface="Arial" pitchFamily="34" charset="0"/>
              </a:rPr>
              <a:t>Son 734 las mujeres alojadas en unidades del </a:t>
            </a:r>
            <a:r>
              <a:rPr lang="es-MX" sz="1400" b="1" spc="0" dirty="0">
                <a:solidFill>
                  <a:srgbClr val="1F497D">
                    <a:lumMod val="75000"/>
                  </a:srgbClr>
                </a:solidFill>
                <a:latin typeface="Arial" pitchFamily="34" charset="0"/>
                <a:cs typeface="Arial" pitchFamily="34" charset="0"/>
              </a:rPr>
              <a:t>SPF.</a:t>
            </a:r>
            <a:endParaRPr lang="es-AR" sz="1400" b="1" spc="0" dirty="0">
              <a:solidFill>
                <a:srgbClr val="1F497D">
                  <a:lumMod val="75000"/>
                </a:srgbClr>
              </a:solidFill>
              <a:latin typeface="Arial" pitchFamily="34" charset="0"/>
              <a:cs typeface="Arial" pitchFamily="34" charset="0"/>
            </a:endParaRPr>
          </a:p>
        </p:txBody>
      </p:sp>
      <p:sp>
        <p:nvSpPr>
          <p:cNvPr id="88" name="87 CuadroTexto"/>
          <p:cNvSpPr txBox="1"/>
          <p:nvPr/>
        </p:nvSpPr>
        <p:spPr>
          <a:xfrm>
            <a:off x="5873428" y="2492896"/>
            <a:ext cx="2157868"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Jurisdicción general vs.                    Jurisdicción detenidas</a:t>
            </a:r>
          </a:p>
        </p:txBody>
      </p:sp>
      <p:sp>
        <p:nvSpPr>
          <p:cNvPr id="17" name="16 CuadroTexto"/>
          <p:cNvSpPr txBox="1"/>
          <p:nvPr/>
        </p:nvSpPr>
        <p:spPr>
          <a:xfrm>
            <a:off x="100367" y="5739169"/>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
        <p:nvSpPr>
          <p:cNvPr id="18" name="25 CuadroTexto"/>
          <p:cNvSpPr txBox="1"/>
          <p:nvPr/>
        </p:nvSpPr>
        <p:spPr>
          <a:xfrm>
            <a:off x="381511" y="6134361"/>
            <a:ext cx="8006913"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Se sigue incrementando el conjunto de mujeres que se encuentran detenidas de manera preventiva respecto del total.       </a:t>
            </a:r>
            <a:endParaRPr lang="es-AR" sz="1500" dirty="0">
              <a:solidFill>
                <a:srgbClr val="17375E"/>
              </a:solidFill>
              <a:latin typeface="Arial" pitchFamily="34" charset="0"/>
              <a:cs typeface="Arial" pitchFamily="34" charset="0"/>
            </a:endParaRPr>
          </a:p>
        </p:txBody>
      </p:sp>
      <p:sp>
        <p:nvSpPr>
          <p:cNvPr id="20" name="19 CuadroTexto"/>
          <p:cNvSpPr txBox="1"/>
          <p:nvPr/>
        </p:nvSpPr>
        <p:spPr>
          <a:xfrm>
            <a:off x="2000676" y="2098998"/>
            <a:ext cx="5883692" cy="230832"/>
          </a:xfrm>
          <a:prstGeom prst="rect">
            <a:avLst/>
          </a:prstGeom>
          <a:solidFill>
            <a:schemeClr val="accent5">
              <a:lumMod val="75000"/>
            </a:schemeClr>
          </a:solidFill>
        </p:spPr>
        <p:txBody>
          <a:bodyPr wrap="square" rtlCol="0" anchor="ctr">
            <a:spAutoFit/>
          </a:bodyPr>
          <a:lstStyle/>
          <a:p>
            <a:pPr algn="ctr"/>
            <a:r>
              <a:rPr lang="es-MX" sz="900" dirty="0" smtClean="0">
                <a:solidFill>
                  <a:schemeClr val="bg1"/>
                </a:solidFill>
                <a:latin typeface="Arial" pitchFamily="34" charset="0"/>
                <a:cs typeface="Arial" pitchFamily="34" charset="0"/>
              </a:rPr>
              <a:t>2014</a:t>
            </a:r>
            <a:endParaRPr lang="es-AR" sz="900" dirty="0">
              <a:solidFill>
                <a:schemeClr val="bg1"/>
              </a:solidFill>
              <a:latin typeface="Arial" pitchFamily="34" charset="0"/>
              <a:cs typeface="Arial" pitchFamily="34" charset="0"/>
            </a:endParaRPr>
          </a:p>
        </p:txBody>
      </p:sp>
      <p:sp>
        <p:nvSpPr>
          <p:cNvPr id="21" name="20 CuadroTexto"/>
          <p:cNvSpPr txBox="1"/>
          <p:nvPr/>
        </p:nvSpPr>
        <p:spPr>
          <a:xfrm>
            <a:off x="7920342" y="2094835"/>
            <a:ext cx="441147" cy="230832"/>
          </a:xfrm>
          <a:prstGeom prst="rect">
            <a:avLst/>
          </a:prstGeom>
          <a:solidFill>
            <a:schemeClr val="accent4">
              <a:lumMod val="75000"/>
            </a:schemeClr>
          </a:solidFill>
        </p:spPr>
        <p:txBody>
          <a:bodyPr wrap="none" rtlCol="0" anchor="ctr">
            <a:spAutoFit/>
          </a:bodyPr>
          <a:lstStyle/>
          <a:p>
            <a:pPr algn="ctr"/>
            <a:r>
              <a:rPr lang="es-MX" sz="900" dirty="0" smtClean="0">
                <a:solidFill>
                  <a:schemeClr val="bg1"/>
                </a:solidFill>
                <a:latin typeface="Arial" pitchFamily="34" charset="0"/>
                <a:cs typeface="Arial" pitchFamily="34" charset="0"/>
              </a:rPr>
              <a:t>2015</a:t>
            </a:r>
            <a:endParaRPr lang="es-AR" sz="900" dirty="0">
              <a:solidFill>
                <a:schemeClr val="bg1"/>
              </a:solidFill>
              <a:latin typeface="Arial" pitchFamily="34" charset="0"/>
              <a:cs typeface="Arial" pitchFamily="34" charset="0"/>
            </a:endParaRPr>
          </a:p>
        </p:txBody>
      </p:sp>
      <p:sp>
        <p:nvSpPr>
          <p:cNvPr id="22" name="21 Rectángulo"/>
          <p:cNvSpPr/>
          <p:nvPr/>
        </p:nvSpPr>
        <p:spPr>
          <a:xfrm>
            <a:off x="7912943" y="1172073"/>
            <a:ext cx="452760" cy="1187335"/>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Rectángulo"/>
          <p:cNvSpPr/>
          <p:nvPr/>
        </p:nvSpPr>
        <p:spPr>
          <a:xfrm>
            <a:off x="326221" y="6115310"/>
            <a:ext cx="8278227" cy="62605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1135030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26 Rectángulo"/>
          <p:cNvSpPr/>
          <p:nvPr/>
        </p:nvSpPr>
        <p:spPr>
          <a:xfrm>
            <a:off x="2242225" y="4528170"/>
            <a:ext cx="3758061" cy="111366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26" name="25 Rectángulo"/>
          <p:cNvSpPr/>
          <p:nvPr/>
        </p:nvSpPr>
        <p:spPr>
          <a:xfrm>
            <a:off x="2195736" y="2962002"/>
            <a:ext cx="6245475" cy="111366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25" name="24 Rectángulo"/>
          <p:cNvSpPr/>
          <p:nvPr/>
        </p:nvSpPr>
        <p:spPr>
          <a:xfrm>
            <a:off x="2195736" y="1449487"/>
            <a:ext cx="6245475" cy="111366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100367" y="6597352"/>
            <a:ext cx="294183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
        <p:nvSpPr>
          <p:cNvPr id="16" name="CuadroTexto 15"/>
          <p:cNvSpPr txBox="1"/>
          <p:nvPr/>
        </p:nvSpPr>
        <p:spPr>
          <a:xfrm>
            <a:off x="2497795" y="1573991"/>
            <a:ext cx="5890629"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s-AR"/>
            </a:defPPr>
            <a:lvl1pPr algn="just">
              <a:defRPr sz="1600" b="1">
                <a:latin typeface="Arial" panose="020B0604020202020204" pitchFamily="34" charset="0"/>
                <a:cs typeface="Arial" panose="020B0604020202020204" pitchFamily="34" charset="0"/>
              </a:defRPr>
            </a:lvl1pPr>
          </a:lstStyle>
          <a:p>
            <a:r>
              <a:rPr lang="es-MX" b="0" dirty="0" smtClean="0">
                <a:solidFill>
                  <a:srgbClr val="4F81BD"/>
                </a:solidFill>
              </a:rPr>
              <a:t>17 </a:t>
            </a:r>
            <a:r>
              <a:rPr lang="es-MX" b="0" dirty="0">
                <a:solidFill>
                  <a:srgbClr val="4F81BD"/>
                </a:solidFill>
              </a:rPr>
              <a:t>de ellas se encuentran en la Unidad </a:t>
            </a:r>
            <a:r>
              <a:rPr lang="es-MX" b="0" dirty="0" smtClean="0">
                <a:solidFill>
                  <a:srgbClr val="4F81BD"/>
                </a:solidFill>
              </a:rPr>
              <a:t>31 de Ezeiza </a:t>
            </a:r>
            <a:r>
              <a:rPr lang="es-MX" b="0" dirty="0">
                <a:solidFill>
                  <a:srgbClr val="4F81BD"/>
                </a:solidFill>
              </a:rPr>
              <a:t>y </a:t>
            </a:r>
            <a:r>
              <a:rPr lang="es-MX" b="0" dirty="0" smtClean="0">
                <a:solidFill>
                  <a:srgbClr val="4F81BD"/>
                </a:solidFill>
              </a:rPr>
              <a:t>2 en </a:t>
            </a:r>
            <a:r>
              <a:rPr lang="es-MX" b="0" dirty="0">
                <a:solidFill>
                  <a:srgbClr val="4F81BD"/>
                </a:solidFill>
              </a:rPr>
              <a:t>el CPF </a:t>
            </a:r>
            <a:r>
              <a:rPr lang="es-MX" b="0" dirty="0" smtClean="0">
                <a:solidFill>
                  <a:srgbClr val="4F81BD"/>
                </a:solidFill>
              </a:rPr>
              <a:t>III de Salta (NOA). </a:t>
            </a:r>
            <a:endParaRPr lang="es-MX" b="0" dirty="0">
              <a:solidFill>
                <a:srgbClr val="4F81BD"/>
              </a:solidFill>
            </a:endParaRPr>
          </a:p>
          <a:p>
            <a:r>
              <a:rPr lang="es-MX" dirty="0" smtClean="0">
                <a:solidFill>
                  <a:srgbClr val="4F81BD"/>
                </a:solidFill>
              </a:rPr>
              <a:t>Representan </a:t>
            </a:r>
            <a:r>
              <a:rPr lang="es-MX" dirty="0">
                <a:solidFill>
                  <a:srgbClr val="4F81BD"/>
                </a:solidFill>
              </a:rPr>
              <a:t>el </a:t>
            </a:r>
            <a:r>
              <a:rPr lang="es-MX" dirty="0" smtClean="0">
                <a:solidFill>
                  <a:srgbClr val="4F81BD"/>
                </a:solidFill>
              </a:rPr>
              <a:t>3% </a:t>
            </a:r>
            <a:r>
              <a:rPr lang="es-MX" b="0" dirty="0">
                <a:solidFill>
                  <a:srgbClr val="4F81BD"/>
                </a:solidFill>
              </a:rPr>
              <a:t>de </a:t>
            </a:r>
            <a:r>
              <a:rPr lang="es-MX" b="0" dirty="0" smtClean="0">
                <a:solidFill>
                  <a:srgbClr val="4F81BD"/>
                </a:solidFill>
              </a:rPr>
              <a:t>las mujeres encarceladas en el SPF. </a:t>
            </a:r>
            <a:endParaRPr lang="es-AR" b="0" dirty="0">
              <a:solidFill>
                <a:srgbClr val="4F81BD"/>
              </a:solidFill>
            </a:endParaRPr>
          </a:p>
        </p:txBody>
      </p:sp>
      <p:sp>
        <p:nvSpPr>
          <p:cNvPr id="40" name="CuadroTexto 39"/>
          <p:cNvSpPr txBox="1"/>
          <p:nvPr/>
        </p:nvSpPr>
        <p:spPr>
          <a:xfrm>
            <a:off x="2483768" y="3065236"/>
            <a:ext cx="5974256"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MX" sz="1600" dirty="0" smtClean="0">
                <a:solidFill>
                  <a:srgbClr val="4F81BD"/>
                </a:solidFill>
                <a:latin typeface="Arial" panose="020B0604020202020204" pitchFamily="34" charset="0"/>
                <a:cs typeface="Arial" panose="020B0604020202020204" pitchFamily="34" charset="0"/>
              </a:rPr>
              <a:t>27 </a:t>
            </a:r>
            <a:r>
              <a:rPr lang="es-MX" sz="1600" dirty="0">
                <a:solidFill>
                  <a:srgbClr val="4F81BD"/>
                </a:solidFill>
                <a:latin typeface="Arial" panose="020B0604020202020204" pitchFamily="34" charset="0"/>
                <a:cs typeface="Arial" panose="020B0604020202020204" pitchFamily="34" charset="0"/>
              </a:rPr>
              <a:t>se encuentran en la Unidad 31 de </a:t>
            </a:r>
            <a:r>
              <a:rPr lang="es-MX" sz="1600" dirty="0" smtClean="0">
                <a:solidFill>
                  <a:srgbClr val="4F81BD"/>
                </a:solidFill>
                <a:latin typeface="Arial" panose="020B0604020202020204" pitchFamily="34" charset="0"/>
                <a:cs typeface="Arial" panose="020B0604020202020204" pitchFamily="34" charset="0"/>
              </a:rPr>
              <a:t>Ezeiza, 10 </a:t>
            </a:r>
            <a:r>
              <a:rPr lang="es-MX" sz="1600" dirty="0">
                <a:solidFill>
                  <a:srgbClr val="4F81BD"/>
                </a:solidFill>
                <a:latin typeface="Arial" panose="020B0604020202020204" pitchFamily="34" charset="0"/>
                <a:cs typeface="Arial" panose="020B0604020202020204" pitchFamily="34" charset="0"/>
              </a:rPr>
              <a:t>en el CPF III de Salta (NOA</a:t>
            </a:r>
            <a:r>
              <a:rPr lang="es-MX" sz="1600" dirty="0" smtClean="0">
                <a:solidFill>
                  <a:srgbClr val="4F81BD"/>
                </a:solidFill>
                <a:latin typeface="Arial" panose="020B0604020202020204" pitchFamily="34" charset="0"/>
                <a:cs typeface="Arial" panose="020B0604020202020204" pitchFamily="34" charset="0"/>
              </a:rPr>
              <a:t>) y una en la U13 (Sta. Rosa). Representan </a:t>
            </a:r>
            <a:r>
              <a:rPr lang="es-MX" sz="1600" dirty="0">
                <a:solidFill>
                  <a:srgbClr val="4F81BD"/>
                </a:solidFill>
                <a:latin typeface="Arial" panose="020B0604020202020204" pitchFamily="34" charset="0"/>
                <a:cs typeface="Arial" panose="020B0604020202020204" pitchFamily="34" charset="0"/>
              </a:rPr>
              <a:t>el </a:t>
            </a:r>
            <a:r>
              <a:rPr lang="es-MX" sz="1600" dirty="0" smtClean="0">
                <a:solidFill>
                  <a:srgbClr val="4F81BD"/>
                </a:solidFill>
                <a:latin typeface="Arial" panose="020B0604020202020204" pitchFamily="34" charset="0"/>
                <a:cs typeface="Arial" panose="020B0604020202020204" pitchFamily="34" charset="0"/>
              </a:rPr>
              <a:t>6% </a:t>
            </a:r>
            <a:r>
              <a:rPr lang="es-MX" sz="1600" dirty="0">
                <a:solidFill>
                  <a:srgbClr val="4F81BD"/>
                </a:solidFill>
                <a:latin typeface="Arial" panose="020B0604020202020204" pitchFamily="34" charset="0"/>
                <a:cs typeface="Arial" panose="020B0604020202020204" pitchFamily="34" charset="0"/>
              </a:rPr>
              <a:t>del total de la población penal femenina. </a:t>
            </a:r>
            <a:endParaRPr lang="es-AR" sz="1600" dirty="0">
              <a:solidFill>
                <a:srgbClr val="4F81BD"/>
              </a:solidFill>
              <a:latin typeface="Arial" panose="020B0604020202020204" pitchFamily="34" charset="0"/>
              <a:cs typeface="Arial" panose="020B0604020202020204" pitchFamily="34" charset="0"/>
            </a:endParaRPr>
          </a:p>
        </p:txBody>
      </p:sp>
      <p:graphicFrame>
        <p:nvGraphicFramePr>
          <p:cNvPr id="41" name="24 Gráfico"/>
          <p:cNvGraphicFramePr/>
          <p:nvPr>
            <p:extLst>
              <p:ext uri="{D42A27DB-BD31-4B8C-83A1-F6EECF244321}">
                <p14:modId xmlns:p14="http://schemas.microsoft.com/office/powerpoint/2010/main" val="804489588"/>
              </p:ext>
            </p:extLst>
          </p:nvPr>
        </p:nvGraphicFramePr>
        <p:xfrm>
          <a:off x="5868144" y="4312726"/>
          <a:ext cx="3079918"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6271617" y="4146366"/>
            <a:ext cx="247696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 </a:t>
            </a:r>
            <a:r>
              <a:rPr lang="es-MX" sz="1100" b="1" dirty="0" smtClean="0">
                <a:solidFill>
                  <a:schemeClr val="tx2"/>
                </a:solidFill>
                <a:latin typeface="Arial" pitchFamily="34" charset="0"/>
                <a:cs typeface="Arial" pitchFamily="34" charset="0"/>
              </a:rPr>
              <a:t>etaria de los niños/as</a:t>
            </a:r>
            <a:endParaRPr lang="es-AR" sz="1100" b="1" dirty="0">
              <a:solidFill>
                <a:schemeClr val="tx2"/>
              </a:solidFill>
              <a:latin typeface="Arial" pitchFamily="34" charset="0"/>
              <a:cs typeface="Arial" pitchFamily="34" charset="0"/>
            </a:endParaRPr>
          </a:p>
        </p:txBody>
      </p:sp>
      <p:sp>
        <p:nvSpPr>
          <p:cNvPr id="11" name="10 CuadroTexto"/>
          <p:cNvSpPr txBox="1"/>
          <p:nvPr/>
        </p:nvSpPr>
        <p:spPr>
          <a:xfrm>
            <a:off x="6391828" y="6538976"/>
            <a:ext cx="2295821" cy="200055"/>
          </a:xfrm>
          <a:prstGeom prst="rect">
            <a:avLst/>
          </a:prstGeom>
          <a:solidFill>
            <a:schemeClr val="bg1"/>
          </a:solidFill>
        </p:spPr>
        <p:txBody>
          <a:bodyPr wrap="none" rtlCol="0">
            <a:spAutoFit/>
          </a:bodyPr>
          <a:lstStyle/>
          <a:p>
            <a:r>
              <a:rPr lang="es-MX" sz="700" dirty="0" smtClean="0">
                <a:latin typeface="Arial" pitchFamily="34" charset="0"/>
                <a:cs typeface="Arial" pitchFamily="34" charset="0"/>
              </a:rPr>
              <a:t>Base: 41 niños alojados en establecimientos del SPF</a:t>
            </a:r>
            <a:endParaRPr lang="es-AR" sz="700" dirty="0">
              <a:latin typeface="Arial" pitchFamily="34" charset="0"/>
              <a:cs typeface="Arial" pitchFamily="34" charset="0"/>
            </a:endParaRPr>
          </a:p>
        </p:txBody>
      </p:sp>
      <p:sp>
        <p:nvSpPr>
          <p:cNvPr id="2" name="1 Elipse"/>
          <p:cNvSpPr/>
          <p:nvPr/>
        </p:nvSpPr>
        <p:spPr>
          <a:xfrm>
            <a:off x="345799" y="1326490"/>
            <a:ext cx="2150323"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19 mujeres embarazadas en el SPF</a:t>
            </a:r>
            <a:endParaRPr lang="es-AR" sz="1600" dirty="0">
              <a:latin typeface="Arial" pitchFamily="34" charset="0"/>
              <a:cs typeface="Arial" pitchFamily="34" charset="0"/>
            </a:endParaRPr>
          </a:p>
        </p:txBody>
      </p:sp>
      <p:sp>
        <p:nvSpPr>
          <p:cNvPr id="20" name="19 Elipse"/>
          <p:cNvSpPr/>
          <p:nvPr/>
        </p:nvSpPr>
        <p:spPr>
          <a:xfrm>
            <a:off x="345798" y="2833325"/>
            <a:ext cx="2125877"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38 mujeres viven con alguno de sus hijos/as en el SPF</a:t>
            </a:r>
            <a:endParaRPr lang="es-AR" sz="1600" dirty="0">
              <a:latin typeface="Arial" pitchFamily="34" charset="0"/>
              <a:cs typeface="Arial" pitchFamily="34" charset="0"/>
            </a:endParaRPr>
          </a:p>
        </p:txBody>
      </p:sp>
      <p:sp>
        <p:nvSpPr>
          <p:cNvPr id="21" name="20 Elipse"/>
          <p:cNvSpPr/>
          <p:nvPr/>
        </p:nvSpPr>
        <p:spPr>
          <a:xfrm>
            <a:off x="323528" y="4379401"/>
            <a:ext cx="2150323" cy="13596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smtClean="0">
                <a:latin typeface="Arial" pitchFamily="34" charset="0"/>
                <a:cs typeface="Arial" pitchFamily="34" charset="0"/>
              </a:rPr>
              <a:t>Hay 41 niños/as viviendo en la cárcel </a:t>
            </a:r>
            <a:endParaRPr lang="es-AR" sz="1600" dirty="0">
              <a:latin typeface="Arial" pitchFamily="34" charset="0"/>
              <a:cs typeface="Arial" pitchFamily="34" charset="0"/>
            </a:endParaRPr>
          </a:p>
        </p:txBody>
      </p:sp>
      <p:sp>
        <p:nvSpPr>
          <p:cNvPr id="3" name="2 Rectángulo"/>
          <p:cNvSpPr/>
          <p:nvPr/>
        </p:nvSpPr>
        <p:spPr>
          <a:xfrm>
            <a:off x="2498626" y="4550670"/>
            <a:ext cx="3312368" cy="1077218"/>
          </a:xfrm>
          <a:prstGeom prst="rect">
            <a:avLst/>
          </a:prstGeom>
        </p:spPr>
        <p:txBody>
          <a:bodyPr wrap="square">
            <a:spAutoFit/>
          </a:bodyPr>
          <a:lstStyle/>
          <a:p>
            <a:r>
              <a:rPr lang="es-AR" sz="1600" dirty="0" smtClean="0">
                <a:solidFill>
                  <a:srgbClr val="4F81BD"/>
                </a:solidFill>
                <a:latin typeface="Arial" panose="020B0604020202020204" pitchFamily="34" charset="0"/>
                <a:cs typeface="Arial" panose="020B0604020202020204" pitchFamily="34" charset="0"/>
              </a:rPr>
              <a:t>30 están alojados con sus madres en </a:t>
            </a:r>
            <a:r>
              <a:rPr lang="es-AR" sz="1600" dirty="0">
                <a:solidFill>
                  <a:srgbClr val="4F81BD"/>
                </a:solidFill>
                <a:latin typeface="Arial" panose="020B0604020202020204" pitchFamily="34" charset="0"/>
                <a:cs typeface="Arial" panose="020B0604020202020204" pitchFamily="34" charset="0"/>
              </a:rPr>
              <a:t>la Unidad 31 (Ezeiza</a:t>
            </a:r>
            <a:r>
              <a:rPr lang="es-AR" sz="1600" dirty="0" smtClean="0">
                <a:solidFill>
                  <a:srgbClr val="4F81BD"/>
                </a:solidFill>
                <a:latin typeface="Arial" panose="020B0604020202020204" pitchFamily="34" charset="0"/>
                <a:cs typeface="Arial" panose="020B0604020202020204" pitchFamily="34" charset="0"/>
              </a:rPr>
              <a:t>), 10 </a:t>
            </a:r>
            <a:r>
              <a:rPr lang="es-AR" sz="1600" dirty="0">
                <a:solidFill>
                  <a:srgbClr val="4F81BD"/>
                </a:solidFill>
                <a:latin typeface="Arial" panose="020B0604020202020204" pitchFamily="34" charset="0"/>
                <a:cs typeface="Arial" panose="020B0604020202020204" pitchFamily="34" charset="0"/>
              </a:rPr>
              <a:t>en el CPF III (NOA</a:t>
            </a:r>
            <a:r>
              <a:rPr lang="es-AR" sz="1600" dirty="0" smtClean="0">
                <a:solidFill>
                  <a:srgbClr val="4F81BD"/>
                </a:solidFill>
                <a:latin typeface="Arial" panose="020B0604020202020204" pitchFamily="34" charset="0"/>
                <a:cs typeface="Arial" panose="020B0604020202020204" pitchFamily="34" charset="0"/>
              </a:rPr>
              <a:t>) y uno en U13 (Sta. Rosa). </a:t>
            </a:r>
            <a:endParaRPr lang="es-AR" sz="1600" dirty="0">
              <a:solidFill>
                <a:srgbClr val="4F81BD"/>
              </a:solidFill>
              <a:latin typeface="Arial" panose="020B0604020202020204" pitchFamily="34" charset="0"/>
              <a:cs typeface="Arial" panose="020B0604020202020204" pitchFamily="34" charset="0"/>
            </a:endParaRPr>
          </a:p>
        </p:txBody>
      </p:sp>
      <p:pic>
        <p:nvPicPr>
          <p:cNvPr id="1026" name="Picture 2" descr="http://cdns2.freepik.com/foto-gratis/ninos-pareja_318-5952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4859" y="4694004"/>
            <a:ext cx="568766" cy="484340"/>
          </a:xfrm>
          <a:prstGeom prst="rect">
            <a:avLst/>
          </a:prstGeom>
          <a:noFill/>
          <a:extLst>
            <a:ext uri="{909E8E84-426E-40DD-AFC4-6F175D3DCCD1}">
              <a14:hiddenFill xmlns:a14="http://schemas.microsoft.com/office/drawing/2010/main">
                <a:solidFill>
                  <a:srgbClr val="FFFFFF"/>
                </a:solidFill>
              </a14:hiddenFill>
            </a:ext>
          </a:extLst>
        </p:spPr>
      </p:pic>
      <p:sp>
        <p:nvSpPr>
          <p:cNvPr id="22" name="1 Título"/>
          <p:cNvSpPr txBox="1">
            <a:spLocks/>
          </p:cNvSpPr>
          <p:nvPr/>
        </p:nvSpPr>
        <p:spPr>
          <a:xfrm>
            <a:off x="182205" y="980729"/>
            <a:ext cx="8062203" cy="21602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spc="0" dirty="0" smtClean="0">
                <a:solidFill>
                  <a:srgbClr val="1F497D">
                    <a:lumMod val="75000"/>
                  </a:srgbClr>
                </a:solidFill>
                <a:latin typeface="Arial" pitchFamily="34" charset="0"/>
                <a:cs typeface="Arial" pitchFamily="34" charset="0"/>
              </a:rPr>
              <a:t>Son 734 las mujeres alojadas en unidades del SPF en enero de 2015.</a:t>
            </a:r>
            <a:endParaRPr lang="es-AR" sz="1400" b="1" spc="0" dirty="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37988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539552" y="4179415"/>
            <a:ext cx="8208912" cy="5838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25" name="24 Rectángulo"/>
          <p:cNvSpPr/>
          <p:nvPr/>
        </p:nvSpPr>
        <p:spPr>
          <a:xfrm>
            <a:off x="539552" y="1484785"/>
            <a:ext cx="8208912" cy="10801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6" name="5 Rectángulo"/>
          <p:cNvSpPr/>
          <p:nvPr/>
        </p:nvSpPr>
        <p:spPr>
          <a:xfrm>
            <a:off x="539552" y="5293443"/>
            <a:ext cx="8208912" cy="5838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7" name="6 Rectángulo"/>
          <p:cNvSpPr/>
          <p:nvPr/>
        </p:nvSpPr>
        <p:spPr>
          <a:xfrm>
            <a:off x="539552" y="3107060"/>
            <a:ext cx="8208912" cy="5838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solidFill>
                <a:schemeClr val="tx2"/>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Población “</a:t>
            </a:r>
            <a:r>
              <a:rPr lang="es-MX" sz="2400" dirty="0" err="1" smtClean="0">
                <a:solidFill>
                  <a:srgbClr val="1F497D">
                    <a:lumMod val="75000"/>
                  </a:srgbClr>
                </a:solidFill>
                <a:latin typeface="Arial"/>
                <a:cs typeface="Arial"/>
              </a:rPr>
              <a:t>Transgénero</a:t>
            </a:r>
            <a:r>
              <a:rPr lang="es-MX" sz="2400" dirty="0" smtClean="0">
                <a:solidFill>
                  <a:srgbClr val="1F497D">
                    <a:lumMod val="75000"/>
                  </a:srgbClr>
                </a:solidFill>
                <a:latin typeface="Arial"/>
                <a:cs typeface="Arial"/>
              </a:rPr>
              <a:t>”</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7" name="1 Título"/>
          <p:cNvSpPr txBox="1">
            <a:spLocks/>
          </p:cNvSpPr>
          <p:nvPr/>
        </p:nvSpPr>
        <p:spPr>
          <a:xfrm>
            <a:off x="539552" y="2924944"/>
            <a:ext cx="8352928" cy="1440160"/>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MX" sz="1800" b="1" spc="0" dirty="0" smtClean="0">
                <a:latin typeface="Arial" pitchFamily="34" charset="0"/>
                <a:cs typeface="Arial" pitchFamily="34" charset="0"/>
              </a:rPr>
              <a:t>En enero de 2015 se encuentran alojadas bajo esta denominación un total de 18 personas en el SPF, específicamente en el Módulo VI del Complejo Penitenciario Federal I de Ezeiza. </a:t>
            </a:r>
          </a:p>
          <a:p>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a:latin typeface="Arial" pitchFamily="34" charset="0"/>
              <a:cs typeface="Arial" pitchFamily="34" charset="0"/>
            </a:endParaRPr>
          </a:p>
          <a:p>
            <a:r>
              <a:rPr lang="es-MX" sz="1800" b="1" spc="0" dirty="0" smtClean="0">
                <a:latin typeface="Arial" pitchFamily="34" charset="0"/>
                <a:cs typeface="Arial" pitchFamily="34" charset="0"/>
              </a:rPr>
              <a:t>Respecto del mes anterior, esa población sumó 1 persona.</a:t>
            </a:r>
            <a:endParaRPr lang="es-MX" sz="1800" b="1" spc="0" dirty="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a:latin typeface="Arial" pitchFamily="34" charset="0"/>
              <a:cs typeface="Arial" pitchFamily="34" charset="0"/>
            </a:endParaRPr>
          </a:p>
          <a:p>
            <a:r>
              <a:rPr lang="es-MX" sz="1800" b="1" spc="0" dirty="0" smtClean="0">
                <a:latin typeface="Arial" pitchFamily="34" charset="0"/>
                <a:cs typeface="Arial" pitchFamily="34" charset="0"/>
              </a:rPr>
              <a:t>De este conjunto, sólo una persona tiene condena firme.   </a:t>
            </a:r>
          </a:p>
          <a:p>
            <a:r>
              <a:rPr lang="es-MX" sz="1800" b="1" spc="0" dirty="0" smtClean="0">
                <a:latin typeface="Arial" pitchFamily="34" charset="0"/>
                <a:cs typeface="Arial" pitchFamily="34" charset="0"/>
              </a:rPr>
              <a:t>            </a:t>
            </a:r>
          </a:p>
          <a:p>
            <a:pPr marL="342900" indent="-342900">
              <a:buFont typeface="Arial" pitchFamily="34" charset="0"/>
              <a:buChar char="•"/>
            </a:pPr>
            <a:endParaRPr lang="es-MX" sz="1800" b="1" spc="0" dirty="0" smtClean="0">
              <a:latin typeface="Arial" pitchFamily="34" charset="0"/>
              <a:cs typeface="Arial" pitchFamily="34" charset="0"/>
            </a:endParaRPr>
          </a:p>
          <a:p>
            <a:pPr marL="342900" indent="-342900">
              <a:buFont typeface="Arial" pitchFamily="34" charset="0"/>
              <a:buChar char="•"/>
            </a:pPr>
            <a:endParaRPr lang="es-MX" sz="1800" b="1" spc="0" dirty="0" smtClean="0">
              <a:latin typeface="Arial" pitchFamily="34" charset="0"/>
              <a:cs typeface="Arial" pitchFamily="34" charset="0"/>
            </a:endParaRPr>
          </a:p>
          <a:p>
            <a:r>
              <a:rPr lang="es-MX" sz="1800" b="1" spc="0" dirty="0" smtClean="0">
                <a:latin typeface="Arial" pitchFamily="34" charset="0"/>
                <a:cs typeface="Arial" pitchFamily="34" charset="0"/>
              </a:rPr>
              <a:t>Todas las personas </a:t>
            </a:r>
            <a:r>
              <a:rPr lang="es-MX" sz="1800" b="1" spc="0" dirty="0" err="1" smtClean="0">
                <a:latin typeface="Arial" pitchFamily="34" charset="0"/>
                <a:cs typeface="Arial" pitchFamily="34" charset="0"/>
              </a:rPr>
              <a:t>transgénero</a:t>
            </a:r>
            <a:r>
              <a:rPr lang="es-MX" sz="1800" b="1" spc="0" dirty="0" smtClean="0">
                <a:latin typeface="Arial" pitchFamily="34" charset="0"/>
                <a:cs typeface="Arial" pitchFamily="34" charset="0"/>
              </a:rPr>
              <a:t> son mayores de 21 años</a:t>
            </a:r>
            <a:r>
              <a:rPr lang="es-MX" sz="1800" b="1" dirty="0" smtClean="0">
                <a:latin typeface="Arial" pitchFamily="34" charset="0"/>
                <a:cs typeface="Arial" pitchFamily="34" charset="0"/>
              </a:rPr>
              <a:t>. </a:t>
            </a:r>
            <a:endParaRPr lang="es-AR" sz="1800" b="1" dirty="0">
              <a:latin typeface="Arial" pitchFamily="34" charset="0"/>
              <a:cs typeface="Arial" pitchFamily="34" charset="0"/>
            </a:endParaRPr>
          </a:p>
        </p:txBody>
      </p:sp>
    </p:spTree>
    <p:extLst>
      <p:ext uri="{BB962C8B-B14F-4D97-AF65-F5344CB8AC3E}">
        <p14:creationId xmlns:p14="http://schemas.microsoft.com/office/powerpoint/2010/main" val="3516355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38" name="37 Gráfico"/>
          <p:cNvGraphicFramePr/>
          <p:nvPr>
            <p:extLst>
              <p:ext uri="{D42A27DB-BD31-4B8C-83A1-F6EECF244321}">
                <p14:modId xmlns:p14="http://schemas.microsoft.com/office/powerpoint/2010/main" val="102699706"/>
              </p:ext>
            </p:extLst>
          </p:nvPr>
        </p:nvGraphicFramePr>
        <p:xfrm>
          <a:off x="551422" y="1685605"/>
          <a:ext cx="7776864" cy="1501527"/>
        </p:xfrm>
        <a:graphic>
          <a:graphicData uri="http://schemas.openxmlformats.org/drawingml/2006/chart">
            <c:chart xmlns:c="http://schemas.openxmlformats.org/drawingml/2006/chart" xmlns:r="http://schemas.openxmlformats.org/officeDocument/2006/relationships" r:id="rId3"/>
          </a:graphicData>
        </a:graphic>
      </p:graphicFrame>
      <p:sp>
        <p:nvSpPr>
          <p:cNvPr id="40" name="39 CuadroTexto"/>
          <p:cNvSpPr txBox="1"/>
          <p:nvPr/>
        </p:nvSpPr>
        <p:spPr>
          <a:xfrm>
            <a:off x="1884834" y="1124744"/>
            <a:ext cx="5616624" cy="523220"/>
          </a:xfrm>
          <a:prstGeom prst="rect">
            <a:avLst/>
          </a:prstGeom>
          <a:noFill/>
        </p:spPr>
        <p:txBody>
          <a:bodyPr wrap="square" rtlCol="0">
            <a:spAutoFit/>
          </a:bodyPr>
          <a:lstStyle/>
          <a:p>
            <a:pPr algn="ctr"/>
            <a:r>
              <a:rPr lang="es-MX" sz="1600" b="1" dirty="0">
                <a:solidFill>
                  <a:schemeClr val="tx2">
                    <a:lumMod val="75000"/>
                  </a:schemeClr>
                </a:solidFill>
                <a:latin typeface="Arial" pitchFamily="34" charset="0"/>
                <a:cs typeface="Arial" pitchFamily="34" charset="0"/>
              </a:rPr>
              <a:t>Evolución de cantidad de jóvenes </a:t>
            </a:r>
            <a:r>
              <a:rPr lang="es-MX" sz="1600" b="1" dirty="0" smtClean="0">
                <a:solidFill>
                  <a:schemeClr val="tx2">
                    <a:lumMod val="75000"/>
                  </a:schemeClr>
                </a:solidFill>
                <a:latin typeface="Arial" pitchFamily="34" charset="0"/>
                <a:cs typeface="Arial" pitchFamily="34" charset="0"/>
              </a:rPr>
              <a:t>encarcelados/as </a:t>
            </a:r>
            <a:endParaRPr lang="es-MX" sz="1600" b="1" dirty="0">
              <a:solidFill>
                <a:schemeClr val="tx2">
                  <a:lumMod val="75000"/>
                </a:schemeClr>
              </a:solidFill>
              <a:latin typeface="Arial" pitchFamily="34" charset="0"/>
              <a:cs typeface="Arial" pitchFamily="34" charset="0"/>
            </a:endParaRPr>
          </a:p>
          <a:p>
            <a:pPr algn="ctr"/>
            <a:r>
              <a:rPr lang="es-MX" sz="1200" b="1" dirty="0" smtClean="0">
                <a:solidFill>
                  <a:schemeClr val="tx2">
                    <a:lumMod val="75000"/>
                  </a:schemeClr>
                </a:solidFill>
                <a:latin typeface="Arial" pitchFamily="34" charset="0"/>
                <a:cs typeface="Arial" pitchFamily="34" charset="0"/>
              </a:rPr>
              <a:t>Enero 2014-enero 2015</a:t>
            </a:r>
            <a:endParaRPr lang="es-MX" sz="1200" b="1" dirty="0">
              <a:solidFill>
                <a:schemeClr val="tx2">
                  <a:lumMod val="75000"/>
                </a:schemeClr>
              </a:solidFill>
              <a:latin typeface="Arial" pitchFamily="34" charset="0"/>
              <a:cs typeface="Arial" pitchFamily="34" charset="0"/>
            </a:endParaRPr>
          </a:p>
        </p:txBody>
      </p:sp>
      <p:sp>
        <p:nvSpPr>
          <p:cNvPr id="44" name="43 CuadroTexto"/>
          <p:cNvSpPr txBox="1"/>
          <p:nvPr/>
        </p:nvSpPr>
        <p:spPr>
          <a:xfrm>
            <a:off x="419919" y="6078438"/>
            <a:ext cx="8174181"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Sube nominalmente el conjunto de personas de entre 18 y 21 años detenidas en cárceles federales, respecto al mes anterior. </a:t>
            </a:r>
            <a:endParaRPr lang="es-AR" sz="1500" dirty="0">
              <a:solidFill>
                <a:srgbClr val="17375E"/>
              </a:solidFill>
              <a:latin typeface="Arial" pitchFamily="34" charset="0"/>
              <a:cs typeface="Arial" pitchFamily="34" charset="0"/>
            </a:endParaRPr>
          </a:p>
        </p:txBody>
      </p:sp>
      <p:graphicFrame>
        <p:nvGraphicFramePr>
          <p:cNvPr id="24" name="23 Gráfico"/>
          <p:cNvGraphicFramePr/>
          <p:nvPr>
            <p:extLst>
              <p:ext uri="{D42A27DB-BD31-4B8C-83A1-F6EECF244321}">
                <p14:modId xmlns:p14="http://schemas.microsoft.com/office/powerpoint/2010/main" val="2681127683"/>
              </p:ext>
            </p:extLst>
          </p:nvPr>
        </p:nvGraphicFramePr>
        <p:xfrm>
          <a:off x="731912" y="3381445"/>
          <a:ext cx="3336032" cy="2490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40 Gráfico"/>
          <p:cNvGraphicFramePr/>
          <p:nvPr>
            <p:extLst>
              <p:ext uri="{D42A27DB-BD31-4B8C-83A1-F6EECF244321}">
                <p14:modId xmlns:p14="http://schemas.microsoft.com/office/powerpoint/2010/main" val="3160059745"/>
              </p:ext>
            </p:extLst>
          </p:nvPr>
        </p:nvGraphicFramePr>
        <p:xfrm>
          <a:off x="5004048" y="3366436"/>
          <a:ext cx="3336032" cy="2490470"/>
        </p:xfrm>
        <a:graphic>
          <a:graphicData uri="http://schemas.openxmlformats.org/drawingml/2006/chart">
            <c:chart xmlns:c="http://schemas.openxmlformats.org/drawingml/2006/chart" xmlns:r="http://schemas.openxmlformats.org/officeDocument/2006/relationships" r:id="rId5"/>
          </a:graphicData>
        </a:graphic>
      </p:graphicFrame>
      <p:sp>
        <p:nvSpPr>
          <p:cNvPr id="45" name="44 CuadroTexto"/>
          <p:cNvSpPr txBox="1"/>
          <p:nvPr/>
        </p:nvSpPr>
        <p:spPr>
          <a:xfrm>
            <a:off x="875928" y="3366436"/>
            <a:ext cx="2459448"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
        <p:nvSpPr>
          <p:cNvPr id="46" name="45 CuadroTexto"/>
          <p:cNvSpPr txBox="1"/>
          <p:nvPr/>
        </p:nvSpPr>
        <p:spPr>
          <a:xfrm>
            <a:off x="5743178" y="5502424"/>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446 jóvenes adultos</a:t>
            </a:r>
            <a:endParaRPr lang="es-AR" sz="900" dirty="0">
              <a:solidFill>
                <a:prstClr val="black"/>
              </a:solidFill>
              <a:latin typeface="Arial" pitchFamily="34" charset="0"/>
              <a:cs typeface="Arial" pitchFamily="34" charset="0"/>
            </a:endParaRPr>
          </a:p>
        </p:txBody>
      </p:sp>
      <p:sp>
        <p:nvSpPr>
          <p:cNvPr id="47" name="46 CuadroTexto"/>
          <p:cNvSpPr txBox="1"/>
          <p:nvPr/>
        </p:nvSpPr>
        <p:spPr>
          <a:xfrm>
            <a:off x="1451992" y="5502424"/>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446 jóvenes adultos</a:t>
            </a:r>
            <a:endParaRPr lang="es-AR" sz="900" dirty="0">
              <a:solidFill>
                <a:prstClr val="black"/>
              </a:solidFill>
              <a:latin typeface="Arial" pitchFamily="34" charset="0"/>
              <a:cs typeface="Arial" pitchFamily="34" charset="0"/>
            </a:endParaRPr>
          </a:p>
        </p:txBody>
      </p:sp>
      <p:sp>
        <p:nvSpPr>
          <p:cNvPr id="48" name="47 CuadroTexto"/>
          <p:cNvSpPr txBox="1"/>
          <p:nvPr/>
        </p:nvSpPr>
        <p:spPr>
          <a:xfrm>
            <a:off x="4814972" y="3356992"/>
            <a:ext cx="3249756"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Unidades en las que están alojados</a:t>
            </a:r>
            <a:endParaRPr lang="es-AR" sz="1200" b="1" dirty="0">
              <a:solidFill>
                <a:srgbClr val="1F497D">
                  <a:lumMod val="75000"/>
                </a:srgbClr>
              </a:solidFill>
              <a:latin typeface="Arial" pitchFamily="34" charset="0"/>
              <a:cs typeface="Arial" pitchFamily="34" charset="0"/>
            </a:endParaRPr>
          </a:p>
        </p:txBody>
      </p:sp>
      <p:sp>
        <p:nvSpPr>
          <p:cNvPr id="16" name="16 CuadroTexto"/>
          <p:cNvSpPr txBox="1"/>
          <p:nvPr/>
        </p:nvSpPr>
        <p:spPr>
          <a:xfrm>
            <a:off x="100367" y="5733256"/>
            <a:ext cx="2970685"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
        <p:nvSpPr>
          <p:cNvPr id="19" name="18 CuadroTexto"/>
          <p:cNvSpPr txBox="1"/>
          <p:nvPr/>
        </p:nvSpPr>
        <p:spPr>
          <a:xfrm>
            <a:off x="774626" y="2737495"/>
            <a:ext cx="6696744" cy="230832"/>
          </a:xfrm>
          <a:prstGeom prst="rect">
            <a:avLst/>
          </a:prstGeom>
          <a:solidFill>
            <a:schemeClr val="accent5">
              <a:lumMod val="75000"/>
            </a:schemeClr>
          </a:solidFill>
        </p:spPr>
        <p:txBody>
          <a:bodyPr wrap="square" rtlCol="0" anchor="ctr">
            <a:spAutoFit/>
          </a:bodyPr>
          <a:lstStyle/>
          <a:p>
            <a:pPr algn="ctr"/>
            <a:r>
              <a:rPr lang="es-MX" sz="900" dirty="0" smtClean="0">
                <a:solidFill>
                  <a:schemeClr val="bg1"/>
                </a:solidFill>
                <a:latin typeface="Arial" pitchFamily="34" charset="0"/>
                <a:cs typeface="Arial" pitchFamily="34" charset="0"/>
              </a:rPr>
              <a:t>2014</a:t>
            </a:r>
            <a:endParaRPr lang="es-AR" sz="900" dirty="0">
              <a:solidFill>
                <a:schemeClr val="bg1"/>
              </a:solidFill>
              <a:latin typeface="Arial" pitchFamily="34" charset="0"/>
              <a:cs typeface="Arial" pitchFamily="34" charset="0"/>
            </a:endParaRPr>
          </a:p>
        </p:txBody>
      </p:sp>
      <p:sp>
        <p:nvSpPr>
          <p:cNvPr id="20" name="19 CuadroTexto"/>
          <p:cNvSpPr txBox="1"/>
          <p:nvPr/>
        </p:nvSpPr>
        <p:spPr>
          <a:xfrm>
            <a:off x="7518637" y="2719524"/>
            <a:ext cx="441147" cy="230832"/>
          </a:xfrm>
          <a:prstGeom prst="rect">
            <a:avLst/>
          </a:prstGeom>
          <a:solidFill>
            <a:schemeClr val="accent4">
              <a:lumMod val="75000"/>
            </a:schemeClr>
          </a:solidFill>
        </p:spPr>
        <p:txBody>
          <a:bodyPr wrap="none" rtlCol="0" anchor="ctr">
            <a:spAutoFit/>
          </a:bodyPr>
          <a:lstStyle/>
          <a:p>
            <a:pPr algn="ctr"/>
            <a:r>
              <a:rPr lang="es-MX" sz="900" dirty="0" smtClean="0">
                <a:solidFill>
                  <a:schemeClr val="bg1"/>
                </a:solidFill>
                <a:latin typeface="Arial" pitchFamily="34" charset="0"/>
                <a:cs typeface="Arial" pitchFamily="34" charset="0"/>
              </a:rPr>
              <a:t>2015</a:t>
            </a:r>
            <a:endParaRPr lang="es-AR" sz="900" dirty="0">
              <a:solidFill>
                <a:schemeClr val="bg1"/>
              </a:solidFill>
              <a:latin typeface="Arial" pitchFamily="34" charset="0"/>
              <a:cs typeface="Arial" pitchFamily="34" charset="0"/>
            </a:endParaRPr>
          </a:p>
        </p:txBody>
      </p:sp>
      <p:sp>
        <p:nvSpPr>
          <p:cNvPr id="21" name="20 Rectángulo"/>
          <p:cNvSpPr/>
          <p:nvPr/>
        </p:nvSpPr>
        <p:spPr>
          <a:xfrm>
            <a:off x="7490420" y="1537742"/>
            <a:ext cx="498036" cy="1436676"/>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p:cNvSpPr/>
          <p:nvPr/>
        </p:nvSpPr>
        <p:spPr>
          <a:xfrm>
            <a:off x="7985381" y="5095580"/>
            <a:ext cx="1072137" cy="4067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dirty="0" smtClean="0">
                <a:latin typeface="Arial" pitchFamily="34" charset="0"/>
                <a:cs typeface="Arial" pitchFamily="34" charset="0"/>
              </a:rPr>
              <a:t>Otros con menos de 1%: U31, CPFI, U23</a:t>
            </a:r>
            <a:endParaRPr lang="es-AR" sz="900" dirty="0">
              <a:latin typeface="Arial" pitchFamily="34" charset="0"/>
              <a:cs typeface="Arial" pitchFamily="34" charset="0"/>
            </a:endParaRPr>
          </a:p>
        </p:txBody>
      </p:sp>
      <p:sp>
        <p:nvSpPr>
          <p:cNvPr id="4" name="3 Flecha derecha"/>
          <p:cNvSpPr/>
          <p:nvPr/>
        </p:nvSpPr>
        <p:spPr>
          <a:xfrm>
            <a:off x="7739438" y="5110438"/>
            <a:ext cx="207521" cy="334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21 Rectángulo"/>
          <p:cNvSpPr/>
          <p:nvPr/>
        </p:nvSpPr>
        <p:spPr>
          <a:xfrm>
            <a:off x="275259" y="6036147"/>
            <a:ext cx="8473205" cy="63321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2779093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2" name="11 Marcador de contenido"/>
          <p:cNvGraphicFramePr>
            <a:graphicFrameLocks/>
          </p:cNvGraphicFramePr>
          <p:nvPr>
            <p:extLst>
              <p:ext uri="{D42A27DB-BD31-4B8C-83A1-F6EECF244321}">
                <p14:modId xmlns:p14="http://schemas.microsoft.com/office/powerpoint/2010/main" val="2308838457"/>
              </p:ext>
            </p:extLst>
          </p:nvPr>
        </p:nvGraphicFramePr>
        <p:xfrm>
          <a:off x="323528" y="1674386"/>
          <a:ext cx="4248472" cy="2690717"/>
        </p:xfrm>
        <a:graphic>
          <a:graphicData uri="http://schemas.openxmlformats.org/drawingml/2006/chart">
            <c:chart xmlns:c="http://schemas.openxmlformats.org/drawingml/2006/chart" xmlns:r="http://schemas.openxmlformats.org/officeDocument/2006/relationships" r:id="rId3"/>
          </a:graphicData>
        </a:graphic>
      </p:graphicFrame>
      <p:sp>
        <p:nvSpPr>
          <p:cNvPr id="51"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3" name="32 CuadroTexto"/>
          <p:cNvSpPr txBox="1"/>
          <p:nvPr/>
        </p:nvSpPr>
        <p:spPr>
          <a:xfrm>
            <a:off x="995049" y="1206277"/>
            <a:ext cx="2975494" cy="276999"/>
          </a:xfrm>
          <a:prstGeom prst="rect">
            <a:avLst/>
          </a:prstGeom>
          <a:noFill/>
        </p:spPr>
        <p:txBody>
          <a:bodyPr wrap="none" rtlCol="0">
            <a:spAutoFit/>
          </a:bodyPr>
          <a:lstStyle/>
          <a:p>
            <a:pPr algn="ctr"/>
            <a:r>
              <a:rPr lang="es-MX" sz="1200" b="1" dirty="0">
                <a:solidFill>
                  <a:srgbClr val="1F497D">
                    <a:lumMod val="75000"/>
                  </a:srgbClr>
                </a:solidFill>
                <a:latin typeface="Arial" pitchFamily="34" charset="0"/>
                <a:cs typeface="Arial" pitchFamily="34" charset="0"/>
              </a:rPr>
              <a:t>Distribución según situación procesal</a:t>
            </a:r>
            <a:endParaRPr lang="es-AR" sz="1200" b="1" dirty="0">
              <a:solidFill>
                <a:srgbClr val="1F497D">
                  <a:lumMod val="75000"/>
                </a:srgbClr>
              </a:solidFill>
              <a:latin typeface="Arial" pitchFamily="34" charset="0"/>
              <a:cs typeface="Arial" pitchFamily="34" charset="0"/>
            </a:endParaRPr>
          </a:p>
        </p:txBody>
      </p:sp>
      <p:graphicFrame>
        <p:nvGraphicFramePr>
          <p:cNvPr id="35" name="34 Tabla"/>
          <p:cNvGraphicFramePr>
            <a:graphicFrameLocks noGrp="1"/>
          </p:cNvGraphicFramePr>
          <p:nvPr>
            <p:extLst>
              <p:ext uri="{D42A27DB-BD31-4B8C-83A1-F6EECF244321}">
                <p14:modId xmlns:p14="http://schemas.microsoft.com/office/powerpoint/2010/main" val="1557978642"/>
              </p:ext>
            </p:extLst>
          </p:nvPr>
        </p:nvGraphicFramePr>
        <p:xfrm>
          <a:off x="341798" y="4595976"/>
          <a:ext cx="7758592" cy="777240"/>
        </p:xfrm>
        <a:graphic>
          <a:graphicData uri="http://schemas.openxmlformats.org/drawingml/2006/table">
            <a:tbl>
              <a:tblPr firstRow="1" bandRow="1">
                <a:tableStyleId>{5C22544A-7EE6-4342-B048-85BDC9FD1C3A}</a:tableStyleId>
              </a:tblPr>
              <a:tblGrid>
                <a:gridCol w="475416"/>
                <a:gridCol w="475416"/>
                <a:gridCol w="475416"/>
                <a:gridCol w="475416"/>
                <a:gridCol w="442827"/>
                <a:gridCol w="426271"/>
                <a:gridCol w="497315"/>
                <a:gridCol w="423511"/>
                <a:gridCol w="571120"/>
                <a:gridCol w="521963"/>
                <a:gridCol w="472669"/>
                <a:gridCol w="557038"/>
                <a:gridCol w="504056"/>
                <a:gridCol w="432048"/>
                <a:gridCol w="572327"/>
                <a:gridCol w="435783"/>
              </a:tblGrid>
              <a:tr h="210421">
                <a:tc gridSpan="16">
                  <a:txBody>
                    <a:bodyPr/>
                    <a:lstStyle/>
                    <a:p>
                      <a:pPr algn="ctr"/>
                      <a:r>
                        <a:rPr lang="es-MX" sz="900" dirty="0" smtClean="0">
                          <a:latin typeface="Arial" panose="020B0604020202020204" pitchFamily="34" charset="0"/>
                          <a:cs typeface="Arial" panose="020B0604020202020204" pitchFamily="34" charset="0"/>
                        </a:rPr>
                        <a:t>Jóvenes adultos/as</a:t>
                      </a:r>
                      <a:r>
                        <a:rPr lang="es-MX" sz="900" baseline="0" dirty="0" smtClean="0">
                          <a:latin typeface="Arial" panose="020B0604020202020204" pitchFamily="34" charset="0"/>
                          <a:cs typeface="Arial" panose="020B0604020202020204" pitchFamily="34" charset="0"/>
                        </a:rPr>
                        <a:t> </a:t>
                      </a:r>
                      <a:r>
                        <a:rPr lang="es-MX" sz="900" dirty="0" smtClean="0">
                          <a:latin typeface="Arial" panose="020B0604020202020204" pitchFamily="34" charset="0"/>
                          <a:cs typeface="Arial" panose="020B0604020202020204" pitchFamily="34" charset="0"/>
                        </a:rPr>
                        <a:t>encarcelados/as preventivamente</a:t>
                      </a: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1000" dirty="0"/>
                    </a:p>
                  </a:txBody>
                  <a:tcPr/>
                </a:tc>
                <a:tc hMerge="1">
                  <a:txBody>
                    <a:bodyPr/>
                    <a:lstStyle/>
                    <a:p>
                      <a:pPr algn="ctr"/>
                      <a:endParaRPr lang="es-AR" sz="1000" dirty="0"/>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r>
              <a:tr h="198800">
                <a:tc>
                  <a:txBody>
                    <a:bodyPr/>
                    <a:lstStyle/>
                    <a:p>
                      <a:pPr algn="ctr"/>
                      <a:r>
                        <a:rPr lang="es-MX" sz="800" dirty="0" smtClean="0">
                          <a:latin typeface="Arial" panose="020B0604020202020204" pitchFamily="34" charset="0"/>
                          <a:cs typeface="Arial" panose="020B0604020202020204" pitchFamily="34" charset="0"/>
                        </a:rPr>
                        <a:t>Oct</a:t>
                      </a:r>
                      <a:r>
                        <a:rPr lang="es-MX" sz="800" baseline="0" dirty="0" smtClean="0">
                          <a:latin typeface="Arial" panose="020B0604020202020204" pitchFamily="34" charset="0"/>
                          <a:cs typeface="Arial" panose="020B0604020202020204" pitchFamily="34" charset="0"/>
                        </a:rPr>
                        <a:t> </a:t>
                      </a:r>
                    </a:p>
                    <a:p>
                      <a:pPr algn="ctr"/>
                      <a:r>
                        <a:rPr lang="es-MX" sz="800" baseline="0" dirty="0" smtClean="0">
                          <a:latin typeface="Arial" panose="020B0604020202020204" pitchFamily="34" charset="0"/>
                          <a:cs typeface="Arial" panose="020B0604020202020204" pitchFamily="34" charset="0"/>
                        </a:rPr>
                        <a:t>’13</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Nov</a:t>
                      </a:r>
                    </a:p>
                    <a:p>
                      <a:pPr algn="ctr"/>
                      <a:r>
                        <a:rPr lang="es-MX" sz="800" dirty="0" smtClean="0">
                          <a:latin typeface="Arial" panose="020B0604020202020204" pitchFamily="34" charset="0"/>
                          <a:cs typeface="Arial" panose="020B0604020202020204" pitchFamily="34" charset="0"/>
                        </a:rPr>
                        <a:t> ‘13</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Dic </a:t>
                      </a:r>
                    </a:p>
                    <a:p>
                      <a:pPr algn="ctr"/>
                      <a:r>
                        <a:rPr lang="es-MX" sz="800" dirty="0" smtClean="0">
                          <a:latin typeface="Arial" panose="020B0604020202020204" pitchFamily="34" charset="0"/>
                          <a:cs typeface="Arial" panose="020B0604020202020204" pitchFamily="34" charset="0"/>
                        </a:rPr>
                        <a:t>’13</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Ene </a:t>
                      </a:r>
                    </a:p>
                    <a:p>
                      <a:pPr algn="ctr"/>
                      <a:r>
                        <a:rPr lang="es-MX" sz="800" dirty="0" smtClean="0">
                          <a:latin typeface="Arial" panose="020B0604020202020204" pitchFamily="34" charset="0"/>
                          <a:cs typeface="Arial" panose="020B0604020202020204" pitchFamily="34" charset="0"/>
                        </a:rPr>
                        <a:t>‘14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Feb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Mar ‘14</a:t>
                      </a:r>
                    </a:p>
                  </a:txBody>
                  <a:tcPr anchor="ctr"/>
                </a:tc>
                <a:tc>
                  <a:txBody>
                    <a:bodyPr/>
                    <a:lstStyle/>
                    <a:p>
                      <a:pPr algn="ctr"/>
                      <a:r>
                        <a:rPr lang="es-MX" sz="800" dirty="0" smtClean="0">
                          <a:latin typeface="Arial" panose="020B0604020202020204" pitchFamily="34" charset="0"/>
                          <a:cs typeface="Arial" panose="020B0604020202020204" pitchFamily="34" charset="0"/>
                        </a:rPr>
                        <a:t>Abr </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May</a:t>
                      </a:r>
                      <a:endParaRPr lang="es-MX" sz="800" dirty="0" smtClean="0">
                        <a:latin typeface="Arial" panose="020B0604020202020204" pitchFamily="34" charset="0"/>
                        <a:cs typeface="Arial" panose="020B0604020202020204" pitchFamily="34" charset="0"/>
                      </a:endParaRP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Jun</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Jul</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Ago</a:t>
                      </a:r>
                      <a:endParaRPr lang="es-MX" sz="800" dirty="0" smtClean="0">
                        <a:latin typeface="Arial" panose="020B0604020202020204" pitchFamily="34" charset="0"/>
                        <a:cs typeface="Arial" panose="020B0604020202020204" pitchFamily="34" charset="0"/>
                      </a:endParaRP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err="1" smtClean="0">
                          <a:latin typeface="Arial" panose="020B0604020202020204" pitchFamily="34" charset="0"/>
                          <a:cs typeface="Arial" panose="020B0604020202020204" pitchFamily="34" charset="0"/>
                        </a:rPr>
                        <a:t>Sep</a:t>
                      </a:r>
                      <a:endParaRPr lang="es-MX" sz="800" dirty="0" smtClean="0">
                        <a:latin typeface="Arial" panose="020B0604020202020204" pitchFamily="34" charset="0"/>
                        <a:cs typeface="Arial" panose="020B0604020202020204" pitchFamily="34" charset="0"/>
                      </a:endParaRP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Oct</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Nov</a:t>
                      </a:r>
                    </a:p>
                    <a:p>
                      <a:pPr algn="ctr"/>
                      <a:r>
                        <a:rPr lang="es-MX" sz="800" dirty="0" smtClean="0">
                          <a:latin typeface="Arial" panose="020B0604020202020204" pitchFamily="34" charset="0"/>
                          <a:cs typeface="Arial" panose="020B0604020202020204" pitchFamily="34" charset="0"/>
                        </a:rPr>
                        <a:t>’14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Dic</a:t>
                      </a:r>
                    </a:p>
                    <a:p>
                      <a:pPr algn="ctr"/>
                      <a:r>
                        <a:rPr lang="es-MX" sz="80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solidFill>
                            <a:schemeClr val="bg1"/>
                          </a:solidFill>
                          <a:latin typeface="Arial" panose="020B0604020202020204" pitchFamily="34" charset="0"/>
                          <a:cs typeface="Arial" panose="020B0604020202020204" pitchFamily="34" charset="0"/>
                        </a:rPr>
                        <a:t>Ene</a:t>
                      </a:r>
                    </a:p>
                    <a:p>
                      <a:pPr algn="ctr"/>
                      <a:r>
                        <a:rPr lang="es-MX" sz="800" dirty="0" smtClean="0">
                          <a:solidFill>
                            <a:schemeClr val="bg1"/>
                          </a:solidFill>
                          <a:latin typeface="Arial" panose="020B0604020202020204" pitchFamily="34" charset="0"/>
                          <a:cs typeface="Arial" panose="020B0604020202020204" pitchFamily="34" charset="0"/>
                        </a:rPr>
                        <a:t>´15</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solidFill>
                  </a:tcPr>
                </a:tc>
              </a:tr>
              <a:tr h="201464">
                <a:tc>
                  <a:txBody>
                    <a:bodyPr/>
                    <a:lstStyle/>
                    <a:p>
                      <a:pPr algn="ctr"/>
                      <a:r>
                        <a:rPr lang="es-MX" sz="800" dirty="0" smtClean="0">
                          <a:latin typeface="Arial" panose="020B0604020202020204" pitchFamily="34" charset="0"/>
                          <a:cs typeface="Arial" panose="020B0604020202020204" pitchFamily="34" charset="0"/>
                        </a:rPr>
                        <a:t>79%</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77%</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79%</a:t>
                      </a:r>
                      <a:endParaRPr lang="es-AR" sz="800" dirty="0">
                        <a:latin typeface="Arial" panose="020B0604020202020204" pitchFamily="34" charset="0"/>
                        <a:cs typeface="Arial" panose="020B0604020202020204" pitchFamily="34" charset="0"/>
                      </a:endParaRPr>
                    </a:p>
                  </a:txBody>
                  <a:tcPr anchor="ctr">
                    <a:solidFill>
                      <a:srgbClr val="BFBFBF"/>
                    </a:solidFill>
                  </a:tcPr>
                </a:tc>
                <a:tc>
                  <a:txBody>
                    <a:bodyPr/>
                    <a:lstStyle/>
                    <a:p>
                      <a:pPr algn="ctr"/>
                      <a:r>
                        <a:rPr lang="es-MX" sz="800" dirty="0" smtClean="0">
                          <a:latin typeface="Arial" panose="020B0604020202020204" pitchFamily="34" charset="0"/>
                          <a:cs typeface="Arial" panose="020B0604020202020204" pitchFamily="34" charset="0"/>
                        </a:rPr>
                        <a:t>80%</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81%</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solidFill>
                            <a:schemeClr val="bg1"/>
                          </a:solidFill>
                          <a:latin typeface="Arial" panose="020B0604020202020204" pitchFamily="34" charset="0"/>
                          <a:cs typeface="Arial" panose="020B0604020202020204" pitchFamily="34" charset="0"/>
                        </a:rPr>
                        <a:t>83%</a:t>
                      </a:r>
                      <a:endParaRPr lang="es-AR" sz="800" dirty="0">
                        <a:solidFill>
                          <a:schemeClr val="bg1"/>
                        </a:solidFill>
                        <a:latin typeface="Arial" panose="020B0604020202020204" pitchFamily="34" charset="0"/>
                        <a:cs typeface="Arial" panose="020B0604020202020204" pitchFamily="34" charset="0"/>
                      </a:endParaRPr>
                    </a:p>
                  </a:txBody>
                  <a:tcPr anchor="ctr">
                    <a:solidFill>
                      <a:schemeClr val="accent4"/>
                    </a:solidFill>
                  </a:tcPr>
                </a:tc>
              </a:tr>
            </a:tbl>
          </a:graphicData>
        </a:graphic>
      </p:graphicFrame>
      <p:sp>
        <p:nvSpPr>
          <p:cNvPr id="36" name="35 Flecha abajo"/>
          <p:cNvSpPr/>
          <p:nvPr/>
        </p:nvSpPr>
        <p:spPr>
          <a:xfrm>
            <a:off x="3338306" y="4218000"/>
            <a:ext cx="421708" cy="291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2000">
              <a:solidFill>
                <a:prstClr val="white"/>
              </a:solidFill>
              <a:latin typeface="Arial" pitchFamily="34" charset="0"/>
              <a:cs typeface="Arial" pitchFamily="34" charset="0"/>
            </a:endParaRPr>
          </a:p>
        </p:txBody>
      </p:sp>
      <p:sp>
        <p:nvSpPr>
          <p:cNvPr id="39" name="38 CuadroTexto"/>
          <p:cNvSpPr txBox="1"/>
          <p:nvPr/>
        </p:nvSpPr>
        <p:spPr>
          <a:xfrm>
            <a:off x="5643568" y="1206277"/>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jurisdicción</a:t>
            </a:r>
            <a:endParaRPr lang="es-AR" sz="1200" b="1" dirty="0">
              <a:solidFill>
                <a:srgbClr val="1F497D">
                  <a:lumMod val="75000"/>
                </a:srgbClr>
              </a:solidFill>
              <a:latin typeface="Arial" pitchFamily="34" charset="0"/>
              <a:cs typeface="Arial" pitchFamily="34" charset="0"/>
            </a:endParaRPr>
          </a:p>
        </p:txBody>
      </p:sp>
      <p:graphicFrame>
        <p:nvGraphicFramePr>
          <p:cNvPr id="43" name="11 Marcador de contenido"/>
          <p:cNvGraphicFramePr>
            <a:graphicFrameLocks/>
          </p:cNvGraphicFramePr>
          <p:nvPr>
            <p:extLst>
              <p:ext uri="{D42A27DB-BD31-4B8C-83A1-F6EECF244321}">
                <p14:modId xmlns:p14="http://schemas.microsoft.com/office/powerpoint/2010/main" val="3134956029"/>
              </p:ext>
            </p:extLst>
          </p:nvPr>
        </p:nvGraphicFramePr>
        <p:xfrm>
          <a:off x="5004048" y="1674386"/>
          <a:ext cx="4032448" cy="2675646"/>
        </p:xfrm>
        <a:graphic>
          <a:graphicData uri="http://schemas.openxmlformats.org/drawingml/2006/chart">
            <c:chart xmlns:c="http://schemas.openxmlformats.org/drawingml/2006/chart" xmlns:r="http://schemas.openxmlformats.org/officeDocument/2006/relationships" r:id="rId4"/>
          </a:graphicData>
        </a:graphic>
      </p:graphicFrame>
      <p:sp>
        <p:nvSpPr>
          <p:cNvPr id="12" name="16 CuadroTexto"/>
          <p:cNvSpPr txBox="1"/>
          <p:nvPr/>
        </p:nvSpPr>
        <p:spPr>
          <a:xfrm>
            <a:off x="100367" y="5729644"/>
            <a:ext cx="2999539"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sp>
        <p:nvSpPr>
          <p:cNvPr id="13" name="43 CuadroTexto"/>
          <p:cNvSpPr txBox="1"/>
          <p:nvPr/>
        </p:nvSpPr>
        <p:spPr>
          <a:xfrm>
            <a:off x="238819" y="6043354"/>
            <a:ext cx="8653661"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Se incrementa levemente la proporción de jóvenes encarcelados en forma preventiva respecto al mes anterior. Los valores superan los registrados a fines de 2013, los cuales ya eran altos. </a:t>
            </a:r>
            <a:endParaRPr lang="es-AR" sz="1500" dirty="0">
              <a:solidFill>
                <a:srgbClr val="17375E"/>
              </a:solidFill>
              <a:latin typeface="Arial" pitchFamily="34" charset="0"/>
              <a:cs typeface="Arial" pitchFamily="34" charset="0"/>
            </a:endParaRPr>
          </a:p>
        </p:txBody>
      </p:sp>
      <p:sp>
        <p:nvSpPr>
          <p:cNvPr id="14" name="13 Rectángulo"/>
          <p:cNvSpPr/>
          <p:nvPr/>
        </p:nvSpPr>
        <p:spPr>
          <a:xfrm>
            <a:off x="238819" y="6015955"/>
            <a:ext cx="8653661" cy="58139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Tree>
    <p:extLst>
      <p:ext uri="{BB962C8B-B14F-4D97-AF65-F5344CB8AC3E}">
        <p14:creationId xmlns:p14="http://schemas.microsoft.com/office/powerpoint/2010/main" val="99835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1 Título"/>
          <p:cNvSpPr txBox="1">
            <a:spLocks/>
          </p:cNvSpPr>
          <p:nvPr/>
        </p:nvSpPr>
        <p:spPr>
          <a:xfrm>
            <a:off x="502593" y="198165"/>
            <a:ext cx="7824349" cy="65233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200" b="1" dirty="0" smtClean="0">
                <a:solidFill>
                  <a:schemeClr val="bg1"/>
                </a:solidFill>
                <a:latin typeface="Arial"/>
                <a:cs typeface="Arial"/>
              </a:rPr>
              <a:t>Síntesis general</a:t>
            </a:r>
            <a:endParaRPr lang="es-AR" sz="3200" b="1" dirty="0">
              <a:solidFill>
                <a:schemeClr val="bg1"/>
              </a:solidFill>
              <a:latin typeface="Arial"/>
              <a:cs typeface="Arial"/>
            </a:endParaRPr>
          </a:p>
        </p:txBody>
      </p:sp>
      <p:sp>
        <p:nvSpPr>
          <p:cNvPr id="6" name="2 Marcador de contenido"/>
          <p:cNvSpPr txBox="1">
            <a:spLocks/>
          </p:cNvSpPr>
          <p:nvPr/>
        </p:nvSpPr>
        <p:spPr>
          <a:xfrm>
            <a:off x="126554" y="1232756"/>
            <a:ext cx="8614531" cy="41404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AR" sz="1400" dirty="0" smtClean="0">
                <a:solidFill>
                  <a:schemeClr val="bg1"/>
                </a:solidFill>
                <a:latin typeface="Arial"/>
                <a:cs typeface="Arial"/>
              </a:rPr>
              <a:t>Continúa en aumento el número de personas alojadas en establecimientos del SPF. El primer mes del año 2015 acumula 10.544 personas, 120 más que al finalizar 2014. </a:t>
            </a:r>
          </a:p>
          <a:p>
            <a:pPr algn="just">
              <a:spcBef>
                <a:spcPts val="0"/>
              </a:spcBef>
              <a:defRPr/>
            </a:pPr>
            <a:endParaRPr lang="es-AR" sz="1400" dirty="0" smtClean="0">
              <a:solidFill>
                <a:schemeClr val="bg1"/>
              </a:solidFill>
              <a:latin typeface="Arial"/>
              <a:cs typeface="Arial"/>
            </a:endParaRPr>
          </a:p>
          <a:p>
            <a:pPr algn="just">
              <a:spcBef>
                <a:spcPts val="0"/>
              </a:spcBef>
              <a:defRPr/>
            </a:pPr>
            <a:r>
              <a:rPr lang="es-AR" sz="1400" dirty="0" smtClean="0">
                <a:solidFill>
                  <a:schemeClr val="bg1"/>
                </a:solidFill>
                <a:latin typeface="Arial"/>
                <a:cs typeface="Arial"/>
              </a:rPr>
              <a:t>Este incremento, expresión de la consolidación del énfasis de las políticas punitivas, es además perjudicial en la mantención de adecuadas condiciones de vida para los detenidos y detenidas, una muestra de ello es que se reduce cada vez más la disponibilidad de lugares para el alojamiento. </a:t>
            </a:r>
          </a:p>
          <a:p>
            <a:pPr algn="just">
              <a:spcBef>
                <a:spcPts val="0"/>
              </a:spcBef>
              <a:defRPr/>
            </a:pPr>
            <a:endParaRPr lang="es-AR" sz="1400" dirty="0" smtClean="0">
              <a:solidFill>
                <a:schemeClr val="bg1"/>
              </a:solidFill>
              <a:latin typeface="Arial"/>
              <a:cs typeface="Arial"/>
            </a:endParaRPr>
          </a:p>
          <a:p>
            <a:pPr algn="just">
              <a:spcBef>
                <a:spcPts val="0"/>
              </a:spcBef>
              <a:defRPr/>
            </a:pPr>
            <a:r>
              <a:rPr lang="es-AR" sz="1400" dirty="0" smtClean="0">
                <a:solidFill>
                  <a:schemeClr val="bg1"/>
                </a:solidFill>
                <a:latin typeface="Arial"/>
                <a:cs typeface="Arial"/>
              </a:rPr>
              <a:t>Existen situaciones de sobrepoblación en los Complejos situados en AMBA y que son los que en conjunto alojan al 50% de las personas encarceladas del sistema penitenciario federal, y esta tendencia parece no revertirse. </a:t>
            </a:r>
          </a:p>
          <a:p>
            <a:pPr algn="just">
              <a:spcBef>
                <a:spcPts val="0"/>
              </a:spcBef>
              <a:defRPr/>
            </a:pPr>
            <a:endParaRPr lang="es-AR" sz="1400" dirty="0" smtClean="0">
              <a:solidFill>
                <a:schemeClr val="bg1"/>
              </a:solidFill>
              <a:latin typeface="Arial"/>
              <a:cs typeface="Arial"/>
            </a:endParaRPr>
          </a:p>
          <a:p>
            <a:pPr algn="just">
              <a:spcBef>
                <a:spcPts val="0"/>
              </a:spcBef>
              <a:defRPr/>
            </a:pPr>
            <a:r>
              <a:rPr lang="es-AR" sz="1400" dirty="0" smtClean="0">
                <a:solidFill>
                  <a:schemeClr val="bg1"/>
                </a:solidFill>
                <a:latin typeface="Arial"/>
                <a:cs typeface="Arial"/>
              </a:rPr>
              <a:t>El uso de la prisión preventiva se incrementa y en esta última medición, alcanza al 62% de las personas presas en cárceles del SPF. </a:t>
            </a:r>
          </a:p>
          <a:p>
            <a:pPr algn="just">
              <a:spcBef>
                <a:spcPts val="0"/>
              </a:spcBef>
              <a:defRPr/>
            </a:pPr>
            <a:endParaRPr lang="es-AR" sz="1400" dirty="0" smtClean="0">
              <a:solidFill>
                <a:schemeClr val="bg1"/>
              </a:solidFill>
              <a:latin typeface="Arial"/>
              <a:cs typeface="Arial"/>
            </a:endParaRPr>
          </a:p>
          <a:p>
            <a:pPr algn="just">
              <a:spcBef>
                <a:spcPts val="0"/>
              </a:spcBef>
              <a:defRPr/>
            </a:pPr>
            <a:r>
              <a:rPr lang="es-AR" sz="1400" dirty="0" smtClean="0">
                <a:solidFill>
                  <a:schemeClr val="bg1"/>
                </a:solidFill>
                <a:latin typeface="Arial"/>
                <a:cs typeface="Arial"/>
              </a:rPr>
              <a:t>La </a:t>
            </a:r>
            <a:r>
              <a:rPr lang="es-AR" sz="1400" dirty="0">
                <a:solidFill>
                  <a:schemeClr val="bg1"/>
                </a:solidFill>
                <a:latin typeface="Arial"/>
                <a:cs typeface="Arial"/>
              </a:rPr>
              <a:t>j</a:t>
            </a:r>
            <a:r>
              <a:rPr lang="es-AR" sz="1400" dirty="0" smtClean="0">
                <a:solidFill>
                  <a:schemeClr val="bg1"/>
                </a:solidFill>
                <a:latin typeface="Arial"/>
                <a:cs typeface="Arial"/>
              </a:rPr>
              <a:t>usticia federal concentra los índices más elevados de personas preventivamente encarceladas llegando al 76%, superando ampliamente los valores de este mismo segmento vistos a nivel general.</a:t>
            </a:r>
          </a:p>
          <a:p>
            <a:pPr algn="just">
              <a:spcBef>
                <a:spcPts val="0"/>
              </a:spcBef>
              <a:defRPr/>
            </a:pPr>
            <a:endParaRPr lang="es-AR" sz="1400" dirty="0" smtClean="0">
              <a:solidFill>
                <a:schemeClr val="bg1"/>
              </a:solidFill>
              <a:latin typeface="Arial"/>
              <a:cs typeface="Arial"/>
            </a:endParaRPr>
          </a:p>
          <a:p>
            <a:pPr algn="just">
              <a:spcBef>
                <a:spcPts val="0"/>
              </a:spcBef>
              <a:defRPr/>
            </a:pPr>
            <a:r>
              <a:rPr lang="es-AR" sz="1400" dirty="0" smtClean="0">
                <a:solidFill>
                  <a:schemeClr val="bg1"/>
                </a:solidFill>
                <a:latin typeface="Arial"/>
                <a:cs typeface="Arial"/>
              </a:rPr>
              <a:t>En relación a las mujeres privadas de libertad, sigue en alza el conjunto que se encuentra encarcelada en forma preventiva, alcanzando esta situación procesal al 66% de la población femenina en la cárcel.</a:t>
            </a:r>
          </a:p>
          <a:p>
            <a:pPr algn="just">
              <a:spcBef>
                <a:spcPts val="0"/>
              </a:spcBef>
              <a:defRPr/>
            </a:pPr>
            <a:endParaRPr lang="es-AR" sz="1400" dirty="0" smtClean="0">
              <a:solidFill>
                <a:schemeClr val="bg1"/>
              </a:solidFill>
              <a:latin typeface="Arial"/>
              <a:cs typeface="Arial"/>
            </a:endParaRPr>
          </a:p>
          <a:p>
            <a:pPr algn="just">
              <a:spcBef>
                <a:spcPts val="0"/>
              </a:spcBef>
              <a:defRPr/>
            </a:pPr>
            <a:r>
              <a:rPr lang="es-AR" sz="1400" dirty="0" smtClean="0">
                <a:solidFill>
                  <a:schemeClr val="bg1"/>
                </a:solidFill>
                <a:latin typeface="Arial"/>
                <a:cs typeface="Arial"/>
              </a:rPr>
              <a:t>En el mismo sentido, los jóvenes adultos siguen siendo  una de las poblaciones más expuestas a la encarcelación preventiva, en enero de 2015 el 83% del total de las personas de entre 18 y 21 años están presas en esta condición. 	</a:t>
            </a:r>
            <a:endParaRPr lang="es-AR" sz="1400" dirty="0">
              <a:solidFill>
                <a:schemeClr val="bg1"/>
              </a:solidFill>
              <a:latin typeface="Arial"/>
              <a:cs typeface="Arial"/>
            </a:endParaRPr>
          </a:p>
        </p:txBody>
      </p:sp>
      <p:cxnSp>
        <p:nvCxnSpPr>
          <p:cNvPr id="8" name="7 Conector recto"/>
          <p:cNvCxnSpPr/>
          <p:nvPr/>
        </p:nvCxnSpPr>
        <p:spPr>
          <a:xfrm>
            <a:off x="539552" y="797542"/>
            <a:ext cx="7724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414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30 CuadroTexto"/>
          <p:cNvSpPr txBox="1"/>
          <p:nvPr/>
        </p:nvSpPr>
        <p:spPr>
          <a:xfrm>
            <a:off x="467544" y="2780928"/>
            <a:ext cx="8136904" cy="1569660"/>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 Personas privadas de libertad dependientes de la justicia federal o nacional en establecimientos provinciales.</a:t>
            </a:r>
            <a:endParaRPr lang="es-MX" sz="3200" dirty="0">
              <a:solidFill>
                <a:srgbClr val="1F497D">
                  <a:lumMod val="75000"/>
                </a:srgbClr>
              </a:solidFill>
              <a:latin typeface="Arial" pitchFamily="34" charset="0"/>
              <a:cs typeface="Arial" pitchFamily="34" charset="0"/>
            </a:endParaRPr>
          </a:p>
        </p:txBody>
      </p:sp>
      <p:cxnSp>
        <p:nvCxnSpPr>
          <p:cNvPr id="3" name="2 Conector recto"/>
          <p:cNvCxnSpPr/>
          <p:nvPr/>
        </p:nvCxnSpPr>
        <p:spPr>
          <a:xfrm>
            <a:off x="467544" y="4437112"/>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960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Introducción</a:t>
            </a:r>
            <a:endParaRPr lang="es-AR" sz="4000" b="1" dirty="0">
              <a:solidFill>
                <a:prstClr val="white"/>
              </a:solidFill>
              <a:latin typeface="Arial"/>
              <a:cs typeface="Arial"/>
            </a:endParaRPr>
          </a:p>
        </p:txBody>
      </p:sp>
      <p:sp>
        <p:nvSpPr>
          <p:cNvPr id="6" name="2 Marcador de contenido"/>
          <p:cNvSpPr txBox="1">
            <a:spLocks/>
          </p:cNvSpPr>
          <p:nvPr/>
        </p:nvSpPr>
        <p:spPr>
          <a:xfrm>
            <a:off x="467544" y="1988840"/>
            <a:ext cx="800323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defRPr/>
            </a:pPr>
            <a:r>
              <a:rPr lang="es-MX" sz="1700" dirty="0" smtClean="0">
                <a:solidFill>
                  <a:srgbClr val="1F497D">
                    <a:lumMod val="75000"/>
                  </a:srgbClr>
                </a:solidFill>
                <a:latin typeface="Arial"/>
                <a:cs typeface="Arial"/>
              </a:rPr>
              <a:t>Como se menciona al comienzo del documento, la información presentada en la primera parte corresponde a la situación de los/as detenidos/as que independientemente del fuero o jurisdicción de la cual se encuentran a disposición judicial, se alojan en establecimientos del SPF. </a:t>
            </a:r>
          </a:p>
          <a:p>
            <a:pPr algn="just">
              <a:spcBef>
                <a:spcPts val="0"/>
              </a:spcBef>
              <a:defRPr/>
            </a:pPr>
            <a:endParaRPr lang="es-MX" sz="1700" dirty="0" smtClean="0">
              <a:solidFill>
                <a:srgbClr val="1F497D">
                  <a:lumMod val="75000"/>
                </a:srgbClr>
              </a:solidFill>
              <a:latin typeface="Arial"/>
              <a:cs typeface="Arial"/>
            </a:endParaRPr>
          </a:p>
          <a:p>
            <a:pPr algn="just">
              <a:spcBef>
                <a:spcPts val="0"/>
              </a:spcBef>
              <a:defRPr/>
            </a:pPr>
            <a:r>
              <a:rPr lang="es-MX" sz="1700" dirty="0" smtClean="0">
                <a:solidFill>
                  <a:srgbClr val="1F497D">
                    <a:lumMod val="75000"/>
                  </a:srgbClr>
                </a:solidFill>
                <a:latin typeface="Arial"/>
                <a:cs typeface="Arial"/>
              </a:rPr>
              <a:t>Este universo no incluye a la totalidad de los presos federales, debido a que el SPF no contabiliza en sus reportes la información vinculada a detenidos bajo jurisdicción federal o nacional alojados en cárceles provinciales, institutos de menores, comisarías o escuadrones de gendarmería u otras fuerzas, ya sea provinciales o nacionales. </a:t>
            </a:r>
          </a:p>
          <a:p>
            <a:pPr algn="just">
              <a:spcBef>
                <a:spcPts val="0"/>
              </a:spcBef>
              <a:defRPr/>
            </a:pPr>
            <a:endParaRPr lang="es-MX" sz="1700" dirty="0" smtClean="0">
              <a:solidFill>
                <a:srgbClr val="1F497D">
                  <a:lumMod val="75000"/>
                </a:srgbClr>
              </a:solidFill>
              <a:latin typeface="Arial"/>
              <a:cs typeface="Arial"/>
            </a:endParaRPr>
          </a:p>
          <a:p>
            <a:pPr algn="just">
              <a:spcBef>
                <a:spcPts val="0"/>
              </a:spcBef>
              <a:defRPr/>
            </a:pPr>
            <a:r>
              <a:rPr lang="es-MX" sz="1700" dirty="0" smtClean="0">
                <a:solidFill>
                  <a:srgbClr val="1F497D">
                    <a:lumMod val="75000"/>
                  </a:srgbClr>
                </a:solidFill>
                <a:latin typeface="Arial"/>
                <a:cs typeface="Arial"/>
              </a:rPr>
              <a:t>A los fines de continuar indagando y conociendo las situaciones en las que se encuentran los detenidos a disposición de la justicia federal o nacional en dependencias distintas de las del SPF, se solicitó dicha información a los fiscales federales de distrito en las provincias que -de acuerdo a la última información publica disponible- registraban la mayor cantidad de detenidos/as federales en establecimientos provinciales.   </a:t>
            </a:r>
            <a:endParaRPr lang="es-MX" sz="1700" dirty="0">
              <a:solidFill>
                <a:srgbClr val="1F497D">
                  <a:lumMod val="75000"/>
                </a:srgbClr>
              </a:solidFill>
              <a:latin typeface="Arial"/>
              <a:cs typeface="Arial"/>
            </a:endParaRPr>
          </a:p>
        </p:txBody>
      </p:sp>
    </p:spTree>
    <p:extLst>
      <p:ext uri="{BB962C8B-B14F-4D97-AF65-F5344CB8AC3E}">
        <p14:creationId xmlns:p14="http://schemas.microsoft.com/office/powerpoint/2010/main" val="1124521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Criterios metodológicos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2" name="21 CuadroTexto"/>
          <p:cNvSpPr txBox="1"/>
          <p:nvPr/>
        </p:nvSpPr>
        <p:spPr>
          <a:xfrm>
            <a:off x="4057351" y="1324506"/>
            <a:ext cx="4985573" cy="1600438"/>
          </a:xfrm>
          <a:prstGeom prst="rect">
            <a:avLst/>
          </a:prstGeom>
          <a:noFill/>
        </p:spPr>
        <p:txBody>
          <a:bodyPr wrap="square" rtlCol="0">
            <a:spAutoFit/>
          </a:bodyPr>
          <a:lstStyle/>
          <a:p>
            <a:pPr algn="just"/>
            <a:r>
              <a:rPr lang="es-MX" sz="1400" dirty="0" smtClean="0">
                <a:solidFill>
                  <a:srgbClr val="1F497D">
                    <a:lumMod val="75000"/>
                  </a:srgbClr>
                </a:solidFill>
                <a:latin typeface="Arial" pitchFamily="34" charset="0"/>
                <a:cs typeface="Arial" pitchFamily="34" charset="0"/>
              </a:rPr>
              <a:t>De acuerdo la información disponible publicada por </a:t>
            </a:r>
            <a:r>
              <a:rPr lang="es-MX" sz="1400" dirty="0">
                <a:solidFill>
                  <a:srgbClr val="1F497D">
                    <a:lumMod val="75000"/>
                  </a:srgbClr>
                </a:solidFill>
                <a:latin typeface="Arial" pitchFamily="34" charset="0"/>
                <a:cs typeface="Arial" pitchFamily="34" charset="0"/>
              </a:rPr>
              <a:t>el Sistema Estadístico sobre Ejecución de la Pena </a:t>
            </a:r>
            <a:r>
              <a:rPr lang="es-MX" sz="1400" dirty="0" smtClean="0">
                <a:solidFill>
                  <a:srgbClr val="1F497D">
                    <a:lumMod val="75000"/>
                  </a:srgbClr>
                </a:solidFill>
                <a:latin typeface="Arial" pitchFamily="34" charset="0"/>
                <a:cs typeface="Arial" pitchFamily="34" charset="0"/>
              </a:rPr>
              <a:t>(SNEEP) del Ministerio de Justicia y Derechos Humanos, permitió establecer el dimensionamiento respecto de las principales provincias que alojan detenidos a disposición de la Justicia Nacional y Provincial.</a:t>
            </a:r>
            <a:endParaRPr lang="es-AR" sz="1400" dirty="0">
              <a:solidFill>
                <a:srgbClr val="1F497D">
                  <a:lumMod val="75000"/>
                </a:srgbClr>
              </a:solidFill>
              <a:latin typeface="Arial" pitchFamily="34" charset="0"/>
              <a:cs typeface="Arial" pitchFamily="34" charset="0"/>
            </a:endParaRPr>
          </a:p>
        </p:txBody>
      </p:sp>
      <p:sp>
        <p:nvSpPr>
          <p:cNvPr id="25" name="24 CuadroTexto"/>
          <p:cNvSpPr txBox="1"/>
          <p:nvPr/>
        </p:nvSpPr>
        <p:spPr>
          <a:xfrm>
            <a:off x="4057143" y="2929507"/>
            <a:ext cx="4990154" cy="3539430"/>
          </a:xfrm>
          <a:prstGeom prst="rect">
            <a:avLst/>
          </a:prstGeom>
          <a:noFill/>
        </p:spPr>
        <p:txBody>
          <a:bodyPr wrap="square" rtlCol="0">
            <a:spAutoFit/>
          </a:bodyPr>
          <a:lstStyle/>
          <a:p>
            <a:pPr algn="just"/>
            <a:r>
              <a:rPr lang="es-MX" sz="1400" dirty="0" smtClean="0">
                <a:solidFill>
                  <a:srgbClr val="1F497D">
                    <a:lumMod val="75000"/>
                  </a:srgbClr>
                </a:solidFill>
                <a:latin typeface="Arial" pitchFamily="34" charset="0"/>
                <a:cs typeface="Arial" pitchFamily="34" charset="0"/>
              </a:rPr>
              <a:t>Atendiendo que en 2012, la suma de esta población  alojada en las provincias de Córdoba, Mendoza, Entre Ríos y Santa Fe alcanza al 74% de este universo, se consideró que sería suficiente -para establecer una muestra de aproximación significativa- solicitar información detallada a estas jurisdicciones respecto de las personas allí detenidas. Habiéndose publicado la información correspondiente al año 2013, se corrobora el crecimiento en la provincia de Buenos Aires y se considera la posibilidad de comenzar a publicar su actualización periódicamente. </a:t>
            </a:r>
          </a:p>
          <a:p>
            <a:pPr algn="just"/>
            <a:endParaRPr lang="es-MX" sz="1400" dirty="0">
              <a:solidFill>
                <a:srgbClr val="1F497D">
                  <a:lumMod val="75000"/>
                </a:srgbClr>
              </a:solidFill>
              <a:latin typeface="Arial" pitchFamily="34" charset="0"/>
              <a:cs typeface="Arial" pitchFamily="34" charset="0"/>
            </a:endParaRPr>
          </a:p>
          <a:p>
            <a:pPr algn="just"/>
            <a:r>
              <a:rPr lang="es-MX" sz="1400" dirty="0" smtClean="0">
                <a:solidFill>
                  <a:srgbClr val="1F497D">
                    <a:lumMod val="75000"/>
                  </a:srgbClr>
                </a:solidFill>
                <a:latin typeface="Arial" pitchFamily="34" charset="0"/>
                <a:cs typeface="Arial" pitchFamily="34" charset="0"/>
              </a:rPr>
              <a:t>Esta incorporación al informe de población penal resulta relevante en la medida en que ilumina en mayor proporción el fenómeno del encarcelamiento producido por los órganos judiciales y federales en diferentes archipiélagos carcelarios del país. </a:t>
            </a:r>
            <a:endParaRPr lang="es-AR" sz="1400" dirty="0">
              <a:solidFill>
                <a:srgbClr val="1F497D">
                  <a:lumMod val="75000"/>
                </a:srgbClr>
              </a:solidFill>
              <a:latin typeface="Arial" pitchFamily="34" charset="0"/>
              <a:cs typeface="Arial"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1801578030"/>
              </p:ext>
            </p:extLst>
          </p:nvPr>
        </p:nvGraphicFramePr>
        <p:xfrm>
          <a:off x="262070" y="1327085"/>
          <a:ext cx="3589850" cy="5336958"/>
        </p:xfrm>
        <a:graphic>
          <a:graphicData uri="http://schemas.openxmlformats.org/drawingml/2006/table">
            <a:tbl>
              <a:tblPr>
                <a:tableStyleId>{BC89EF96-8CEA-46FF-86C4-4CE0E7609802}</a:tableStyleId>
              </a:tblPr>
              <a:tblGrid>
                <a:gridCol w="1700456"/>
                <a:gridCol w="944697"/>
                <a:gridCol w="944697"/>
              </a:tblGrid>
              <a:tr h="392878">
                <a:tc gridSpan="3">
                  <a:txBody>
                    <a:bodyPr/>
                    <a:lstStyle/>
                    <a:p>
                      <a:pPr algn="ctr" fontAlgn="b"/>
                      <a:r>
                        <a:rPr lang="es-MX" sz="900" b="1" i="0" u="none" strike="noStrike" dirty="0" smtClean="0">
                          <a:solidFill>
                            <a:schemeClr val="tx1"/>
                          </a:solidFill>
                          <a:effectLst/>
                          <a:latin typeface="Arial" panose="020B0604020202020204" pitchFamily="34" charset="0"/>
                          <a:cs typeface="Arial" panose="020B0604020202020204" pitchFamily="34" charset="0"/>
                        </a:rPr>
                        <a:t>Detenidos</a:t>
                      </a:r>
                      <a:r>
                        <a:rPr lang="es-MX" sz="900" b="1" i="0" u="none" strike="noStrike" baseline="0" dirty="0" smtClean="0">
                          <a:solidFill>
                            <a:schemeClr val="tx1"/>
                          </a:solidFill>
                          <a:effectLst/>
                          <a:latin typeface="Arial" panose="020B0604020202020204" pitchFamily="34" charset="0"/>
                          <a:cs typeface="Arial" panose="020B0604020202020204" pitchFamily="34" charset="0"/>
                        </a:rPr>
                        <a:t> Federales + Nacionales </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hMerge="1">
                  <a:txBody>
                    <a:bodyPr/>
                    <a:lstStyle/>
                    <a:p>
                      <a:pPr algn="ctr" fontAlgn="b"/>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hMerge="1">
                  <a:txBody>
                    <a:bodyPr/>
                    <a:lstStyle/>
                    <a:p>
                      <a:pPr algn="ctr" fontAlgn="b"/>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392878">
                <a:tc>
                  <a:txBody>
                    <a:bodyPr/>
                    <a:lstStyle/>
                    <a:p>
                      <a:pPr algn="ctr" fontAlgn="b"/>
                      <a:r>
                        <a:rPr lang="es-MX" sz="900" b="1" u="none" strike="noStrike" dirty="0" smtClean="0">
                          <a:effectLst/>
                          <a:latin typeface="Arial" panose="020B0604020202020204" pitchFamily="34" charset="0"/>
                          <a:cs typeface="Arial" panose="020B0604020202020204" pitchFamily="34" charset="0"/>
                        </a:rPr>
                        <a:t>Provincia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900" b="1" i="0" u="none" strike="noStrike" baseline="0" dirty="0" smtClean="0">
                          <a:solidFill>
                            <a:schemeClr val="tx1"/>
                          </a:solidFill>
                          <a:effectLst/>
                          <a:latin typeface="Arial" panose="020B0604020202020204" pitchFamily="34" charset="0"/>
                          <a:cs typeface="Arial" panose="020B0604020202020204" pitchFamily="34" charset="0"/>
                        </a:rPr>
                        <a:t>2012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2013</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1-Córdoba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438</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312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2-Mendoza</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321</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353</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3-Entre Ríos</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157</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177</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030">
                <a:tc>
                  <a:txBody>
                    <a:bodyPr/>
                    <a:lstStyle/>
                    <a:p>
                      <a:pPr algn="l" fontAlgn="b"/>
                      <a:r>
                        <a:rPr lang="es-AR" sz="900" u="none" strike="noStrike" dirty="0" smtClean="0">
                          <a:effectLst/>
                          <a:latin typeface="Arial" panose="020B0604020202020204" pitchFamily="34" charset="0"/>
                          <a:cs typeface="Arial" panose="020B0604020202020204" pitchFamily="34" charset="0"/>
                        </a:rPr>
                        <a:t>4-Santa </a:t>
                      </a:r>
                      <a:r>
                        <a:rPr lang="es-AR" sz="900" u="none" strike="noStrike" dirty="0">
                          <a:effectLst/>
                          <a:latin typeface="Arial" panose="020B0604020202020204" pitchFamily="34" charset="0"/>
                          <a:cs typeface="Arial" panose="020B0604020202020204" pitchFamily="34" charset="0"/>
                        </a:rPr>
                        <a:t>Fe</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b="1" u="none" strike="noStrike" dirty="0">
                          <a:effectLst/>
                          <a:latin typeface="Arial" panose="020B0604020202020204" pitchFamily="34" charset="0"/>
                          <a:cs typeface="Arial" panose="020B0604020202020204" pitchFamily="34" charset="0"/>
                        </a:rPr>
                        <a:t>132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108</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San </a:t>
                      </a:r>
                      <a:r>
                        <a:rPr lang="es-AR" sz="900" u="none" strike="noStrike" dirty="0">
                          <a:effectLst/>
                          <a:latin typeface="Arial" panose="020B0604020202020204" pitchFamily="34" charset="0"/>
                          <a:cs typeface="Arial" panose="020B0604020202020204" pitchFamily="34" charset="0"/>
                        </a:rPr>
                        <a:t>Juan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73</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96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Catamarca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61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23</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Buenos </a:t>
                      </a:r>
                      <a:r>
                        <a:rPr lang="es-AR" sz="900" u="none" strike="noStrike" dirty="0">
                          <a:effectLst/>
                          <a:latin typeface="Arial" panose="020B0604020202020204" pitchFamily="34" charset="0"/>
                          <a:cs typeface="Arial" panose="020B0604020202020204" pitchFamily="34" charset="0"/>
                        </a:rPr>
                        <a:t>Aires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54</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109</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Tucumán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42</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32</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San </a:t>
                      </a:r>
                      <a:r>
                        <a:rPr lang="es-AR" sz="900" u="none" strike="noStrike" dirty="0">
                          <a:effectLst/>
                          <a:latin typeface="Arial" panose="020B0604020202020204" pitchFamily="34" charset="0"/>
                          <a:cs typeface="Arial" panose="020B0604020202020204" pitchFamily="34" charset="0"/>
                        </a:rPr>
                        <a:t>Luis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34</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61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Misiones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28</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20</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Tierra </a:t>
                      </a:r>
                      <a:r>
                        <a:rPr lang="es-AR" sz="900" u="none" strike="noStrike" dirty="0">
                          <a:effectLst/>
                          <a:latin typeface="Arial" panose="020B0604020202020204" pitchFamily="34" charset="0"/>
                          <a:cs typeface="Arial" panose="020B0604020202020204" pitchFamily="34" charset="0"/>
                        </a:rPr>
                        <a:t>del Fuego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19</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5</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Neuquén</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15</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Santiago </a:t>
                      </a:r>
                      <a:r>
                        <a:rPr lang="es-AR" sz="900" u="none" strike="noStrike" dirty="0">
                          <a:effectLst/>
                          <a:latin typeface="Arial" panose="020B0604020202020204" pitchFamily="34" charset="0"/>
                          <a:cs typeface="Arial" panose="020B0604020202020204" pitchFamily="34" charset="0"/>
                        </a:rPr>
                        <a:t>del Estero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13</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5</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La </a:t>
                      </a:r>
                      <a:r>
                        <a:rPr lang="es-AR" sz="900" u="none" strike="noStrike" dirty="0">
                          <a:effectLst/>
                          <a:latin typeface="Arial" panose="020B0604020202020204" pitchFamily="34" charset="0"/>
                          <a:cs typeface="Arial" panose="020B0604020202020204" pitchFamily="34" charset="0"/>
                        </a:rPr>
                        <a:t>Rioja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10</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11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Chaco</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42</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Chubut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5</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11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La </a:t>
                      </a:r>
                      <a:r>
                        <a:rPr lang="es-AR" sz="900" u="none" strike="noStrike" dirty="0">
                          <a:effectLst/>
                          <a:latin typeface="Arial" panose="020B0604020202020204" pitchFamily="34" charset="0"/>
                          <a:cs typeface="Arial" panose="020B0604020202020204" pitchFamily="34" charset="0"/>
                        </a:rPr>
                        <a:t>Pampa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a:effectLst/>
                          <a:latin typeface="Arial" panose="020B0604020202020204" pitchFamily="34" charset="0"/>
                          <a:cs typeface="Arial" panose="020B0604020202020204" pitchFamily="34" charset="0"/>
                        </a:rPr>
                        <a:t>2</a:t>
                      </a:r>
                      <a:endParaRPr lang="es-AR" sz="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9</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AR" sz="900" u="none" strike="noStrike" dirty="0" smtClean="0">
                          <a:effectLst/>
                          <a:latin typeface="Arial" panose="020B0604020202020204" pitchFamily="34" charset="0"/>
                          <a:cs typeface="Arial" panose="020B0604020202020204" pitchFamily="34" charset="0"/>
                        </a:rPr>
                        <a:t>Santa </a:t>
                      </a:r>
                      <a:r>
                        <a:rPr lang="es-AR" sz="900" u="none" strike="noStrike" dirty="0">
                          <a:effectLst/>
                          <a:latin typeface="Arial" panose="020B0604020202020204" pitchFamily="34" charset="0"/>
                          <a:cs typeface="Arial" panose="020B0604020202020204" pitchFamily="34" charset="0"/>
                        </a:rPr>
                        <a:t>Cruz</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AR" sz="900" u="none" strike="noStrike" dirty="0">
                          <a:effectLst/>
                          <a:latin typeface="Arial" panose="020B0604020202020204" pitchFamily="34" charset="0"/>
                          <a:cs typeface="Arial" panose="020B0604020202020204" pitchFamily="34" charset="0"/>
                        </a:rPr>
                        <a:t>1</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MX" sz="900" b="0" i="0" u="none" strike="noStrike" dirty="0" smtClean="0">
                          <a:solidFill>
                            <a:srgbClr val="000000"/>
                          </a:solidFill>
                          <a:effectLst/>
                          <a:latin typeface="Arial" panose="020B0604020202020204" pitchFamily="34" charset="0"/>
                          <a:cs typeface="Arial" panose="020B0604020202020204" pitchFamily="34" charset="0"/>
                        </a:rPr>
                        <a:t>Salta</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34</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3362">
                <a:tc>
                  <a:txBody>
                    <a:bodyPr/>
                    <a:lstStyle/>
                    <a:p>
                      <a:pPr algn="l" fontAlgn="b"/>
                      <a:r>
                        <a:rPr lang="es-MX" sz="900" b="0" i="0" u="none" strike="noStrike" dirty="0" smtClean="0">
                          <a:solidFill>
                            <a:srgbClr val="000000"/>
                          </a:solidFill>
                          <a:effectLst/>
                          <a:latin typeface="Arial" panose="020B0604020202020204" pitchFamily="34" charset="0"/>
                          <a:cs typeface="Arial" panose="020B0604020202020204" pitchFamily="34" charset="0"/>
                        </a:rPr>
                        <a:t>Corrientes</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900" b="0" i="0" u="none" strike="noStrike" dirty="0" smtClean="0">
                          <a:solidFill>
                            <a:srgbClr val="000000"/>
                          </a:solidFill>
                          <a:effectLst/>
                          <a:latin typeface="Arial" panose="020B0604020202020204" pitchFamily="34" charset="0"/>
                          <a:cs typeface="Arial" panose="020B0604020202020204" pitchFamily="34" charset="0"/>
                        </a:rPr>
                        <a:t>6</a:t>
                      </a:r>
                      <a:endParaRPr lang="es-A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73294">
                <a:tc>
                  <a:txBody>
                    <a:bodyPr/>
                    <a:lstStyle/>
                    <a:p>
                      <a:pPr algn="ctr" fontAlgn="b"/>
                      <a:r>
                        <a:rPr lang="es-AR" sz="900" b="1" u="none" strike="noStrike" dirty="0">
                          <a:effectLst/>
                          <a:latin typeface="Arial" panose="020B0604020202020204" pitchFamily="34" charset="0"/>
                          <a:cs typeface="Arial" panose="020B0604020202020204" pitchFamily="34" charset="0"/>
                        </a:rPr>
                        <a:t>Total</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s-AR" sz="900" b="1" u="none" strike="noStrike" dirty="0">
                          <a:effectLst/>
                          <a:latin typeface="Arial" panose="020B0604020202020204" pitchFamily="34" charset="0"/>
                          <a:cs typeface="Arial" panose="020B0604020202020204" pitchFamily="34" charset="0"/>
                        </a:rPr>
                        <a:t>1412</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s-MX" sz="900" b="1" i="0" u="none" strike="noStrike" dirty="0" smtClean="0">
                          <a:solidFill>
                            <a:srgbClr val="000000"/>
                          </a:solidFill>
                          <a:effectLst/>
                          <a:latin typeface="Arial" panose="020B0604020202020204" pitchFamily="34" charset="0"/>
                          <a:cs typeface="Arial" panose="020B0604020202020204" pitchFamily="34" charset="0"/>
                        </a:rPr>
                        <a:t>1429</a:t>
                      </a:r>
                      <a:endParaRPr lang="es-AR"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r>
            </a:tbl>
          </a:graphicData>
        </a:graphic>
      </p:graphicFrame>
      <p:sp>
        <p:nvSpPr>
          <p:cNvPr id="18" name="17 Rectángulo"/>
          <p:cNvSpPr/>
          <p:nvPr/>
        </p:nvSpPr>
        <p:spPr>
          <a:xfrm>
            <a:off x="251520" y="1772816"/>
            <a:ext cx="2664296"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067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II.1 Córdoba</a:t>
            </a:r>
            <a:endParaRPr lang="es-MX" sz="3200" dirty="0">
              <a:solidFill>
                <a:srgbClr val="1F497D">
                  <a:lumMod val="75000"/>
                </a:srgbClr>
              </a:solidFill>
              <a:latin typeface="Arial" pitchFamily="34" charset="0"/>
              <a:cs typeface="Arial" pitchFamily="34" charset="0"/>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846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schemeClr val="bg1"/>
                </a:solidFill>
                <a:latin typeface="Arial"/>
                <a:ea typeface="+mn-ea"/>
                <a:cs typeface="Arial"/>
              </a:rPr>
              <a:t>Objetivos</a:t>
            </a:r>
            <a:endParaRPr lang="es-AR" sz="4000" b="1" dirty="0">
              <a:solidFill>
                <a:schemeClr val="bg1"/>
              </a:solidFill>
              <a:latin typeface="Arial"/>
              <a:ea typeface="+mn-ea"/>
              <a:cs typeface="Arial"/>
            </a:endParaRPr>
          </a:p>
        </p:txBody>
      </p:sp>
      <p:sp>
        <p:nvSpPr>
          <p:cNvPr id="8" name="2 Marcador de contenido"/>
          <p:cNvSpPr>
            <a:spLocks noGrp="1"/>
          </p:cNvSpPr>
          <p:nvPr>
            <p:ph idx="1"/>
          </p:nvPr>
        </p:nvSpPr>
        <p:spPr>
          <a:xfrm>
            <a:off x="683568" y="2032248"/>
            <a:ext cx="7704855" cy="4421088"/>
          </a:xfrm>
        </p:spPr>
        <p:txBody>
          <a:bodyPr>
            <a:normAutofit fontScale="70000" lnSpcReduction="20000"/>
          </a:bodyPr>
          <a:lstStyle/>
          <a:p>
            <a:pPr marL="0" indent="0" algn="just">
              <a:buNone/>
            </a:pPr>
            <a:r>
              <a:rPr lang="es-MX" sz="2600" dirty="0">
                <a:solidFill>
                  <a:schemeClr val="tx2">
                    <a:lumMod val="75000"/>
                  </a:schemeClr>
                </a:solidFill>
                <a:latin typeface="Arial"/>
                <a:cs typeface="Arial"/>
              </a:rPr>
              <a:t>Se espera que estos reportes colaboren en la difusión de la información recibida de primera mano por el SPF y sirvan de herramienta de análisis para la Procuraduría. </a:t>
            </a:r>
          </a:p>
          <a:p>
            <a:pPr marL="0" indent="0" algn="just">
              <a:buNone/>
            </a:pPr>
            <a:endParaRPr lang="es-MX" sz="2600" dirty="0">
              <a:solidFill>
                <a:schemeClr val="tx2">
                  <a:lumMod val="75000"/>
                </a:schemeClr>
              </a:solidFill>
              <a:latin typeface="Arial"/>
              <a:cs typeface="Arial"/>
            </a:endParaRPr>
          </a:p>
          <a:p>
            <a:pPr marL="0" indent="0" algn="just">
              <a:buNone/>
            </a:pPr>
            <a:r>
              <a:rPr lang="es-MX" sz="2600" u="sng" dirty="0">
                <a:solidFill>
                  <a:schemeClr val="tx2">
                    <a:lumMod val="75000"/>
                  </a:schemeClr>
                </a:solidFill>
                <a:latin typeface="Arial"/>
                <a:cs typeface="Arial"/>
              </a:rPr>
              <a:t>Objetivos específicos:</a:t>
            </a:r>
          </a:p>
          <a:p>
            <a:pPr marL="0" indent="0" algn="just">
              <a:buNone/>
            </a:pPr>
            <a:endParaRPr lang="es-MX" sz="2600" u="sng"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Difundir la evolución de la población </a:t>
            </a:r>
            <a:r>
              <a:rPr lang="es-MX" sz="2600" dirty="0" smtClean="0">
                <a:solidFill>
                  <a:schemeClr val="tx2">
                    <a:lumMod val="75000"/>
                  </a:schemeClr>
                </a:solidFill>
                <a:latin typeface="Arial"/>
                <a:cs typeface="Arial"/>
              </a:rPr>
              <a:t>penal.</a:t>
            </a:r>
            <a:endParaRPr lang="es-MX" sz="2600" dirty="0">
              <a:solidFill>
                <a:schemeClr val="tx2">
                  <a:lumMod val="75000"/>
                </a:schemeClr>
              </a:solidFill>
              <a:latin typeface="Arial"/>
              <a:cs typeface="Arial"/>
            </a:endParaRP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Conocer su composición de acuerdo a variables socio-demográficas y relativas a la progresión de la pena.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Observar cómo se plasman algunos criterios judiciales sobre la población encarcelada. </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Focalizar en características específicas de colectivos vulnerables (mujeres-jóvenes adultos).</a:t>
            </a:r>
          </a:p>
          <a:p>
            <a:pPr marL="0" indent="0" algn="just">
              <a:buNone/>
            </a:pPr>
            <a:endParaRPr lang="es-MX" sz="2200" dirty="0" smtClean="0"/>
          </a:p>
        </p:txBody>
      </p:sp>
    </p:spTree>
    <p:extLst>
      <p:ext uri="{BB962C8B-B14F-4D97-AF65-F5344CB8AC3E}">
        <p14:creationId xmlns:p14="http://schemas.microsoft.com/office/powerpoint/2010/main" val="1033577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251520" y="1052736"/>
            <a:ext cx="8003232"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defRPr/>
            </a:pPr>
            <a:r>
              <a:rPr lang="es-MX" sz="1700" dirty="0" smtClean="0">
                <a:solidFill>
                  <a:srgbClr val="1F497D">
                    <a:lumMod val="75000"/>
                  </a:srgbClr>
                </a:solidFill>
                <a:latin typeface="Arial"/>
                <a:cs typeface="Arial"/>
              </a:rPr>
              <a:t>En los establecimientos del Servicio Penitenciario de Córdoba se encuentran  198 detenidos/as distribuidos en 8 dependencias de esta fuerza:   </a:t>
            </a: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6" name="15 CuadroTexto"/>
          <p:cNvSpPr txBox="1"/>
          <p:nvPr/>
        </p:nvSpPr>
        <p:spPr>
          <a:xfrm>
            <a:off x="293790" y="6115362"/>
            <a:ext cx="8598690"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 mayor cantidad de detenidos/as federales o nacionales en dependencias provinciales, se concentran en el Complejo Carcelario N°1 y en menor medida en los Establecimiento N°6 y N°2.  </a:t>
            </a:r>
            <a:endParaRPr lang="es-AR" sz="1500" dirty="0">
              <a:solidFill>
                <a:srgbClr val="17375E"/>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75093184"/>
              </p:ext>
            </p:extLst>
          </p:nvPr>
        </p:nvGraphicFramePr>
        <p:xfrm>
          <a:off x="510953" y="1805115"/>
          <a:ext cx="7325844" cy="3819574"/>
        </p:xfrm>
        <a:graphic>
          <a:graphicData uri="http://schemas.openxmlformats.org/drawingml/2006/table">
            <a:tbl>
              <a:tblPr>
                <a:tableStyleId>{D113A9D2-9D6B-4929-AA2D-F23B5EE8CBE7}</a:tableStyleId>
              </a:tblPr>
              <a:tblGrid>
                <a:gridCol w="4824535"/>
                <a:gridCol w="1296144"/>
                <a:gridCol w="1205165"/>
              </a:tblGrid>
              <a:tr h="347234">
                <a:tc>
                  <a:txBody>
                    <a:bodyPr/>
                    <a:lstStyle/>
                    <a:p>
                      <a:pPr algn="ctr" fontAlgn="b"/>
                      <a:r>
                        <a:rPr lang="es-MX" sz="1400" u="none" strike="noStrike" dirty="0" smtClean="0">
                          <a:solidFill>
                            <a:schemeClr val="tx2"/>
                          </a:solidFill>
                          <a:effectLst/>
                          <a:latin typeface="Arial" pitchFamily="34" charset="0"/>
                          <a:cs typeface="Arial" pitchFamily="34" charset="0"/>
                        </a:rPr>
                        <a:t>Establecimiento</a:t>
                      </a:r>
                      <a:endParaRPr lang="es-AR" sz="14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400" u="none" strike="noStrike" dirty="0" smtClean="0">
                          <a:solidFill>
                            <a:schemeClr val="tx2"/>
                          </a:solidFill>
                          <a:effectLst/>
                          <a:latin typeface="Arial" pitchFamily="34" charset="0"/>
                          <a:cs typeface="Arial" pitchFamily="34" charset="0"/>
                        </a:rPr>
                        <a:t>Cantidad</a:t>
                      </a:r>
                      <a:endParaRPr lang="es-AR" sz="14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400" u="none" strike="noStrike" dirty="0" smtClean="0">
                          <a:solidFill>
                            <a:schemeClr val="tx2"/>
                          </a:solidFill>
                          <a:effectLst/>
                          <a:latin typeface="Arial" pitchFamily="34" charset="0"/>
                          <a:cs typeface="Arial" pitchFamily="34" charset="0"/>
                        </a:rPr>
                        <a:t>%</a:t>
                      </a:r>
                      <a:endParaRPr lang="es-AR" sz="14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r>
              <a:tr h="347234">
                <a:tc>
                  <a:txBody>
                    <a:bodyPr/>
                    <a:lstStyle/>
                    <a:p>
                      <a:pPr algn="ctr" fontAlgn="b"/>
                      <a:r>
                        <a:rPr lang="es-AR" sz="1200" u="none" strike="noStrike" dirty="0" smtClean="0">
                          <a:effectLst/>
                          <a:latin typeface="Arial" pitchFamily="34" charset="0"/>
                          <a:cs typeface="Arial" pitchFamily="34" charset="0"/>
                        </a:rPr>
                        <a:t>Complejo carcelario </a:t>
                      </a:r>
                      <a:r>
                        <a:rPr lang="es-AR" sz="1200" u="none" strike="noStrike" dirty="0">
                          <a:effectLst/>
                          <a:latin typeface="Arial" pitchFamily="34" charset="0"/>
                          <a:cs typeface="Arial" pitchFamily="34" charset="0"/>
                        </a:rPr>
                        <a:t>Nº 1 </a:t>
                      </a:r>
                      <a:r>
                        <a:rPr lang="es-AR" sz="1200" u="none" strike="noStrike" dirty="0" smtClean="0">
                          <a:effectLst/>
                          <a:latin typeface="Arial" pitchFamily="34" charset="0"/>
                          <a:cs typeface="Arial" pitchFamily="34" charset="0"/>
                        </a:rPr>
                        <a:t>“Reverendo Francisco </a:t>
                      </a:r>
                      <a:r>
                        <a:rPr lang="es-AR" sz="1200" u="none" strike="noStrike" dirty="0" err="1" smtClean="0">
                          <a:effectLst/>
                          <a:latin typeface="Arial" pitchFamily="34" charset="0"/>
                          <a:cs typeface="Arial" pitchFamily="34" charset="0"/>
                        </a:rPr>
                        <a:t>Luchesse</a:t>
                      </a:r>
                      <a:r>
                        <a:rPr lang="es-AR" sz="1200" u="none" strike="noStrike" dirty="0" smtClean="0">
                          <a:effectLst/>
                          <a:latin typeface="Arial" pitchFamily="34" charset="0"/>
                          <a:cs typeface="Arial" pitchFamily="34" charset="0"/>
                        </a:rPr>
                        <a:t>”</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101</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51%</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Nº 6  (</a:t>
                      </a:r>
                      <a:r>
                        <a:rPr lang="es-AR" sz="1200" u="none" strike="noStrike" dirty="0">
                          <a:effectLst/>
                          <a:latin typeface="Arial" pitchFamily="34" charset="0"/>
                          <a:cs typeface="Arial" pitchFamily="34" charset="0"/>
                        </a:rPr>
                        <a:t>Río Cuarto)</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26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13,1%</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Nº </a:t>
                      </a:r>
                      <a:r>
                        <a:rPr lang="es-AR" sz="1200" u="none" strike="noStrike" dirty="0">
                          <a:effectLst/>
                          <a:latin typeface="Arial" pitchFamily="34" charset="0"/>
                          <a:cs typeface="Arial" pitchFamily="34" charset="0"/>
                        </a:rPr>
                        <a:t>2 (Penitenciaría Capital)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25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12,6%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a:t>
                      </a:r>
                      <a:r>
                        <a:rPr lang="es-AR" sz="1200" u="none" strike="noStrike" dirty="0">
                          <a:effectLst/>
                          <a:latin typeface="Arial" pitchFamily="34" charset="0"/>
                          <a:cs typeface="Arial" pitchFamily="34" charset="0"/>
                        </a:rPr>
                        <a:t>Nº 5 </a:t>
                      </a:r>
                      <a:r>
                        <a:rPr lang="es-AR" sz="1200" u="none" strike="noStrike" dirty="0" smtClean="0">
                          <a:effectLst/>
                          <a:latin typeface="Arial" pitchFamily="34" charset="0"/>
                          <a:cs typeface="Arial" pitchFamily="34" charset="0"/>
                        </a:rPr>
                        <a:t>(</a:t>
                      </a:r>
                      <a:r>
                        <a:rPr lang="es-AR" sz="1200" u="none" strike="noStrike" dirty="0">
                          <a:effectLst/>
                          <a:latin typeface="Arial" pitchFamily="34" charset="0"/>
                          <a:cs typeface="Arial" pitchFamily="34" charset="0"/>
                        </a:rPr>
                        <a:t>Villa María) </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19</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9,6%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Nº 4 colonia abierta (</a:t>
                      </a:r>
                      <a:r>
                        <a:rPr lang="es-AR" sz="1200" u="none" strike="noStrike" dirty="0">
                          <a:effectLst/>
                          <a:latin typeface="Arial" pitchFamily="34" charset="0"/>
                          <a:cs typeface="Arial" pitchFamily="34" charset="0"/>
                        </a:rPr>
                        <a:t>Monte Cristo)</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7</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3,5%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Complejo carcelario Nº 2 “Adjutor Andrés </a:t>
                      </a:r>
                      <a:r>
                        <a:rPr lang="es-AR" sz="1200" u="none" strike="noStrike" dirty="0" err="1" smtClean="0">
                          <a:effectLst/>
                          <a:latin typeface="Arial" pitchFamily="34" charset="0"/>
                          <a:cs typeface="Arial" pitchFamily="34" charset="0"/>
                        </a:rPr>
                        <a:t>Abregú</a:t>
                      </a:r>
                      <a:r>
                        <a:rPr lang="es-AR" sz="1200" u="none" strike="noStrike" dirty="0" smtClean="0">
                          <a:effectLst/>
                          <a:latin typeface="Arial" pitchFamily="34" charset="0"/>
                          <a:cs typeface="Arial" pitchFamily="34" charset="0"/>
                        </a:rPr>
                        <a:t>”</a:t>
                      </a:r>
                      <a:endParaRPr lang="es-AR" sz="12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7</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3,5%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a:t>
                      </a:r>
                      <a:r>
                        <a:rPr lang="es-AR" sz="1200" u="none" strike="noStrike" dirty="0">
                          <a:effectLst/>
                          <a:latin typeface="Arial" pitchFamily="34" charset="0"/>
                          <a:cs typeface="Arial" pitchFamily="34" charset="0"/>
                        </a:rPr>
                        <a:t>Nº 3 (Mujeres)</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6</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3%</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200" u="none" strike="noStrike" dirty="0" smtClean="0">
                          <a:effectLst/>
                          <a:latin typeface="Arial" pitchFamily="34" charset="0"/>
                          <a:cs typeface="Arial" pitchFamily="34" charset="0"/>
                        </a:rPr>
                        <a:t>Establecimiento penitenciario Nº 7  </a:t>
                      </a:r>
                      <a:r>
                        <a:rPr lang="es-AR" sz="1200" u="none" strike="noStrike" dirty="0">
                          <a:effectLst/>
                          <a:latin typeface="Arial" pitchFamily="34" charset="0"/>
                          <a:cs typeface="Arial" pitchFamily="34" charset="0"/>
                        </a:rPr>
                        <a:t>(San Francisco)</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2,5%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MX" sz="1200" u="none" strike="noStrike" dirty="0" smtClean="0">
                          <a:effectLst/>
                          <a:latin typeface="Arial" pitchFamily="34" charset="0"/>
                          <a:cs typeface="Arial" pitchFamily="34" charset="0"/>
                        </a:rPr>
                        <a:t>Otros</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kern="1200" dirty="0" smtClean="0">
                          <a:effectLst/>
                          <a:latin typeface="Arial" pitchFamily="34" charset="0"/>
                          <a:cs typeface="Arial" pitchFamily="34" charset="0"/>
                        </a:rPr>
                        <a:t>2</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kern="1200" dirty="0" smtClean="0">
                          <a:effectLst/>
                          <a:latin typeface="Arial" pitchFamily="34" charset="0"/>
                          <a:cs typeface="Arial" pitchFamily="34" charset="0"/>
                        </a:rPr>
                        <a:t>1%</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7234">
                <a:tc>
                  <a:txBody>
                    <a:bodyPr/>
                    <a:lstStyle/>
                    <a:p>
                      <a:pPr algn="ctr" fontAlgn="b"/>
                      <a:r>
                        <a:rPr lang="es-AR" sz="1400" u="none" strike="noStrike" dirty="0" smtClean="0">
                          <a:effectLst/>
                          <a:latin typeface="Arial" pitchFamily="34" charset="0"/>
                          <a:cs typeface="Arial" pitchFamily="34" charset="0"/>
                        </a:rPr>
                        <a:t>Total dependencias</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198</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400" u="none" strike="noStrike" dirty="0" smtClean="0">
                          <a:effectLst/>
                          <a:latin typeface="Arial" pitchFamily="34" charset="0"/>
                          <a:cs typeface="Arial" pitchFamily="34" charset="0"/>
                        </a:rPr>
                        <a:t>100</a:t>
                      </a:r>
                      <a:endParaRPr lang="es-AR" sz="14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0" name="23 CuadroTexto"/>
          <p:cNvSpPr txBox="1"/>
          <p:nvPr/>
        </p:nvSpPr>
        <p:spPr>
          <a:xfrm>
            <a:off x="41421" y="5790456"/>
            <a:ext cx="9102579"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Fuente: Parte de población penal enviado por el SPC.</a:t>
            </a:r>
            <a:endParaRPr lang="es-AR" sz="900" dirty="0">
              <a:solidFill>
                <a:prstClr val="black"/>
              </a:solidFill>
              <a:latin typeface="Arial" panose="020B0604020202020204" pitchFamily="34" charset="0"/>
              <a:cs typeface="Arial" panose="020B0604020202020204" pitchFamily="34" charset="0"/>
            </a:endParaRPr>
          </a:p>
        </p:txBody>
      </p:sp>
      <p:sp>
        <p:nvSpPr>
          <p:cNvPr id="12" name="1 Rectángulo"/>
          <p:cNvSpPr/>
          <p:nvPr/>
        </p:nvSpPr>
        <p:spPr>
          <a:xfrm>
            <a:off x="683568" y="2153354"/>
            <a:ext cx="8064896" cy="6797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11 Rectángulo"/>
          <p:cNvSpPr/>
          <p:nvPr/>
        </p:nvSpPr>
        <p:spPr>
          <a:xfrm>
            <a:off x="577913" y="2144720"/>
            <a:ext cx="8305042" cy="105205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7" name="3 CuadroTexto"/>
          <p:cNvSpPr txBox="1"/>
          <p:nvPr/>
        </p:nvSpPr>
        <p:spPr>
          <a:xfrm>
            <a:off x="7927909" y="2348880"/>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64,1%</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8" name="12 CuadroTexto"/>
          <p:cNvSpPr txBox="1"/>
          <p:nvPr/>
        </p:nvSpPr>
        <p:spPr>
          <a:xfrm>
            <a:off x="7905251" y="2860441"/>
            <a:ext cx="766557" cy="338554"/>
          </a:xfrm>
          <a:prstGeom prst="rect">
            <a:avLst/>
          </a:prstGeom>
          <a:noFill/>
        </p:spPr>
        <p:txBody>
          <a:bodyPr wrap="none" rtlCol="0">
            <a:spAutoFit/>
          </a:bodyPr>
          <a:lstStyle/>
          <a:p>
            <a:r>
              <a:rPr lang="es-MX" sz="1600" b="1" dirty="0" smtClean="0">
                <a:solidFill>
                  <a:srgbClr val="F79646">
                    <a:lumMod val="75000"/>
                  </a:srgbClr>
                </a:solidFill>
                <a:latin typeface="Arial" panose="020B0604020202020204" pitchFamily="34" charset="0"/>
                <a:cs typeface="Arial" panose="020B0604020202020204" pitchFamily="34" charset="0"/>
              </a:rPr>
              <a:t>76,7%</a:t>
            </a:r>
            <a:endParaRPr lang="es-AR" sz="1600" b="1" dirty="0">
              <a:solidFill>
                <a:srgbClr val="F79646">
                  <a:lumMod val="75000"/>
                </a:srgbClr>
              </a:solidFill>
              <a:latin typeface="Arial" panose="020B0604020202020204" pitchFamily="34" charset="0"/>
              <a:cs typeface="Arial" panose="020B0604020202020204" pitchFamily="34" charset="0"/>
            </a:endParaRPr>
          </a:p>
        </p:txBody>
      </p:sp>
      <p:sp>
        <p:nvSpPr>
          <p:cNvPr id="19"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Córdoba</a:t>
            </a:r>
            <a:endParaRPr lang="es-AR" sz="1100" b="1" dirty="0">
              <a:solidFill>
                <a:srgbClr val="1F497D">
                  <a:lumMod val="75000"/>
                </a:srgbClr>
              </a:solidFill>
              <a:latin typeface="Arial" pitchFamily="34" charset="0"/>
              <a:cs typeface="Arial" pitchFamily="34" charset="0"/>
            </a:endParaRPr>
          </a:p>
          <a:p>
            <a:pPr algn="l"/>
            <a:endParaRPr lang="es-AR" sz="2400" b="1" dirty="0">
              <a:solidFill>
                <a:srgbClr val="1F497D">
                  <a:lumMod val="75000"/>
                </a:srgbClr>
              </a:solidFill>
              <a:latin typeface="Arial" pitchFamily="34" charset="0"/>
              <a:cs typeface="Arial" pitchFamily="34" charset="0"/>
            </a:endParaRPr>
          </a:p>
        </p:txBody>
      </p:sp>
      <p:sp>
        <p:nvSpPr>
          <p:cNvPr id="20" name="19 Rectángulo"/>
          <p:cNvSpPr/>
          <p:nvPr/>
        </p:nvSpPr>
        <p:spPr>
          <a:xfrm>
            <a:off x="251521" y="6062389"/>
            <a:ext cx="8703442" cy="63554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41906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976164"/>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630610" y="6134412"/>
            <a:ext cx="8015538"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De acuerdo a los reportes las personas detenidas en establecimientos de la provincia de Córdoba son en su mayoría hombres, menos del 30% se hallan con condena. </a:t>
            </a:r>
            <a:endParaRPr lang="es-AR" sz="1500" dirty="0">
              <a:solidFill>
                <a:srgbClr val="17375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3589484157"/>
              </p:ext>
            </p:extLst>
          </p:nvPr>
        </p:nvGraphicFramePr>
        <p:xfrm>
          <a:off x="323528" y="1484784"/>
          <a:ext cx="3712242"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791860" y="1332617"/>
            <a:ext cx="22322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760909" y="1323092"/>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20" name="19 Gráfico"/>
          <p:cNvGraphicFramePr/>
          <p:nvPr>
            <p:extLst>
              <p:ext uri="{D42A27DB-BD31-4B8C-83A1-F6EECF244321}">
                <p14:modId xmlns:p14="http://schemas.microsoft.com/office/powerpoint/2010/main" val="4023666161"/>
              </p:ext>
            </p:extLst>
          </p:nvPr>
        </p:nvGraphicFramePr>
        <p:xfrm>
          <a:off x="1897917" y="3639702"/>
          <a:ext cx="5341219" cy="2231282"/>
        </p:xfrm>
        <a:graphic>
          <a:graphicData uri="http://schemas.openxmlformats.org/drawingml/2006/chart">
            <c:chart xmlns:c="http://schemas.openxmlformats.org/drawingml/2006/chart" xmlns:r="http://schemas.openxmlformats.org/officeDocument/2006/relationships" r:id="rId5"/>
          </a:graphicData>
        </a:graphic>
      </p:graphicFrame>
      <p:sp>
        <p:nvSpPr>
          <p:cNvPr id="21" name="20 CuadroTexto"/>
          <p:cNvSpPr txBox="1"/>
          <p:nvPr/>
        </p:nvSpPr>
        <p:spPr>
          <a:xfrm>
            <a:off x="3201259" y="3501008"/>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
        <p:nvSpPr>
          <p:cNvPr id="25" name="23 CuadroTexto"/>
          <p:cNvSpPr txBox="1"/>
          <p:nvPr/>
        </p:nvSpPr>
        <p:spPr>
          <a:xfrm>
            <a:off x="41421" y="5862464"/>
            <a:ext cx="9102579" cy="230832"/>
          </a:xfrm>
          <a:prstGeom prst="rect">
            <a:avLst/>
          </a:prstGeom>
          <a:solidFill>
            <a:schemeClr val="bg1"/>
          </a:solidFill>
        </p:spPr>
        <p:txBody>
          <a:bodyPr wrap="square" rtlCol="0">
            <a:spAutoFit/>
          </a:bodyPr>
          <a:lstStyle/>
          <a:p>
            <a:endParaRPr lang="es-AR" sz="900" dirty="0">
              <a:solidFill>
                <a:prstClr val="black"/>
              </a:solidFill>
              <a:latin typeface="Arial" panose="020B0604020202020204" pitchFamily="34" charset="0"/>
              <a:cs typeface="Arial" panose="020B0604020202020204" pitchFamily="34" charset="0"/>
            </a:endParaRPr>
          </a:p>
        </p:txBody>
      </p:sp>
      <p:sp>
        <p:nvSpPr>
          <p:cNvPr id="22" name="6 CuadroTexto"/>
          <p:cNvSpPr txBox="1"/>
          <p:nvPr/>
        </p:nvSpPr>
        <p:spPr>
          <a:xfrm>
            <a:off x="89230" y="5718448"/>
            <a:ext cx="7147066" cy="215444"/>
          </a:xfrm>
          <a:prstGeom prst="rect">
            <a:avLst/>
          </a:prstGeom>
          <a:noFill/>
        </p:spPr>
        <p:txBody>
          <a:bodyPr wrap="square" rtlCol="0">
            <a:spAutoFit/>
          </a:bodyPr>
          <a:lstStyle>
            <a:defPPr>
              <a:defRPr lang="es-AR"/>
            </a:defPPr>
            <a:lvl1pPr algn="ctr">
              <a:defRPr sz="900">
                <a:latin typeface="Arial" panose="020B0604020202020204" pitchFamily="34" charset="0"/>
                <a:cs typeface="Arial" panose="020B0604020202020204" pitchFamily="34" charset="0"/>
              </a:defRPr>
            </a:lvl1pPr>
          </a:lstStyle>
          <a:p>
            <a:pPr algn="l"/>
            <a:r>
              <a:rPr lang="es-MX" sz="800" dirty="0">
                <a:solidFill>
                  <a:prstClr val="black"/>
                </a:solidFill>
              </a:rPr>
              <a:t>Base: </a:t>
            </a:r>
            <a:r>
              <a:rPr lang="es-MX" sz="800" dirty="0" smtClean="0">
                <a:solidFill>
                  <a:prstClr val="black"/>
                </a:solidFill>
              </a:rPr>
              <a:t>198 personas detenidas con causas federales o nacionales en </a:t>
            </a:r>
            <a:r>
              <a:rPr lang="es-MX" sz="800" dirty="0">
                <a:solidFill>
                  <a:prstClr val="black"/>
                </a:solidFill>
              </a:rPr>
              <a:t>dependencias penitenciarias de la </a:t>
            </a:r>
            <a:r>
              <a:rPr lang="es-MX" sz="800" dirty="0" smtClean="0">
                <a:solidFill>
                  <a:prstClr val="black"/>
                </a:solidFill>
              </a:rPr>
              <a:t>provincia de Córdoba</a:t>
            </a:r>
            <a:endParaRPr lang="es-AR" sz="800" dirty="0">
              <a:solidFill>
                <a:prstClr val="black"/>
              </a:solidFill>
            </a:endParaRPr>
          </a:p>
        </p:txBody>
      </p:sp>
      <p:sp>
        <p:nvSpPr>
          <p:cNvPr id="17"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Córdoba </a:t>
            </a:r>
            <a:endParaRPr lang="es-AR" sz="1100" b="1" dirty="0">
              <a:solidFill>
                <a:srgbClr val="1F497D">
                  <a:lumMod val="75000"/>
                </a:srgbClr>
              </a:solidFill>
              <a:latin typeface="Arial" pitchFamily="34" charset="0"/>
              <a:cs typeface="Arial" pitchFamily="34" charset="0"/>
            </a:endParaRPr>
          </a:p>
          <a:p>
            <a:pPr algn="l"/>
            <a:endParaRPr lang="es-AR" sz="2400" b="1" dirty="0">
              <a:solidFill>
                <a:srgbClr val="1F497D">
                  <a:lumMod val="75000"/>
                </a:srgbClr>
              </a:solidFill>
              <a:latin typeface="Arial" pitchFamily="34" charset="0"/>
              <a:cs typeface="Arial" pitchFamily="34" charset="0"/>
            </a:endParaRPr>
          </a:p>
        </p:txBody>
      </p:sp>
      <p:sp>
        <p:nvSpPr>
          <p:cNvPr id="18" name="17 CuadroTexto"/>
          <p:cNvSpPr txBox="1"/>
          <p:nvPr/>
        </p:nvSpPr>
        <p:spPr>
          <a:xfrm>
            <a:off x="5584304" y="2104769"/>
            <a:ext cx="2672848" cy="33516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s-MX" sz="1200" b="1" dirty="0" smtClean="0">
                <a:solidFill>
                  <a:schemeClr val="bg1"/>
                </a:solidFill>
                <a:latin typeface="Arial" pitchFamily="34" charset="0"/>
                <a:cs typeface="Arial" pitchFamily="34" charset="0"/>
              </a:rPr>
              <a:t>Todos/as son mayores de 21 años</a:t>
            </a:r>
            <a:endParaRPr lang="es-AR" sz="1200" b="1" dirty="0">
              <a:solidFill>
                <a:schemeClr val="bg1"/>
              </a:solidFill>
              <a:latin typeface="Arial" pitchFamily="34" charset="0"/>
              <a:cs typeface="Arial" pitchFamily="34" charset="0"/>
            </a:endParaRPr>
          </a:p>
        </p:txBody>
      </p:sp>
      <p:sp>
        <p:nvSpPr>
          <p:cNvPr id="19" name="18 Flecha abajo"/>
          <p:cNvSpPr/>
          <p:nvPr/>
        </p:nvSpPr>
        <p:spPr>
          <a:xfrm>
            <a:off x="6654436" y="1638325"/>
            <a:ext cx="507096" cy="371072"/>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3" name="22 Rectángulo"/>
          <p:cNvSpPr/>
          <p:nvPr/>
        </p:nvSpPr>
        <p:spPr>
          <a:xfrm>
            <a:off x="182206" y="6115362"/>
            <a:ext cx="8814306" cy="6260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5679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II.2 Mendoza</a:t>
            </a:r>
            <a:endParaRPr lang="es-MX" sz="3200" dirty="0">
              <a:solidFill>
                <a:srgbClr val="1F497D">
                  <a:lumMod val="75000"/>
                </a:srgbClr>
              </a:solidFill>
              <a:latin typeface="Arial" pitchFamily="34" charset="0"/>
              <a:cs typeface="Arial" pitchFamily="34" charset="0"/>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97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326221"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Mendoza</a:t>
            </a:r>
            <a:r>
              <a:rPr lang="es-MX" sz="2400" b="1" dirty="0">
                <a:solidFill>
                  <a:srgbClr val="1F497D">
                    <a:lumMod val="75000"/>
                  </a:srgbClr>
                </a:solidFill>
                <a:latin typeface="Arial" pitchFamily="34" charset="0"/>
                <a:cs typeface="Arial" pitchFamily="34" charset="0"/>
              </a:rPr>
              <a:t/>
            </a:r>
            <a:br>
              <a:rPr lang="es-MX" sz="2400" b="1" dirty="0">
                <a:solidFill>
                  <a:srgbClr val="1F497D">
                    <a:lumMod val="75000"/>
                  </a:srgbClr>
                </a:solidFill>
                <a:latin typeface="Arial" pitchFamily="34" charset="0"/>
                <a:cs typeface="Arial" pitchFamily="34" charset="0"/>
              </a:rPr>
            </a:br>
            <a:endParaRPr lang="es-AR" sz="2400" b="1"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 name="1 Gráfico"/>
          <p:cNvGraphicFramePr/>
          <p:nvPr>
            <p:extLst>
              <p:ext uri="{D42A27DB-BD31-4B8C-83A1-F6EECF244321}">
                <p14:modId xmlns:p14="http://schemas.microsoft.com/office/powerpoint/2010/main" val="3967029507"/>
              </p:ext>
            </p:extLst>
          </p:nvPr>
        </p:nvGraphicFramePr>
        <p:xfrm>
          <a:off x="1835696" y="2782577"/>
          <a:ext cx="5061789"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3275856" y="5589820"/>
            <a:ext cx="2347117" cy="215444"/>
          </a:xfrm>
          <a:prstGeom prst="rect">
            <a:avLst/>
          </a:prstGeom>
          <a:noFill/>
        </p:spPr>
        <p:txBody>
          <a:bodyPr wrap="none" rtlCol="0">
            <a:spAutoFit/>
          </a:bodyPr>
          <a:lstStyle/>
          <a:p>
            <a:r>
              <a:rPr lang="es-MX" sz="800" dirty="0" smtClean="0">
                <a:solidFill>
                  <a:prstClr val="black"/>
                </a:solidFill>
                <a:latin typeface="Arial" panose="020B0604020202020204" pitchFamily="34" charset="0"/>
                <a:cs typeface="Arial" panose="020B0604020202020204" pitchFamily="34" charset="0"/>
              </a:rPr>
              <a:t>Base: 673 detenidos/as federales en Mendoza.</a:t>
            </a:r>
            <a:endParaRPr lang="es-AR" sz="800" dirty="0">
              <a:solidFill>
                <a:prstClr val="black"/>
              </a:solidFill>
              <a:latin typeface="Arial" panose="020B0604020202020204" pitchFamily="34" charset="0"/>
              <a:cs typeface="Arial" panose="020B0604020202020204" pitchFamily="34" charset="0"/>
            </a:endParaRPr>
          </a:p>
        </p:txBody>
      </p:sp>
      <p:sp>
        <p:nvSpPr>
          <p:cNvPr id="12" name="2 Marcador de contenido"/>
          <p:cNvSpPr txBox="1">
            <a:spLocks/>
          </p:cNvSpPr>
          <p:nvPr/>
        </p:nvSpPr>
        <p:spPr>
          <a:xfrm>
            <a:off x="462190" y="1268760"/>
            <a:ext cx="8003232"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defRPr/>
            </a:pPr>
            <a:r>
              <a:rPr lang="es-MX" sz="1700" dirty="0" smtClean="0">
                <a:solidFill>
                  <a:srgbClr val="1F497D">
                    <a:lumMod val="75000"/>
                  </a:srgbClr>
                </a:solidFill>
                <a:latin typeface="Arial"/>
                <a:cs typeface="Arial"/>
              </a:rPr>
              <a:t>En enero de 2015, un total de </a:t>
            </a:r>
            <a:r>
              <a:rPr lang="es-MX" sz="1700" b="1" dirty="0" smtClean="0">
                <a:solidFill>
                  <a:srgbClr val="1F497D">
                    <a:lumMod val="75000"/>
                  </a:srgbClr>
                </a:solidFill>
                <a:latin typeface="Arial"/>
                <a:cs typeface="Arial"/>
              </a:rPr>
              <a:t>673 </a:t>
            </a:r>
            <a:r>
              <a:rPr lang="es-MX" sz="1700" dirty="0" smtClean="0">
                <a:solidFill>
                  <a:srgbClr val="1F497D">
                    <a:lumMod val="75000"/>
                  </a:srgbClr>
                </a:solidFill>
                <a:latin typeface="Arial"/>
                <a:cs typeface="Arial"/>
              </a:rPr>
              <a:t>personas </a:t>
            </a:r>
            <a:r>
              <a:rPr lang="es-MX" sz="1700" dirty="0">
                <a:solidFill>
                  <a:srgbClr val="1F497D">
                    <a:lumMod val="75000"/>
                  </a:srgbClr>
                </a:solidFill>
                <a:latin typeface="Arial"/>
                <a:cs typeface="Arial"/>
              </a:rPr>
              <a:t>que dependen de la justicia federal </a:t>
            </a:r>
            <a:r>
              <a:rPr lang="es-MX" sz="1700" dirty="0" smtClean="0">
                <a:solidFill>
                  <a:srgbClr val="1F497D">
                    <a:lumMod val="75000"/>
                  </a:srgbClr>
                </a:solidFill>
                <a:latin typeface="Arial"/>
                <a:cs typeface="Arial"/>
              </a:rPr>
              <a:t>se encuentran alojadas en establecimientos de la provincia de Mendoza.   </a:t>
            </a:r>
          </a:p>
          <a:p>
            <a:pPr marL="0" indent="0" algn="just">
              <a:spcBef>
                <a:spcPts val="0"/>
              </a:spcBef>
              <a:buNone/>
              <a:defRPr/>
            </a:pPr>
            <a:endParaRPr lang="es-MX" sz="1700" dirty="0" smtClean="0">
              <a:solidFill>
                <a:srgbClr val="1F497D">
                  <a:lumMod val="75000"/>
                </a:srgbClr>
              </a:solidFill>
              <a:latin typeface="Arial"/>
              <a:cs typeface="Arial"/>
            </a:endParaRPr>
          </a:p>
          <a:p>
            <a:pPr marL="0" indent="0" algn="just">
              <a:spcBef>
                <a:spcPts val="0"/>
              </a:spcBef>
              <a:buNone/>
              <a:defRPr/>
            </a:pPr>
            <a:r>
              <a:rPr lang="es-MX" sz="1700" dirty="0" smtClean="0">
                <a:solidFill>
                  <a:srgbClr val="1F497D">
                    <a:lumMod val="75000"/>
                  </a:srgbClr>
                </a:solidFill>
                <a:latin typeface="Arial"/>
                <a:cs typeface="Arial"/>
              </a:rPr>
              <a:t>La información remitida incluye personas alojadas en dependencias penitenciarias, alcaidías y bajo arresto domiciliario.</a:t>
            </a:r>
            <a:endParaRPr lang="es-MX" sz="1700" dirty="0">
              <a:solidFill>
                <a:srgbClr val="1F497D">
                  <a:lumMod val="75000"/>
                </a:srgbClr>
              </a:solidFill>
              <a:latin typeface="Arial"/>
              <a:cs typeface="Arial"/>
            </a:endParaRPr>
          </a:p>
        </p:txBody>
      </p:sp>
      <p:sp>
        <p:nvSpPr>
          <p:cNvPr id="7" name="6 Rectángulo"/>
          <p:cNvSpPr/>
          <p:nvPr/>
        </p:nvSpPr>
        <p:spPr>
          <a:xfrm>
            <a:off x="41421" y="5792738"/>
            <a:ext cx="3090419" cy="22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0" name="15 CuadroTexto"/>
          <p:cNvSpPr txBox="1"/>
          <p:nvPr/>
        </p:nvSpPr>
        <p:spPr>
          <a:xfrm>
            <a:off x="589166" y="6115362"/>
            <a:ext cx="7871266"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Se mantiene en el orden del 25% la proporción de personas dependientes de la justicia nacional o federal que están detenidas bajo modalidad de arresto domiciliario. </a:t>
            </a:r>
            <a:endParaRPr lang="es-AR" sz="1500" dirty="0">
              <a:solidFill>
                <a:srgbClr val="17375E"/>
              </a:solidFill>
              <a:latin typeface="Arial" pitchFamily="34" charset="0"/>
              <a:cs typeface="Arial" pitchFamily="34" charset="0"/>
            </a:endParaRPr>
          </a:p>
        </p:txBody>
      </p:sp>
      <p:sp>
        <p:nvSpPr>
          <p:cNvPr id="11" name="10 Rectángulo"/>
          <p:cNvSpPr/>
          <p:nvPr/>
        </p:nvSpPr>
        <p:spPr>
          <a:xfrm>
            <a:off x="284559" y="6101990"/>
            <a:ext cx="8463905" cy="56737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40106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95189" y="836712"/>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327155" y="1052736"/>
            <a:ext cx="7846179" cy="7200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defRPr/>
            </a:pPr>
            <a:r>
              <a:rPr lang="es-MX" sz="1600" dirty="0" smtClean="0">
                <a:solidFill>
                  <a:srgbClr val="1F497D">
                    <a:lumMod val="75000"/>
                  </a:srgbClr>
                </a:solidFill>
                <a:latin typeface="Arial"/>
                <a:cs typeface="Arial"/>
              </a:rPr>
              <a:t>Son 507 las personas que se encuentran detenidas/os en establecimientos del Servicio Penitenciario de la provincia de Mendoza a disposición de la justicia federal. </a:t>
            </a:r>
          </a:p>
          <a:p>
            <a:pPr marL="0" indent="0" algn="just">
              <a:spcBef>
                <a:spcPts val="0"/>
              </a:spcBef>
              <a:buNone/>
              <a:defRPr/>
            </a:pPr>
            <a:r>
              <a:rPr lang="es-MX" sz="1600" dirty="0" smtClean="0">
                <a:solidFill>
                  <a:srgbClr val="1F497D">
                    <a:lumMod val="75000"/>
                  </a:srgbClr>
                </a:solidFill>
                <a:latin typeface="Arial"/>
                <a:cs typeface="Arial"/>
              </a:rPr>
              <a:t>Se encuentran distribuidos/as en 6 establecimientos penitenciarios provinciales y un número no especificado de alcaidías provinciales.   </a:t>
            </a:r>
          </a:p>
        </p:txBody>
      </p:sp>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2791495872"/>
              </p:ext>
            </p:extLst>
          </p:nvPr>
        </p:nvGraphicFramePr>
        <p:xfrm>
          <a:off x="827585" y="2370486"/>
          <a:ext cx="6768570" cy="3434778"/>
        </p:xfrm>
        <a:graphic>
          <a:graphicData uri="http://schemas.openxmlformats.org/drawingml/2006/table">
            <a:tbl>
              <a:tblPr>
                <a:tableStyleId>{D113A9D2-9D6B-4929-AA2D-F23B5EE8CBE7}</a:tableStyleId>
              </a:tblPr>
              <a:tblGrid>
                <a:gridCol w="3034384"/>
                <a:gridCol w="1675306"/>
                <a:gridCol w="2058880"/>
              </a:tblGrid>
              <a:tr h="381642">
                <a:tc>
                  <a:txBody>
                    <a:bodyPr/>
                    <a:lstStyle/>
                    <a:p>
                      <a:pPr algn="ctr" fontAlgn="b"/>
                      <a:r>
                        <a:rPr lang="es-MX" sz="1200" u="none" strike="noStrike" dirty="0" smtClean="0">
                          <a:solidFill>
                            <a:schemeClr val="tx2"/>
                          </a:solidFill>
                          <a:effectLst/>
                          <a:latin typeface="Arial" pitchFamily="34" charset="0"/>
                          <a:cs typeface="Arial" pitchFamily="34" charset="0"/>
                        </a:rPr>
                        <a:t>Establecimiento</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Cantidad</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r>
              <a:tr h="381642">
                <a:tc>
                  <a:txBody>
                    <a:bodyPr/>
                    <a:lstStyle/>
                    <a:p>
                      <a:pPr algn="ctr" fontAlgn="b"/>
                      <a:r>
                        <a:rPr lang="es-AR" sz="1200" u="none" strike="noStrike" dirty="0" smtClean="0">
                          <a:effectLst/>
                          <a:latin typeface="Arial" pitchFamily="34" charset="0"/>
                          <a:cs typeface="Arial" pitchFamily="34" charset="0"/>
                        </a:rPr>
                        <a:t>Complejo Nº II - San</a:t>
                      </a:r>
                      <a:r>
                        <a:rPr lang="es-AR" sz="1200" u="none" strike="noStrike" baseline="0" dirty="0" smtClean="0">
                          <a:effectLst/>
                          <a:latin typeface="Arial" pitchFamily="34" charset="0"/>
                          <a:cs typeface="Arial" pitchFamily="34" charset="0"/>
                        </a:rPr>
                        <a:t> Felipe</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173</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34,1%</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Complejo Nº I - B.S. Mer</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165</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32,5%</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Complejo Nº IV - San Rafael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71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14,0%</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Unidad III - Penal de Mujeres</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46</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9,1%</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Complejo Nº III – Almafuerte</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39</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7,7%</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Unidad IV - Colonia Penal</a:t>
                      </a:r>
                      <a:r>
                        <a:rPr lang="es-AR" sz="1200" u="none" strike="noStrike" baseline="0" dirty="0" smtClean="0">
                          <a:effectLst/>
                          <a:latin typeface="Arial" pitchFamily="34" charset="0"/>
                          <a:cs typeface="Arial" pitchFamily="34" charset="0"/>
                        </a:rPr>
                        <a:t> </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7</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1,4%</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MX" sz="1200" u="none" strike="noStrike" dirty="0" smtClean="0">
                          <a:effectLst/>
                          <a:latin typeface="Arial" pitchFamily="34" charset="0"/>
                          <a:cs typeface="Arial" pitchFamily="34" charset="0"/>
                        </a:rPr>
                        <a:t>Alcaidías</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6</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b="0" i="0" u="none" strike="noStrike" dirty="0" smtClean="0">
                          <a:solidFill>
                            <a:schemeClr val="bg1"/>
                          </a:solidFill>
                          <a:effectLst/>
                          <a:latin typeface="Arial" pitchFamily="34" charset="0"/>
                          <a:cs typeface="Arial" pitchFamily="34" charset="0"/>
                        </a:rPr>
                        <a:t>1,2%</a:t>
                      </a:r>
                      <a:endParaRPr lang="es-AR" sz="1200" b="0" i="0" u="none" strike="noStrike" dirty="0">
                        <a:solidFill>
                          <a:schemeClr val="bg1"/>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642">
                <a:tc>
                  <a:txBody>
                    <a:bodyPr/>
                    <a:lstStyle/>
                    <a:p>
                      <a:pPr algn="ctr" fontAlgn="b"/>
                      <a:r>
                        <a:rPr lang="es-AR" sz="1200" u="none" strike="noStrike" dirty="0" smtClean="0">
                          <a:effectLst/>
                          <a:latin typeface="Arial" pitchFamily="34" charset="0"/>
                          <a:cs typeface="Arial" pitchFamily="34" charset="0"/>
                        </a:rPr>
                        <a:t>Total dependencias</a:t>
                      </a:r>
                      <a:r>
                        <a:rPr lang="es-AR" sz="1200" u="none" strike="noStrike" baseline="0" dirty="0" smtClean="0">
                          <a:effectLst/>
                          <a:latin typeface="Arial" pitchFamily="34" charset="0"/>
                          <a:cs typeface="Arial" pitchFamily="34" charset="0"/>
                        </a:rPr>
                        <a:t> </a:t>
                      </a:r>
                      <a:r>
                        <a:rPr lang="es-AR" sz="1200" u="none" strike="noStrike" dirty="0" smtClean="0">
                          <a:effectLst/>
                          <a:latin typeface="Arial" pitchFamily="34" charset="0"/>
                          <a:cs typeface="Arial" pitchFamily="34" charset="0"/>
                        </a:rPr>
                        <a:t>SP Mendoza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507</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 name="1 Rectángulo"/>
          <p:cNvSpPr/>
          <p:nvPr/>
        </p:nvSpPr>
        <p:spPr>
          <a:xfrm>
            <a:off x="827585" y="2738273"/>
            <a:ext cx="7772792" cy="7838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4" name="3 CuadroTexto"/>
          <p:cNvSpPr txBox="1"/>
          <p:nvPr/>
        </p:nvSpPr>
        <p:spPr>
          <a:xfrm>
            <a:off x="7812360" y="2996952"/>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66,6%</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2" name="11 Rectángulo"/>
          <p:cNvSpPr/>
          <p:nvPr/>
        </p:nvSpPr>
        <p:spPr>
          <a:xfrm>
            <a:off x="997479" y="2780928"/>
            <a:ext cx="7704856" cy="112625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3" name="12 CuadroTexto"/>
          <p:cNvSpPr txBox="1"/>
          <p:nvPr/>
        </p:nvSpPr>
        <p:spPr>
          <a:xfrm>
            <a:off x="7823719" y="3535512"/>
            <a:ext cx="766557" cy="338554"/>
          </a:xfrm>
          <a:prstGeom prst="rect">
            <a:avLst/>
          </a:prstGeom>
          <a:noFill/>
        </p:spPr>
        <p:txBody>
          <a:bodyPr wrap="none" rtlCol="0">
            <a:spAutoFit/>
          </a:bodyPr>
          <a:lstStyle/>
          <a:p>
            <a:r>
              <a:rPr lang="es-MX" sz="1600" b="1" dirty="0" smtClean="0">
                <a:solidFill>
                  <a:srgbClr val="F79646">
                    <a:lumMod val="75000"/>
                  </a:srgbClr>
                </a:solidFill>
                <a:latin typeface="Arial" panose="020B0604020202020204" pitchFamily="34" charset="0"/>
                <a:cs typeface="Arial" panose="020B0604020202020204" pitchFamily="34" charset="0"/>
              </a:rPr>
              <a:t>80,6%</a:t>
            </a:r>
            <a:endParaRPr lang="es-AR" sz="1600" b="1" dirty="0">
              <a:solidFill>
                <a:srgbClr val="F79646">
                  <a:lumMod val="75000"/>
                </a:srgbClr>
              </a:solidFill>
              <a:latin typeface="Arial" panose="020B0604020202020204" pitchFamily="34" charset="0"/>
              <a:cs typeface="Arial" panose="020B0604020202020204" pitchFamily="34" charset="0"/>
            </a:endParaRPr>
          </a:p>
        </p:txBody>
      </p:sp>
      <p:sp>
        <p:nvSpPr>
          <p:cNvPr id="14" name="15 CuadroTexto"/>
          <p:cNvSpPr txBox="1"/>
          <p:nvPr/>
        </p:nvSpPr>
        <p:spPr>
          <a:xfrm>
            <a:off x="533143" y="6055196"/>
            <a:ext cx="7999297"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Los Complejos Provinciales I y II albergan a 7 de cada 10 de las personas encarceladas a disposición de la justicia federal en Mendoza. </a:t>
            </a:r>
            <a:endParaRPr lang="es-AR" sz="1500" dirty="0">
              <a:solidFill>
                <a:srgbClr val="17375E"/>
              </a:solidFill>
              <a:latin typeface="Arial" pitchFamily="34" charset="0"/>
              <a:cs typeface="Arial" pitchFamily="34" charset="0"/>
            </a:endParaRPr>
          </a:p>
        </p:txBody>
      </p:sp>
      <p:sp>
        <p:nvSpPr>
          <p:cNvPr id="16" name="15 Rectángulo"/>
          <p:cNvSpPr/>
          <p:nvPr/>
        </p:nvSpPr>
        <p:spPr>
          <a:xfrm>
            <a:off x="537214" y="5995714"/>
            <a:ext cx="8067234" cy="7075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03732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2171724009"/>
              </p:ext>
            </p:extLst>
          </p:nvPr>
        </p:nvGraphicFramePr>
        <p:xfrm>
          <a:off x="539552" y="1423009"/>
          <a:ext cx="3096344" cy="1930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1199402438"/>
              </p:ext>
            </p:extLst>
          </p:nvPr>
        </p:nvGraphicFramePr>
        <p:xfrm>
          <a:off x="5320526" y="1304410"/>
          <a:ext cx="3168352" cy="2106133"/>
        </p:xfrm>
        <a:graphic>
          <a:graphicData uri="http://schemas.openxmlformats.org/drawingml/2006/chart">
            <c:chart xmlns:c="http://schemas.openxmlformats.org/drawingml/2006/chart" xmlns:r="http://schemas.openxmlformats.org/officeDocument/2006/relationships" r:id="rId4"/>
          </a:graphicData>
        </a:graphic>
      </p:graphicFrame>
      <p:sp>
        <p:nvSpPr>
          <p:cNvPr id="24" name="23 CuadroTexto"/>
          <p:cNvSpPr txBox="1"/>
          <p:nvPr/>
        </p:nvSpPr>
        <p:spPr>
          <a:xfrm>
            <a:off x="36031" y="5589240"/>
            <a:ext cx="9102579" cy="230832"/>
          </a:xfrm>
          <a:prstGeom prst="rect">
            <a:avLst/>
          </a:prstGeom>
          <a:no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507 personas detenidas con causas federales o nacionales en dependencias penitenciarias de la provincia de Mendoza.</a:t>
            </a:r>
            <a:endParaRPr lang="es-AR" sz="900" dirty="0">
              <a:solidFill>
                <a:prstClr val="black"/>
              </a:solidFill>
              <a:latin typeface="Arial" panose="020B0604020202020204" pitchFamily="34" charset="0"/>
              <a:cs typeface="Arial" panose="020B0604020202020204" pitchFamily="34" charset="0"/>
            </a:endParaRPr>
          </a:p>
        </p:txBody>
      </p:sp>
      <p:graphicFrame>
        <p:nvGraphicFramePr>
          <p:cNvPr id="17" name="11 Gráfico"/>
          <p:cNvGraphicFramePr/>
          <p:nvPr>
            <p:extLst>
              <p:ext uri="{D42A27DB-BD31-4B8C-83A1-F6EECF244321}">
                <p14:modId xmlns:p14="http://schemas.microsoft.com/office/powerpoint/2010/main" val="3018262047"/>
              </p:ext>
            </p:extLst>
          </p:nvPr>
        </p:nvGraphicFramePr>
        <p:xfrm>
          <a:off x="1845910" y="3599512"/>
          <a:ext cx="5025013" cy="1883214"/>
        </p:xfrm>
        <a:graphic>
          <a:graphicData uri="http://schemas.openxmlformats.org/drawingml/2006/chart">
            <c:chart xmlns:c="http://schemas.openxmlformats.org/drawingml/2006/chart" xmlns:r="http://schemas.openxmlformats.org/officeDocument/2006/relationships" r:id="rId5"/>
          </a:graphicData>
        </a:graphic>
      </p:graphicFrame>
      <p:sp>
        <p:nvSpPr>
          <p:cNvPr id="18" name="12 CuadroTexto"/>
          <p:cNvSpPr txBox="1"/>
          <p:nvPr/>
        </p:nvSpPr>
        <p:spPr>
          <a:xfrm>
            <a:off x="2882000" y="3440033"/>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p>
        </p:txBody>
      </p:sp>
      <p:cxnSp>
        <p:nvCxnSpPr>
          <p:cNvPr id="19"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25" name="21 CuadroTexto"/>
          <p:cNvSpPr txBox="1"/>
          <p:nvPr/>
        </p:nvSpPr>
        <p:spPr>
          <a:xfrm>
            <a:off x="371153" y="6021288"/>
            <a:ext cx="8449319" cy="784830"/>
          </a:xfrm>
          <a:prstGeom prst="rect">
            <a:avLst/>
          </a:prstGeom>
          <a:noFill/>
        </p:spPr>
        <p:txBody>
          <a:bodyPr wrap="square" rtlCol="0">
            <a:spAutoFit/>
          </a:bodyPr>
          <a:lstStyle/>
          <a:p>
            <a:pPr algn="just"/>
            <a:r>
              <a:rPr lang="es-AR" sz="1500" dirty="0" smtClean="0">
                <a:solidFill>
                  <a:srgbClr val="17375E"/>
                </a:solidFill>
                <a:latin typeface="Arial" pitchFamily="34" charset="0"/>
                <a:cs typeface="Arial" pitchFamily="34" charset="0"/>
              </a:rPr>
              <a:t>La composición sociodemográfica de quienes se encuentran en establecimientos penitenciarios de la provincia de Mendoza es en su mayoría de hombres mayores de 21 años. Del conjunto total, 8 de cada 10 se encuentra detenido/a sin condena firme. </a:t>
            </a:r>
            <a:endParaRPr lang="es-AR" sz="1500" dirty="0">
              <a:solidFill>
                <a:srgbClr val="17375E"/>
              </a:solidFill>
              <a:latin typeface="Arial" pitchFamily="34" charset="0"/>
              <a:cs typeface="Arial" pitchFamily="34" charset="0"/>
            </a:endParaRPr>
          </a:p>
        </p:txBody>
      </p:sp>
      <p:sp>
        <p:nvSpPr>
          <p:cNvPr id="21" name="20 Rectángulo"/>
          <p:cNvSpPr/>
          <p:nvPr/>
        </p:nvSpPr>
        <p:spPr>
          <a:xfrm>
            <a:off x="179513" y="6042504"/>
            <a:ext cx="8640960" cy="7636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5" name="14 CuadroTexto"/>
          <p:cNvSpPr txBox="1"/>
          <p:nvPr/>
        </p:nvSpPr>
        <p:spPr>
          <a:xfrm>
            <a:off x="5539703" y="1146461"/>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edad</a:t>
            </a:r>
            <a:endParaRPr lang="es-AR" sz="1200" b="1" dirty="0">
              <a:solidFill>
                <a:srgbClr val="1F497D">
                  <a:lumMod val="75000"/>
                </a:srgbClr>
              </a:solidFill>
              <a:latin typeface="Arial" pitchFamily="34" charset="0"/>
              <a:cs typeface="Arial" pitchFamily="34" charset="0"/>
            </a:endParaRPr>
          </a:p>
        </p:txBody>
      </p:sp>
      <p:sp>
        <p:nvSpPr>
          <p:cNvPr id="22" name="21 CuadroTexto"/>
          <p:cNvSpPr txBox="1"/>
          <p:nvPr/>
        </p:nvSpPr>
        <p:spPr>
          <a:xfrm>
            <a:off x="710117" y="1146461"/>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2524611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5805264"/>
            <a:ext cx="29523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6" name="15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2452592781"/>
              </p:ext>
            </p:extLst>
          </p:nvPr>
        </p:nvGraphicFramePr>
        <p:xfrm>
          <a:off x="326221" y="1335251"/>
          <a:ext cx="3240360" cy="1996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904064452"/>
              </p:ext>
            </p:extLst>
          </p:nvPr>
        </p:nvGraphicFramePr>
        <p:xfrm>
          <a:off x="4807074" y="1423460"/>
          <a:ext cx="4195256" cy="2140495"/>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568278" y="1146461"/>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422085" y="1146461"/>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
        <p:nvSpPr>
          <p:cNvPr id="24" name="23 CuadroTexto"/>
          <p:cNvSpPr txBox="1"/>
          <p:nvPr/>
        </p:nvSpPr>
        <p:spPr>
          <a:xfrm>
            <a:off x="13624" y="5790456"/>
            <a:ext cx="9102579" cy="230832"/>
          </a:xfrm>
          <a:prstGeom prst="rect">
            <a:avLst/>
          </a:prstGeom>
          <a:no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166 personas detenidas con causas federales con prisión domiciliaria en la provincia de Mendoza.</a:t>
            </a:r>
            <a:endParaRPr lang="es-AR" sz="900" dirty="0">
              <a:solidFill>
                <a:prstClr val="black"/>
              </a:solidFill>
              <a:latin typeface="Arial" panose="020B0604020202020204" pitchFamily="34" charset="0"/>
              <a:cs typeface="Arial" panose="020B0604020202020204" pitchFamily="34" charset="0"/>
            </a:endParaRPr>
          </a:p>
        </p:txBody>
      </p:sp>
      <p:graphicFrame>
        <p:nvGraphicFramePr>
          <p:cNvPr id="17" name="11 Gráfico"/>
          <p:cNvGraphicFramePr/>
          <p:nvPr>
            <p:extLst>
              <p:ext uri="{D42A27DB-BD31-4B8C-83A1-F6EECF244321}">
                <p14:modId xmlns:p14="http://schemas.microsoft.com/office/powerpoint/2010/main" val="995190614"/>
              </p:ext>
            </p:extLst>
          </p:nvPr>
        </p:nvGraphicFramePr>
        <p:xfrm>
          <a:off x="2245566" y="3668757"/>
          <a:ext cx="4392488" cy="1872208"/>
        </p:xfrm>
        <a:graphic>
          <a:graphicData uri="http://schemas.openxmlformats.org/drawingml/2006/chart">
            <c:chart xmlns:c="http://schemas.openxmlformats.org/drawingml/2006/chart" xmlns:r="http://schemas.openxmlformats.org/officeDocument/2006/relationships" r:id="rId5"/>
          </a:graphicData>
        </a:graphic>
      </p:graphicFrame>
      <p:sp>
        <p:nvSpPr>
          <p:cNvPr id="19" name="1 Título"/>
          <p:cNvSpPr txBox="1">
            <a:spLocks/>
          </p:cNvSpPr>
          <p:nvPr/>
        </p:nvSpPr>
        <p:spPr>
          <a:xfrm>
            <a:off x="326221" y="335018"/>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rgbClr val="1F497D">
                    <a:lumMod val="75000"/>
                  </a:srgbClr>
                </a:solidFill>
                <a:latin typeface="Arial" pitchFamily="34" charset="0"/>
                <a:cs typeface="Arial" pitchFamily="34" charset="0"/>
              </a:rPr>
              <a:t>Mendoza</a:t>
            </a:r>
            <a:r>
              <a:rPr lang="es-MX" sz="2400" dirty="0">
                <a:solidFill>
                  <a:srgbClr val="1F497D">
                    <a:lumMod val="75000"/>
                  </a:srgbClr>
                </a:solidFill>
                <a:latin typeface="Arial" pitchFamily="34" charset="0"/>
                <a:cs typeface="Arial" pitchFamily="34" charset="0"/>
              </a:rPr>
              <a:t> </a:t>
            </a:r>
            <a:r>
              <a:rPr lang="es-MX" sz="2400" dirty="0" smtClean="0">
                <a:solidFill>
                  <a:srgbClr val="1F497D">
                    <a:lumMod val="75000"/>
                  </a:srgbClr>
                </a:solidFill>
                <a:latin typeface="Arial" pitchFamily="34" charset="0"/>
                <a:cs typeface="Arial" pitchFamily="34" charset="0"/>
              </a:rPr>
              <a:t>| Arresto domiciliario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21"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sp>
        <p:nvSpPr>
          <p:cNvPr id="23" name="21 CuadroTexto"/>
          <p:cNvSpPr txBox="1"/>
          <p:nvPr/>
        </p:nvSpPr>
        <p:spPr>
          <a:xfrm>
            <a:off x="227137" y="6021288"/>
            <a:ext cx="8593335" cy="784830"/>
          </a:xfrm>
          <a:prstGeom prst="rect">
            <a:avLst/>
          </a:prstGeom>
          <a:noFill/>
        </p:spPr>
        <p:txBody>
          <a:bodyPr wrap="square" rtlCol="0">
            <a:spAutoFit/>
          </a:bodyPr>
          <a:lstStyle/>
          <a:p>
            <a:pPr algn="just"/>
            <a:r>
              <a:rPr lang="es-AR" sz="1500" dirty="0">
                <a:solidFill>
                  <a:srgbClr val="17375E"/>
                </a:solidFill>
                <a:latin typeface="Arial" pitchFamily="34" charset="0"/>
                <a:cs typeface="Arial" pitchFamily="34" charset="0"/>
              </a:rPr>
              <a:t>El universo de las personas privadas de la libertad bajo arresto domiciliario se compone principalmente por mujeres. </a:t>
            </a:r>
            <a:r>
              <a:rPr lang="es-AR" sz="1500" dirty="0" smtClean="0">
                <a:solidFill>
                  <a:srgbClr val="17375E"/>
                </a:solidFill>
                <a:latin typeface="Arial" pitchFamily="34" charset="0"/>
                <a:cs typeface="Arial" pitchFamily="34" charset="0"/>
              </a:rPr>
              <a:t>Con lógicas similares a las mostradas entre quienes se encuentran en dependencias penitenciarias, 8 de cada 10, se encuentran sin condena. </a:t>
            </a:r>
            <a:endParaRPr lang="es-AR" sz="1500" dirty="0">
              <a:solidFill>
                <a:srgbClr val="17375E"/>
              </a:solidFill>
              <a:latin typeface="Arial" pitchFamily="34" charset="0"/>
              <a:cs typeface="Arial" pitchFamily="34" charset="0"/>
            </a:endParaRPr>
          </a:p>
        </p:txBody>
      </p:sp>
      <p:sp>
        <p:nvSpPr>
          <p:cNvPr id="25" name="24 Rectángulo"/>
          <p:cNvSpPr/>
          <p:nvPr/>
        </p:nvSpPr>
        <p:spPr>
          <a:xfrm>
            <a:off x="68535" y="6033814"/>
            <a:ext cx="8967961" cy="7723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22" name="12 CuadroTexto"/>
          <p:cNvSpPr txBox="1"/>
          <p:nvPr/>
        </p:nvSpPr>
        <p:spPr>
          <a:xfrm>
            <a:off x="2882000" y="3440033"/>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p>
        </p:txBody>
      </p:sp>
    </p:spTree>
    <p:extLst>
      <p:ext uri="{BB962C8B-B14F-4D97-AF65-F5344CB8AC3E}">
        <p14:creationId xmlns:p14="http://schemas.microsoft.com/office/powerpoint/2010/main" val="1255349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II.3 Entre Ríos</a:t>
            </a:r>
            <a:endParaRPr lang="es-MX" sz="3200" dirty="0">
              <a:solidFill>
                <a:srgbClr val="1F497D">
                  <a:lumMod val="75000"/>
                </a:srgbClr>
              </a:solidFill>
              <a:latin typeface="Arial" pitchFamily="34" charset="0"/>
              <a:cs typeface="Arial" pitchFamily="34" charset="0"/>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433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326221" y="32901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Entre Ríos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2" name="2 Marcador de contenido"/>
          <p:cNvSpPr txBox="1">
            <a:spLocks/>
          </p:cNvSpPr>
          <p:nvPr/>
        </p:nvSpPr>
        <p:spPr>
          <a:xfrm>
            <a:off x="251520" y="980728"/>
            <a:ext cx="8139201" cy="64807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defRPr/>
            </a:pPr>
            <a:r>
              <a:rPr lang="es-MX" sz="1600" dirty="0" smtClean="0">
                <a:solidFill>
                  <a:srgbClr val="1F497D">
                    <a:lumMod val="75000"/>
                  </a:srgbClr>
                </a:solidFill>
                <a:latin typeface="Arial"/>
                <a:cs typeface="Arial"/>
              </a:rPr>
              <a:t>En el mes de diciembre </a:t>
            </a:r>
            <a:r>
              <a:rPr lang="es-MX" sz="1600" b="1" dirty="0" smtClean="0">
                <a:solidFill>
                  <a:srgbClr val="1F497D">
                    <a:lumMod val="75000"/>
                  </a:srgbClr>
                </a:solidFill>
                <a:latin typeface="Arial"/>
                <a:cs typeface="Arial"/>
              </a:rPr>
              <a:t>sumaron 230 </a:t>
            </a:r>
            <a:r>
              <a:rPr lang="es-MX" sz="1600" dirty="0" smtClean="0">
                <a:solidFill>
                  <a:srgbClr val="1F497D">
                    <a:lumMod val="75000"/>
                  </a:srgbClr>
                </a:solidFill>
                <a:latin typeface="Arial"/>
                <a:cs typeface="Arial"/>
              </a:rPr>
              <a:t>las personas alojadas con causas federales o nacionales en diversas dependencias penitenciarias de la provincia.</a:t>
            </a:r>
            <a:endParaRPr lang="es-MX" sz="1600" dirty="0">
              <a:solidFill>
                <a:srgbClr val="1F497D">
                  <a:lumMod val="75000"/>
                </a:srgbClr>
              </a:solidFill>
              <a:latin typeface="Arial"/>
              <a:cs typeface="Arial"/>
            </a:endParaRPr>
          </a:p>
        </p:txBody>
      </p:sp>
      <p:graphicFrame>
        <p:nvGraphicFramePr>
          <p:cNvPr id="10" name="9 Tabla"/>
          <p:cNvGraphicFramePr>
            <a:graphicFrameLocks noGrp="1"/>
          </p:cNvGraphicFramePr>
          <p:nvPr>
            <p:extLst>
              <p:ext uri="{D42A27DB-BD31-4B8C-83A1-F6EECF244321}">
                <p14:modId xmlns:p14="http://schemas.microsoft.com/office/powerpoint/2010/main" val="3121553922"/>
              </p:ext>
            </p:extLst>
          </p:nvPr>
        </p:nvGraphicFramePr>
        <p:xfrm>
          <a:off x="897465" y="1628800"/>
          <a:ext cx="6986904" cy="4041180"/>
        </p:xfrm>
        <a:graphic>
          <a:graphicData uri="http://schemas.openxmlformats.org/drawingml/2006/table">
            <a:tbl>
              <a:tblPr>
                <a:tableStyleId>{D113A9D2-9D6B-4929-AA2D-F23B5EE8CBE7}</a:tableStyleId>
              </a:tblPr>
              <a:tblGrid>
                <a:gridCol w="3458511"/>
                <a:gridCol w="1403100"/>
                <a:gridCol w="2125293"/>
              </a:tblGrid>
              <a:tr h="404118">
                <a:tc>
                  <a:txBody>
                    <a:bodyPr/>
                    <a:lstStyle/>
                    <a:p>
                      <a:pPr algn="ctr" fontAlgn="b"/>
                      <a:r>
                        <a:rPr lang="es-MX" sz="1200" u="none" strike="noStrike" dirty="0" smtClean="0">
                          <a:solidFill>
                            <a:schemeClr val="tx2"/>
                          </a:solidFill>
                          <a:effectLst/>
                          <a:latin typeface="Arial" pitchFamily="34" charset="0"/>
                          <a:cs typeface="Arial" pitchFamily="34" charset="0"/>
                        </a:rPr>
                        <a:t>Establecimiento</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Cantidad</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r>
              <a:tr h="404118">
                <a:tc>
                  <a:txBody>
                    <a:bodyPr/>
                    <a:lstStyle/>
                    <a:p>
                      <a:pPr algn="ctr" fontAlgn="b"/>
                      <a:r>
                        <a:rPr lang="es-MX" sz="1200" u="none" strike="noStrike" dirty="0" smtClean="0">
                          <a:effectLst/>
                          <a:latin typeface="Arial" pitchFamily="34" charset="0"/>
                          <a:cs typeface="Arial" pitchFamily="34" charset="0"/>
                        </a:rPr>
                        <a:t>Unidad penal N°1. Paraná</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84</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36,5%</a:t>
                      </a:r>
                      <a:endParaRPr lang="es-AR"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4118">
                <a:tc>
                  <a:txBody>
                    <a:bodyPr/>
                    <a:lstStyle/>
                    <a:p>
                      <a:pPr algn="ctr" fontAlgn="b"/>
                      <a:r>
                        <a:rPr lang="es-MX" sz="1200" u="none" strike="noStrike" dirty="0" smtClean="0">
                          <a:effectLst/>
                          <a:latin typeface="Arial" pitchFamily="34" charset="0"/>
                          <a:cs typeface="Arial" pitchFamily="34" charset="0"/>
                        </a:rPr>
                        <a:t>Unidad</a:t>
                      </a:r>
                      <a:r>
                        <a:rPr lang="es-MX" sz="1200" u="none" strike="noStrike" baseline="0" dirty="0" smtClean="0">
                          <a:effectLst/>
                          <a:latin typeface="Arial" pitchFamily="34" charset="0"/>
                          <a:cs typeface="Arial" pitchFamily="34" charset="0"/>
                        </a:rPr>
                        <a:t> penal N°2. Gualeguaychú</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37</a:t>
                      </a:r>
                      <a:endPar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16,1%</a:t>
                      </a:r>
                      <a:endParaRPr lang="es-AR"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411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200" u="none" strike="noStrike" dirty="0" smtClean="0">
                          <a:effectLst/>
                          <a:latin typeface="Arial" pitchFamily="34" charset="0"/>
                          <a:cs typeface="Arial" pitchFamily="34" charset="0"/>
                        </a:rPr>
                        <a:t>Unidad penal N°4. Concepción</a:t>
                      </a:r>
                      <a:r>
                        <a:rPr lang="es-MX" sz="1200" u="none" strike="noStrike" baseline="0" dirty="0" smtClean="0">
                          <a:effectLst/>
                          <a:latin typeface="Arial" pitchFamily="34" charset="0"/>
                          <a:cs typeface="Arial" pitchFamily="34" charset="0"/>
                        </a:rPr>
                        <a:t> del Uruguay</a:t>
                      </a:r>
                      <a:endParaRPr lang="es-AR" sz="12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37</a:t>
                      </a:r>
                      <a:endParaRPr lang="es-MX" sz="12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16,1%</a:t>
                      </a:r>
                      <a:endParaRPr lang="es-AR"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4118">
                <a:tc>
                  <a:txBody>
                    <a:bodyPr/>
                    <a:lstStyle/>
                    <a:p>
                      <a:pPr algn="ctr" fontAlgn="b"/>
                      <a:r>
                        <a:rPr lang="es-MX" sz="1200" u="none" strike="noStrike" dirty="0" smtClean="0">
                          <a:effectLst/>
                          <a:latin typeface="Arial" pitchFamily="34" charset="0"/>
                          <a:cs typeface="Arial" pitchFamily="34" charset="0"/>
                        </a:rPr>
                        <a:t>Unidad penal N°3. Concordia</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33</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14,3%</a:t>
                      </a:r>
                      <a:endParaRPr lang="es-AR"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4118">
                <a:tc>
                  <a:txBody>
                    <a:bodyPr/>
                    <a:lstStyle/>
                    <a:p>
                      <a:pPr algn="ctr" fontAlgn="b"/>
                      <a:r>
                        <a:rPr lang="es-MX" sz="1200" u="none" strike="noStrike" dirty="0" smtClean="0">
                          <a:effectLst/>
                          <a:latin typeface="Arial" pitchFamily="34" charset="0"/>
                          <a:cs typeface="Arial" pitchFamily="34" charset="0"/>
                        </a:rPr>
                        <a:t>Unidad penal N°6. Femenina.</a:t>
                      </a:r>
                      <a:r>
                        <a:rPr lang="es-MX" sz="1200" u="none" strike="noStrike" baseline="0" dirty="0" smtClean="0">
                          <a:effectLst/>
                          <a:latin typeface="Arial" pitchFamily="34" charset="0"/>
                          <a:cs typeface="Arial" pitchFamily="34" charset="0"/>
                        </a:rPr>
                        <a:t> Paraná</a:t>
                      </a:r>
                      <a:r>
                        <a:rPr lang="es-MX" sz="1200" u="none" strike="noStrike" dirty="0" smtClean="0">
                          <a:effectLst/>
                          <a:latin typeface="Arial" pitchFamily="34" charset="0"/>
                          <a:cs typeface="Arial" pitchFamily="34" charset="0"/>
                        </a:rPr>
                        <a:t> </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32</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13,9%</a:t>
                      </a:r>
                      <a:endParaRPr lang="es-AR"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4118">
                <a:tc>
                  <a:txBody>
                    <a:bodyPr/>
                    <a:lstStyle/>
                    <a:p>
                      <a:pPr algn="ctr" fontAlgn="b"/>
                      <a:r>
                        <a:rPr lang="es-MX" sz="1200" u="none" strike="noStrike" dirty="0" smtClean="0">
                          <a:effectLst/>
                          <a:latin typeface="Arial" pitchFamily="34" charset="0"/>
                          <a:cs typeface="Arial" pitchFamily="34" charset="0"/>
                        </a:rPr>
                        <a:t>Unidad penal N°5. Victoria </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5</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2,2%</a:t>
                      </a:r>
                      <a:endParaRPr lang="es-AR"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4118">
                <a:tc>
                  <a:txBody>
                    <a:bodyPr/>
                    <a:lstStyle/>
                    <a:p>
                      <a:pPr algn="ctr" fontAlgn="b"/>
                      <a:r>
                        <a:rPr lang="es-MX" sz="1200" u="none" strike="noStrike" dirty="0" smtClean="0">
                          <a:effectLst/>
                          <a:latin typeface="Arial" pitchFamily="34" charset="0"/>
                          <a:cs typeface="Arial" pitchFamily="34" charset="0"/>
                        </a:rPr>
                        <a:t>Unidad penal</a:t>
                      </a:r>
                      <a:r>
                        <a:rPr lang="es-MX" sz="1200" u="none" strike="noStrike" baseline="0" dirty="0" smtClean="0">
                          <a:effectLst/>
                          <a:latin typeface="Arial" pitchFamily="34" charset="0"/>
                          <a:cs typeface="Arial" pitchFamily="34" charset="0"/>
                        </a:rPr>
                        <a:t> N°7. Gualeguay</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0,4%</a:t>
                      </a:r>
                      <a:endParaRPr lang="es-AR"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4118">
                <a:tc>
                  <a:txBody>
                    <a:bodyPr/>
                    <a:lstStyle/>
                    <a:p>
                      <a:pPr algn="ctr" fontAlgn="b"/>
                      <a:r>
                        <a:rPr lang="es-MX" sz="1200" u="none" strike="noStrike" dirty="0" smtClean="0">
                          <a:effectLst/>
                          <a:latin typeface="Arial" pitchFamily="34" charset="0"/>
                          <a:cs typeface="Arial" pitchFamily="34" charset="0"/>
                        </a:rPr>
                        <a:t>Unidad</a:t>
                      </a:r>
                      <a:r>
                        <a:rPr lang="es-MX" sz="1200" u="none" strike="noStrike" baseline="0" dirty="0" smtClean="0">
                          <a:effectLst/>
                          <a:latin typeface="Arial" pitchFamily="34" charset="0"/>
                          <a:cs typeface="Arial" pitchFamily="34" charset="0"/>
                        </a:rPr>
                        <a:t> penal N°9. Potrero Gualeguaychú</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0,4%</a:t>
                      </a:r>
                      <a:endParaRPr lang="es-AR"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4118">
                <a:tc>
                  <a:txBody>
                    <a:bodyPr/>
                    <a:lstStyle/>
                    <a:p>
                      <a:pPr algn="ctr" fontAlgn="b"/>
                      <a:r>
                        <a:rPr lang="es-AR" sz="1200" u="none" strike="noStrike" dirty="0" smtClean="0">
                          <a:effectLst/>
                          <a:latin typeface="Arial" pitchFamily="34" charset="0"/>
                          <a:cs typeface="Arial" pitchFamily="34" charset="0"/>
                        </a:rPr>
                        <a:t>Total establecimientos SPER</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230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100%</a:t>
                      </a:r>
                      <a:endParaRPr lang="es-AR"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1" name="10 Rectángulo"/>
          <p:cNvSpPr/>
          <p:nvPr/>
        </p:nvSpPr>
        <p:spPr>
          <a:xfrm>
            <a:off x="900008" y="2057132"/>
            <a:ext cx="7920880" cy="7690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13 CuadroTexto"/>
          <p:cNvSpPr txBox="1"/>
          <p:nvPr/>
        </p:nvSpPr>
        <p:spPr>
          <a:xfrm>
            <a:off x="7970692" y="2247255"/>
            <a:ext cx="838691" cy="369332"/>
          </a:xfrm>
          <a:prstGeom prst="rect">
            <a:avLst/>
          </a:prstGeom>
          <a:noFill/>
        </p:spPr>
        <p:txBody>
          <a:bodyPr wrap="none" rtlCol="0">
            <a:spAutoFit/>
          </a:bodyPr>
          <a:lstStyle/>
          <a:p>
            <a:r>
              <a:rPr lang="es-MX" b="1" dirty="0" smtClean="0">
                <a:solidFill>
                  <a:srgbClr val="C0504D">
                    <a:lumMod val="75000"/>
                  </a:srgbClr>
                </a:solidFill>
                <a:latin typeface="Arial" panose="020B0604020202020204" pitchFamily="34" charset="0"/>
                <a:cs typeface="Arial" panose="020B0604020202020204" pitchFamily="34" charset="0"/>
              </a:rPr>
              <a:t>52,6%</a:t>
            </a:r>
            <a:endParaRPr lang="es-AR" b="1" dirty="0">
              <a:solidFill>
                <a:srgbClr val="C0504D">
                  <a:lumMod val="75000"/>
                </a:srgbClr>
              </a:solidFill>
              <a:latin typeface="Arial" panose="020B0604020202020204" pitchFamily="34" charset="0"/>
              <a:cs typeface="Arial" panose="020B0604020202020204" pitchFamily="34" charset="0"/>
            </a:endParaRPr>
          </a:p>
        </p:txBody>
      </p:sp>
      <p:sp>
        <p:nvSpPr>
          <p:cNvPr id="17" name="16 Rectángulo"/>
          <p:cNvSpPr/>
          <p:nvPr/>
        </p:nvSpPr>
        <p:spPr>
          <a:xfrm>
            <a:off x="900008" y="2094423"/>
            <a:ext cx="8136488" cy="112625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8" name="17 CuadroTexto"/>
          <p:cNvSpPr txBox="1"/>
          <p:nvPr/>
        </p:nvSpPr>
        <p:spPr>
          <a:xfrm>
            <a:off x="8018511" y="2826177"/>
            <a:ext cx="802377" cy="338554"/>
          </a:xfrm>
          <a:prstGeom prst="rect">
            <a:avLst/>
          </a:prstGeom>
          <a:noFill/>
        </p:spPr>
        <p:txBody>
          <a:bodyPr wrap="square" rtlCol="0">
            <a:spAutoFit/>
          </a:bodyPr>
          <a:lstStyle/>
          <a:p>
            <a:r>
              <a:rPr lang="es-MX" sz="1600" b="1" dirty="0" smtClean="0">
                <a:solidFill>
                  <a:srgbClr val="F79646">
                    <a:lumMod val="75000"/>
                  </a:srgbClr>
                </a:solidFill>
                <a:latin typeface="Arial" panose="020B0604020202020204" pitchFamily="34" charset="0"/>
                <a:cs typeface="Arial" panose="020B0604020202020204" pitchFamily="34" charset="0"/>
              </a:rPr>
              <a:t>68,7%</a:t>
            </a:r>
            <a:endParaRPr lang="es-AR" sz="1600" b="1" dirty="0">
              <a:solidFill>
                <a:srgbClr val="F79646">
                  <a:lumMod val="75000"/>
                </a:srgbClr>
              </a:solidFill>
              <a:latin typeface="Arial" panose="020B0604020202020204" pitchFamily="34" charset="0"/>
              <a:cs typeface="Arial" panose="020B0604020202020204" pitchFamily="34" charset="0"/>
            </a:endParaRPr>
          </a:p>
        </p:txBody>
      </p:sp>
      <p:sp>
        <p:nvSpPr>
          <p:cNvPr id="16" name="15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sp>
        <p:nvSpPr>
          <p:cNvPr id="19" name="18 CuadroTexto"/>
          <p:cNvSpPr txBox="1"/>
          <p:nvPr/>
        </p:nvSpPr>
        <p:spPr>
          <a:xfrm>
            <a:off x="41421" y="6021288"/>
            <a:ext cx="9091800" cy="292388"/>
          </a:xfrm>
          <a:prstGeom prst="rect">
            <a:avLst/>
          </a:prstGeom>
          <a:noFill/>
        </p:spPr>
        <p:txBody>
          <a:bodyPr wrap="square" rtlCol="0">
            <a:spAutoFit/>
          </a:bodyPr>
          <a:lstStyle/>
          <a:p>
            <a:pPr algn="just"/>
            <a:endParaRPr lang="es-AR" sz="1300" dirty="0">
              <a:solidFill>
                <a:prstClr val="white"/>
              </a:solidFill>
              <a:latin typeface="Arial" pitchFamily="34" charset="0"/>
              <a:cs typeface="Arial" pitchFamily="34" charset="0"/>
            </a:endParaRPr>
          </a:p>
        </p:txBody>
      </p:sp>
      <p:sp>
        <p:nvSpPr>
          <p:cNvPr id="20" name="21 CuadroTexto"/>
          <p:cNvSpPr txBox="1"/>
          <p:nvPr/>
        </p:nvSpPr>
        <p:spPr>
          <a:xfrm>
            <a:off x="226721" y="6021288"/>
            <a:ext cx="8809775" cy="784830"/>
          </a:xfrm>
          <a:prstGeom prst="rect">
            <a:avLst/>
          </a:prstGeom>
          <a:noFill/>
        </p:spPr>
        <p:txBody>
          <a:bodyPr wrap="square" rtlCol="0">
            <a:spAutoFit/>
          </a:bodyPr>
          <a:lstStyle/>
          <a:p>
            <a:pPr algn="just"/>
            <a:r>
              <a:rPr lang="es-AR" sz="1500" dirty="0" smtClean="0">
                <a:solidFill>
                  <a:srgbClr val="17375E"/>
                </a:solidFill>
                <a:latin typeface="Arial" pitchFamily="34" charset="0"/>
                <a:cs typeface="Arial" pitchFamily="34" charset="0"/>
              </a:rPr>
              <a:t>Quienes dependen de la justicia nacional o federal y se encuentran detenidos/as en la provincia de Entre Ríos, se distribuyen en 8 establecimientos. Entre las Unidades 1, 2 y 4 se concentran 7 de cada 10 personas encarceladas.</a:t>
            </a:r>
            <a:endParaRPr lang="es-AR" sz="1500" dirty="0">
              <a:solidFill>
                <a:srgbClr val="17375E"/>
              </a:solidFill>
              <a:latin typeface="Arial" pitchFamily="34" charset="0"/>
              <a:cs typeface="Arial" pitchFamily="34" charset="0"/>
            </a:endParaRPr>
          </a:p>
        </p:txBody>
      </p:sp>
      <p:sp>
        <p:nvSpPr>
          <p:cNvPr id="21" name="20 Rectángulo"/>
          <p:cNvSpPr/>
          <p:nvPr/>
        </p:nvSpPr>
        <p:spPr>
          <a:xfrm>
            <a:off x="107503" y="6033814"/>
            <a:ext cx="8928993" cy="7723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809192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652276182"/>
              </p:ext>
            </p:extLst>
          </p:nvPr>
        </p:nvGraphicFramePr>
        <p:xfrm>
          <a:off x="579832" y="1288505"/>
          <a:ext cx="3200080" cy="2140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2111895810"/>
              </p:ext>
            </p:extLst>
          </p:nvPr>
        </p:nvGraphicFramePr>
        <p:xfrm>
          <a:off x="4572000" y="1288505"/>
          <a:ext cx="4195256" cy="2140495"/>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CuadroTexto"/>
          <p:cNvSpPr txBox="1"/>
          <p:nvPr/>
        </p:nvSpPr>
        <p:spPr>
          <a:xfrm>
            <a:off x="5333204" y="1124744"/>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 (*)</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735436" y="1124744"/>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17" name="11 Gráfico"/>
          <p:cNvGraphicFramePr/>
          <p:nvPr>
            <p:extLst>
              <p:ext uri="{D42A27DB-BD31-4B8C-83A1-F6EECF244321}">
                <p14:modId xmlns:p14="http://schemas.microsoft.com/office/powerpoint/2010/main" val="3427226013"/>
              </p:ext>
            </p:extLst>
          </p:nvPr>
        </p:nvGraphicFramePr>
        <p:xfrm>
          <a:off x="1544772" y="3494519"/>
          <a:ext cx="5162164" cy="2088232"/>
        </p:xfrm>
        <a:graphic>
          <a:graphicData uri="http://schemas.openxmlformats.org/drawingml/2006/chart">
            <c:chart xmlns:c="http://schemas.openxmlformats.org/drawingml/2006/chart" xmlns:r="http://schemas.openxmlformats.org/officeDocument/2006/relationships" r:id="rId5"/>
          </a:graphicData>
        </a:graphic>
      </p:graphicFrame>
      <p:sp>
        <p:nvSpPr>
          <p:cNvPr id="18" name="12 CuadroTexto"/>
          <p:cNvSpPr txBox="1"/>
          <p:nvPr/>
        </p:nvSpPr>
        <p:spPr>
          <a:xfrm>
            <a:off x="2307226" y="3443496"/>
            <a:ext cx="357865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p>
        </p:txBody>
      </p:sp>
      <p:cxnSp>
        <p:nvCxnSpPr>
          <p:cNvPr id="21"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7" name="15 CuadroTexto"/>
          <p:cNvSpPr txBox="1"/>
          <p:nvPr/>
        </p:nvSpPr>
        <p:spPr>
          <a:xfrm>
            <a:off x="386269" y="5972854"/>
            <a:ext cx="8578219" cy="784830"/>
          </a:xfrm>
          <a:prstGeom prst="rect">
            <a:avLst/>
          </a:prstGeom>
          <a:noFill/>
        </p:spPr>
        <p:txBody>
          <a:bodyPr wrap="square" rtlCol="0">
            <a:spAutoFit/>
          </a:bodyPr>
          <a:lstStyle/>
          <a:p>
            <a:pPr algn="just"/>
            <a:r>
              <a:rPr lang="es-MX" sz="1500" dirty="0">
                <a:solidFill>
                  <a:srgbClr val="17375E"/>
                </a:solidFill>
                <a:latin typeface="Arial" pitchFamily="34" charset="0"/>
                <a:cs typeface="Arial" pitchFamily="34" charset="0"/>
              </a:rPr>
              <a:t>En la provincia de Entre Ríos 9 de cada 10 personas </a:t>
            </a:r>
            <a:r>
              <a:rPr lang="es-MX" sz="1500" dirty="0" smtClean="0">
                <a:solidFill>
                  <a:srgbClr val="17375E"/>
                </a:solidFill>
                <a:latin typeface="Arial" pitchFamily="34" charset="0"/>
                <a:cs typeface="Arial" pitchFamily="34" charset="0"/>
              </a:rPr>
              <a:t>privadas de su libertad a </a:t>
            </a:r>
            <a:r>
              <a:rPr lang="es-MX" sz="1500" dirty="0">
                <a:solidFill>
                  <a:srgbClr val="17375E"/>
                </a:solidFill>
                <a:latin typeface="Arial" pitchFamily="34" charset="0"/>
                <a:cs typeface="Arial" pitchFamily="34" charset="0"/>
              </a:rPr>
              <a:t>disposición de la justicia federal o nacional son </a:t>
            </a:r>
            <a:r>
              <a:rPr lang="es-MX" sz="1500" dirty="0" smtClean="0">
                <a:solidFill>
                  <a:srgbClr val="17375E"/>
                </a:solidFill>
                <a:latin typeface="Arial" pitchFamily="34" charset="0"/>
                <a:cs typeface="Arial" pitchFamily="34" charset="0"/>
              </a:rPr>
              <a:t>hombres. En casi su </a:t>
            </a:r>
            <a:r>
              <a:rPr lang="es-MX" sz="1500" dirty="0">
                <a:solidFill>
                  <a:srgbClr val="17375E"/>
                </a:solidFill>
                <a:latin typeface="Arial" pitchFamily="34" charset="0"/>
                <a:cs typeface="Arial" pitchFamily="34" charset="0"/>
              </a:rPr>
              <a:t>totalidad son mayores de 21 años y se encuentran encarcelados/as preventivamente en una </a:t>
            </a:r>
            <a:r>
              <a:rPr lang="es-MX" sz="1500" dirty="0" smtClean="0">
                <a:solidFill>
                  <a:srgbClr val="17375E"/>
                </a:solidFill>
                <a:latin typeface="Arial" pitchFamily="34" charset="0"/>
                <a:cs typeface="Arial" pitchFamily="34" charset="0"/>
              </a:rPr>
              <a:t>proporción que alcanza al 80%. </a:t>
            </a:r>
            <a:endParaRPr lang="es-AR" sz="1500" dirty="0">
              <a:solidFill>
                <a:srgbClr val="17375E"/>
              </a:solidFill>
              <a:latin typeface="Arial" pitchFamily="34" charset="0"/>
              <a:cs typeface="Arial" pitchFamily="34" charset="0"/>
            </a:endParaRPr>
          </a:p>
        </p:txBody>
      </p:sp>
      <p:sp>
        <p:nvSpPr>
          <p:cNvPr id="23" name="1 Título"/>
          <p:cNvSpPr txBox="1">
            <a:spLocks/>
          </p:cNvSpPr>
          <p:nvPr/>
        </p:nvSpPr>
        <p:spPr>
          <a:xfrm>
            <a:off x="326221" y="32901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Entre Ríos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19" name="18 CuadroTexto"/>
          <p:cNvSpPr txBox="1"/>
          <p:nvPr/>
        </p:nvSpPr>
        <p:spPr>
          <a:xfrm>
            <a:off x="36031" y="5589240"/>
            <a:ext cx="9102579"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230 detenidos/as con causas federales o nacionales en dependencias penitenciarias de la provincia de Entre Ríos.</a:t>
            </a:r>
            <a:endParaRPr lang="es-AR" sz="900" dirty="0">
              <a:solidFill>
                <a:prstClr val="black"/>
              </a:solidFill>
              <a:latin typeface="Arial" panose="020B0604020202020204" pitchFamily="34" charset="0"/>
              <a:cs typeface="Arial" panose="020B0604020202020204" pitchFamily="34" charset="0"/>
            </a:endParaRPr>
          </a:p>
        </p:txBody>
      </p:sp>
      <p:sp>
        <p:nvSpPr>
          <p:cNvPr id="20" name="2 Marcador de contenido"/>
          <p:cNvSpPr txBox="1">
            <a:spLocks/>
          </p:cNvSpPr>
          <p:nvPr/>
        </p:nvSpPr>
        <p:spPr>
          <a:xfrm>
            <a:off x="6228184" y="3297768"/>
            <a:ext cx="1958336" cy="2914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800" dirty="0" smtClean="0">
                <a:solidFill>
                  <a:srgbClr val="1F497D">
                    <a:lumMod val="75000"/>
                  </a:srgbClr>
                </a:solidFill>
                <a:latin typeface="Arial"/>
                <a:cs typeface="Arial"/>
              </a:rPr>
              <a:t>* Calculado sobre una base de 217 personas con dato de edad. </a:t>
            </a:r>
            <a:endParaRPr lang="es-AR" sz="800" dirty="0">
              <a:solidFill>
                <a:srgbClr val="1F497D">
                  <a:lumMod val="75000"/>
                </a:srgbClr>
              </a:solidFill>
              <a:latin typeface="Arial"/>
              <a:cs typeface="Arial"/>
            </a:endParaRPr>
          </a:p>
        </p:txBody>
      </p:sp>
      <p:sp>
        <p:nvSpPr>
          <p:cNvPr id="22" name="21 Rectángulo"/>
          <p:cNvSpPr/>
          <p:nvPr/>
        </p:nvSpPr>
        <p:spPr>
          <a:xfrm>
            <a:off x="251520" y="5949280"/>
            <a:ext cx="8784976" cy="8084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37807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Metodología</a:t>
            </a:r>
            <a:endParaRPr lang="es-AR" sz="4000" b="1" dirty="0">
              <a:solidFill>
                <a:prstClr val="white"/>
              </a:solidFill>
              <a:latin typeface="Arial"/>
              <a:cs typeface="Arial"/>
            </a:endParaRPr>
          </a:p>
        </p:txBody>
      </p:sp>
      <p:sp>
        <p:nvSpPr>
          <p:cNvPr id="8" name="2 Marcador de contenido"/>
          <p:cNvSpPr>
            <a:spLocks noGrp="1"/>
          </p:cNvSpPr>
          <p:nvPr>
            <p:ph idx="1"/>
          </p:nvPr>
        </p:nvSpPr>
        <p:spPr>
          <a:xfrm>
            <a:off x="601216" y="2060848"/>
            <a:ext cx="8003232" cy="4608512"/>
          </a:xfrm>
          <a:prstGeom prst="rect">
            <a:avLst/>
          </a:prstGeom>
        </p:spPr>
        <p:txBody>
          <a:bodyPr>
            <a:noAutofit/>
          </a:bodyPr>
          <a:lstStyle/>
          <a:p>
            <a:pPr algn="just">
              <a:spcBef>
                <a:spcPts val="0"/>
              </a:spcBef>
              <a:defRPr/>
            </a:pPr>
            <a:r>
              <a:rPr lang="es-MX" sz="1300" dirty="0">
                <a:solidFill>
                  <a:schemeClr val="tx2">
                    <a:lumMod val="75000"/>
                  </a:schemeClr>
                </a:solidFill>
                <a:latin typeface="Arial"/>
                <a:cs typeface="Arial"/>
              </a:rPr>
              <a:t>La información contenida en estos reportes toma como fuente los partes semanales enviados por el SPF a PROCUVIN y es sistematizada y procesada por el Área de Registro y Bases de Datos</a:t>
            </a:r>
            <a:r>
              <a:rPr lang="es-MX" sz="1300" dirty="0" smtClean="0">
                <a:solidFill>
                  <a:schemeClr val="tx2">
                    <a:lumMod val="75000"/>
                  </a:schemeClr>
                </a:solidFill>
                <a:latin typeface="Arial"/>
                <a:cs typeface="Arial"/>
              </a:rPr>
              <a:t>.</a:t>
            </a:r>
          </a:p>
          <a:p>
            <a:pPr algn="just">
              <a:spcBef>
                <a:spcPts val="0"/>
              </a:spcBef>
              <a:defRPr/>
            </a:pPr>
            <a:endParaRPr lang="es-MX" sz="1300" dirty="0">
              <a:solidFill>
                <a:schemeClr val="tx2">
                  <a:lumMod val="75000"/>
                </a:schemeClr>
              </a:solidFill>
              <a:latin typeface="Arial"/>
              <a:cs typeface="Arial"/>
            </a:endParaRPr>
          </a:p>
          <a:p>
            <a:pPr algn="just">
              <a:spcBef>
                <a:spcPts val="0"/>
              </a:spcBef>
              <a:defRPr/>
            </a:pPr>
            <a:r>
              <a:rPr lang="es-MX" sz="1300" dirty="0" smtClean="0">
                <a:solidFill>
                  <a:schemeClr val="tx2">
                    <a:lumMod val="75000"/>
                  </a:schemeClr>
                </a:solidFill>
                <a:latin typeface="Arial"/>
                <a:cs typeface="Arial"/>
              </a:rPr>
              <a:t>El parte tomado para elaborar el informe siempre se corresponde al de la </a:t>
            </a:r>
            <a:r>
              <a:rPr lang="es-MX" sz="1300" u="sng" dirty="0" smtClean="0">
                <a:solidFill>
                  <a:schemeClr val="tx2">
                    <a:lumMod val="75000"/>
                  </a:schemeClr>
                </a:solidFill>
                <a:latin typeface="Arial"/>
                <a:cs typeface="Arial"/>
              </a:rPr>
              <a:t>última semana de cada mes</a:t>
            </a:r>
            <a:r>
              <a:rPr lang="es-MX" sz="1300" dirty="0" smtClean="0">
                <a:solidFill>
                  <a:schemeClr val="tx2">
                    <a:lumMod val="75000"/>
                  </a:schemeClr>
                </a:solidFill>
                <a:latin typeface="Arial"/>
                <a:cs typeface="Arial"/>
              </a:rPr>
              <a:t>. Esta decisión se sustenta en representar </a:t>
            </a:r>
            <a:r>
              <a:rPr lang="es-MX" sz="1300" u="sng" dirty="0" smtClean="0">
                <a:solidFill>
                  <a:schemeClr val="tx2">
                    <a:lumMod val="75000"/>
                  </a:schemeClr>
                </a:solidFill>
                <a:latin typeface="Arial"/>
                <a:cs typeface="Arial"/>
              </a:rPr>
              <a:t>el último dato del período</a:t>
            </a:r>
            <a:r>
              <a:rPr lang="es-MX" sz="1300" dirty="0" smtClean="0">
                <a:solidFill>
                  <a:schemeClr val="tx2">
                    <a:lumMod val="75000"/>
                  </a:schemeClr>
                </a:solidFill>
                <a:latin typeface="Arial"/>
                <a:cs typeface="Arial"/>
              </a:rPr>
              <a:t> independientemente de sus movimientos previos, siempre considerando que la población alojada es un dato variable. </a:t>
            </a:r>
            <a:endParaRPr lang="es-MX" sz="1300" dirty="0">
              <a:solidFill>
                <a:schemeClr val="tx2">
                  <a:lumMod val="75000"/>
                </a:schemeClr>
              </a:solidFill>
              <a:latin typeface="Arial"/>
              <a:cs typeface="Arial"/>
            </a:endParaRPr>
          </a:p>
          <a:p>
            <a:pPr marL="0" indent="0" algn="just">
              <a:spcBef>
                <a:spcPts val="0"/>
              </a:spcBef>
              <a:buNone/>
              <a:defRPr/>
            </a:pPr>
            <a:endParaRPr lang="es-MX" sz="1300" dirty="0">
              <a:solidFill>
                <a:schemeClr val="tx2">
                  <a:lumMod val="75000"/>
                </a:schemeClr>
              </a:solidFill>
              <a:latin typeface="Arial"/>
              <a:cs typeface="Arial"/>
            </a:endParaRPr>
          </a:p>
          <a:p>
            <a:pPr algn="just">
              <a:spcBef>
                <a:spcPts val="0"/>
              </a:spcBef>
              <a:defRPr/>
            </a:pPr>
            <a:r>
              <a:rPr lang="es-MX" sz="1300" dirty="0">
                <a:solidFill>
                  <a:schemeClr val="tx2">
                    <a:lumMod val="75000"/>
                  </a:schemeClr>
                </a:solidFill>
                <a:latin typeface="Arial"/>
                <a:cs typeface="Arial"/>
              </a:rPr>
              <a:t>Cabe aclarar que los partes enviados por el SPF son elaborados por su área de estadísticas en base a la información que le remite cada unidad penitenciaria, como consecuencia de ello, se asume que pueden existir omisiones.</a:t>
            </a:r>
          </a:p>
          <a:p>
            <a:pPr algn="just">
              <a:spcBef>
                <a:spcPts val="0"/>
              </a:spcBef>
              <a:defRPr/>
            </a:pPr>
            <a:endParaRPr lang="es-MX" sz="1300" dirty="0">
              <a:solidFill>
                <a:schemeClr val="tx2">
                  <a:lumMod val="75000"/>
                </a:schemeClr>
              </a:solidFill>
              <a:latin typeface="Arial"/>
              <a:cs typeface="Arial"/>
            </a:endParaRPr>
          </a:p>
          <a:p>
            <a:pPr algn="just">
              <a:spcBef>
                <a:spcPts val="0"/>
              </a:spcBef>
              <a:defRPr/>
            </a:pPr>
            <a:r>
              <a:rPr lang="es-MX" sz="1300" dirty="0">
                <a:solidFill>
                  <a:schemeClr val="tx2">
                    <a:lumMod val="75000"/>
                  </a:schemeClr>
                </a:solidFill>
                <a:latin typeface="Arial"/>
                <a:cs typeface="Arial"/>
              </a:rPr>
              <a:t>Por otra parte, se aclara que los números presentados corresponden a personas alojadas en unidades del SPF. Esto no constituye el universo total de los presos </a:t>
            </a:r>
            <a:r>
              <a:rPr lang="es-MX" sz="1300" dirty="0" smtClean="0">
                <a:solidFill>
                  <a:schemeClr val="tx2">
                    <a:lumMod val="75000"/>
                  </a:schemeClr>
                </a:solidFill>
                <a:latin typeface="Arial"/>
                <a:cs typeface="Arial"/>
              </a:rPr>
              <a:t>federales, </a:t>
            </a:r>
            <a:r>
              <a:rPr lang="es-MX" sz="1300" dirty="0">
                <a:solidFill>
                  <a:schemeClr val="tx2">
                    <a:lumMod val="75000"/>
                  </a:schemeClr>
                </a:solidFill>
                <a:latin typeface="Arial"/>
                <a:cs typeface="Arial"/>
              </a:rPr>
              <a:t>debido a que el SPF no incluye en su reporte la información referida a detenidos bajo jurisdicción federal y nacional </a:t>
            </a:r>
            <a:r>
              <a:rPr lang="es-MX" sz="1300" dirty="0" smtClean="0">
                <a:solidFill>
                  <a:schemeClr val="tx2">
                    <a:lumMod val="75000"/>
                  </a:schemeClr>
                </a:solidFill>
                <a:latin typeface="Arial"/>
                <a:cs typeface="Arial"/>
              </a:rPr>
              <a:t>alojados </a:t>
            </a:r>
            <a:r>
              <a:rPr lang="es-MX" sz="1300" dirty="0">
                <a:solidFill>
                  <a:schemeClr val="tx2">
                    <a:lumMod val="75000"/>
                  </a:schemeClr>
                </a:solidFill>
                <a:latin typeface="Arial"/>
                <a:cs typeface="Arial"/>
              </a:rPr>
              <a:t>en cárceles provinciales (por ej: Mendoza, Córdoba, </a:t>
            </a:r>
            <a:r>
              <a:rPr lang="es-MX" sz="1300" dirty="0" smtClean="0">
                <a:solidFill>
                  <a:schemeClr val="tx2">
                    <a:lumMod val="75000"/>
                  </a:schemeClr>
                </a:solidFill>
                <a:latin typeface="Arial"/>
                <a:cs typeface="Arial"/>
              </a:rPr>
              <a:t>Santa Fe, </a:t>
            </a:r>
            <a:r>
              <a:rPr lang="es-MX" sz="1300" dirty="0">
                <a:solidFill>
                  <a:schemeClr val="tx2">
                    <a:lumMod val="75000"/>
                  </a:schemeClr>
                </a:solidFill>
                <a:latin typeface="Arial"/>
                <a:cs typeface="Arial"/>
              </a:rPr>
              <a:t>etc</a:t>
            </a:r>
            <a:r>
              <a:rPr lang="es-MX" sz="1300" dirty="0" smtClean="0">
                <a:solidFill>
                  <a:schemeClr val="tx2">
                    <a:lumMod val="75000"/>
                  </a:schemeClr>
                </a:solidFill>
                <a:latin typeface="Arial"/>
                <a:cs typeface="Arial"/>
              </a:rPr>
              <a:t>.) o institutos de menores y/o otros dispositivos tales como escuadrones de gendarmería que alojan detenidos, etc. </a:t>
            </a:r>
          </a:p>
          <a:p>
            <a:pPr marL="0" indent="0" algn="just">
              <a:spcBef>
                <a:spcPts val="0"/>
              </a:spcBef>
              <a:buNone/>
              <a:defRPr/>
            </a:pPr>
            <a:endParaRPr lang="es-MX" sz="1300" dirty="0" smtClean="0">
              <a:solidFill>
                <a:schemeClr val="tx2">
                  <a:lumMod val="75000"/>
                </a:schemeClr>
              </a:solidFill>
              <a:latin typeface="Arial"/>
              <a:cs typeface="Arial"/>
            </a:endParaRPr>
          </a:p>
          <a:p>
            <a:pPr algn="just">
              <a:spcBef>
                <a:spcPts val="0"/>
              </a:spcBef>
              <a:defRPr/>
            </a:pPr>
            <a:r>
              <a:rPr lang="es-MX" sz="1300" dirty="0" smtClean="0">
                <a:solidFill>
                  <a:schemeClr val="tx2">
                    <a:lumMod val="75000"/>
                  </a:schemeClr>
                </a:solidFill>
                <a:latin typeface="Arial"/>
                <a:cs typeface="Arial"/>
              </a:rPr>
              <a:t>A los fines de ampliar la información respecto de este universo de detenidos, es que se comenzó a solicitar a los Fiscales de los principales distritos que alojan detenidos federales que provean información respecto de la cantidad de personas alojadas en dependencias provinciales. </a:t>
            </a:r>
            <a:r>
              <a:rPr lang="es-MX" sz="1300" u="sng" dirty="0" smtClean="0">
                <a:solidFill>
                  <a:schemeClr val="tx2">
                    <a:lumMod val="75000"/>
                  </a:schemeClr>
                </a:solidFill>
                <a:latin typeface="Arial"/>
                <a:cs typeface="Arial"/>
              </a:rPr>
              <a:t>Ello se analizará en la segunda parte de este reporte. </a:t>
            </a:r>
            <a:endParaRPr lang="es-MX" sz="1300" dirty="0">
              <a:solidFill>
                <a:schemeClr val="tx2">
                  <a:lumMod val="75000"/>
                </a:schemeClr>
              </a:solidFill>
              <a:latin typeface="Arial"/>
              <a:cs typeface="Arial"/>
            </a:endParaRPr>
          </a:p>
        </p:txBody>
      </p:sp>
    </p:spTree>
    <p:extLst>
      <p:ext uri="{BB962C8B-B14F-4D97-AF65-F5344CB8AC3E}">
        <p14:creationId xmlns:p14="http://schemas.microsoft.com/office/powerpoint/2010/main" val="2861192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II.4 Santa Fe</a:t>
            </a:r>
            <a:endParaRPr lang="es-MX" sz="3200" dirty="0">
              <a:solidFill>
                <a:srgbClr val="1F497D">
                  <a:lumMod val="75000"/>
                </a:srgbClr>
              </a:solidFill>
              <a:latin typeface="Arial" pitchFamily="34" charset="0"/>
              <a:cs typeface="Arial" pitchFamily="34" charset="0"/>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124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Fe</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356119" y="1124744"/>
            <a:ext cx="8003232"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defRPr/>
            </a:pPr>
            <a:r>
              <a:rPr lang="es-MX" sz="1600" dirty="0" smtClean="0">
                <a:solidFill>
                  <a:srgbClr val="1F497D">
                    <a:lumMod val="75000"/>
                  </a:srgbClr>
                </a:solidFill>
                <a:latin typeface="Arial"/>
                <a:cs typeface="Arial"/>
              </a:rPr>
              <a:t>En enero de 2015, son </a:t>
            </a:r>
            <a:r>
              <a:rPr lang="es-MX" sz="1600" b="1" dirty="0" smtClean="0">
                <a:solidFill>
                  <a:srgbClr val="1F497D">
                    <a:lumMod val="75000"/>
                  </a:srgbClr>
                </a:solidFill>
                <a:latin typeface="Arial"/>
                <a:cs typeface="Arial"/>
              </a:rPr>
              <a:t>241 las personas a disposición de la justicia federal</a:t>
            </a:r>
            <a:r>
              <a:rPr lang="es-MX" sz="1600" dirty="0" smtClean="0">
                <a:solidFill>
                  <a:srgbClr val="1F497D">
                    <a:lumMod val="75000"/>
                  </a:srgbClr>
                </a:solidFill>
                <a:latin typeface="Arial"/>
                <a:cs typeface="Arial"/>
              </a:rPr>
              <a:t> que se encontraban detenidas en establecimientos de la provincia.   </a:t>
            </a:r>
          </a:p>
          <a:p>
            <a:pPr marL="0" indent="0" algn="just">
              <a:spcBef>
                <a:spcPts val="0"/>
              </a:spcBef>
              <a:buNone/>
              <a:defRPr/>
            </a:pPr>
            <a:endParaRPr lang="es-MX" sz="1600" dirty="0">
              <a:solidFill>
                <a:srgbClr val="1F497D">
                  <a:lumMod val="75000"/>
                </a:srgbClr>
              </a:solidFill>
              <a:latin typeface="Arial"/>
              <a:cs typeface="Arial"/>
            </a:endParaRPr>
          </a:p>
          <a:p>
            <a:pPr marL="0" indent="0" algn="just">
              <a:spcBef>
                <a:spcPts val="0"/>
              </a:spcBef>
              <a:buNone/>
              <a:defRPr/>
            </a:pPr>
            <a:r>
              <a:rPr lang="es-MX" sz="1600" dirty="0">
                <a:solidFill>
                  <a:srgbClr val="1F497D">
                    <a:lumMod val="75000"/>
                  </a:srgbClr>
                </a:solidFill>
                <a:latin typeface="Arial"/>
                <a:cs typeface="Arial"/>
              </a:rPr>
              <a:t>Quienes se encuentran privados de la libertad en establecimientos de la provincia lo están tanto en cárceles del Servicio </a:t>
            </a:r>
            <a:r>
              <a:rPr lang="es-MX" sz="1600" dirty="0" smtClean="0">
                <a:solidFill>
                  <a:srgbClr val="1F497D">
                    <a:lumMod val="75000"/>
                  </a:srgbClr>
                </a:solidFill>
                <a:latin typeface="Arial"/>
                <a:cs typeface="Arial"/>
              </a:rPr>
              <a:t>Penitenciario </a:t>
            </a:r>
            <a:r>
              <a:rPr lang="es-MX" sz="1600" dirty="0">
                <a:solidFill>
                  <a:srgbClr val="1F497D">
                    <a:lumMod val="75000"/>
                  </a:srgbClr>
                </a:solidFill>
                <a:latin typeface="Arial"/>
                <a:cs typeface="Arial"/>
              </a:rPr>
              <a:t>(SPSF) como en dependencias policiales. </a:t>
            </a:r>
          </a:p>
        </p:txBody>
      </p:sp>
      <p:graphicFrame>
        <p:nvGraphicFramePr>
          <p:cNvPr id="2" name="1 Gráfico"/>
          <p:cNvGraphicFramePr/>
          <p:nvPr>
            <p:extLst>
              <p:ext uri="{D42A27DB-BD31-4B8C-83A1-F6EECF244321}">
                <p14:modId xmlns:p14="http://schemas.microsoft.com/office/powerpoint/2010/main" val="2968336178"/>
              </p:ext>
            </p:extLst>
          </p:nvPr>
        </p:nvGraphicFramePr>
        <p:xfrm>
          <a:off x="1886475" y="2615100"/>
          <a:ext cx="5061789"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2245294" y="5253825"/>
            <a:ext cx="4722768" cy="215444"/>
          </a:xfrm>
          <a:prstGeom prst="rect">
            <a:avLst/>
          </a:prstGeom>
          <a:noFill/>
        </p:spPr>
        <p:txBody>
          <a:bodyPr wrap="none" rtlCol="0">
            <a:spAutoFit/>
          </a:bodyPr>
          <a:lstStyle/>
          <a:p>
            <a:r>
              <a:rPr lang="es-MX" sz="800" dirty="0" smtClean="0">
                <a:solidFill>
                  <a:prstClr val="black"/>
                </a:solidFill>
                <a:latin typeface="Arial" panose="020B0604020202020204" pitchFamily="34" charset="0"/>
                <a:cs typeface="Arial" panose="020B0604020202020204" pitchFamily="34" charset="0"/>
              </a:rPr>
              <a:t>Base: 241 personas detenidas con causas federales en establecimientos provinciales de Santa Fe.</a:t>
            </a:r>
            <a:endParaRPr lang="es-AR" sz="800" dirty="0">
              <a:solidFill>
                <a:prstClr val="black"/>
              </a:solidFill>
              <a:latin typeface="Arial" panose="020B0604020202020204" pitchFamily="34" charset="0"/>
              <a:cs typeface="Arial" panose="020B0604020202020204" pitchFamily="34" charset="0"/>
            </a:endParaRPr>
          </a:p>
        </p:txBody>
      </p:sp>
      <p:sp>
        <p:nvSpPr>
          <p:cNvPr id="10" name="15 CuadroTexto"/>
          <p:cNvSpPr txBox="1"/>
          <p:nvPr/>
        </p:nvSpPr>
        <p:spPr>
          <a:xfrm>
            <a:off x="323528" y="5982379"/>
            <a:ext cx="8515736"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Existe una muy alta proporción de personas privadas de su libertad dependientes de la justicia federal que se encuentran alojadas en dependencias policiales, este conjunto supera al 40% sobre el total de detenidos/as.  </a:t>
            </a:r>
            <a:endParaRPr lang="es-AR" sz="1500" dirty="0">
              <a:solidFill>
                <a:srgbClr val="17375E"/>
              </a:solidFill>
              <a:latin typeface="Arial" pitchFamily="34" charset="0"/>
              <a:cs typeface="Arial" pitchFamily="34" charset="0"/>
            </a:endParaRPr>
          </a:p>
        </p:txBody>
      </p:sp>
      <p:sp>
        <p:nvSpPr>
          <p:cNvPr id="12" name="11 Rectángulo"/>
          <p:cNvSpPr/>
          <p:nvPr/>
        </p:nvSpPr>
        <p:spPr>
          <a:xfrm>
            <a:off x="179512" y="5949279"/>
            <a:ext cx="8842737" cy="8179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744913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Fe</a:t>
            </a:r>
            <a:r>
              <a:rPr lang="es-MX" sz="2400" dirty="0" smtClean="0">
                <a:solidFill>
                  <a:srgbClr val="1F497D">
                    <a:lumMod val="75000"/>
                  </a:srgbClr>
                </a:solidFill>
                <a:latin typeface="Arial" pitchFamily="34" charset="0"/>
                <a:cs typeface="Arial" pitchFamily="34" charset="0"/>
              </a:rPr>
              <a:t> |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421942" y="1052736"/>
            <a:ext cx="8003232"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defRPr/>
            </a:pPr>
            <a:r>
              <a:rPr lang="es-MX" sz="1700" dirty="0" smtClean="0">
                <a:solidFill>
                  <a:srgbClr val="1F497D">
                    <a:lumMod val="75000"/>
                  </a:srgbClr>
                </a:solidFill>
                <a:latin typeface="Arial"/>
                <a:cs typeface="Arial"/>
              </a:rPr>
              <a:t>Las 102 personas privadas de su libertad en establecimientos del SPSF se encuentran distribuidas en 8 dependencias de esta fuerza.   </a:t>
            </a:r>
          </a:p>
        </p:txBody>
      </p:sp>
      <p:graphicFrame>
        <p:nvGraphicFramePr>
          <p:cNvPr id="7" name="6 Tabla"/>
          <p:cNvGraphicFramePr>
            <a:graphicFrameLocks noGrp="1"/>
          </p:cNvGraphicFramePr>
          <p:nvPr>
            <p:extLst>
              <p:ext uri="{D42A27DB-BD31-4B8C-83A1-F6EECF244321}">
                <p14:modId xmlns:p14="http://schemas.microsoft.com/office/powerpoint/2010/main" val="139687361"/>
              </p:ext>
            </p:extLst>
          </p:nvPr>
        </p:nvGraphicFramePr>
        <p:xfrm>
          <a:off x="1261970" y="1916832"/>
          <a:ext cx="6264697" cy="3672410"/>
        </p:xfrm>
        <a:graphic>
          <a:graphicData uri="http://schemas.openxmlformats.org/drawingml/2006/table">
            <a:tbl>
              <a:tblPr>
                <a:tableStyleId>{D113A9D2-9D6B-4929-AA2D-F23B5EE8CBE7}</a:tableStyleId>
              </a:tblPr>
              <a:tblGrid>
                <a:gridCol w="2453475"/>
                <a:gridCol w="1905611"/>
                <a:gridCol w="1905611"/>
              </a:tblGrid>
              <a:tr h="367241">
                <a:tc>
                  <a:txBody>
                    <a:bodyPr/>
                    <a:lstStyle/>
                    <a:p>
                      <a:pPr algn="ctr" fontAlgn="b"/>
                      <a:r>
                        <a:rPr lang="es-MX" sz="1200" u="none" strike="noStrike" dirty="0" smtClean="0">
                          <a:solidFill>
                            <a:schemeClr val="tx2"/>
                          </a:solidFill>
                          <a:effectLst/>
                          <a:latin typeface="Arial" pitchFamily="34" charset="0"/>
                          <a:cs typeface="Arial" pitchFamily="34" charset="0"/>
                        </a:rPr>
                        <a:t>Establecimiento</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Cantidad</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Porcentaje</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r>
              <a:tr h="367241">
                <a:tc>
                  <a:txBody>
                    <a:bodyPr/>
                    <a:lstStyle/>
                    <a:p>
                      <a:pPr algn="l" fontAlgn="b"/>
                      <a:r>
                        <a:rPr lang="es-AR" sz="1200" u="none" strike="noStrike" dirty="0" smtClean="0">
                          <a:effectLst/>
                          <a:latin typeface="Arial" pitchFamily="34" charset="0"/>
                          <a:cs typeface="Arial" pitchFamily="34" charset="0"/>
                        </a:rPr>
                        <a:t>Unidad 2 de Santa fe</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34</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33,3%</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1 de Coronda</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21</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20,6%</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4 de Santa Fe</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16</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16,7%</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11 de Piñero</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10</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9,8%</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AR" sz="1200" u="none" strike="noStrike" dirty="0" smtClean="0">
                          <a:effectLst/>
                          <a:latin typeface="Arial" pitchFamily="34" charset="0"/>
                          <a:cs typeface="Arial" pitchFamily="34" charset="0"/>
                        </a:rPr>
                        <a:t>Unidad 6 de Rosario</a:t>
                      </a:r>
                      <a:endParaRPr lang="es-AR" sz="1200" b="0" i="0" u="none" strike="noStrike" dirty="0" smtClean="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10</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9,8%</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9 de Recreo </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6</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5,9%</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5 de Rosario</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3</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2,9%</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Unidad 3 de Rosario</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2</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1,9%</a:t>
                      </a:r>
                      <a:endParaRPr lang="es-AR" sz="12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7241">
                <a:tc>
                  <a:txBody>
                    <a:bodyPr/>
                    <a:lstStyle/>
                    <a:p>
                      <a:pPr algn="l" fontAlgn="b"/>
                      <a:r>
                        <a:rPr lang="es-AR" sz="1200" u="none" strike="noStrike" dirty="0" smtClean="0">
                          <a:effectLst/>
                          <a:latin typeface="Arial" pitchFamily="34" charset="0"/>
                          <a:cs typeface="Arial" pitchFamily="34" charset="0"/>
                        </a:rPr>
                        <a:t>Total </a:t>
                      </a:r>
                      <a:r>
                        <a:rPr lang="es-AR" sz="1200" u="none" strike="noStrike" dirty="0">
                          <a:effectLst/>
                          <a:latin typeface="Arial" pitchFamily="34" charset="0"/>
                          <a:cs typeface="Arial" pitchFamily="34" charset="0"/>
                        </a:rPr>
                        <a:t>general</a:t>
                      </a:r>
                      <a:endParaRPr lang="es-AR" sz="12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AR" sz="1200" u="none" strike="noStrike" dirty="0" smtClean="0">
                          <a:effectLst/>
                          <a:latin typeface="Arial" pitchFamily="34" charset="0"/>
                          <a:cs typeface="Arial" pitchFamily="34" charset="0"/>
                        </a:rPr>
                        <a:t>102</a:t>
                      </a:r>
                      <a:endParaRPr lang="es-AR" sz="12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AR" sz="1200" u="none" strike="noStrike" dirty="0" smtClean="0">
                          <a:effectLst/>
                          <a:latin typeface="Arial" pitchFamily="34" charset="0"/>
                          <a:cs typeface="Arial" pitchFamily="34" charset="0"/>
                        </a:rPr>
                        <a:t>100%</a:t>
                      </a:r>
                      <a:endParaRPr lang="es-AR" sz="1200" b="1" i="0" u="none" strike="noStrike" dirty="0">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0" name="1 Rectángulo"/>
          <p:cNvSpPr/>
          <p:nvPr/>
        </p:nvSpPr>
        <p:spPr>
          <a:xfrm>
            <a:off x="1259632" y="2276873"/>
            <a:ext cx="7165542" cy="7722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2" name="11 Rectángulo"/>
          <p:cNvSpPr/>
          <p:nvPr/>
        </p:nvSpPr>
        <p:spPr>
          <a:xfrm>
            <a:off x="1331640" y="2276873"/>
            <a:ext cx="7200800" cy="1152127"/>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3" name="3 CuadroTexto"/>
          <p:cNvSpPr txBox="1"/>
          <p:nvPr/>
        </p:nvSpPr>
        <p:spPr>
          <a:xfrm>
            <a:off x="7615307" y="2550310"/>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53,9%</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4" name="12 CuadroTexto"/>
          <p:cNvSpPr txBox="1"/>
          <p:nvPr/>
        </p:nvSpPr>
        <p:spPr>
          <a:xfrm>
            <a:off x="7596336" y="3090446"/>
            <a:ext cx="692818" cy="307777"/>
          </a:xfrm>
          <a:prstGeom prst="rect">
            <a:avLst/>
          </a:prstGeom>
          <a:noFill/>
        </p:spPr>
        <p:txBody>
          <a:bodyPr wrap="none" rtlCol="0">
            <a:spAutoFit/>
          </a:bodyPr>
          <a:lstStyle/>
          <a:p>
            <a:r>
              <a:rPr lang="es-MX" sz="1400" b="1" dirty="0" smtClean="0">
                <a:solidFill>
                  <a:srgbClr val="F79646">
                    <a:lumMod val="75000"/>
                  </a:srgbClr>
                </a:solidFill>
                <a:latin typeface="Arial" panose="020B0604020202020204" pitchFamily="34" charset="0"/>
                <a:cs typeface="Arial" panose="020B0604020202020204" pitchFamily="34" charset="0"/>
              </a:rPr>
              <a:t>70,6%</a:t>
            </a:r>
            <a:endParaRPr lang="es-AR" sz="1400" b="1" dirty="0">
              <a:solidFill>
                <a:srgbClr val="F79646">
                  <a:lumMod val="75000"/>
                </a:srgbClr>
              </a:solidFill>
              <a:latin typeface="Arial" panose="020B0604020202020204" pitchFamily="34" charset="0"/>
              <a:cs typeface="Arial" panose="020B0604020202020204" pitchFamily="34" charset="0"/>
            </a:endParaRPr>
          </a:p>
        </p:txBody>
      </p:sp>
      <p:sp>
        <p:nvSpPr>
          <p:cNvPr id="17" name="15 CuadroTexto"/>
          <p:cNvSpPr txBox="1"/>
          <p:nvPr/>
        </p:nvSpPr>
        <p:spPr>
          <a:xfrm>
            <a:off x="443161" y="5983188"/>
            <a:ext cx="8161287" cy="784830"/>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La mayor cantidad de detenidos/as se encuentran alojados/as en la Unidad 2 de Santa Fe y en la Número 1 de Coronda. Juntas, alojan a la mitad del conjunto de personas privadas de libertad a disposición de la justicia federal en la provincia. </a:t>
            </a:r>
            <a:endParaRPr lang="es-AR" sz="1500" dirty="0">
              <a:solidFill>
                <a:srgbClr val="17375E"/>
              </a:solidFill>
              <a:latin typeface="Arial" pitchFamily="34" charset="0"/>
              <a:cs typeface="Arial" pitchFamily="34" charset="0"/>
            </a:endParaRPr>
          </a:p>
        </p:txBody>
      </p:sp>
      <p:sp>
        <p:nvSpPr>
          <p:cNvPr id="16" name="15 Rectángulo"/>
          <p:cNvSpPr/>
          <p:nvPr/>
        </p:nvSpPr>
        <p:spPr>
          <a:xfrm>
            <a:off x="179512" y="5949280"/>
            <a:ext cx="8679929" cy="8187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499562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463944" y="5983188"/>
            <a:ext cx="8284520" cy="784830"/>
          </a:xfrm>
          <a:prstGeom prst="rect">
            <a:avLst/>
          </a:prstGeom>
          <a:noFill/>
        </p:spPr>
        <p:txBody>
          <a:bodyPr wrap="square" rtlCol="0">
            <a:spAutoFit/>
          </a:bodyPr>
          <a:lstStyle/>
          <a:p>
            <a:pPr algn="just"/>
            <a:r>
              <a:rPr lang="es-MX" sz="1500" dirty="0">
                <a:solidFill>
                  <a:srgbClr val="17375E"/>
                </a:solidFill>
                <a:latin typeface="Arial" pitchFamily="34" charset="0"/>
                <a:cs typeface="Arial" pitchFamily="34" charset="0"/>
              </a:rPr>
              <a:t>Las dependencias del Servicio Penitenciario de la Provincia de Santa Fe muestran una mayor proporción de mujeres privadas de su libertad en relación con otras provincias que alojan detenidos/as con causas federales. </a:t>
            </a:r>
            <a:endParaRPr lang="es-AR" sz="1500" dirty="0">
              <a:solidFill>
                <a:srgbClr val="17375E"/>
              </a:solidFill>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816911766"/>
              </p:ext>
            </p:extLst>
          </p:nvPr>
        </p:nvGraphicFramePr>
        <p:xfrm>
          <a:off x="467544" y="1329735"/>
          <a:ext cx="371224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CuadroTexto"/>
          <p:cNvSpPr txBox="1"/>
          <p:nvPr/>
        </p:nvSpPr>
        <p:spPr>
          <a:xfrm>
            <a:off x="5148064" y="1191235"/>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14" name="13 CuadroTexto"/>
          <p:cNvSpPr txBox="1"/>
          <p:nvPr/>
        </p:nvSpPr>
        <p:spPr>
          <a:xfrm>
            <a:off x="922141" y="1191235"/>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20" name="19 Gráfico"/>
          <p:cNvGraphicFramePr/>
          <p:nvPr>
            <p:extLst>
              <p:ext uri="{D42A27DB-BD31-4B8C-83A1-F6EECF244321}">
                <p14:modId xmlns:p14="http://schemas.microsoft.com/office/powerpoint/2010/main" val="2087036867"/>
              </p:ext>
            </p:extLst>
          </p:nvPr>
        </p:nvGraphicFramePr>
        <p:xfrm>
          <a:off x="1979712" y="3679714"/>
          <a:ext cx="4320480" cy="2231282"/>
        </p:xfrm>
        <a:graphic>
          <a:graphicData uri="http://schemas.openxmlformats.org/drawingml/2006/chart">
            <c:chart xmlns:c="http://schemas.openxmlformats.org/drawingml/2006/chart" xmlns:r="http://schemas.openxmlformats.org/officeDocument/2006/relationships" r:id="rId4"/>
          </a:graphicData>
        </a:graphic>
      </p:graphicFrame>
      <p:sp>
        <p:nvSpPr>
          <p:cNvPr id="21" name="20 CuadroTexto"/>
          <p:cNvSpPr txBox="1"/>
          <p:nvPr/>
        </p:nvSpPr>
        <p:spPr>
          <a:xfrm>
            <a:off x="2792005" y="3356992"/>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
        <p:nvSpPr>
          <p:cNvPr id="19"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Fe</a:t>
            </a:r>
            <a:r>
              <a:rPr lang="es-MX" sz="2400" dirty="0" smtClean="0">
                <a:solidFill>
                  <a:srgbClr val="1F497D">
                    <a:lumMod val="75000"/>
                  </a:srgbClr>
                </a:solidFill>
                <a:latin typeface="Arial" pitchFamily="34" charset="0"/>
                <a:cs typeface="Arial" pitchFamily="34" charset="0"/>
              </a:rPr>
              <a:t> | Dependencias penitenciarias</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sp>
        <p:nvSpPr>
          <p:cNvPr id="22" name="21 CuadroTexto"/>
          <p:cNvSpPr txBox="1"/>
          <p:nvPr/>
        </p:nvSpPr>
        <p:spPr>
          <a:xfrm>
            <a:off x="35497" y="5589240"/>
            <a:ext cx="6624736"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102 personas detenidas con causas federales en dependencias penitenciarias de la provincia de Santa Fe.</a:t>
            </a:r>
            <a:endParaRPr lang="es-AR" sz="900" dirty="0">
              <a:solidFill>
                <a:prstClr val="black"/>
              </a:solidFill>
              <a:latin typeface="Arial" panose="020B0604020202020204" pitchFamily="34" charset="0"/>
              <a:cs typeface="Arial" panose="020B0604020202020204" pitchFamily="34" charset="0"/>
            </a:endParaRPr>
          </a:p>
        </p:txBody>
      </p:sp>
      <p:sp>
        <p:nvSpPr>
          <p:cNvPr id="18" name="17 CuadroTexto"/>
          <p:cNvSpPr txBox="1"/>
          <p:nvPr/>
        </p:nvSpPr>
        <p:spPr>
          <a:xfrm>
            <a:off x="5067504" y="2013711"/>
            <a:ext cx="2672848" cy="33516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s-MX" sz="1200" b="1" dirty="0" smtClean="0">
                <a:solidFill>
                  <a:schemeClr val="bg1"/>
                </a:solidFill>
                <a:latin typeface="Arial" pitchFamily="34" charset="0"/>
                <a:cs typeface="Arial" pitchFamily="34" charset="0"/>
              </a:rPr>
              <a:t>Todos/as son mayores de 21 años</a:t>
            </a:r>
            <a:endParaRPr lang="es-AR" sz="1200" b="1" dirty="0">
              <a:solidFill>
                <a:schemeClr val="bg1"/>
              </a:solidFill>
              <a:latin typeface="Arial" pitchFamily="34" charset="0"/>
              <a:cs typeface="Arial" pitchFamily="34" charset="0"/>
            </a:endParaRPr>
          </a:p>
        </p:txBody>
      </p:sp>
      <p:sp>
        <p:nvSpPr>
          <p:cNvPr id="23" name="22 Flecha abajo"/>
          <p:cNvSpPr/>
          <p:nvPr/>
        </p:nvSpPr>
        <p:spPr>
          <a:xfrm>
            <a:off x="6150380" y="1527820"/>
            <a:ext cx="507096" cy="371072"/>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4" name="23 Rectángulo"/>
          <p:cNvSpPr/>
          <p:nvPr/>
        </p:nvSpPr>
        <p:spPr>
          <a:xfrm>
            <a:off x="326221" y="5949280"/>
            <a:ext cx="8566259" cy="8187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532128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smtClean="0">
                <a:solidFill>
                  <a:srgbClr val="1F497D">
                    <a:lumMod val="75000"/>
                  </a:srgbClr>
                </a:solidFill>
                <a:latin typeface="Arial" pitchFamily="34" charset="0"/>
                <a:cs typeface="Arial" pitchFamily="34" charset="0"/>
              </a:rPr>
              <a:t> | Dependencias policiales</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1" name="2 Marcador de contenido"/>
          <p:cNvSpPr txBox="1">
            <a:spLocks/>
          </p:cNvSpPr>
          <p:nvPr/>
        </p:nvSpPr>
        <p:spPr>
          <a:xfrm>
            <a:off x="462190" y="1088740"/>
            <a:ext cx="8003232" cy="75608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defRPr/>
            </a:pPr>
            <a:r>
              <a:rPr lang="es-MX" sz="1700" dirty="0" smtClean="0">
                <a:solidFill>
                  <a:srgbClr val="1F497D">
                    <a:lumMod val="75000"/>
                  </a:srgbClr>
                </a:solidFill>
                <a:latin typeface="Arial"/>
                <a:cs typeface="Arial"/>
              </a:rPr>
              <a:t>La policía de la provincia de Santa Fe organiza sus dependencias en unidades regionales. </a:t>
            </a:r>
            <a:endParaRPr lang="es-MX" sz="1700" dirty="0">
              <a:solidFill>
                <a:srgbClr val="1F497D">
                  <a:lumMod val="75000"/>
                </a:srgbClr>
              </a:solidFill>
              <a:latin typeface="Arial"/>
              <a:cs typeface="Arial"/>
            </a:endParaRPr>
          </a:p>
        </p:txBody>
      </p:sp>
      <p:graphicFrame>
        <p:nvGraphicFramePr>
          <p:cNvPr id="7" name="6 Tabla"/>
          <p:cNvGraphicFramePr>
            <a:graphicFrameLocks noGrp="1"/>
          </p:cNvGraphicFramePr>
          <p:nvPr>
            <p:extLst>
              <p:ext uri="{D42A27DB-BD31-4B8C-83A1-F6EECF244321}">
                <p14:modId xmlns:p14="http://schemas.microsoft.com/office/powerpoint/2010/main" val="4176478527"/>
              </p:ext>
            </p:extLst>
          </p:nvPr>
        </p:nvGraphicFramePr>
        <p:xfrm>
          <a:off x="899592" y="2204864"/>
          <a:ext cx="6840760" cy="3312367"/>
        </p:xfrm>
        <a:graphic>
          <a:graphicData uri="http://schemas.openxmlformats.org/drawingml/2006/table">
            <a:tbl>
              <a:tblPr>
                <a:tableStyleId>{D113A9D2-9D6B-4929-AA2D-F23B5EE8CBE7}</a:tableStyleId>
              </a:tblPr>
              <a:tblGrid>
                <a:gridCol w="1397575"/>
                <a:gridCol w="2353810"/>
                <a:gridCol w="1618244"/>
                <a:gridCol w="1471131"/>
              </a:tblGrid>
              <a:tr h="366496">
                <a:tc>
                  <a:txBody>
                    <a:bodyPr/>
                    <a:lstStyle/>
                    <a:p>
                      <a:pPr algn="ctr" fontAlgn="b"/>
                      <a:r>
                        <a:rPr lang="es-MX" sz="1200" u="none" strike="noStrike" dirty="0" smtClean="0">
                          <a:solidFill>
                            <a:schemeClr val="tx2"/>
                          </a:solidFill>
                          <a:effectLst/>
                          <a:latin typeface="Arial" pitchFamily="34" charset="0"/>
                          <a:cs typeface="Arial" pitchFamily="34" charset="0"/>
                        </a:rPr>
                        <a:t>Unidad Regional </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Dependencias</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Cantidad</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chemeClr val="tx2"/>
                          </a:solidFill>
                          <a:effectLst/>
                          <a:latin typeface="Arial" pitchFamily="34" charset="0"/>
                          <a:cs typeface="Arial" pitchFamily="34" charset="0"/>
                        </a:rPr>
                        <a:t>%</a:t>
                      </a:r>
                      <a:endParaRPr lang="es-AR" sz="12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r>
              <a:tr h="276163">
                <a:tc>
                  <a:txBody>
                    <a:bodyPr/>
                    <a:lstStyle/>
                    <a:p>
                      <a:pPr algn="ctr" fontAlgn="ctr"/>
                      <a:r>
                        <a:rPr lang="es-AR" sz="1200" u="none" strike="noStrike" dirty="0">
                          <a:effectLst/>
                          <a:latin typeface="Arial" pitchFamily="34" charset="0"/>
                          <a:cs typeface="Arial" pitchFamily="34" charset="0"/>
                        </a:rPr>
                        <a:t>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La Capital</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75</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54,0%</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XIX</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Vera</a:t>
                      </a:r>
                      <a:endParaRPr lang="es-AR" sz="1200" b="0"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21</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15,1%</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XVIII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San Martin</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11</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7,9%</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V</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Castellanos</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11</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7,9%</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VIII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Gral. López</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6</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4,3%</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8567">
                <a:tc>
                  <a:txBody>
                    <a:bodyPr/>
                    <a:lstStyle/>
                    <a:p>
                      <a:pPr algn="ctr" fontAlgn="ctr"/>
                      <a:r>
                        <a:rPr lang="es-AR" sz="1200" u="none" strike="noStrike" dirty="0">
                          <a:effectLst/>
                          <a:latin typeface="Arial" pitchFamily="34" charset="0"/>
                          <a:cs typeface="Arial" pitchFamily="34" charset="0"/>
                        </a:rPr>
                        <a:t>XI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Las colonias</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5</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3,6%</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27632">
                <a:tc>
                  <a:txBody>
                    <a:bodyPr/>
                    <a:lstStyle/>
                    <a:p>
                      <a:pPr algn="ctr" fontAlgn="ctr"/>
                      <a:r>
                        <a:rPr lang="es-AR" sz="1200" u="none" strike="noStrike" dirty="0">
                          <a:effectLst/>
                          <a:latin typeface="Arial" pitchFamily="34" charset="0"/>
                          <a:cs typeface="Arial" pitchFamily="34" charset="0"/>
                        </a:rPr>
                        <a:t>II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Rosario</a:t>
                      </a:r>
                      <a:endParaRPr lang="es-AR" sz="1200" b="0"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4</a:t>
                      </a:r>
                      <a:endParaRPr lang="es-AR" sz="1200" b="0"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2,9%</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27632">
                <a:tc>
                  <a:txBody>
                    <a:bodyPr/>
                    <a:lstStyle/>
                    <a:p>
                      <a:pPr algn="ctr" fontAlgn="ctr"/>
                      <a:r>
                        <a:rPr lang="es-AR" sz="1200" u="none" strike="noStrike">
                          <a:effectLst/>
                          <a:latin typeface="Arial" pitchFamily="34" charset="0"/>
                          <a:cs typeface="Arial" pitchFamily="34" charset="0"/>
                        </a:rPr>
                        <a:t>XII</a:t>
                      </a:r>
                      <a:endParaRPr lang="es-AR" sz="1200" b="0" i="0" u="none" strike="noStrike">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9 de julio</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2</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1,4%</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275">
                <a:tc>
                  <a:txBody>
                    <a:bodyPr/>
                    <a:lstStyle/>
                    <a:p>
                      <a:pPr algn="ctr" fontAlgn="ctr"/>
                      <a:r>
                        <a:rPr lang="es-AR" sz="1200" u="none" strike="noStrike" dirty="0">
                          <a:effectLst/>
                          <a:latin typeface="Arial" pitchFamily="34" charset="0"/>
                          <a:cs typeface="Arial" pitchFamily="34" charset="0"/>
                        </a:rPr>
                        <a:t>XV </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San Jerónimo</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2</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1,4%</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275">
                <a:tc>
                  <a:txBody>
                    <a:bodyPr/>
                    <a:lstStyle/>
                    <a:p>
                      <a:pPr algn="ctr" fontAlgn="ctr"/>
                      <a:r>
                        <a:rPr lang="es-AR" sz="1200" u="none" strike="noStrike" dirty="0">
                          <a:effectLst/>
                          <a:latin typeface="Arial" pitchFamily="34" charset="0"/>
                          <a:cs typeface="Arial" pitchFamily="34" charset="0"/>
                        </a:rPr>
                        <a:t>XVII</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smtClean="0">
                          <a:effectLst/>
                          <a:latin typeface="Arial" pitchFamily="34" charset="0"/>
                          <a:cs typeface="Arial" pitchFamily="34" charset="0"/>
                        </a:rPr>
                        <a:t>San Lorenzo</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AR" sz="1200" u="none" strike="noStrike" dirty="0">
                          <a:effectLst/>
                          <a:latin typeface="Arial" pitchFamily="34" charset="0"/>
                          <a:cs typeface="Arial" pitchFamily="34" charset="0"/>
                        </a:rPr>
                        <a:t>2</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AR" sz="1200" u="none" strike="noStrike" dirty="0" smtClean="0">
                          <a:effectLst/>
                          <a:latin typeface="Arial" pitchFamily="34" charset="0"/>
                          <a:cs typeface="Arial" pitchFamily="34" charset="0"/>
                        </a:rPr>
                        <a:t>1,4%</a:t>
                      </a:r>
                      <a:endParaRPr lang="es-AR" sz="1200" b="0" i="0" u="none" strike="noStrike" dirty="0">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9059">
                <a:tc gridSpan="2">
                  <a:txBody>
                    <a:bodyPr/>
                    <a:lstStyle/>
                    <a:p>
                      <a:pPr algn="l" fontAlgn="b"/>
                      <a:r>
                        <a:rPr lang="es-AR" sz="1200" u="none" strike="noStrike" dirty="0" smtClean="0">
                          <a:effectLst/>
                          <a:latin typeface="Arial" pitchFamily="34" charset="0"/>
                          <a:cs typeface="Arial" pitchFamily="34" charset="0"/>
                        </a:rPr>
                        <a:t>              Total dependencias</a:t>
                      </a:r>
                      <a:r>
                        <a:rPr lang="es-AR" sz="1200" u="none" strike="noStrike" baseline="0" dirty="0" smtClean="0">
                          <a:effectLst/>
                          <a:latin typeface="Arial" pitchFamily="34" charset="0"/>
                          <a:cs typeface="Arial" pitchFamily="34" charset="0"/>
                        </a:rPr>
                        <a:t> policiales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200" u="none" strike="noStrike" dirty="0" smtClean="0">
                          <a:effectLst/>
                          <a:latin typeface="Arial" pitchFamily="34" charset="0"/>
                          <a:cs typeface="Arial" pitchFamily="34" charset="0"/>
                        </a:rPr>
                        <a:t>139</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100%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2" name="1 Rectángulo"/>
          <p:cNvSpPr/>
          <p:nvPr/>
        </p:nvSpPr>
        <p:spPr>
          <a:xfrm>
            <a:off x="899592" y="2581564"/>
            <a:ext cx="7565830" cy="523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3 CuadroTexto"/>
          <p:cNvSpPr txBox="1"/>
          <p:nvPr/>
        </p:nvSpPr>
        <p:spPr>
          <a:xfrm>
            <a:off x="7812359" y="2689175"/>
            <a:ext cx="692818" cy="307777"/>
          </a:xfrm>
          <a:prstGeom prst="rect">
            <a:avLst/>
          </a:prstGeom>
          <a:noFill/>
        </p:spPr>
        <p:txBody>
          <a:bodyPr wrap="none" rtlCol="0">
            <a:spAutoFit/>
          </a:bodyPr>
          <a:lstStyle/>
          <a:p>
            <a:r>
              <a:rPr lang="es-MX" sz="1400" b="1" dirty="0" smtClean="0">
                <a:solidFill>
                  <a:srgbClr val="C0504D">
                    <a:lumMod val="75000"/>
                  </a:srgbClr>
                </a:solidFill>
                <a:latin typeface="Arial" panose="020B0604020202020204" pitchFamily="34" charset="0"/>
                <a:cs typeface="Arial" panose="020B0604020202020204" pitchFamily="34" charset="0"/>
              </a:rPr>
              <a:t>69,1%</a:t>
            </a:r>
            <a:endParaRPr lang="es-AR" sz="1400" b="1" dirty="0">
              <a:solidFill>
                <a:srgbClr val="C0504D">
                  <a:lumMod val="75000"/>
                </a:srgbClr>
              </a:solidFill>
              <a:latin typeface="Arial" panose="020B0604020202020204" pitchFamily="34" charset="0"/>
              <a:cs typeface="Arial" panose="020B0604020202020204" pitchFamily="34" charset="0"/>
            </a:endParaRPr>
          </a:p>
        </p:txBody>
      </p:sp>
      <p:sp>
        <p:nvSpPr>
          <p:cNvPr id="19" name="15 CuadroTexto"/>
          <p:cNvSpPr txBox="1"/>
          <p:nvPr/>
        </p:nvSpPr>
        <p:spPr>
          <a:xfrm>
            <a:off x="598435" y="5958805"/>
            <a:ext cx="8150029" cy="553998"/>
          </a:xfrm>
          <a:prstGeom prst="rect">
            <a:avLst/>
          </a:prstGeom>
          <a:noFill/>
        </p:spPr>
        <p:txBody>
          <a:bodyPr wrap="square" rtlCol="0">
            <a:spAutoFit/>
          </a:bodyPr>
          <a:lstStyle/>
          <a:p>
            <a:pPr algn="just"/>
            <a:r>
              <a:rPr lang="es-MX" sz="1500" dirty="0" smtClean="0">
                <a:solidFill>
                  <a:srgbClr val="17375E"/>
                </a:solidFill>
                <a:latin typeface="Arial" pitchFamily="34" charset="0"/>
                <a:cs typeface="Arial" pitchFamily="34" charset="0"/>
              </a:rPr>
              <a:t>Los detenidos/as en delegaciones policiales se concentran principalmente en dependencias ubicadas las dependencias de La Capital y Vera.   </a:t>
            </a:r>
            <a:endParaRPr lang="es-AR" sz="1500" dirty="0">
              <a:solidFill>
                <a:srgbClr val="17375E"/>
              </a:solidFill>
              <a:latin typeface="Arial" pitchFamily="34" charset="0"/>
              <a:cs typeface="Arial" pitchFamily="34" charset="0"/>
            </a:endParaRPr>
          </a:p>
        </p:txBody>
      </p:sp>
      <p:sp>
        <p:nvSpPr>
          <p:cNvPr id="13" name="12 Rectángulo"/>
          <p:cNvSpPr/>
          <p:nvPr/>
        </p:nvSpPr>
        <p:spPr>
          <a:xfrm>
            <a:off x="395536" y="5949280"/>
            <a:ext cx="8430290" cy="6480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01227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8"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1F497D">
                    <a:lumMod val="75000"/>
                  </a:srgbClr>
                </a:solidFill>
                <a:latin typeface="Arial" pitchFamily="34" charset="0"/>
                <a:cs typeface="Arial" pitchFamily="34" charset="0"/>
              </a:rPr>
              <a:t>Santa Fé</a:t>
            </a:r>
            <a:r>
              <a:rPr lang="es-MX" sz="2400" dirty="0" smtClean="0">
                <a:solidFill>
                  <a:srgbClr val="1F497D">
                    <a:lumMod val="75000"/>
                  </a:srgbClr>
                </a:solidFill>
                <a:latin typeface="Arial" pitchFamily="34" charset="0"/>
                <a:cs typeface="Arial" pitchFamily="34" charset="0"/>
              </a:rPr>
              <a:t> | Dependencias policiales</a:t>
            </a:r>
            <a:endParaRPr lang="es-AR" sz="2400" dirty="0">
              <a:solidFill>
                <a:srgbClr val="1F497D">
                  <a:lumMod val="75000"/>
                </a:srgbClr>
              </a:solidFill>
              <a:latin typeface="Arial" pitchFamily="34" charset="0"/>
              <a:cs typeface="Arial" pitchFamily="34" charset="0"/>
            </a:endParaRPr>
          </a:p>
        </p:txBody>
      </p:sp>
      <p:sp>
        <p:nvSpPr>
          <p:cNvPr id="27" name="26 CuadroTexto"/>
          <p:cNvSpPr txBox="1"/>
          <p:nvPr/>
        </p:nvSpPr>
        <p:spPr>
          <a:xfrm>
            <a:off x="107504" y="5517232"/>
            <a:ext cx="7522793" cy="230832"/>
          </a:xfrm>
          <a:prstGeom prst="rect">
            <a:avLst/>
          </a:prstGeom>
          <a:solidFill>
            <a:schemeClr val="bg1"/>
          </a:solidFill>
        </p:spPr>
        <p:txBody>
          <a:bodyPr wrap="square" rtlCol="0">
            <a:spAutoFit/>
          </a:bodyPr>
          <a:lstStyle/>
          <a:p>
            <a:r>
              <a:rPr lang="es-MX" sz="900" dirty="0" smtClean="0">
                <a:solidFill>
                  <a:prstClr val="black"/>
                </a:solidFill>
                <a:latin typeface="Arial" panose="020B0604020202020204" pitchFamily="34" charset="0"/>
                <a:cs typeface="Arial" panose="020B0604020202020204" pitchFamily="34" charset="0"/>
              </a:rPr>
              <a:t>Base: 139 personas detenidas con causas federales o nacionales en dependencias policiales de la provincia de Santa Fe.</a:t>
            </a:r>
            <a:endParaRPr lang="es-AR" sz="900" dirty="0">
              <a:solidFill>
                <a:prstClr val="black"/>
              </a:solidFill>
              <a:latin typeface="Arial" panose="020B0604020202020204" pitchFamily="34" charset="0"/>
              <a:cs typeface="Arial" panose="020B0604020202020204" pitchFamily="34" charset="0"/>
            </a:endParaRPr>
          </a:p>
        </p:txBody>
      </p:sp>
      <p:graphicFrame>
        <p:nvGraphicFramePr>
          <p:cNvPr id="26" name="7 Gráfico"/>
          <p:cNvGraphicFramePr/>
          <p:nvPr>
            <p:extLst>
              <p:ext uri="{D42A27DB-BD31-4B8C-83A1-F6EECF244321}">
                <p14:modId xmlns:p14="http://schemas.microsoft.com/office/powerpoint/2010/main" val="3089417433"/>
              </p:ext>
            </p:extLst>
          </p:nvPr>
        </p:nvGraphicFramePr>
        <p:xfrm>
          <a:off x="326221" y="1423809"/>
          <a:ext cx="3712242"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9 Gráfico"/>
          <p:cNvGraphicFramePr/>
          <p:nvPr>
            <p:extLst>
              <p:ext uri="{D42A27DB-BD31-4B8C-83A1-F6EECF244321}">
                <p14:modId xmlns:p14="http://schemas.microsoft.com/office/powerpoint/2010/main" val="397380050"/>
              </p:ext>
            </p:extLst>
          </p:nvPr>
        </p:nvGraphicFramePr>
        <p:xfrm>
          <a:off x="4611044" y="1366665"/>
          <a:ext cx="3816424" cy="2075380"/>
        </p:xfrm>
        <a:graphic>
          <a:graphicData uri="http://schemas.openxmlformats.org/drawingml/2006/chart">
            <c:chart xmlns:c="http://schemas.openxmlformats.org/drawingml/2006/chart" xmlns:r="http://schemas.openxmlformats.org/officeDocument/2006/relationships" r:id="rId4"/>
          </a:graphicData>
        </a:graphic>
      </p:graphicFrame>
      <p:sp>
        <p:nvSpPr>
          <p:cNvPr id="30" name="12 CuadroTexto"/>
          <p:cNvSpPr txBox="1"/>
          <p:nvPr/>
        </p:nvSpPr>
        <p:spPr>
          <a:xfrm>
            <a:off x="5076056" y="1228166"/>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edad</a:t>
            </a:r>
            <a:endParaRPr lang="es-AR" sz="1200" b="1" dirty="0">
              <a:solidFill>
                <a:srgbClr val="1F497D">
                  <a:lumMod val="75000"/>
                </a:srgbClr>
              </a:solidFill>
              <a:latin typeface="Arial" pitchFamily="34" charset="0"/>
              <a:cs typeface="Arial" pitchFamily="34" charset="0"/>
            </a:endParaRPr>
          </a:p>
        </p:txBody>
      </p:sp>
      <p:sp>
        <p:nvSpPr>
          <p:cNvPr id="31" name="13 CuadroTexto"/>
          <p:cNvSpPr txBox="1"/>
          <p:nvPr/>
        </p:nvSpPr>
        <p:spPr>
          <a:xfrm>
            <a:off x="776740" y="1228166"/>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género</a:t>
            </a:r>
            <a:endParaRPr lang="es-AR" sz="1200" b="1" dirty="0">
              <a:solidFill>
                <a:srgbClr val="1F497D">
                  <a:lumMod val="75000"/>
                </a:srgbClr>
              </a:solidFill>
              <a:latin typeface="Arial" pitchFamily="34" charset="0"/>
              <a:cs typeface="Arial" pitchFamily="34" charset="0"/>
            </a:endParaRPr>
          </a:p>
        </p:txBody>
      </p:sp>
      <p:graphicFrame>
        <p:nvGraphicFramePr>
          <p:cNvPr id="32" name="19 Gráfico"/>
          <p:cNvGraphicFramePr/>
          <p:nvPr>
            <p:extLst>
              <p:ext uri="{D42A27DB-BD31-4B8C-83A1-F6EECF244321}">
                <p14:modId xmlns:p14="http://schemas.microsoft.com/office/powerpoint/2010/main" val="2324985717"/>
              </p:ext>
            </p:extLst>
          </p:nvPr>
        </p:nvGraphicFramePr>
        <p:xfrm>
          <a:off x="2051720" y="3604641"/>
          <a:ext cx="4320480" cy="2231282"/>
        </p:xfrm>
        <a:graphic>
          <a:graphicData uri="http://schemas.openxmlformats.org/drawingml/2006/chart">
            <c:chart xmlns:c="http://schemas.openxmlformats.org/drawingml/2006/chart" xmlns:r="http://schemas.openxmlformats.org/officeDocument/2006/relationships" r:id="rId5"/>
          </a:graphicData>
        </a:graphic>
      </p:graphicFrame>
      <p:sp>
        <p:nvSpPr>
          <p:cNvPr id="33" name="20 CuadroTexto"/>
          <p:cNvSpPr txBox="1"/>
          <p:nvPr/>
        </p:nvSpPr>
        <p:spPr>
          <a:xfrm>
            <a:off x="2864013" y="3429000"/>
            <a:ext cx="2957569"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situación procesal</a:t>
            </a:r>
            <a:endParaRPr lang="es-AR" sz="1200" b="1" dirty="0">
              <a:solidFill>
                <a:srgbClr val="1F497D">
                  <a:lumMod val="75000"/>
                </a:srgbClr>
              </a:solidFill>
              <a:latin typeface="Arial" pitchFamily="34" charset="0"/>
              <a:cs typeface="Arial" pitchFamily="34" charset="0"/>
            </a:endParaRPr>
          </a:p>
        </p:txBody>
      </p:sp>
      <p:sp>
        <p:nvSpPr>
          <p:cNvPr id="14" name="13 Rectángulo"/>
          <p:cNvSpPr/>
          <p:nvPr/>
        </p:nvSpPr>
        <p:spPr>
          <a:xfrm>
            <a:off x="182205" y="5820072"/>
            <a:ext cx="8566259" cy="99661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6" name="15 CuadroTexto"/>
          <p:cNvSpPr txBox="1"/>
          <p:nvPr/>
        </p:nvSpPr>
        <p:spPr>
          <a:xfrm>
            <a:off x="467544" y="5801022"/>
            <a:ext cx="7939672" cy="1015663"/>
          </a:xfrm>
          <a:prstGeom prst="rect">
            <a:avLst/>
          </a:prstGeom>
          <a:noFill/>
        </p:spPr>
        <p:txBody>
          <a:bodyPr wrap="square" rtlCol="0">
            <a:spAutoFit/>
          </a:bodyPr>
          <a:lstStyle/>
          <a:p>
            <a:pPr algn="just"/>
            <a:r>
              <a:rPr lang="es-MX" sz="1500" dirty="0">
                <a:solidFill>
                  <a:srgbClr val="17375E"/>
                </a:solidFill>
                <a:latin typeface="Arial" pitchFamily="34" charset="0"/>
                <a:cs typeface="Arial" pitchFamily="34" charset="0"/>
              </a:rPr>
              <a:t>Los valores de las variables demográficas y procesales, muestran una tendencia similar a la observada entre quienes están en establecimientos penitenciarios, excepto en el caso de los encarcelados preventivamente, conjunto visiblemente más elevado entre quienes se encuentran en dependencias policiales (81% vs 66%). </a:t>
            </a:r>
            <a:endParaRPr lang="es-AR" sz="15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1874955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11560" y="3143870"/>
            <a:ext cx="8064896" cy="584775"/>
          </a:xfrm>
          <a:prstGeom prst="rect">
            <a:avLst/>
          </a:prstGeom>
          <a:noFill/>
        </p:spPr>
        <p:txBody>
          <a:bodyPr wrap="square" rtlCol="0">
            <a:spAutoFit/>
          </a:bodyPr>
          <a:lstStyle/>
          <a:p>
            <a:r>
              <a:rPr lang="es-MX" sz="3200" dirty="0" smtClean="0">
                <a:solidFill>
                  <a:srgbClr val="1F497D">
                    <a:lumMod val="75000"/>
                  </a:srgbClr>
                </a:solidFill>
                <a:latin typeface="Arial" pitchFamily="34" charset="0"/>
                <a:cs typeface="Arial" pitchFamily="34" charset="0"/>
              </a:rPr>
              <a:t>Síntesis de Resultados </a:t>
            </a:r>
            <a:endParaRPr lang="es-MX" sz="3200" dirty="0">
              <a:solidFill>
                <a:srgbClr val="1F497D">
                  <a:lumMod val="75000"/>
                </a:srgbClr>
              </a:solidFill>
              <a:latin typeface="Arial" pitchFamily="34" charset="0"/>
              <a:cs typeface="Arial" pitchFamily="34" charset="0"/>
            </a:endParaRPr>
          </a:p>
        </p:txBody>
      </p:sp>
      <p:cxnSp>
        <p:nvCxnSpPr>
          <p:cNvPr id="3" name="2 Conector recto"/>
          <p:cNvCxnSpPr/>
          <p:nvPr/>
        </p:nvCxnSpPr>
        <p:spPr>
          <a:xfrm>
            <a:off x="467544" y="3861048"/>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42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Síntesis de resultados enero 2015</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7" name="2 Marcador de contenido"/>
          <p:cNvSpPr txBox="1">
            <a:spLocks/>
          </p:cNvSpPr>
          <p:nvPr/>
        </p:nvSpPr>
        <p:spPr>
          <a:xfrm>
            <a:off x="303481" y="5813719"/>
            <a:ext cx="8372975" cy="8777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MX" sz="1500" dirty="0" smtClean="0">
                <a:solidFill>
                  <a:srgbClr val="1F497D">
                    <a:lumMod val="75000"/>
                  </a:srgbClr>
                </a:solidFill>
                <a:latin typeface="Arial"/>
                <a:cs typeface="Arial"/>
              </a:rPr>
              <a:t>Luego del pico registrado en noviembre, se verifica un descenso en la cantidad total de personas privadas de su libertad a disposición de la justicia nacional o federal y que se encuentran detenidas en estos establecimientos penitenciarios provinciales. </a:t>
            </a:r>
          </a:p>
          <a:p>
            <a:pPr marL="0" indent="0" algn="just">
              <a:buNone/>
            </a:pPr>
            <a:endParaRPr lang="es-AR" sz="1800" dirty="0" smtClean="0">
              <a:solidFill>
                <a:srgbClr val="1F497D">
                  <a:lumMod val="75000"/>
                </a:srgbClr>
              </a:solidFill>
              <a:latin typeface="Arial"/>
              <a:cs typeface="Arial"/>
            </a:endParaRPr>
          </a:p>
          <a:p>
            <a:pPr marL="0" indent="0" algn="just">
              <a:buNone/>
            </a:pPr>
            <a:r>
              <a:rPr lang="es-AR" sz="1800" dirty="0" smtClean="0">
                <a:solidFill>
                  <a:srgbClr val="1F497D">
                    <a:lumMod val="75000"/>
                  </a:srgbClr>
                </a:solidFill>
                <a:latin typeface="Arial"/>
                <a:cs typeface="Arial"/>
              </a:rPr>
              <a:t> </a:t>
            </a:r>
            <a:endParaRPr lang="es-AR" sz="1800" dirty="0">
              <a:solidFill>
                <a:srgbClr val="1F497D">
                  <a:lumMod val="75000"/>
                </a:srgbClr>
              </a:solidFill>
              <a:latin typeface="Arial"/>
              <a:cs typeface="Arial"/>
            </a:endParaRPr>
          </a:p>
        </p:txBody>
      </p:sp>
      <p:graphicFrame>
        <p:nvGraphicFramePr>
          <p:cNvPr id="18" name="17 Tabla"/>
          <p:cNvGraphicFramePr>
            <a:graphicFrameLocks noGrp="1"/>
          </p:cNvGraphicFramePr>
          <p:nvPr>
            <p:extLst>
              <p:ext uri="{D42A27DB-BD31-4B8C-83A1-F6EECF244321}">
                <p14:modId xmlns:p14="http://schemas.microsoft.com/office/powerpoint/2010/main" val="733284871"/>
              </p:ext>
            </p:extLst>
          </p:nvPr>
        </p:nvGraphicFramePr>
        <p:xfrm>
          <a:off x="611560" y="1397316"/>
          <a:ext cx="7920879" cy="3255820"/>
        </p:xfrm>
        <a:graphic>
          <a:graphicData uri="http://schemas.openxmlformats.org/drawingml/2006/table">
            <a:tbl>
              <a:tblPr>
                <a:tableStyleId>{D113A9D2-9D6B-4929-AA2D-F23B5EE8CBE7}</a:tableStyleId>
              </a:tblPr>
              <a:tblGrid>
                <a:gridCol w="1107793"/>
                <a:gridCol w="973298"/>
                <a:gridCol w="973298"/>
                <a:gridCol w="973298"/>
                <a:gridCol w="973298"/>
                <a:gridCol w="973298"/>
                <a:gridCol w="973298"/>
                <a:gridCol w="973298"/>
              </a:tblGrid>
              <a:tr h="745975">
                <a:tc>
                  <a:txBody>
                    <a:bodyPr/>
                    <a:lstStyle/>
                    <a:p>
                      <a:pPr algn="ctr" fontAlgn="b"/>
                      <a:r>
                        <a:rPr lang="es-MX" sz="1200" b="1" u="none" strike="noStrike" dirty="0" smtClean="0">
                          <a:solidFill>
                            <a:srgbClr val="17375E"/>
                          </a:solidFill>
                          <a:effectLst/>
                          <a:latin typeface="Arial" pitchFamily="34" charset="0"/>
                          <a:cs typeface="Arial" pitchFamily="34" charset="0"/>
                        </a:rPr>
                        <a:t>Provincia</a:t>
                      </a:r>
                      <a:endParaRPr lang="es-AR" sz="12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rgbClr val="17375E"/>
                          </a:solidFill>
                          <a:effectLst/>
                          <a:latin typeface="Arial" pitchFamily="34" charset="0"/>
                          <a:cs typeface="Arial" pitchFamily="34" charset="0"/>
                        </a:rPr>
                        <a:t>Agosto </a:t>
                      </a:r>
                      <a:endParaRPr lang="es-MX" sz="1200" b="1" i="0" u="none" strike="noStrike" dirty="0" smtClean="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rgbClr val="17375E"/>
                          </a:solidFill>
                          <a:effectLst/>
                          <a:latin typeface="Arial" pitchFamily="34" charset="0"/>
                          <a:cs typeface="Arial" pitchFamily="34" charset="0"/>
                        </a:rPr>
                        <a:t>Septiembre </a:t>
                      </a:r>
                      <a:endParaRPr lang="es-MX" sz="1200" b="1" i="0" u="none" strike="noStrike" dirty="0" smtClean="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rgbClr val="17375E"/>
                          </a:solidFill>
                          <a:effectLst/>
                          <a:latin typeface="Arial" pitchFamily="34" charset="0"/>
                          <a:cs typeface="Arial" pitchFamily="34" charset="0"/>
                        </a:rPr>
                        <a:t>Octubre </a:t>
                      </a:r>
                      <a:endParaRPr lang="es-MX" sz="1200" b="1" i="0" u="none" strike="noStrike" dirty="0" smtClean="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rgbClr val="17375E"/>
                          </a:solidFill>
                          <a:effectLst/>
                          <a:latin typeface="Arial" pitchFamily="34" charset="0"/>
                          <a:cs typeface="Arial" pitchFamily="34" charset="0"/>
                        </a:rPr>
                        <a:t>Noviembre</a:t>
                      </a:r>
                      <a:endParaRPr lang="es-AR" sz="12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rgbClr val="17375E"/>
                          </a:solidFill>
                          <a:effectLst/>
                          <a:latin typeface="Arial" pitchFamily="34" charset="0"/>
                          <a:cs typeface="Arial" pitchFamily="34" charset="0"/>
                        </a:rPr>
                        <a:t>Diciembre</a:t>
                      </a:r>
                      <a:endParaRPr lang="es-AR" sz="12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200" u="none" strike="noStrike" dirty="0" smtClean="0">
                          <a:solidFill>
                            <a:srgbClr val="17375E"/>
                          </a:solidFill>
                          <a:effectLst/>
                          <a:latin typeface="Arial" pitchFamily="34" charset="0"/>
                          <a:cs typeface="Arial" pitchFamily="34" charset="0"/>
                        </a:rPr>
                        <a:t>Enero</a:t>
                      </a:r>
                      <a:endParaRPr lang="es-AR" sz="12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s-MX" sz="1100" u="none" strike="noStrike" dirty="0" smtClean="0">
                          <a:solidFill>
                            <a:srgbClr val="17375E"/>
                          </a:solidFill>
                          <a:effectLst/>
                          <a:latin typeface="Arial" pitchFamily="34" charset="0"/>
                          <a:cs typeface="Arial" pitchFamily="34" charset="0"/>
                        </a:rPr>
                        <a:t>Evolución </a:t>
                      </a:r>
                    </a:p>
                    <a:p>
                      <a:pPr algn="ctr" fontAlgn="b"/>
                      <a:r>
                        <a:rPr lang="es-MX" sz="1100" u="none" strike="noStrike" dirty="0" smtClean="0">
                          <a:solidFill>
                            <a:srgbClr val="17375E"/>
                          </a:solidFill>
                          <a:effectLst/>
                          <a:latin typeface="Arial" pitchFamily="34" charset="0"/>
                          <a:cs typeface="Arial" pitchFamily="34" charset="0"/>
                        </a:rPr>
                        <a:t>Mensual.</a:t>
                      </a:r>
                    </a:p>
                    <a:p>
                      <a:pPr algn="ctr" fontAlgn="b"/>
                      <a:r>
                        <a:rPr lang="es-MX" sz="1100" u="none" strike="noStrike" dirty="0" smtClean="0">
                          <a:solidFill>
                            <a:srgbClr val="17375E"/>
                          </a:solidFill>
                          <a:effectLst/>
                          <a:latin typeface="Arial" pitchFamily="34" charset="0"/>
                          <a:cs typeface="Arial" pitchFamily="34" charset="0"/>
                        </a:rPr>
                        <a:t>Dic/Ene.</a:t>
                      </a:r>
                      <a:endParaRPr lang="es-AR" sz="1100" b="1" i="0" u="none" strike="noStrike" dirty="0">
                        <a:solidFill>
                          <a:srgbClr val="17375E"/>
                        </a:solidFill>
                        <a:effectLst/>
                        <a:latin typeface="Arial" panose="020B0604020202020204" pitchFamily="34" charset="0"/>
                        <a:cs typeface="Arial" panose="020B0604020202020204" pitchFamily="34" charset="0"/>
                      </a:endParaRPr>
                    </a:p>
                  </a:txBody>
                  <a:tcPr marL="9525" marR="9525" marT="9525" marB="0" anchor="ctr" anchorCtr="1">
                    <a:lnB w="12700" cap="flat" cmpd="sng" algn="ctr">
                      <a:solidFill>
                        <a:schemeClr val="bg1"/>
                      </a:solidFill>
                      <a:prstDash val="solid"/>
                      <a:round/>
                      <a:headEnd type="none" w="med" len="med"/>
                      <a:tailEnd type="none" w="med" len="med"/>
                    </a:lnB>
                    <a:solidFill>
                      <a:schemeClr val="bg1"/>
                    </a:solidFill>
                  </a:tcPr>
                </a:tc>
              </a:tr>
              <a:tr h="492127">
                <a:tc>
                  <a:txBody>
                    <a:bodyPr/>
                    <a:lstStyle/>
                    <a:p>
                      <a:pPr algn="ctr" fontAlgn="b"/>
                      <a:r>
                        <a:rPr lang="es-AR" sz="1400" u="none" strike="noStrike" dirty="0">
                          <a:effectLst/>
                          <a:latin typeface="Arial" pitchFamily="34" charset="0"/>
                          <a:cs typeface="Arial" pitchFamily="34" charset="0"/>
                        </a:rPr>
                        <a:t>Córdoba</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MX" sz="1400" u="none" strike="noStrike" kern="1200" dirty="0" smtClean="0">
                          <a:effectLst/>
                          <a:latin typeface="Arial" pitchFamily="34" charset="0"/>
                          <a:cs typeface="Arial" pitchFamily="34" charset="0"/>
                        </a:rPr>
                        <a:t>258</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245</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230</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230</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230 </a:t>
                      </a:r>
                      <a:r>
                        <a:rPr lang="es-MX" sz="1050" u="none" strike="noStrike" dirty="0" smtClean="0">
                          <a:effectLst/>
                          <a:latin typeface="Arial" pitchFamily="34" charset="0"/>
                          <a:cs typeface="Arial" pitchFamily="34" charset="0"/>
                        </a:rPr>
                        <a:t>(*)</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198</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-13%</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2127">
                <a:tc>
                  <a:txBody>
                    <a:bodyPr/>
                    <a:lstStyle/>
                    <a:p>
                      <a:pPr algn="ctr" fontAlgn="b"/>
                      <a:r>
                        <a:rPr lang="es-AR" sz="1400" u="none" strike="noStrike" dirty="0">
                          <a:effectLst/>
                          <a:latin typeface="Arial" pitchFamily="34" charset="0"/>
                          <a:cs typeface="Arial" pitchFamily="34" charset="0"/>
                        </a:rPr>
                        <a:t>Mendoza</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MX" sz="1400" u="none" strike="noStrike" kern="1200" dirty="0" smtClean="0">
                          <a:effectLst/>
                          <a:latin typeface="Arial" pitchFamily="34" charset="0"/>
                          <a:cs typeface="Arial" pitchFamily="34" charset="0"/>
                        </a:rPr>
                        <a:t>608</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639</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653</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679</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679</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673</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-0,9%</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2127">
                <a:tc>
                  <a:txBody>
                    <a:bodyPr/>
                    <a:lstStyle/>
                    <a:p>
                      <a:pPr algn="ctr" fontAlgn="b"/>
                      <a:r>
                        <a:rPr lang="es-AR" sz="1400" u="none" strike="noStrike" dirty="0">
                          <a:effectLst/>
                          <a:latin typeface="Arial" pitchFamily="34" charset="0"/>
                          <a:cs typeface="Arial" pitchFamily="34" charset="0"/>
                        </a:rPr>
                        <a:t>Entre </a:t>
                      </a:r>
                      <a:r>
                        <a:rPr lang="es-AR" sz="1400" u="none" strike="noStrike" dirty="0" smtClean="0">
                          <a:effectLst/>
                          <a:latin typeface="Arial" pitchFamily="34" charset="0"/>
                          <a:cs typeface="Arial" pitchFamily="34" charset="0"/>
                        </a:rPr>
                        <a:t>Ríos</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MX" sz="1400" u="none" strike="noStrike" kern="1200" dirty="0" smtClean="0">
                          <a:effectLst/>
                          <a:latin typeface="Arial" pitchFamily="34" charset="0"/>
                          <a:cs typeface="Arial" pitchFamily="34" charset="0"/>
                        </a:rPr>
                        <a:t>228</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MX" sz="1400" u="none" strike="noStrike" kern="1200" dirty="0" smtClean="0">
                          <a:effectLst/>
                          <a:latin typeface="Arial" pitchFamily="34" charset="0"/>
                          <a:cs typeface="Arial" pitchFamily="34" charset="0"/>
                        </a:rPr>
                        <a:t>228*</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MX" sz="1400" u="none" strike="noStrike" kern="1200" dirty="0" smtClean="0">
                          <a:effectLst/>
                          <a:latin typeface="Arial" pitchFamily="34" charset="0"/>
                          <a:cs typeface="Arial" pitchFamily="34" charset="0"/>
                        </a:rPr>
                        <a:t>228</a:t>
                      </a:r>
                      <a:r>
                        <a:rPr lang="es-MX" sz="1050" u="none" strike="noStrike" kern="1200" dirty="0" smtClean="0">
                          <a:effectLst/>
                          <a:latin typeface="Arial" pitchFamily="34" charset="0"/>
                          <a:cs typeface="Arial" pitchFamily="34" charset="0"/>
                        </a:rPr>
                        <a:t>(*)</a:t>
                      </a:r>
                      <a:endParaRPr lang="es-AR" sz="105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400" u="none" strike="noStrike" kern="1200" dirty="0" smtClean="0">
                          <a:effectLst/>
                          <a:latin typeface="Arial" pitchFamily="34" charset="0"/>
                          <a:cs typeface="Arial" pitchFamily="34" charset="0"/>
                        </a:rPr>
                        <a:t>228</a:t>
                      </a:r>
                      <a:r>
                        <a:rPr lang="es-MX" sz="1200" u="none" strike="noStrike" kern="1200" dirty="0" smtClean="0">
                          <a:effectLst/>
                          <a:latin typeface="Arial" pitchFamily="34" charset="0"/>
                          <a:cs typeface="Arial" pitchFamily="34" charset="0"/>
                        </a:rPr>
                        <a:t>(</a:t>
                      </a:r>
                      <a:r>
                        <a:rPr lang="es-MX" sz="1050" u="none" strike="noStrike" kern="1200" dirty="0" smtClean="0">
                          <a:effectLst/>
                          <a:latin typeface="Arial" pitchFamily="34" charset="0"/>
                          <a:cs typeface="Arial" pitchFamily="34" charset="0"/>
                        </a:rPr>
                        <a:t>*)</a:t>
                      </a:r>
                      <a:endParaRPr lang="es-AR" sz="105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400" u="none" strike="noStrike" kern="1200" dirty="0" smtClean="0">
                          <a:effectLst/>
                          <a:latin typeface="Arial" pitchFamily="34" charset="0"/>
                          <a:cs typeface="Arial" pitchFamily="34" charset="0"/>
                        </a:rPr>
                        <a:t>230</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400" u="none" strike="noStrike" kern="1200" dirty="0" smtClean="0">
                          <a:effectLst/>
                          <a:latin typeface="Arial" pitchFamily="34" charset="0"/>
                          <a:cs typeface="Arial" pitchFamily="34" charset="0"/>
                        </a:rPr>
                        <a:t>230</a:t>
                      </a:r>
                      <a:endParaRPr lang="es-AR"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s-MX" sz="1200" u="none" strike="noStrike" kern="1200" dirty="0" smtClean="0">
                          <a:effectLst/>
                          <a:latin typeface="Arial" pitchFamily="34" charset="0"/>
                          <a:cs typeface="Arial" pitchFamily="34" charset="0"/>
                        </a:rPr>
                        <a:t>=</a:t>
                      </a:r>
                      <a:endParaRPr lang="es-AR" sz="12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6732">
                <a:tc>
                  <a:txBody>
                    <a:bodyPr/>
                    <a:lstStyle/>
                    <a:p>
                      <a:pPr algn="ctr" fontAlgn="b"/>
                      <a:r>
                        <a:rPr lang="es-AR" sz="1400" u="none" strike="noStrike" dirty="0">
                          <a:effectLst/>
                          <a:latin typeface="Arial" pitchFamily="34" charset="0"/>
                          <a:cs typeface="Arial" pitchFamily="34" charset="0"/>
                        </a:rPr>
                        <a:t>Santa </a:t>
                      </a:r>
                      <a:r>
                        <a:rPr lang="es-AR" sz="1400" u="none" strike="noStrike" dirty="0" smtClean="0">
                          <a:effectLst/>
                          <a:latin typeface="Arial" pitchFamily="34" charset="0"/>
                          <a:cs typeface="Arial" pitchFamily="34" charset="0"/>
                        </a:rPr>
                        <a:t>Fé</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u="none" strike="noStrike" kern="1200" dirty="0" smtClean="0">
                          <a:effectLst/>
                          <a:latin typeface="Arial" pitchFamily="34" charset="0"/>
                          <a:cs typeface="Arial" pitchFamily="34" charset="0"/>
                        </a:rPr>
                        <a:t>227</a:t>
                      </a:r>
                      <a:endParaRPr lang="es-AR" sz="14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262</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267</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267</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241</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241</a:t>
                      </a:r>
                      <a:endParaRPr lang="es-A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200" u="none" strike="noStrike" dirty="0" smtClean="0">
                          <a:effectLst/>
                          <a:latin typeface="Arial" pitchFamily="34" charset="0"/>
                          <a:cs typeface="Arial" pitchFamily="34" charset="0"/>
                        </a:rPr>
                        <a:t>=</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6732">
                <a:tc>
                  <a:txBody>
                    <a:bodyPr/>
                    <a:lstStyle/>
                    <a:p>
                      <a:pPr algn="ctr" fontAlgn="b"/>
                      <a:r>
                        <a:rPr lang="es-MX" sz="1400" u="none" strike="noStrike" dirty="0" smtClean="0">
                          <a:effectLst/>
                          <a:latin typeface="Arial" pitchFamily="34" charset="0"/>
                          <a:cs typeface="Arial" pitchFamily="34" charset="0"/>
                        </a:rPr>
                        <a:t>Total</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1321</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1374</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1378</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1404</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1380</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1342</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u="none" strike="noStrike" dirty="0" smtClean="0">
                          <a:effectLst/>
                          <a:latin typeface="Arial" pitchFamily="34" charset="0"/>
                          <a:cs typeface="Arial" pitchFamily="34" charset="0"/>
                        </a:rPr>
                        <a:t>-2,8%</a:t>
                      </a:r>
                      <a:endParaRPr lang="es-AR"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9" name="2 Marcador de contenido"/>
          <p:cNvSpPr txBox="1">
            <a:spLocks/>
          </p:cNvSpPr>
          <p:nvPr/>
        </p:nvSpPr>
        <p:spPr>
          <a:xfrm>
            <a:off x="539552" y="4790306"/>
            <a:ext cx="7844456" cy="43889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MX" sz="1000" dirty="0" smtClean="0">
                <a:solidFill>
                  <a:srgbClr val="1F497D">
                    <a:lumMod val="75000"/>
                  </a:srgbClr>
                </a:solidFill>
                <a:latin typeface="Arial"/>
                <a:cs typeface="Arial"/>
              </a:rPr>
              <a:t>(*) Al no contarse con los reportes actualizados, se publicaban los registros de los meses precedentes.</a:t>
            </a:r>
            <a:endParaRPr lang="es-AR" sz="1000" dirty="0">
              <a:solidFill>
                <a:srgbClr val="1F497D">
                  <a:lumMod val="75000"/>
                </a:srgbClr>
              </a:solidFill>
              <a:latin typeface="Arial"/>
              <a:cs typeface="Arial"/>
            </a:endParaRPr>
          </a:p>
        </p:txBody>
      </p:sp>
      <p:sp>
        <p:nvSpPr>
          <p:cNvPr id="8" name="7 Rectángulo"/>
          <p:cNvSpPr/>
          <p:nvPr/>
        </p:nvSpPr>
        <p:spPr>
          <a:xfrm>
            <a:off x="5580114" y="1340768"/>
            <a:ext cx="2952329" cy="3325176"/>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Rectángulo"/>
          <p:cNvSpPr/>
          <p:nvPr/>
        </p:nvSpPr>
        <p:spPr>
          <a:xfrm>
            <a:off x="303481" y="5783514"/>
            <a:ext cx="8444983" cy="9079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010243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Síntesis de general </a:t>
            </a: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8" name="7 Rectángulo"/>
          <p:cNvSpPr/>
          <p:nvPr/>
        </p:nvSpPr>
        <p:spPr>
          <a:xfrm>
            <a:off x="-9353" y="6548563"/>
            <a:ext cx="9132849" cy="261610"/>
          </a:xfrm>
          <a:prstGeom prst="rect">
            <a:avLst/>
          </a:prstGeom>
        </p:spPr>
        <p:txBody>
          <a:bodyPr wrap="square">
            <a:spAutoFit/>
          </a:bodyPr>
          <a:lstStyle/>
          <a:p>
            <a:r>
              <a:rPr lang="es-AR" sz="1100" dirty="0" smtClean="0">
                <a:solidFill>
                  <a:prstClr val="black"/>
                </a:solidFill>
                <a:latin typeface="Arial" panose="020B0604020202020204" pitchFamily="34" charset="0"/>
                <a:cs typeface="Arial" panose="020B0604020202020204" pitchFamily="34" charset="0"/>
              </a:rPr>
              <a:t>(*) Establecimientos del SPF (Total -Provincias)  + Mendoza, Córdoba, Entre Ríos, Sta. Fe.</a:t>
            </a:r>
            <a:endParaRPr lang="es-AR" sz="1100" dirty="0">
              <a:solidFill>
                <a:prstClr val="black"/>
              </a:solidFill>
              <a:latin typeface="Arial" panose="020B0604020202020204" pitchFamily="34" charset="0"/>
              <a:cs typeface="Arial" panose="020B0604020202020204" pitchFamily="34" charset="0"/>
            </a:endParaRPr>
          </a:p>
        </p:txBody>
      </p:sp>
      <p:graphicFrame>
        <p:nvGraphicFramePr>
          <p:cNvPr id="13" name="Diagrama 12"/>
          <p:cNvGraphicFramePr/>
          <p:nvPr>
            <p:extLst>
              <p:ext uri="{D42A27DB-BD31-4B8C-83A1-F6EECF244321}">
                <p14:modId xmlns:p14="http://schemas.microsoft.com/office/powerpoint/2010/main" val="1236880355"/>
              </p:ext>
            </p:extLst>
          </p:nvPr>
        </p:nvGraphicFramePr>
        <p:xfrm>
          <a:off x="1379984" y="1052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1907704" y="5283660"/>
            <a:ext cx="6852145"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dirty="0" smtClean="0">
                <a:solidFill>
                  <a:srgbClr val="1F497D">
                    <a:lumMod val="75000"/>
                  </a:srgbClr>
                </a:solidFill>
                <a:latin typeface="Arial" pitchFamily="34" charset="0"/>
                <a:cs typeface="Arial" pitchFamily="34" charset="0"/>
              </a:rPr>
              <a:t>Son las personas dependientes de la justicia nacional y/o federal que están privadas de su libertad en diferentes dependencias del país</a:t>
            </a:r>
            <a:r>
              <a:rPr lang="es-MX" sz="1200" dirty="0" smtClean="0">
                <a:solidFill>
                  <a:srgbClr val="1F497D">
                    <a:lumMod val="75000"/>
                  </a:srgbClr>
                </a:solidFill>
                <a:latin typeface="Arial" pitchFamily="34" charset="0"/>
                <a:cs typeface="Arial" pitchFamily="34" charset="0"/>
              </a:rPr>
              <a:t>(*). </a:t>
            </a:r>
            <a:endParaRPr lang="es-AR" sz="1200" dirty="0">
              <a:solidFill>
                <a:srgbClr val="1F497D">
                  <a:lumMod val="75000"/>
                </a:srgbClr>
              </a:solidFill>
              <a:latin typeface="Arial" pitchFamily="34" charset="0"/>
              <a:cs typeface="Arial" pitchFamily="34" charset="0"/>
            </a:endParaRPr>
          </a:p>
        </p:txBody>
      </p:sp>
      <p:sp>
        <p:nvSpPr>
          <p:cNvPr id="3" name="2 Elipse"/>
          <p:cNvSpPr/>
          <p:nvPr/>
        </p:nvSpPr>
        <p:spPr>
          <a:xfrm>
            <a:off x="395537" y="5221882"/>
            <a:ext cx="1368152" cy="1116124"/>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latin typeface="Arial" panose="020B0604020202020204" pitchFamily="34" charset="0"/>
                <a:cs typeface="Arial" panose="020B0604020202020204" pitchFamily="34" charset="0"/>
              </a:rPr>
              <a:t>11.223</a:t>
            </a:r>
            <a:endParaRPr lang="es-A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187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059832" y="1052736"/>
            <a:ext cx="3281668" cy="584775"/>
          </a:xfrm>
          <a:prstGeom prst="rect">
            <a:avLst/>
          </a:prstGeom>
          <a:noFill/>
        </p:spPr>
        <p:txBody>
          <a:bodyPr wrap="none" rtlCol="0">
            <a:spAutoFit/>
          </a:bodyPr>
          <a:lstStyle/>
          <a:p>
            <a:r>
              <a:rPr lang="es-MX" sz="3200" dirty="0" smtClean="0">
                <a:solidFill>
                  <a:schemeClr val="bg1"/>
                </a:solidFill>
                <a:latin typeface="Arial" pitchFamily="34" charset="0"/>
                <a:cs typeface="Arial" pitchFamily="34" charset="0"/>
              </a:rPr>
              <a:t>Muchas gracias </a:t>
            </a:r>
          </a:p>
        </p:txBody>
      </p:sp>
      <p:sp>
        <p:nvSpPr>
          <p:cNvPr id="3" name="2 Rectángulo"/>
          <p:cNvSpPr/>
          <p:nvPr/>
        </p:nvSpPr>
        <p:spPr>
          <a:xfrm>
            <a:off x="16446" y="5598765"/>
            <a:ext cx="9108504" cy="3600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90009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43459" y="2211145"/>
            <a:ext cx="7687455" cy="646331"/>
          </a:xfrm>
          <a:prstGeom prst="rect">
            <a:avLst/>
          </a:prstGeom>
          <a:noFill/>
        </p:spPr>
        <p:txBody>
          <a:bodyPr wrap="square" rtlCol="0">
            <a:spAutoFit/>
          </a:bodyPr>
          <a:lstStyle/>
          <a:p>
            <a:r>
              <a:rPr lang="es-MX" sz="3600" b="1" dirty="0" smtClean="0">
                <a:solidFill>
                  <a:schemeClr val="bg1"/>
                </a:solidFill>
                <a:latin typeface="Arial"/>
                <a:cs typeface="Arial"/>
              </a:rPr>
              <a:t>Información Enero 2015</a:t>
            </a:r>
            <a:endParaRPr lang="es-ES" dirty="0">
              <a:solidFill>
                <a:schemeClr val="bg1"/>
              </a:solidFill>
              <a:latin typeface="Arial Black"/>
              <a:cs typeface="Arial Black"/>
            </a:endParaRPr>
          </a:p>
        </p:txBody>
      </p:sp>
      <p:cxnSp>
        <p:nvCxnSpPr>
          <p:cNvPr id="3" name="Conector recto 8"/>
          <p:cNvCxnSpPr/>
          <p:nvPr/>
        </p:nvCxnSpPr>
        <p:spPr>
          <a:xfrm>
            <a:off x="742629" y="2060848"/>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cxnSp>
        <p:nvCxnSpPr>
          <p:cNvPr id="4" name="Conector recto 9"/>
          <p:cNvCxnSpPr/>
          <p:nvPr/>
        </p:nvCxnSpPr>
        <p:spPr>
          <a:xfrm>
            <a:off x="742629" y="2904313"/>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6" name="5 CuadroTexto"/>
          <p:cNvSpPr txBox="1"/>
          <p:nvPr/>
        </p:nvSpPr>
        <p:spPr>
          <a:xfrm>
            <a:off x="659785" y="3113673"/>
            <a:ext cx="7576417" cy="707886"/>
          </a:xfrm>
          <a:prstGeom prst="rect">
            <a:avLst/>
          </a:prstGeom>
          <a:noFill/>
        </p:spPr>
        <p:txBody>
          <a:bodyPr wrap="square" rtlCol="0">
            <a:spAutoFit/>
          </a:bodyPr>
          <a:lstStyle/>
          <a:p>
            <a:pPr marL="514350" indent="-514350" algn="just">
              <a:buAutoNum type="romanUcPeriod"/>
            </a:pPr>
            <a:r>
              <a:rPr lang="es-MX" sz="2000" dirty="0" smtClean="0">
                <a:solidFill>
                  <a:schemeClr val="bg1"/>
                </a:solidFill>
                <a:latin typeface="Arial" pitchFamily="34" charset="0"/>
                <a:cs typeface="Arial" pitchFamily="34" charset="0"/>
              </a:rPr>
              <a:t>Personas privadas de libertad en establecimientos del SPF.</a:t>
            </a:r>
          </a:p>
          <a:p>
            <a:pPr marL="514350" indent="-514350" algn="just">
              <a:buAutoNum type="romanUcPeriod"/>
            </a:pPr>
            <a:endParaRPr lang="es-MX"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0211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30 CuadroTexto"/>
          <p:cNvSpPr txBox="1"/>
          <p:nvPr/>
        </p:nvSpPr>
        <p:spPr>
          <a:xfrm>
            <a:off x="467544" y="2636912"/>
            <a:ext cx="8064896" cy="1077218"/>
          </a:xfrm>
          <a:prstGeom prst="rect">
            <a:avLst/>
          </a:prstGeom>
          <a:noFill/>
        </p:spPr>
        <p:txBody>
          <a:bodyPr wrap="square" rtlCol="0">
            <a:spAutoFit/>
          </a:bodyPr>
          <a:lstStyle/>
          <a:p>
            <a:pPr algn="just"/>
            <a:r>
              <a:rPr lang="es-MX" sz="3200" dirty="0" smtClean="0">
                <a:solidFill>
                  <a:srgbClr val="1F497D">
                    <a:lumMod val="75000"/>
                  </a:srgbClr>
                </a:solidFill>
                <a:latin typeface="Arial" pitchFamily="34" charset="0"/>
                <a:cs typeface="Arial" pitchFamily="34" charset="0"/>
              </a:rPr>
              <a:t>I. Personas privadas de libertad en establecimientos del SPF.</a:t>
            </a:r>
            <a:endParaRPr lang="es-MX" sz="3200" dirty="0">
              <a:solidFill>
                <a:srgbClr val="1F497D">
                  <a:lumMod val="75000"/>
                </a:srgbClr>
              </a:solidFill>
              <a:latin typeface="Arial" pitchFamily="34" charset="0"/>
              <a:cs typeface="Arial" pitchFamily="34" charset="0"/>
            </a:endParaRPr>
          </a:p>
        </p:txBody>
      </p:sp>
      <p:cxnSp>
        <p:nvCxnSpPr>
          <p:cNvPr id="3" name="2 Conector recto"/>
          <p:cNvCxnSpPr/>
          <p:nvPr/>
        </p:nvCxnSpPr>
        <p:spPr>
          <a:xfrm>
            <a:off x="467544" y="3930154"/>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43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23528" y="2294535"/>
            <a:ext cx="8496944" cy="2070569"/>
          </a:xfrm>
          <a:prstGeom prst="rect">
            <a:avLst/>
          </a:prstGeom>
          <a:noFill/>
          <a:ln w="28575">
            <a:solidFill>
              <a:schemeClr val="accent1">
                <a:lumMod val="75000"/>
              </a:schemeClr>
            </a:solidFill>
          </a:ln>
        </p:spPr>
        <p:txBody>
          <a:bodyPr wrap="square" rtlCol="0" anchor="ctr">
            <a:spAutoFit/>
          </a:bodyPr>
          <a:lstStyle/>
          <a:p>
            <a:pPr algn="ctr"/>
            <a:endParaRPr lang="es-MX" sz="1600" dirty="0" smtClean="0">
              <a:solidFill>
                <a:schemeClr val="tx2">
                  <a:lumMod val="75000"/>
                </a:schemeClr>
              </a:solidFill>
              <a:latin typeface="Arial" panose="020B0604020202020204" pitchFamily="34" charset="0"/>
              <a:cs typeface="Arial" panose="020B0604020202020204" pitchFamily="34" charset="0"/>
            </a:endParaRPr>
          </a:p>
        </p:txBody>
      </p:sp>
      <p:sp>
        <p:nvSpPr>
          <p:cNvPr id="31" name="30 CuadroTexto"/>
          <p:cNvSpPr txBox="1"/>
          <p:nvPr/>
        </p:nvSpPr>
        <p:spPr>
          <a:xfrm>
            <a:off x="473621" y="2507412"/>
            <a:ext cx="8064896" cy="1569660"/>
          </a:xfrm>
          <a:prstGeom prst="rect">
            <a:avLst/>
          </a:prstGeom>
          <a:noFill/>
        </p:spPr>
        <p:txBody>
          <a:bodyPr wrap="square" rtlCol="0">
            <a:spAutoFit/>
          </a:bodyPr>
          <a:lstStyle/>
          <a:p>
            <a:pPr algn="ctr"/>
            <a:r>
              <a:rPr lang="es-MX" sz="3200" dirty="0" smtClean="0">
                <a:solidFill>
                  <a:srgbClr val="1F497D">
                    <a:lumMod val="75000"/>
                  </a:srgbClr>
                </a:solidFill>
                <a:latin typeface="Arial" pitchFamily="34" charset="0"/>
                <a:cs typeface="Arial" pitchFamily="34" charset="0"/>
              </a:rPr>
              <a:t>En enero de 2015 son </a:t>
            </a:r>
            <a:r>
              <a:rPr lang="es-MX" sz="3200" dirty="0" smtClean="0">
                <a:solidFill>
                  <a:schemeClr val="accent3">
                    <a:lumMod val="75000"/>
                  </a:schemeClr>
                </a:solidFill>
                <a:latin typeface="Arial" pitchFamily="34" charset="0"/>
                <a:cs typeface="Arial" pitchFamily="34" charset="0"/>
              </a:rPr>
              <a:t>10.544</a:t>
            </a:r>
            <a:r>
              <a:rPr lang="es-MX" sz="3200" dirty="0" smtClean="0">
                <a:solidFill>
                  <a:srgbClr val="1F497D">
                    <a:lumMod val="75000"/>
                  </a:srgbClr>
                </a:solidFill>
                <a:latin typeface="Arial" pitchFamily="34" charset="0"/>
                <a:cs typeface="Arial" pitchFamily="34" charset="0"/>
              </a:rPr>
              <a:t> las personas privadas de su libertad en establecimientos del Servicio Penitenciario Federal.</a:t>
            </a:r>
            <a:endParaRPr lang="es-MX" sz="3200" dirty="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2520592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 name="39 Imagen"/>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07841" y="1857154"/>
            <a:ext cx="824599" cy="904724"/>
          </a:xfrm>
          <a:prstGeom prst="rect">
            <a:avLst/>
          </a:prstGeom>
        </p:spPr>
      </p:pic>
      <p:pic>
        <p:nvPicPr>
          <p:cNvPr id="36"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239" y="1974909"/>
            <a:ext cx="619533" cy="679732"/>
          </a:xfrm>
          <a:prstGeom prst="rect">
            <a:avLst/>
          </a:prstGeom>
        </p:spPr>
      </p:pic>
      <p:pic>
        <p:nvPicPr>
          <p:cNvPr id="35"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5" y="1974909"/>
            <a:ext cx="619533" cy="679732"/>
          </a:xfrm>
          <a:prstGeom prst="rect">
            <a:avLst/>
          </a:prstGeom>
        </p:spPr>
      </p:pic>
      <p:pic>
        <p:nvPicPr>
          <p:cNvPr id="34"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947" y="2056442"/>
            <a:ext cx="619533" cy="679732"/>
          </a:xfrm>
          <a:prstGeom prst="rect">
            <a:avLst/>
          </a:prstGeom>
        </p:spPr>
      </p:pic>
      <p:pic>
        <p:nvPicPr>
          <p:cNvPr id="27"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586" y="1996207"/>
            <a:ext cx="619533" cy="679732"/>
          </a:xfrm>
          <a:prstGeom prst="rect">
            <a:avLst/>
          </a:prstGeom>
        </p:spPr>
      </p:pic>
      <p:pic>
        <p:nvPicPr>
          <p:cNvPr id="25"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272" y="2072924"/>
            <a:ext cx="619533" cy="679732"/>
          </a:xfrm>
          <a:prstGeom prst="rect">
            <a:avLst/>
          </a:prstGeom>
        </p:spPr>
      </p:pic>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300" y="2067592"/>
            <a:ext cx="619533" cy="679732"/>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378" y="2068215"/>
            <a:ext cx="619533" cy="679732"/>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0227" y="2077018"/>
            <a:ext cx="619533" cy="67973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000" y="2163679"/>
            <a:ext cx="619533" cy="679732"/>
          </a:xfrm>
          <a:prstGeom prst="rect">
            <a:avLst/>
          </a:prstGeom>
        </p:spPr>
      </p:pic>
      <p:pic>
        <p:nvPicPr>
          <p:cNvPr id="10" name="9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031672" y="3861048"/>
            <a:ext cx="619533" cy="679732"/>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94" y="2173204"/>
            <a:ext cx="619533" cy="679732"/>
          </a:xfrm>
          <a:prstGeom prst="rect">
            <a:avLst/>
          </a:prstGeom>
        </p:spPr>
      </p:pic>
      <p:pic>
        <p:nvPicPr>
          <p:cNvPr id="12" name="11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591512" y="3812750"/>
            <a:ext cx="619533" cy="679732"/>
          </a:xfrm>
          <a:prstGeom prst="rect">
            <a:avLst/>
          </a:prstGeom>
        </p:spPr>
      </p:pic>
      <p:pic>
        <p:nvPicPr>
          <p:cNvPr id="13" name="12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47049" y="3830724"/>
            <a:ext cx="619533" cy="679732"/>
          </a:xfrm>
          <a:prstGeom prst="rect">
            <a:avLst/>
          </a:prstGeom>
        </p:spPr>
      </p:pic>
      <p:pic>
        <p:nvPicPr>
          <p:cNvPr id="14" name="13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311592" y="3789040"/>
            <a:ext cx="619533" cy="679732"/>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2118925"/>
            <a:ext cx="619533" cy="679732"/>
          </a:xfrm>
          <a:prstGeom prst="rect">
            <a:avLst/>
          </a:prstGeom>
        </p:spPr>
      </p:pic>
      <p:pic>
        <p:nvPicPr>
          <p:cNvPr id="33"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739" y="2080825"/>
            <a:ext cx="619533" cy="679732"/>
          </a:xfrm>
          <a:prstGeom prst="rect">
            <a:avLst/>
          </a:prstGeom>
        </p:spPr>
      </p:pic>
      <p:cxnSp>
        <p:nvCxnSpPr>
          <p:cNvPr id="4" name="3 Conector recto de flecha"/>
          <p:cNvCxnSpPr/>
          <p:nvPr/>
        </p:nvCxnSpPr>
        <p:spPr>
          <a:xfrm flipV="1">
            <a:off x="2771801" y="2550973"/>
            <a:ext cx="4970964" cy="29852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15 Gráfico"/>
          <p:cNvGraphicFramePr/>
          <p:nvPr>
            <p:extLst>
              <p:ext uri="{D42A27DB-BD31-4B8C-83A1-F6EECF244321}">
                <p14:modId xmlns:p14="http://schemas.microsoft.com/office/powerpoint/2010/main" val="3038664059"/>
              </p:ext>
            </p:extLst>
          </p:nvPr>
        </p:nvGraphicFramePr>
        <p:xfrm>
          <a:off x="697265" y="3923918"/>
          <a:ext cx="6827064" cy="1367050"/>
        </p:xfrm>
        <a:graphic>
          <a:graphicData uri="http://schemas.openxmlformats.org/drawingml/2006/chart">
            <c:chart xmlns:c="http://schemas.openxmlformats.org/drawingml/2006/chart" xmlns:r="http://schemas.openxmlformats.org/officeDocument/2006/relationships" r:id="rId5"/>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chemeClr val="tx2">
                    <a:lumMod val="75000"/>
                  </a:schemeClr>
                </a:solidFill>
                <a:latin typeface="Arial" pitchFamily="34" charset="0"/>
                <a:ea typeface="+mn-ea"/>
                <a:cs typeface="Arial" pitchFamily="34" charset="0"/>
              </a:rPr>
              <a:t>Evolución mensual de la población del SPF</a:t>
            </a:r>
            <a:br>
              <a:rPr lang="es-MX" sz="2400" dirty="0">
                <a:solidFill>
                  <a:schemeClr val="tx2">
                    <a:lumMod val="75000"/>
                  </a:schemeClr>
                </a:solidFill>
                <a:latin typeface="Arial" pitchFamily="34" charset="0"/>
                <a:ea typeface="+mn-ea"/>
                <a:cs typeface="Arial" pitchFamily="34" charset="0"/>
              </a:rPr>
            </a:br>
            <a:endParaRPr lang="es-AR" sz="2400" dirty="0">
              <a:solidFill>
                <a:schemeClr val="tx2">
                  <a:lumMod val="75000"/>
                </a:schemeClr>
              </a:solidFill>
              <a:latin typeface="Arial" pitchFamily="34" charset="0"/>
              <a:ea typeface="+mn-ea"/>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768845" y="5570190"/>
            <a:ext cx="2406428"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a:t>
            </a:r>
            <a:endParaRPr lang="es-AR" sz="800" dirty="0">
              <a:latin typeface="Arial" pitchFamily="34" charset="0"/>
              <a:cs typeface="Arial" pitchFamily="34" charset="0"/>
            </a:endParaRPr>
          </a:p>
        </p:txBody>
      </p:sp>
      <p:sp>
        <p:nvSpPr>
          <p:cNvPr id="18" name="17 CuadroTexto"/>
          <p:cNvSpPr txBox="1"/>
          <p:nvPr/>
        </p:nvSpPr>
        <p:spPr>
          <a:xfrm>
            <a:off x="759767" y="5267300"/>
            <a:ext cx="2664469" cy="230832"/>
          </a:xfrm>
          <a:prstGeom prst="rect">
            <a:avLst/>
          </a:prstGeom>
          <a:noFill/>
          <a:ln>
            <a:solidFill>
              <a:schemeClr val="accent1"/>
            </a:solidFill>
          </a:ln>
        </p:spPr>
        <p:txBody>
          <a:bodyPr wrap="square" rtlCol="0">
            <a:spAutoFit/>
          </a:bodyPr>
          <a:lstStyle/>
          <a:p>
            <a:pPr algn="ctr"/>
            <a:r>
              <a:rPr lang="es-MX" sz="900" dirty="0" smtClean="0">
                <a:latin typeface="Arial" pitchFamily="34" charset="0"/>
                <a:cs typeface="Arial" pitchFamily="34" charset="0"/>
              </a:rPr>
              <a:t>Se inicia recepción de partes semanales</a:t>
            </a:r>
            <a:endParaRPr lang="es-AR" sz="900" dirty="0">
              <a:latin typeface="Arial" pitchFamily="34" charset="0"/>
              <a:cs typeface="Arial" pitchFamily="34" charset="0"/>
            </a:endParaRPr>
          </a:p>
        </p:txBody>
      </p:sp>
      <p:sp>
        <p:nvSpPr>
          <p:cNvPr id="19" name="18 Flecha abajo"/>
          <p:cNvSpPr/>
          <p:nvPr/>
        </p:nvSpPr>
        <p:spPr>
          <a:xfrm>
            <a:off x="750243" y="5110023"/>
            <a:ext cx="244903" cy="1467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latin typeface="Arial" pitchFamily="34" charset="0"/>
              <a:cs typeface="Arial" pitchFamily="34" charset="0"/>
            </a:endParaRPr>
          </a:p>
        </p:txBody>
      </p:sp>
      <p:sp>
        <p:nvSpPr>
          <p:cNvPr id="20" name="19 CuadroTexto"/>
          <p:cNvSpPr txBox="1"/>
          <p:nvPr/>
        </p:nvSpPr>
        <p:spPr>
          <a:xfrm>
            <a:off x="2252035" y="1340768"/>
            <a:ext cx="4192173" cy="369332"/>
          </a:xfrm>
          <a:prstGeom prst="rect">
            <a:avLst/>
          </a:prstGeom>
          <a:noFill/>
        </p:spPr>
        <p:txBody>
          <a:bodyPr wrap="none" rtlCol="0">
            <a:spAutoFit/>
          </a:bodyPr>
          <a:lstStyle/>
          <a:p>
            <a:pPr algn="ctr"/>
            <a:r>
              <a:rPr lang="es-MX" sz="900" dirty="0">
                <a:solidFill>
                  <a:schemeClr val="tx2">
                    <a:lumMod val="75000"/>
                  </a:schemeClr>
                </a:solidFill>
                <a:latin typeface="Arial" pitchFamily="34" charset="0"/>
                <a:cs typeface="Arial" pitchFamily="34" charset="0"/>
              </a:rPr>
              <a:t>Personas alojadas en el </a:t>
            </a:r>
            <a:r>
              <a:rPr lang="es-MX" sz="900" dirty="0" smtClean="0">
                <a:solidFill>
                  <a:schemeClr val="tx2">
                    <a:lumMod val="75000"/>
                  </a:schemeClr>
                </a:solidFill>
                <a:latin typeface="Arial" pitchFamily="34" charset="0"/>
                <a:cs typeface="Arial" pitchFamily="34" charset="0"/>
              </a:rPr>
              <a:t>SPF a </a:t>
            </a:r>
            <a:r>
              <a:rPr lang="es-MX" sz="900" dirty="0">
                <a:solidFill>
                  <a:schemeClr val="tx2">
                    <a:lumMod val="75000"/>
                  </a:schemeClr>
                </a:solidFill>
                <a:latin typeface="Arial" pitchFamily="34" charset="0"/>
                <a:cs typeface="Arial" pitchFamily="34" charset="0"/>
              </a:rPr>
              <a:t>partir de los reportes recibidos por PROCUVIN</a:t>
            </a:r>
          </a:p>
          <a:p>
            <a:pPr algn="ctr"/>
            <a:r>
              <a:rPr lang="es-MX" sz="900" dirty="0">
                <a:solidFill>
                  <a:schemeClr val="tx2">
                    <a:lumMod val="75000"/>
                  </a:schemeClr>
                </a:solidFill>
                <a:latin typeface="Arial" pitchFamily="34" charset="0"/>
                <a:cs typeface="Arial" pitchFamily="34" charset="0"/>
              </a:rPr>
              <a:t>Expresada en números absolutos</a:t>
            </a:r>
            <a:endParaRPr lang="es-AR" sz="900" dirty="0">
              <a:solidFill>
                <a:schemeClr val="tx2">
                  <a:lumMod val="75000"/>
                </a:schemeClr>
              </a:solidFill>
              <a:latin typeface="Arial" pitchFamily="34" charset="0"/>
              <a:cs typeface="Arial" pitchFamily="34" charset="0"/>
            </a:endParaRPr>
          </a:p>
        </p:txBody>
      </p:sp>
      <p:sp>
        <p:nvSpPr>
          <p:cNvPr id="32" name="2 Marcador de contenido"/>
          <p:cNvSpPr txBox="1">
            <a:spLocks/>
          </p:cNvSpPr>
          <p:nvPr/>
        </p:nvSpPr>
        <p:spPr>
          <a:xfrm>
            <a:off x="456861" y="839506"/>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30/01/2015</a:t>
            </a:r>
            <a:r>
              <a:rPr lang="es-MX" sz="2000" dirty="0" smtClean="0">
                <a:latin typeface="Arial" pitchFamily="34" charset="0"/>
                <a:cs typeface="Arial" pitchFamily="34" charset="0"/>
              </a:rPr>
              <a:t>: </a:t>
            </a:r>
            <a:r>
              <a:rPr lang="es-MX" sz="2000" dirty="0" smtClean="0">
                <a:solidFill>
                  <a:schemeClr val="accent4">
                    <a:lumMod val="75000"/>
                  </a:schemeClr>
                </a:solidFill>
                <a:latin typeface="Arial" pitchFamily="34" charset="0"/>
                <a:cs typeface="Arial" pitchFamily="34" charset="0"/>
              </a:rPr>
              <a:t>10.544</a:t>
            </a:r>
            <a:r>
              <a:rPr lang="es-MX" sz="2800" dirty="0" smtClean="0">
                <a:solidFill>
                  <a:schemeClr val="accent6">
                    <a:lumMod val="75000"/>
                  </a:schemeClr>
                </a:solidFill>
                <a:latin typeface="Arial" pitchFamily="34" charset="0"/>
                <a:cs typeface="Arial" pitchFamily="34" charset="0"/>
              </a:rPr>
              <a:t> </a:t>
            </a:r>
            <a:r>
              <a:rPr lang="es-MX" sz="1800" dirty="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graphicFrame>
        <p:nvGraphicFramePr>
          <p:cNvPr id="38" name="37 Gráfico"/>
          <p:cNvGraphicFramePr/>
          <p:nvPr>
            <p:extLst>
              <p:ext uri="{D42A27DB-BD31-4B8C-83A1-F6EECF244321}">
                <p14:modId xmlns:p14="http://schemas.microsoft.com/office/powerpoint/2010/main" val="1876887950"/>
              </p:ext>
            </p:extLst>
          </p:nvPr>
        </p:nvGraphicFramePr>
        <p:xfrm>
          <a:off x="456862" y="1960265"/>
          <a:ext cx="8097840" cy="1756767"/>
        </p:xfrm>
        <a:graphic>
          <a:graphicData uri="http://schemas.openxmlformats.org/drawingml/2006/chart">
            <c:chart xmlns:c="http://schemas.openxmlformats.org/drawingml/2006/chart" xmlns:r="http://schemas.openxmlformats.org/officeDocument/2006/relationships" r:id="rId6"/>
          </a:graphicData>
        </a:graphic>
      </p:graphicFrame>
      <p:sp>
        <p:nvSpPr>
          <p:cNvPr id="7" name="6 CuadroTexto"/>
          <p:cNvSpPr txBox="1"/>
          <p:nvPr/>
        </p:nvSpPr>
        <p:spPr>
          <a:xfrm>
            <a:off x="703033" y="2953550"/>
            <a:ext cx="7039731" cy="261610"/>
          </a:xfrm>
          <a:prstGeom prst="rect">
            <a:avLst/>
          </a:prstGeom>
          <a:solidFill>
            <a:schemeClr val="accent5">
              <a:lumMod val="75000"/>
            </a:schemeClr>
          </a:solidFill>
        </p:spPr>
        <p:txBody>
          <a:bodyPr wrap="square" rtlCol="0" anchor="ctr">
            <a:spAutoFit/>
          </a:bodyPr>
          <a:lstStyle/>
          <a:p>
            <a:pPr algn="ctr"/>
            <a:r>
              <a:rPr lang="es-MX" sz="1100" dirty="0" smtClean="0">
                <a:solidFill>
                  <a:schemeClr val="bg1"/>
                </a:solidFill>
                <a:latin typeface="Arial" pitchFamily="34" charset="0"/>
                <a:cs typeface="Arial" pitchFamily="34" charset="0"/>
              </a:rPr>
              <a:t>2014</a:t>
            </a:r>
            <a:endParaRPr lang="es-AR" sz="1100" dirty="0">
              <a:solidFill>
                <a:schemeClr val="bg1"/>
              </a:solidFill>
              <a:latin typeface="Arial" pitchFamily="34" charset="0"/>
              <a:cs typeface="Arial" pitchFamily="34" charset="0"/>
            </a:endParaRPr>
          </a:p>
        </p:txBody>
      </p:sp>
      <p:sp>
        <p:nvSpPr>
          <p:cNvPr id="41" name="40 CuadroTexto"/>
          <p:cNvSpPr txBox="1"/>
          <p:nvPr/>
        </p:nvSpPr>
        <p:spPr>
          <a:xfrm>
            <a:off x="799009" y="4607550"/>
            <a:ext cx="2898919" cy="261610"/>
          </a:xfrm>
          <a:prstGeom prst="rect">
            <a:avLst/>
          </a:prstGeom>
          <a:solidFill>
            <a:schemeClr val="accent3">
              <a:lumMod val="50000"/>
            </a:schemeClr>
          </a:solidFill>
        </p:spPr>
        <p:txBody>
          <a:bodyPr wrap="square" rtlCol="0">
            <a:spAutoFit/>
          </a:bodyPr>
          <a:lstStyle/>
          <a:p>
            <a:pPr algn="ctr"/>
            <a:r>
              <a:rPr lang="es-MX" sz="1100" dirty="0" smtClean="0">
                <a:solidFill>
                  <a:schemeClr val="bg1"/>
                </a:solidFill>
                <a:latin typeface="Arial" pitchFamily="34" charset="0"/>
                <a:cs typeface="Arial" pitchFamily="34" charset="0"/>
              </a:rPr>
              <a:t>2013</a:t>
            </a:r>
            <a:endParaRPr lang="es-AR" sz="1100" dirty="0">
              <a:solidFill>
                <a:schemeClr val="bg1"/>
              </a:solidFill>
              <a:latin typeface="Arial" pitchFamily="34" charset="0"/>
              <a:cs typeface="Arial" pitchFamily="34" charset="0"/>
            </a:endParaRPr>
          </a:p>
        </p:txBody>
      </p:sp>
      <p:sp>
        <p:nvSpPr>
          <p:cNvPr id="42" name="41 CuadroTexto"/>
          <p:cNvSpPr txBox="1"/>
          <p:nvPr/>
        </p:nvSpPr>
        <p:spPr>
          <a:xfrm>
            <a:off x="7845576" y="2955820"/>
            <a:ext cx="548741" cy="261610"/>
          </a:xfrm>
          <a:prstGeom prst="rect">
            <a:avLst/>
          </a:prstGeom>
          <a:solidFill>
            <a:schemeClr val="accent4">
              <a:lumMod val="75000"/>
            </a:schemeClr>
          </a:solidFill>
        </p:spPr>
        <p:txBody>
          <a:bodyPr wrap="none" rtlCol="0" anchor="ctr">
            <a:spAutoFit/>
          </a:bodyPr>
          <a:lstStyle/>
          <a:p>
            <a:pPr algn="ctr"/>
            <a:r>
              <a:rPr lang="es-MX" sz="1100" dirty="0" smtClean="0">
                <a:solidFill>
                  <a:schemeClr val="bg1"/>
                </a:solidFill>
                <a:latin typeface="Arial" pitchFamily="34" charset="0"/>
                <a:cs typeface="Arial" pitchFamily="34" charset="0"/>
              </a:rPr>
              <a:t>2015</a:t>
            </a:r>
            <a:endParaRPr lang="es-AR" sz="1100" dirty="0">
              <a:solidFill>
                <a:schemeClr val="bg1"/>
              </a:solidFill>
              <a:latin typeface="Arial" pitchFamily="34" charset="0"/>
              <a:cs typeface="Arial" pitchFamily="34" charset="0"/>
            </a:endParaRPr>
          </a:p>
        </p:txBody>
      </p:sp>
      <p:sp>
        <p:nvSpPr>
          <p:cNvPr id="43" name="42 CuadroTexto"/>
          <p:cNvSpPr txBox="1"/>
          <p:nvPr/>
        </p:nvSpPr>
        <p:spPr>
          <a:xfrm>
            <a:off x="5084038" y="4365104"/>
            <a:ext cx="3736433" cy="307777"/>
          </a:xfrm>
          <a:prstGeom prst="rect">
            <a:avLst/>
          </a:prstGeom>
          <a:noFill/>
          <a:ln>
            <a:solidFill>
              <a:schemeClr val="accent4">
                <a:lumMod val="75000"/>
              </a:schemeClr>
            </a:solidFill>
          </a:ln>
        </p:spPr>
        <p:txBody>
          <a:bodyPr wrap="square" rtlCol="0">
            <a:spAutoFit/>
          </a:bodyPr>
          <a:lstStyle/>
          <a:p>
            <a:pPr algn="ctr"/>
            <a:r>
              <a:rPr lang="es-MX" sz="1400" dirty="0" smtClean="0">
                <a:solidFill>
                  <a:schemeClr val="tx2">
                    <a:lumMod val="75000"/>
                  </a:schemeClr>
                </a:solidFill>
                <a:latin typeface="Arial" panose="020B0604020202020204" pitchFamily="34" charset="0"/>
                <a:cs typeface="Arial" panose="020B0604020202020204" pitchFamily="34" charset="0"/>
              </a:rPr>
              <a:t>Evolución mensual: +120 personas = 1,15%</a:t>
            </a:r>
          </a:p>
        </p:txBody>
      </p:sp>
      <p:sp>
        <p:nvSpPr>
          <p:cNvPr id="44" name="43 CuadroTexto"/>
          <p:cNvSpPr txBox="1"/>
          <p:nvPr/>
        </p:nvSpPr>
        <p:spPr>
          <a:xfrm>
            <a:off x="5084038" y="4797152"/>
            <a:ext cx="3736433" cy="307777"/>
          </a:xfrm>
          <a:prstGeom prst="rect">
            <a:avLst/>
          </a:prstGeom>
          <a:solidFill>
            <a:schemeClr val="bg1"/>
          </a:solidFill>
          <a:ln>
            <a:solidFill>
              <a:schemeClr val="accent4">
                <a:lumMod val="75000"/>
              </a:schemeClr>
            </a:solidFill>
          </a:ln>
        </p:spPr>
        <p:txBody>
          <a:bodyPr wrap="square" rtlCol="0">
            <a:spAutoFit/>
          </a:bodyPr>
          <a:lstStyle/>
          <a:p>
            <a:pPr algn="ctr"/>
            <a:r>
              <a:rPr lang="es-MX" sz="1400" dirty="0" smtClean="0">
                <a:solidFill>
                  <a:schemeClr val="tx2">
                    <a:lumMod val="75000"/>
                  </a:schemeClr>
                </a:solidFill>
                <a:latin typeface="Arial" panose="020B0604020202020204" pitchFamily="34" charset="0"/>
                <a:cs typeface="Arial" panose="020B0604020202020204" pitchFamily="34" charset="0"/>
              </a:rPr>
              <a:t>Evolución interanual:+ 694 personas = 7%</a:t>
            </a:r>
          </a:p>
        </p:txBody>
      </p:sp>
      <p:sp>
        <p:nvSpPr>
          <p:cNvPr id="22" name="21 Flecha abajo"/>
          <p:cNvSpPr/>
          <p:nvPr/>
        </p:nvSpPr>
        <p:spPr>
          <a:xfrm>
            <a:off x="8039905" y="3690072"/>
            <a:ext cx="348519" cy="603024"/>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Rectángulo"/>
          <p:cNvSpPr/>
          <p:nvPr/>
        </p:nvSpPr>
        <p:spPr>
          <a:xfrm>
            <a:off x="7799144" y="1710100"/>
            <a:ext cx="733296" cy="1873208"/>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44 CuadroTexto"/>
          <p:cNvSpPr txBox="1"/>
          <p:nvPr/>
        </p:nvSpPr>
        <p:spPr>
          <a:xfrm>
            <a:off x="47625" y="6122947"/>
            <a:ext cx="9026971" cy="538609"/>
          </a:xfrm>
          <a:prstGeom prst="rect">
            <a:avLst/>
          </a:prstGeom>
          <a:solidFill>
            <a:schemeClr val="bg1"/>
          </a:solidFill>
          <a:ln w="28575">
            <a:solidFill>
              <a:schemeClr val="accent1">
                <a:lumMod val="75000"/>
              </a:schemeClr>
            </a:solidFill>
          </a:ln>
        </p:spPr>
        <p:txBody>
          <a:bodyPr wrap="square" rtlCol="0" anchor="ctr">
            <a:spAutoFit/>
          </a:bodyPr>
          <a:lstStyle/>
          <a:p>
            <a:r>
              <a:rPr lang="es-MX" sz="1450" dirty="0" smtClean="0">
                <a:solidFill>
                  <a:srgbClr val="17375E"/>
                </a:solidFill>
                <a:latin typeface="Arial" panose="020B0604020202020204" pitchFamily="34" charset="0"/>
                <a:cs typeface="Arial" panose="020B0604020202020204" pitchFamily="34" charset="0"/>
              </a:rPr>
              <a:t>En enero de 2015 se advierte una nueva suba en la cantidad de personas detenidas en establecimientos del SPF. Este incremento es acorde a la tendencia registrada a lo largo del año anterior.</a:t>
            </a:r>
          </a:p>
        </p:txBody>
      </p:sp>
    </p:spTree>
    <p:extLst>
      <p:ext uri="{BB962C8B-B14F-4D97-AF65-F5344CB8AC3E}">
        <p14:creationId xmlns:p14="http://schemas.microsoft.com/office/powerpoint/2010/main" val="31926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6" name="15 Gráfico"/>
          <p:cNvGraphicFramePr/>
          <p:nvPr>
            <p:extLst>
              <p:ext uri="{D42A27DB-BD31-4B8C-83A1-F6EECF244321}">
                <p14:modId xmlns:p14="http://schemas.microsoft.com/office/powerpoint/2010/main" val="963892108"/>
              </p:ext>
            </p:extLst>
          </p:nvPr>
        </p:nvGraphicFramePr>
        <p:xfrm>
          <a:off x="467544" y="1628800"/>
          <a:ext cx="8136904"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Capacidad de alojamiento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1643670" y="1196752"/>
            <a:ext cx="6272871" cy="276999"/>
          </a:xfrm>
          <a:prstGeom prst="rect">
            <a:avLst/>
          </a:prstGeom>
          <a:noFill/>
        </p:spPr>
        <p:txBody>
          <a:bodyPr wrap="none" rtlCol="0">
            <a:spAutoFit/>
          </a:bodyPr>
          <a:lstStyle/>
          <a:p>
            <a:pPr algn="ctr"/>
            <a:r>
              <a:rPr lang="es-MX" sz="1200" b="1" dirty="0" smtClean="0">
                <a:solidFill>
                  <a:srgbClr val="1F497D">
                    <a:lumMod val="75000"/>
                  </a:srgbClr>
                </a:solidFill>
                <a:latin typeface="Arial" pitchFamily="34" charset="0"/>
                <a:cs typeface="Arial" pitchFamily="34" charset="0"/>
              </a:rPr>
              <a:t>Capacidad de alojamiento vs. Población total alojada en establecimientos del SPF  </a:t>
            </a:r>
            <a:endParaRPr lang="es-AR" sz="1200" b="1" dirty="0">
              <a:solidFill>
                <a:srgbClr val="1F497D">
                  <a:lumMod val="75000"/>
                </a:srgbClr>
              </a:solidFill>
              <a:latin typeface="Arial" pitchFamily="34" charset="0"/>
              <a:cs typeface="Arial" pitchFamily="34" charset="0"/>
            </a:endParaRPr>
          </a:p>
        </p:txBody>
      </p:sp>
      <p:sp>
        <p:nvSpPr>
          <p:cNvPr id="32" name="2 Marcador de contenido"/>
          <p:cNvSpPr txBox="1">
            <a:spLocks/>
          </p:cNvSpPr>
          <p:nvPr/>
        </p:nvSpPr>
        <p:spPr>
          <a:xfrm>
            <a:off x="794719" y="4653135"/>
            <a:ext cx="7665713" cy="79208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AR" sz="1400" dirty="0" smtClean="0">
                <a:solidFill>
                  <a:srgbClr val="1F497D">
                    <a:lumMod val="75000"/>
                  </a:srgbClr>
                </a:solidFill>
                <a:latin typeface="Arial" pitchFamily="34" charset="0"/>
                <a:cs typeface="Arial" pitchFamily="34" charset="0"/>
              </a:rPr>
              <a:t>Cada mes </a:t>
            </a:r>
            <a:r>
              <a:rPr lang="es-AR" sz="1400" dirty="0">
                <a:solidFill>
                  <a:srgbClr val="1F497D">
                    <a:lumMod val="75000"/>
                  </a:srgbClr>
                </a:solidFill>
                <a:latin typeface="Arial" pitchFamily="34" charset="0"/>
                <a:cs typeface="Arial" pitchFamily="34" charset="0"/>
              </a:rPr>
              <a:t>el SPF </a:t>
            </a:r>
            <a:r>
              <a:rPr lang="es-AR" sz="1400" dirty="0" smtClean="0">
                <a:solidFill>
                  <a:srgbClr val="1F497D">
                    <a:lumMod val="75000"/>
                  </a:srgbClr>
                </a:solidFill>
                <a:latin typeface="Arial" pitchFamily="34" charset="0"/>
                <a:cs typeface="Arial" pitchFamily="34" charset="0"/>
              </a:rPr>
              <a:t>publica, junto </a:t>
            </a:r>
            <a:r>
              <a:rPr lang="es-AR" sz="1400" dirty="0">
                <a:solidFill>
                  <a:srgbClr val="1F497D">
                    <a:lumMod val="75000"/>
                  </a:srgbClr>
                </a:solidFill>
                <a:latin typeface="Arial" pitchFamily="34" charset="0"/>
                <a:cs typeface="Arial" pitchFamily="34" charset="0"/>
              </a:rPr>
              <a:t>con los datos de población </a:t>
            </a:r>
            <a:r>
              <a:rPr lang="es-AR" sz="1400" dirty="0" smtClean="0">
                <a:solidFill>
                  <a:srgbClr val="1F497D">
                    <a:lumMod val="75000"/>
                  </a:srgbClr>
                </a:solidFill>
                <a:latin typeface="Arial" pitchFamily="34" charset="0"/>
                <a:cs typeface="Arial" pitchFamily="34" charset="0"/>
              </a:rPr>
              <a:t>penal el </a:t>
            </a:r>
            <a:r>
              <a:rPr lang="es-AR" sz="1400" dirty="0">
                <a:solidFill>
                  <a:srgbClr val="1F497D">
                    <a:lumMod val="75000"/>
                  </a:srgbClr>
                </a:solidFill>
                <a:latin typeface="Arial" pitchFamily="34" charset="0"/>
                <a:cs typeface="Arial" pitchFamily="34" charset="0"/>
              </a:rPr>
              <a:t>cupo de </a:t>
            </a:r>
            <a:r>
              <a:rPr lang="es-AR" sz="1400" dirty="0" smtClean="0">
                <a:solidFill>
                  <a:srgbClr val="1F497D">
                    <a:lumMod val="75000"/>
                  </a:srgbClr>
                </a:solidFill>
                <a:latin typeface="Arial" pitchFamily="34" charset="0"/>
                <a:cs typeface="Arial" pitchFamily="34" charset="0"/>
              </a:rPr>
              <a:t>sus establecimientos denominado </a:t>
            </a:r>
            <a:r>
              <a:rPr lang="es-AR" sz="1400" b="1" dirty="0" smtClean="0">
                <a:solidFill>
                  <a:srgbClr val="1F497D">
                    <a:lumMod val="75000"/>
                  </a:srgbClr>
                </a:solidFill>
                <a:latin typeface="Arial" pitchFamily="34" charset="0"/>
                <a:cs typeface="Arial" pitchFamily="34" charset="0"/>
              </a:rPr>
              <a:t>“capacidad </a:t>
            </a:r>
            <a:r>
              <a:rPr lang="es-AR" sz="1400" b="1" dirty="0">
                <a:solidFill>
                  <a:srgbClr val="1F497D">
                    <a:lumMod val="75000"/>
                  </a:srgbClr>
                </a:solidFill>
                <a:latin typeface="Arial" pitchFamily="34" charset="0"/>
                <a:cs typeface="Arial" pitchFamily="34" charset="0"/>
              </a:rPr>
              <a:t>real de alojamiento”</a:t>
            </a:r>
            <a:r>
              <a:rPr lang="es-AR" sz="1400" dirty="0">
                <a:solidFill>
                  <a:srgbClr val="1F497D">
                    <a:lumMod val="75000"/>
                  </a:srgbClr>
                </a:solidFill>
                <a:latin typeface="Arial" pitchFamily="34" charset="0"/>
                <a:cs typeface="Arial" pitchFamily="34" charset="0"/>
              </a:rPr>
              <a:t>. E</a:t>
            </a:r>
            <a:r>
              <a:rPr lang="es-AR" sz="1400" dirty="0" smtClean="0">
                <a:solidFill>
                  <a:srgbClr val="1F497D">
                    <a:lumMod val="75000"/>
                  </a:srgbClr>
                </a:solidFill>
                <a:latin typeface="Arial" pitchFamily="34" charset="0"/>
                <a:cs typeface="Arial" pitchFamily="34" charset="0"/>
              </a:rPr>
              <a:t>l </a:t>
            </a:r>
            <a:r>
              <a:rPr lang="es-AR" sz="1400" dirty="0">
                <a:solidFill>
                  <a:srgbClr val="1F497D">
                    <a:lumMod val="75000"/>
                  </a:srgbClr>
                </a:solidFill>
                <a:latin typeface="Arial" pitchFamily="34" charset="0"/>
                <a:cs typeface="Arial" pitchFamily="34" charset="0"/>
              </a:rPr>
              <a:t>SPF </a:t>
            </a:r>
            <a:r>
              <a:rPr lang="es-AR" sz="1400" b="1" dirty="0">
                <a:solidFill>
                  <a:srgbClr val="1F497D">
                    <a:lumMod val="75000"/>
                  </a:srgbClr>
                </a:solidFill>
                <a:latin typeface="Arial" pitchFamily="34" charset="0"/>
                <a:cs typeface="Arial" pitchFamily="34" charset="0"/>
              </a:rPr>
              <a:t>no define cuál es el estándar de metros</a:t>
            </a:r>
            <a:r>
              <a:rPr lang="es-AR" sz="1400" dirty="0">
                <a:solidFill>
                  <a:srgbClr val="1F497D">
                    <a:lumMod val="75000"/>
                  </a:srgbClr>
                </a:solidFill>
                <a:latin typeface="Arial" pitchFamily="34" charset="0"/>
                <a:cs typeface="Arial" pitchFamily="34" charset="0"/>
              </a:rPr>
              <a:t> por persona que utiliza, ni la metodología de </a:t>
            </a:r>
            <a:r>
              <a:rPr lang="es-AR" sz="1400" dirty="0" smtClean="0">
                <a:solidFill>
                  <a:srgbClr val="1F497D">
                    <a:lumMod val="75000"/>
                  </a:srgbClr>
                </a:solidFill>
                <a:latin typeface="Arial" pitchFamily="34" charset="0"/>
                <a:cs typeface="Arial" pitchFamily="34" charset="0"/>
              </a:rPr>
              <a:t>cálculo.</a:t>
            </a:r>
            <a:r>
              <a:rPr lang="es-AR" sz="1000" dirty="0" smtClean="0">
                <a:solidFill>
                  <a:srgbClr val="CC3300"/>
                </a:solidFill>
                <a:latin typeface="Arial" pitchFamily="34" charset="0"/>
                <a:cs typeface="Arial" pitchFamily="34" charset="0"/>
              </a:rPr>
              <a:t> </a:t>
            </a:r>
            <a:endParaRPr lang="es-AR" sz="1000" dirty="0">
              <a:solidFill>
                <a:srgbClr val="CC3300"/>
              </a:solidFill>
              <a:latin typeface="Arial" pitchFamily="34" charset="0"/>
              <a:cs typeface="Arial" pitchFamily="34" charset="0"/>
            </a:endParaRPr>
          </a:p>
          <a:p>
            <a:pPr marL="0" indent="0">
              <a:buNone/>
            </a:pPr>
            <a:endParaRPr lang="es-AR" sz="1800" dirty="0">
              <a:solidFill>
                <a:srgbClr val="1F497D">
                  <a:lumMod val="75000"/>
                </a:srgbClr>
              </a:solidFill>
              <a:latin typeface="Arial" pitchFamily="34" charset="0"/>
              <a:cs typeface="Arial" pitchFamily="34" charset="0"/>
            </a:endParaRPr>
          </a:p>
        </p:txBody>
      </p:sp>
      <p:sp>
        <p:nvSpPr>
          <p:cNvPr id="12" name="11 Rectángulo"/>
          <p:cNvSpPr/>
          <p:nvPr/>
        </p:nvSpPr>
        <p:spPr>
          <a:xfrm>
            <a:off x="182205" y="5953472"/>
            <a:ext cx="8791808" cy="83099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13" name="12 Rectángulo"/>
          <p:cNvSpPr/>
          <p:nvPr/>
        </p:nvSpPr>
        <p:spPr>
          <a:xfrm>
            <a:off x="251520" y="5943947"/>
            <a:ext cx="8722493" cy="830997"/>
          </a:xfrm>
          <a:prstGeom prst="rect">
            <a:avLst/>
          </a:prstGeom>
        </p:spPr>
        <p:txBody>
          <a:bodyPr wrap="square">
            <a:spAutoFit/>
          </a:bodyPr>
          <a:lstStyle/>
          <a:p>
            <a:pPr algn="just"/>
            <a:r>
              <a:rPr lang="es-AR" sz="1600" dirty="0" smtClean="0">
                <a:solidFill>
                  <a:srgbClr val="17375E"/>
                </a:solidFill>
                <a:latin typeface="Arial" pitchFamily="34" charset="0"/>
                <a:cs typeface="Arial" pitchFamily="34" charset="0"/>
              </a:rPr>
              <a:t>En enero, nuevamente el SPF modifica la cantidad de plazas disponibles respecto de la medición anterior. Al incrementarse la población detenida, la brecha de plazas disponibles se achica siendo en enero de 2015, de 521 lugares. </a:t>
            </a:r>
            <a:endParaRPr lang="es-AR" sz="1600" dirty="0">
              <a:solidFill>
                <a:srgbClr val="17375E"/>
              </a:solidFill>
              <a:latin typeface="Arial" pitchFamily="34" charset="0"/>
              <a:cs typeface="Arial" pitchFamily="34" charset="0"/>
            </a:endParaRPr>
          </a:p>
        </p:txBody>
      </p:sp>
      <p:grpSp>
        <p:nvGrpSpPr>
          <p:cNvPr id="9" name="8 Grupo"/>
          <p:cNvGrpSpPr/>
          <p:nvPr/>
        </p:nvGrpSpPr>
        <p:grpSpPr>
          <a:xfrm>
            <a:off x="374568" y="2074293"/>
            <a:ext cx="432805" cy="49183"/>
            <a:chOff x="547384" y="2452787"/>
            <a:chExt cx="432805" cy="49183"/>
          </a:xfrm>
          <a:solidFill>
            <a:schemeClr val="accent2"/>
          </a:solidFill>
        </p:grpSpPr>
        <p:cxnSp>
          <p:nvCxnSpPr>
            <p:cNvPr id="15" name="14 Conector recto"/>
            <p:cNvCxnSpPr/>
            <p:nvPr/>
          </p:nvCxnSpPr>
          <p:spPr>
            <a:xfrm>
              <a:off x="547384" y="2472680"/>
              <a:ext cx="43280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18563" y="2452787"/>
              <a:ext cx="60852" cy="49183"/>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grpSp>
        <p:nvGrpSpPr>
          <p:cNvPr id="8" name="7 Grupo"/>
          <p:cNvGrpSpPr/>
          <p:nvPr/>
        </p:nvGrpSpPr>
        <p:grpSpPr>
          <a:xfrm>
            <a:off x="374568" y="2589741"/>
            <a:ext cx="432805" cy="72008"/>
            <a:chOff x="539174" y="2284276"/>
            <a:chExt cx="432805" cy="72008"/>
          </a:xfrm>
          <a:solidFill>
            <a:schemeClr val="accent1"/>
          </a:solidFill>
        </p:grpSpPr>
        <p:cxnSp>
          <p:nvCxnSpPr>
            <p:cNvPr id="3" name="2 Conector recto"/>
            <p:cNvCxnSpPr/>
            <p:nvPr/>
          </p:nvCxnSpPr>
          <p:spPr>
            <a:xfrm>
              <a:off x="539174" y="2320280"/>
              <a:ext cx="432805" cy="0"/>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Rombo"/>
            <p:cNvSpPr/>
            <p:nvPr/>
          </p:nvSpPr>
          <p:spPr>
            <a:xfrm>
              <a:off x="716827" y="2284276"/>
              <a:ext cx="93992" cy="72008"/>
            </a:xfrm>
            <a:prstGeom prst="diamond">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sp>
        <p:nvSpPr>
          <p:cNvPr id="10" name="9 CuadroTexto"/>
          <p:cNvSpPr txBox="1"/>
          <p:nvPr/>
        </p:nvSpPr>
        <p:spPr>
          <a:xfrm>
            <a:off x="107504" y="2181416"/>
            <a:ext cx="966932" cy="369332"/>
          </a:xfrm>
          <a:prstGeom prst="rect">
            <a:avLst/>
          </a:prstGeom>
          <a:noFill/>
        </p:spPr>
        <p:txBody>
          <a:bodyPr wrap="none" rtlCol="0">
            <a:spAutoFit/>
          </a:bodyPr>
          <a:lstStyle/>
          <a:p>
            <a:pPr algn="ctr"/>
            <a:r>
              <a:rPr lang="es-MX" sz="900" dirty="0" smtClean="0">
                <a:latin typeface="Arial" panose="020B0604020202020204" pitchFamily="34" charset="0"/>
                <a:cs typeface="Arial" panose="020B0604020202020204" pitchFamily="34" charset="0"/>
              </a:rPr>
              <a:t>Capacidad</a:t>
            </a:r>
          </a:p>
          <a:p>
            <a:pPr algn="ctr"/>
            <a:r>
              <a:rPr lang="es-MX" sz="900" dirty="0" smtClean="0">
                <a:latin typeface="Arial" panose="020B0604020202020204" pitchFamily="34" charset="0"/>
                <a:cs typeface="Arial" panose="020B0604020202020204" pitchFamily="34" charset="0"/>
              </a:rPr>
              <a:t> de alojamiento</a:t>
            </a:r>
            <a:endParaRPr lang="es-AR" sz="900" dirty="0">
              <a:latin typeface="Arial" panose="020B0604020202020204" pitchFamily="34" charset="0"/>
              <a:cs typeface="Arial" panose="020B0604020202020204" pitchFamily="34" charset="0"/>
            </a:endParaRPr>
          </a:p>
        </p:txBody>
      </p:sp>
      <p:sp>
        <p:nvSpPr>
          <p:cNvPr id="19" name="18 CuadroTexto"/>
          <p:cNvSpPr txBox="1"/>
          <p:nvPr/>
        </p:nvSpPr>
        <p:spPr>
          <a:xfrm>
            <a:off x="245363" y="2761406"/>
            <a:ext cx="691215" cy="230832"/>
          </a:xfrm>
          <a:prstGeom prst="rect">
            <a:avLst/>
          </a:prstGeom>
          <a:noFill/>
        </p:spPr>
        <p:txBody>
          <a:bodyPr wrap="none" rtlCol="0">
            <a:spAutoFit/>
          </a:bodyPr>
          <a:lstStyle/>
          <a:p>
            <a:r>
              <a:rPr lang="es-MX" sz="900" dirty="0" smtClean="0">
                <a:latin typeface="Arial" panose="020B0604020202020204" pitchFamily="34" charset="0"/>
                <a:cs typeface="Arial" panose="020B0604020202020204" pitchFamily="34" charset="0"/>
              </a:rPr>
              <a:t>Población</a:t>
            </a:r>
            <a:endParaRPr lang="es-AR" sz="9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09555828"/>
              </p:ext>
            </p:extLst>
          </p:nvPr>
        </p:nvGraphicFramePr>
        <p:xfrm>
          <a:off x="467544" y="3269208"/>
          <a:ext cx="8053384" cy="303808"/>
        </p:xfrm>
        <a:graphic>
          <a:graphicData uri="http://schemas.openxmlformats.org/drawingml/2006/table">
            <a:tbl>
              <a:tblPr firstRow="1" bandRow="1">
                <a:tableStyleId>{5C22544A-7EE6-4342-B048-85BDC9FD1C3A}</a:tableStyleId>
              </a:tblPr>
              <a:tblGrid>
                <a:gridCol w="548609"/>
                <a:gridCol w="413387"/>
                <a:gridCol w="413387"/>
                <a:gridCol w="413387"/>
                <a:gridCol w="494226"/>
                <a:gridCol w="443876"/>
                <a:gridCol w="443876"/>
                <a:gridCol w="443876"/>
                <a:gridCol w="443876"/>
                <a:gridCol w="443876"/>
                <a:gridCol w="443876"/>
                <a:gridCol w="443876"/>
                <a:gridCol w="443876"/>
                <a:gridCol w="443876"/>
                <a:gridCol w="443876"/>
                <a:gridCol w="443876"/>
                <a:gridCol w="443876"/>
                <a:gridCol w="443876"/>
              </a:tblGrid>
              <a:tr h="303808">
                <a:tc>
                  <a:txBody>
                    <a:bodyPr/>
                    <a:lstStyle/>
                    <a:p>
                      <a:r>
                        <a:rPr lang="es-AR" sz="700" dirty="0" err="1" smtClean="0">
                          <a:latin typeface="Arial" panose="020B0604020202020204" pitchFamily="34" charset="0"/>
                          <a:cs typeface="Arial" panose="020B0604020202020204" pitchFamily="34" charset="0"/>
                        </a:rPr>
                        <a:t>Dif</a:t>
                      </a:r>
                      <a:r>
                        <a:rPr lang="es-AR" sz="700" dirty="0" smtClean="0">
                          <a:latin typeface="Arial" panose="020B0604020202020204" pitchFamily="34" charset="0"/>
                          <a:cs typeface="Arial" panose="020B0604020202020204" pitchFamily="34" charset="0"/>
                        </a:rPr>
                        <a:t>.</a:t>
                      </a:r>
                      <a:endParaRPr lang="es-AR" sz="700" dirty="0">
                        <a:latin typeface="Arial" panose="020B0604020202020204" pitchFamily="34" charset="0"/>
                        <a:cs typeface="Arial" panose="020B0604020202020204" pitchFamily="34" charset="0"/>
                      </a:endParaRPr>
                    </a:p>
                  </a:txBody>
                  <a:tcPr anchor="ctr" anchorCtr="1"/>
                </a:tc>
                <a:tc>
                  <a:txBody>
                    <a:bodyPr/>
                    <a:lstStyle/>
                    <a:p>
                      <a:pPr algn="ctr"/>
                      <a:r>
                        <a:rPr lang="es-MX" sz="700" dirty="0" smtClean="0">
                          <a:latin typeface="Arial" panose="020B0604020202020204" pitchFamily="34" charset="0"/>
                          <a:cs typeface="Arial" panose="020B0604020202020204" pitchFamily="34" charset="0"/>
                        </a:rPr>
                        <a:t>+886</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+787</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+747</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+988</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+940</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+901</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+924</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+765</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+774</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+806</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+816</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+630</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+579</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+429</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+465</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+647</a:t>
                      </a:r>
                      <a:endParaRPr lang="es-AR" sz="700" dirty="0">
                        <a:latin typeface="Arial" panose="020B0604020202020204" pitchFamily="34" charset="0"/>
                        <a:cs typeface="Arial" panose="020B0604020202020204" pitchFamily="34" charset="0"/>
                      </a:endParaRPr>
                    </a:p>
                  </a:txBody>
                  <a:tcPr marL="108000" anchor="ctr" anchorCtr="1"/>
                </a:tc>
                <a:tc>
                  <a:txBody>
                    <a:bodyPr/>
                    <a:lstStyle/>
                    <a:p>
                      <a:pPr algn="ctr"/>
                      <a:r>
                        <a:rPr lang="es-MX" sz="700" dirty="0" smtClean="0">
                          <a:latin typeface="Arial" panose="020B0604020202020204" pitchFamily="34" charset="0"/>
                          <a:cs typeface="Arial" panose="020B0604020202020204" pitchFamily="34" charset="0"/>
                        </a:rPr>
                        <a:t>+521</a:t>
                      </a:r>
                      <a:endParaRPr lang="es-AR" sz="700" dirty="0">
                        <a:latin typeface="Arial" panose="020B0604020202020204" pitchFamily="34" charset="0"/>
                        <a:cs typeface="Arial" panose="020B0604020202020204" pitchFamily="34" charset="0"/>
                      </a:endParaRPr>
                    </a:p>
                  </a:txBody>
                  <a:tcPr marL="108000" anchor="ctr" anchorCtr="1"/>
                </a:tc>
              </a:tr>
            </a:tbl>
          </a:graphicData>
        </a:graphic>
      </p:graphicFrame>
      <p:sp>
        <p:nvSpPr>
          <p:cNvPr id="21" name="16 CuadroTexto"/>
          <p:cNvSpPr txBox="1"/>
          <p:nvPr/>
        </p:nvSpPr>
        <p:spPr>
          <a:xfrm>
            <a:off x="100367" y="5627340"/>
            <a:ext cx="2970685"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Enero 2015.</a:t>
            </a:r>
            <a:endParaRPr lang="es-AR" sz="800" dirty="0">
              <a:latin typeface="Arial" pitchFamily="34" charset="0"/>
              <a:cs typeface="Arial" pitchFamily="34" charset="0"/>
            </a:endParaRPr>
          </a:p>
        </p:txBody>
      </p:sp>
      <p:cxnSp>
        <p:nvCxnSpPr>
          <p:cNvPr id="14" name="13 Conector recto de flecha"/>
          <p:cNvCxnSpPr/>
          <p:nvPr/>
        </p:nvCxnSpPr>
        <p:spPr>
          <a:xfrm>
            <a:off x="8388424" y="2214857"/>
            <a:ext cx="0" cy="2781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2652191" y="2404607"/>
            <a:ext cx="0" cy="37026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8028384" y="1705000"/>
            <a:ext cx="498036" cy="1912215"/>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CuadroTexto"/>
          <p:cNvSpPr txBox="1"/>
          <p:nvPr/>
        </p:nvSpPr>
        <p:spPr>
          <a:xfrm>
            <a:off x="2743224" y="3942985"/>
            <a:ext cx="5256585" cy="276999"/>
          </a:xfrm>
          <a:prstGeom prst="rect">
            <a:avLst/>
          </a:prstGeom>
          <a:solidFill>
            <a:schemeClr val="accent5">
              <a:lumMod val="75000"/>
            </a:schemeClr>
          </a:solidFill>
        </p:spPr>
        <p:txBody>
          <a:bodyPr wrap="square" rtlCol="0">
            <a:spAutoFit/>
          </a:bodyPr>
          <a:lstStyle/>
          <a:p>
            <a:pPr algn="ctr"/>
            <a:r>
              <a:rPr lang="es-MX" sz="1200" dirty="0" smtClean="0">
                <a:solidFill>
                  <a:schemeClr val="bg1"/>
                </a:solidFill>
              </a:rPr>
              <a:t>2014</a:t>
            </a:r>
            <a:endParaRPr lang="es-AR" sz="1200" dirty="0">
              <a:solidFill>
                <a:schemeClr val="bg1"/>
              </a:solidFill>
            </a:endParaRPr>
          </a:p>
        </p:txBody>
      </p:sp>
      <p:sp>
        <p:nvSpPr>
          <p:cNvPr id="25" name="24 CuadroTexto"/>
          <p:cNvSpPr txBox="1"/>
          <p:nvPr/>
        </p:nvSpPr>
        <p:spPr>
          <a:xfrm>
            <a:off x="8035247" y="3942985"/>
            <a:ext cx="498855" cy="276999"/>
          </a:xfrm>
          <a:prstGeom prst="rect">
            <a:avLst/>
          </a:prstGeom>
          <a:solidFill>
            <a:schemeClr val="accent4">
              <a:lumMod val="75000"/>
            </a:schemeClr>
          </a:solidFill>
        </p:spPr>
        <p:txBody>
          <a:bodyPr wrap="none" rtlCol="0">
            <a:spAutoFit/>
          </a:bodyPr>
          <a:lstStyle/>
          <a:p>
            <a:pPr algn="ctr"/>
            <a:r>
              <a:rPr lang="es-MX" sz="1200" dirty="0" smtClean="0">
                <a:solidFill>
                  <a:schemeClr val="bg1"/>
                </a:solidFill>
              </a:rPr>
              <a:t>2015</a:t>
            </a:r>
            <a:endParaRPr lang="es-AR" sz="1200" dirty="0">
              <a:solidFill>
                <a:schemeClr val="bg1"/>
              </a:solidFill>
            </a:endParaRPr>
          </a:p>
        </p:txBody>
      </p:sp>
      <p:sp>
        <p:nvSpPr>
          <p:cNvPr id="26" name="25 CuadroTexto"/>
          <p:cNvSpPr txBox="1"/>
          <p:nvPr/>
        </p:nvSpPr>
        <p:spPr>
          <a:xfrm>
            <a:off x="1074436" y="3942985"/>
            <a:ext cx="1625355" cy="276999"/>
          </a:xfrm>
          <a:prstGeom prst="rect">
            <a:avLst/>
          </a:prstGeom>
          <a:solidFill>
            <a:schemeClr val="accent3">
              <a:lumMod val="50000"/>
            </a:schemeClr>
          </a:solidFill>
        </p:spPr>
        <p:txBody>
          <a:bodyPr wrap="square" rtlCol="0">
            <a:spAutoFit/>
          </a:bodyPr>
          <a:lstStyle/>
          <a:p>
            <a:pPr algn="ctr"/>
            <a:r>
              <a:rPr lang="es-MX" sz="1200" dirty="0" smtClean="0">
                <a:solidFill>
                  <a:schemeClr val="bg1"/>
                </a:solidFill>
              </a:rPr>
              <a:t>2013</a:t>
            </a:r>
            <a:endParaRPr lang="es-AR" sz="1200" dirty="0">
              <a:solidFill>
                <a:schemeClr val="bg1"/>
              </a:solidFill>
            </a:endParaRPr>
          </a:p>
        </p:txBody>
      </p:sp>
    </p:spTree>
    <p:extLst>
      <p:ext uri="{BB962C8B-B14F-4D97-AF65-F5344CB8AC3E}">
        <p14:creationId xmlns:p14="http://schemas.microsoft.com/office/powerpoint/2010/main" val="38277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10433</TotalTime>
  <Words>4970</Words>
  <Application>Microsoft Office PowerPoint</Application>
  <PresentationFormat>Presentación en pantalla (4:3)</PresentationFormat>
  <Paragraphs>969</Paragraphs>
  <Slides>49</Slides>
  <Notes>2</Notes>
  <HiddenSlides>0</HiddenSlides>
  <MMClips>0</MMClips>
  <ScaleCrop>false</ScaleCrop>
  <HeadingPairs>
    <vt:vector size="4" baseType="variant">
      <vt:variant>
        <vt:lpstr>Tema</vt:lpstr>
      </vt:variant>
      <vt:variant>
        <vt:i4>12</vt:i4>
      </vt:variant>
      <vt:variant>
        <vt:lpstr>Títulos de diapositiva</vt:lpstr>
      </vt:variant>
      <vt:variant>
        <vt:i4>49</vt:i4>
      </vt:variant>
    </vt:vector>
  </HeadingPairs>
  <TitlesOfParts>
    <vt:vector size="61" baseType="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9_Tema de Office</vt:lpstr>
      <vt:lpstr>12_Tema de Office</vt:lpstr>
      <vt:lpstr>13_Tema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DAMONE, María Luz</cp:lastModifiedBy>
  <cp:revision>1638</cp:revision>
  <cp:lastPrinted>2015-03-11T15:57:30Z</cp:lastPrinted>
  <dcterms:created xsi:type="dcterms:W3CDTF">2014-04-29T17:52:53Z</dcterms:created>
  <dcterms:modified xsi:type="dcterms:W3CDTF">2015-03-11T16:09:50Z</dcterms:modified>
</cp:coreProperties>
</file>