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7.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8.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0.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1.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2.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notesSlides/notesSlide1.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9" r:id="rId2"/>
    <p:sldMasterId id="2147483670" r:id="rId3"/>
    <p:sldMasterId id="2147483682" r:id="rId4"/>
    <p:sldMasterId id="2147483693" r:id="rId5"/>
    <p:sldMasterId id="2147483704" r:id="rId6"/>
    <p:sldMasterId id="2147483715" r:id="rId7"/>
    <p:sldMasterId id="2147483726" r:id="rId8"/>
    <p:sldMasterId id="2147483737" r:id="rId9"/>
    <p:sldMasterId id="2147483781" r:id="rId10"/>
    <p:sldMasterId id="2147483792" r:id="rId11"/>
    <p:sldMasterId id="2147483803" r:id="rId12"/>
    <p:sldMasterId id="2147483814" r:id="rId13"/>
  </p:sldMasterIdLst>
  <p:notesMasterIdLst>
    <p:notesMasterId r:id="rId65"/>
  </p:notesMasterIdLst>
  <p:sldIdLst>
    <p:sldId id="257" r:id="rId14"/>
    <p:sldId id="263" r:id="rId15"/>
    <p:sldId id="265" r:id="rId16"/>
    <p:sldId id="266" r:id="rId17"/>
    <p:sldId id="260" r:id="rId18"/>
    <p:sldId id="296" r:id="rId19"/>
    <p:sldId id="329" r:id="rId20"/>
    <p:sldId id="267" r:id="rId21"/>
    <p:sldId id="279" r:id="rId22"/>
    <p:sldId id="268" r:id="rId23"/>
    <p:sldId id="269" r:id="rId24"/>
    <p:sldId id="331" r:id="rId25"/>
    <p:sldId id="332" r:id="rId26"/>
    <p:sldId id="298" r:id="rId27"/>
    <p:sldId id="270" r:id="rId28"/>
    <p:sldId id="283" r:id="rId29"/>
    <p:sldId id="271" r:id="rId30"/>
    <p:sldId id="272" r:id="rId31"/>
    <p:sldId id="273" r:id="rId32"/>
    <p:sldId id="274" r:id="rId33"/>
    <p:sldId id="297" r:id="rId34"/>
    <p:sldId id="275" r:id="rId35"/>
    <p:sldId id="286" r:id="rId36"/>
    <p:sldId id="276" r:id="rId37"/>
    <p:sldId id="277" r:id="rId38"/>
    <p:sldId id="285" r:id="rId39"/>
    <p:sldId id="330" r:id="rId40"/>
    <p:sldId id="333" r:id="rId41"/>
    <p:sldId id="334" r:id="rId42"/>
    <p:sldId id="335" r:id="rId43"/>
    <p:sldId id="336" r:id="rId44"/>
    <p:sldId id="337" r:id="rId45"/>
    <p:sldId id="338" r:id="rId46"/>
    <p:sldId id="339" r:id="rId47"/>
    <p:sldId id="340" r:id="rId48"/>
    <p:sldId id="341" r:id="rId49"/>
    <p:sldId id="342" r:id="rId50"/>
    <p:sldId id="343" r:id="rId51"/>
    <p:sldId id="344" r:id="rId52"/>
    <p:sldId id="345" r:id="rId53"/>
    <p:sldId id="346" r:id="rId54"/>
    <p:sldId id="347" r:id="rId55"/>
    <p:sldId id="348" r:id="rId56"/>
    <p:sldId id="349" r:id="rId57"/>
    <p:sldId id="350" r:id="rId58"/>
    <p:sldId id="351" r:id="rId59"/>
    <p:sldId id="352" r:id="rId60"/>
    <p:sldId id="353" r:id="rId61"/>
    <p:sldId id="354" r:id="rId62"/>
    <p:sldId id="355" r:id="rId63"/>
    <p:sldId id="262" r:id="rId64"/>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a:srgbClr val="4F81BD"/>
    <a:srgbClr val="BFBFBF"/>
    <a:srgbClr val="C0504D"/>
    <a:srgbClr val="EF57D9"/>
    <a:srgbClr val="93A9CF"/>
    <a:srgbClr val="F79646"/>
    <a:srgbClr val="001F5C"/>
    <a:srgbClr val="00194C"/>
    <a:srgbClr val="0D1F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929F9F4-4A8F-4326-A1B4-22849713DDAB}" styleName="Estilo oscuro 1 - Énfasis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76" autoAdjust="0"/>
    <p:restoredTop sz="99628" autoAdjust="0"/>
  </p:normalViewPr>
  <p:slideViewPr>
    <p:cSldViewPr>
      <p:cViewPr>
        <p:scale>
          <a:sx n="100" d="100"/>
          <a:sy n="100" d="100"/>
        </p:scale>
        <p:origin x="-444" y="-20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slide" Target="slides/slide50.xml"/><Relationship Id="rId68"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61" Type="http://schemas.openxmlformats.org/officeDocument/2006/relationships/slide" Target="slides/slide48.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viewProps" Target="viewProps.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321984065262589E-2"/>
          <c:y val="7.1536765391158122E-2"/>
          <c:w val="0.96535603186947483"/>
          <c:h val="0.68331878841073967"/>
        </c:manualLayout>
      </c:layout>
      <c:lineChart>
        <c:grouping val="standard"/>
        <c:varyColors val="0"/>
        <c:ser>
          <c:idx val="0"/>
          <c:order val="0"/>
          <c:tx>
            <c:strRef>
              <c:f>Hoja1!$B$1</c:f>
              <c:strCache>
                <c:ptCount val="1"/>
                <c:pt idx="0">
                  <c:v>Serie 1</c:v>
                </c:pt>
              </c:strCache>
            </c:strRef>
          </c:tx>
          <c:spPr>
            <a:ln>
              <a:solidFill>
                <a:schemeClr val="bg2">
                  <a:lumMod val="50000"/>
                </a:schemeClr>
              </a:solidFill>
            </a:ln>
          </c:spPr>
          <c:marker>
            <c:spPr>
              <a:solidFill>
                <a:schemeClr val="bg2">
                  <a:lumMod val="75000"/>
                </a:schemeClr>
              </a:solidFill>
              <a:ln>
                <a:solidFill>
                  <a:schemeClr val="bg2">
                    <a:lumMod val="50000"/>
                  </a:schemeClr>
                </a:solidFill>
              </a:ln>
            </c:spPr>
          </c:marker>
          <c:dLbls>
            <c:dLbl>
              <c:idx val="0"/>
              <c:layout>
                <c:manualLayout>
                  <c:x val="-3.2523111909823633E-2"/>
                  <c:y val="-5.735095726114620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5579569782852483E-2"/>
                  <c:y val="-8.522146227277714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8009897080208972E-2"/>
                  <c:y val="-8.9159138290479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7174838261366819E-2"/>
                  <c:y val="-6.270363190812333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2.6586976506128308E-2"/>
                  <c:y val="-5.735095726114620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2.6602107247649016E-2"/>
                  <c:y val="-4.664696246015714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2.6621646157959224E-2"/>
                  <c:y val="-5.735095726114620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3.2334156350360299E-2"/>
                  <c:y val="-4.129370070875297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3.1016233021997477E-2"/>
                  <c:y val="-5.199938131095488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3.0631054381552981E-2"/>
                  <c:y val="-5.19985384103484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2.775883456595275E-2"/>
                  <c:y val="-6.805579496274169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3.0484869973317473E-2"/>
                  <c:y val="-5.735095726114620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3.1849496062909571E-2"/>
                  <c:y val="-5.735095726114620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3.3892861006387318E-2"/>
                  <c:y val="-4.148124609368249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4"/>
              <c:layout>
                <c:manualLayout>
                  <c:x val="-3.3306693697081016E-2"/>
                  <c:y val="-5.444758612231583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5"/>
              <c:layout>
                <c:manualLayout>
                  <c:x val="-2.0405294186888249E-2"/>
                  <c:y val="-7.359575919846896E-2"/>
                </c:manualLayout>
              </c:layout>
              <c:spPr>
                <a:noFill/>
                <a:ln>
                  <a:noFill/>
                </a:ln>
                <a:effectLst/>
              </c:spPr>
              <c:txPr>
                <a:bodyPr/>
                <a:lstStyle/>
                <a:p>
                  <a:pPr>
                    <a:defRPr sz="900" b="1">
                      <a:solidFill>
                        <a:schemeClr val="bg1"/>
                      </a:solidFill>
                      <a:latin typeface="Arial" panose="020B0604020202020204" pitchFamily="34" charset="0"/>
                      <a:cs typeface="Arial" panose="020B0604020202020204" pitchFamily="34" charset="0"/>
                    </a:defRPr>
                  </a:pPr>
                  <a:endParaRPr lang="es-AR"/>
                </a:p>
              </c:txPr>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900" b="0">
                    <a:solidFill>
                      <a:schemeClr val="bg1"/>
                    </a:solidFill>
                    <a:latin typeface="Arial" panose="020B0604020202020204" pitchFamily="34" charset="0"/>
                    <a:cs typeface="Arial" panose="020B0604020202020204" pitchFamily="34" charset="0"/>
                  </a:defRPr>
                </a:pPr>
                <a:endParaRPr lang="es-A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Hoja1!$A$2:$A$10</c:f>
              <c:strCache>
                <c:ptCount val="9"/>
                <c:pt idx="0">
                  <c:v>sep</c:v>
                </c:pt>
                <c:pt idx="1">
                  <c:v>oct</c:v>
                </c:pt>
                <c:pt idx="2">
                  <c:v>nov</c:v>
                </c:pt>
                <c:pt idx="3">
                  <c:v>dic</c:v>
                </c:pt>
                <c:pt idx="4">
                  <c:v>ene-14</c:v>
                </c:pt>
                <c:pt idx="5">
                  <c:v>feb-14</c:v>
                </c:pt>
                <c:pt idx="6">
                  <c:v>mar-14</c:v>
                </c:pt>
                <c:pt idx="7">
                  <c:v>abr-14</c:v>
                </c:pt>
                <c:pt idx="8">
                  <c:v>may-14</c:v>
                </c:pt>
              </c:strCache>
            </c:strRef>
          </c:cat>
          <c:val>
            <c:numRef>
              <c:f>Hoja1!$B$2:$B$10</c:f>
              <c:numCache>
                <c:formatCode>General</c:formatCode>
                <c:ptCount val="9"/>
                <c:pt idx="0">
                  <c:v>9954</c:v>
                </c:pt>
                <c:pt idx="1">
                  <c:v>9976</c:v>
                </c:pt>
                <c:pt idx="2">
                  <c:v>10043</c:v>
                </c:pt>
                <c:pt idx="3">
                  <c:v>9795</c:v>
                </c:pt>
              </c:numCache>
            </c:numRef>
          </c:val>
          <c:smooth val="0"/>
        </c:ser>
        <c:dLbls>
          <c:showLegendKey val="0"/>
          <c:showVal val="0"/>
          <c:showCatName val="0"/>
          <c:showSerName val="0"/>
          <c:showPercent val="0"/>
          <c:showBubbleSize val="0"/>
        </c:dLbls>
        <c:marker val="1"/>
        <c:smooth val="0"/>
        <c:axId val="24357504"/>
        <c:axId val="24510848"/>
      </c:lineChart>
      <c:catAx>
        <c:axId val="24357504"/>
        <c:scaling>
          <c:orientation val="minMax"/>
        </c:scaling>
        <c:delete val="0"/>
        <c:axPos val="b"/>
        <c:numFmt formatCode="mmm\-yy" sourceLinked="1"/>
        <c:majorTickMark val="out"/>
        <c:minorTickMark val="none"/>
        <c:tickLblPos val="nextTo"/>
        <c:txPr>
          <a:bodyPr/>
          <a:lstStyle/>
          <a:p>
            <a:pPr>
              <a:defRPr sz="1000">
                <a:latin typeface="Arial" panose="020B0604020202020204" pitchFamily="34" charset="0"/>
                <a:cs typeface="Arial" panose="020B0604020202020204" pitchFamily="34" charset="0"/>
              </a:defRPr>
            </a:pPr>
            <a:endParaRPr lang="es-AR"/>
          </a:p>
        </c:txPr>
        <c:crossAx val="24510848"/>
        <c:crosses val="autoZero"/>
        <c:auto val="1"/>
        <c:lblAlgn val="ctr"/>
        <c:lblOffset val="100"/>
        <c:noMultiLvlLbl val="1"/>
      </c:catAx>
      <c:valAx>
        <c:axId val="24510848"/>
        <c:scaling>
          <c:orientation val="minMax"/>
          <c:min val="6000"/>
        </c:scaling>
        <c:delete val="1"/>
        <c:axPos val="l"/>
        <c:numFmt formatCode="General" sourceLinked="1"/>
        <c:majorTickMark val="out"/>
        <c:minorTickMark val="none"/>
        <c:tickLblPos val="nextTo"/>
        <c:crossAx val="24357504"/>
        <c:crosses val="autoZero"/>
        <c:crossBetween val="between"/>
      </c:valAx>
    </c:plotArea>
    <c:plotVisOnly val="1"/>
    <c:dispBlanksAs val="gap"/>
    <c:showDLblsOverMax val="0"/>
  </c:chart>
  <c:txPr>
    <a:bodyPr/>
    <a:lstStyle/>
    <a:p>
      <a:pPr>
        <a:defRPr sz="1800"/>
      </a:pPr>
      <a:endParaRPr lang="es-A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1.7321984065262589E-2"/>
          <c:y val="0.11754611806417645"/>
          <c:w val="0.96535603186947483"/>
          <c:h val="0.66119766885804954"/>
        </c:manualLayout>
      </c:layout>
      <c:lineChart>
        <c:grouping val="standard"/>
        <c:varyColors val="0"/>
        <c:ser>
          <c:idx val="0"/>
          <c:order val="0"/>
          <c:tx>
            <c:strRef>
              <c:f>Hoja1!$B$1</c:f>
              <c:strCache>
                <c:ptCount val="1"/>
                <c:pt idx="0">
                  <c:v>Personas detenidas en SPF</c:v>
                </c:pt>
              </c:strCache>
            </c:strRef>
          </c:tx>
          <c:dLbls>
            <c:dLbl>
              <c:idx val="0"/>
              <c:layout>
                <c:manualLayout>
                  <c:x val="-2.7999177116649305E-2"/>
                  <c:y val="-5.072955036154481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9306288192170724E-2"/>
                  <c:y val="-6.276415711360698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9156827689903238E-2"/>
                  <c:y val="-6.847180075673096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5503066431304853E-2"/>
                  <c:y val="-6.270381900388612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3.4212602582458757E-2"/>
                  <c:y val="-7.461718030905635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3.2706818400264702E-2"/>
                  <c:y val="-5.623910285200029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3.4186963423126694E-2"/>
                  <c:y val="-6.615561426187992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4.0008996793160827E-2"/>
                  <c:y val="-5.925088529099192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3.2534270503338014E-2"/>
                  <c:y val="-6.142419569584355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3.2249566473408972E-2"/>
                  <c:y val="-7.368592420053428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3.4030333677254505E-2"/>
                  <c:y val="-7.572432769968925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3.5197097695768655E-2"/>
                  <c:y val="-7.574709679769713E-2"/>
                </c:manualLayout>
              </c:layout>
              <c:tx>
                <c:rich>
                  <a:bodyPr/>
                  <a:lstStyle/>
                  <a:p>
                    <a:r>
                      <a:rPr lang="en-US" sz="1000" b="0" dirty="0">
                        <a:solidFill>
                          <a:schemeClr val="tx1"/>
                        </a:solidFill>
                        <a:latin typeface="Arial" pitchFamily="34" charset="0"/>
                        <a:cs typeface="Arial" pitchFamily="34" charset="0"/>
                      </a:rPr>
                      <a:t>10424</a:t>
                    </a:r>
                    <a:endParaRPr lang="en-US" b="0" dirty="0"/>
                  </a:p>
                </c:rich>
              </c:tx>
              <c:dLblPos val="r"/>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4.2829668857498289E-2"/>
                  <c:y val="-8.123388019014474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2.4382475986983083E-2"/>
                  <c:y val="-8.485644368319759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4"/>
              <c:layout>
                <c:manualLayout>
                  <c:x val="-3.3306693697081016E-2"/>
                  <c:y val="-5.444758612231583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5"/>
              <c:layout>
                <c:manualLayout>
                  <c:x val="-2.0405294186888249E-2"/>
                  <c:y val="-7.35957591984689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txPr>
              <a:bodyPr/>
              <a:lstStyle/>
              <a:p>
                <a:pPr>
                  <a:defRPr sz="1000">
                    <a:latin typeface="Arial" pitchFamily="34" charset="0"/>
                    <a:cs typeface="Arial" pitchFamily="34" charset="0"/>
                  </a:defRPr>
                </a:pPr>
                <a:endParaRPr lang="es-A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Hoja1!$A$2:$A$15</c:f>
              <c:strCache>
                <c:ptCount val="14"/>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strCache>
            </c:strRef>
          </c:cat>
          <c:val>
            <c:numRef>
              <c:f>Hoja1!$B$2:$B$15</c:f>
              <c:numCache>
                <c:formatCode>General</c:formatCode>
                <c:ptCount val="14"/>
                <c:pt idx="0">
                  <c:v>9850</c:v>
                </c:pt>
                <c:pt idx="1">
                  <c:v>9874</c:v>
                </c:pt>
                <c:pt idx="2">
                  <c:v>9902</c:v>
                </c:pt>
                <c:pt idx="3">
                  <c:v>10083</c:v>
                </c:pt>
                <c:pt idx="4">
                  <c:v>10074</c:v>
                </c:pt>
                <c:pt idx="5">
                  <c:v>10111</c:v>
                </c:pt>
                <c:pt idx="6">
                  <c:v>10094</c:v>
                </c:pt>
                <c:pt idx="7">
                  <c:v>10205</c:v>
                </c:pt>
                <c:pt idx="8">
                  <c:v>10300</c:v>
                </c:pt>
                <c:pt idx="9">
                  <c:v>10485</c:v>
                </c:pt>
                <c:pt idx="10">
                  <c:v>10519</c:v>
                </c:pt>
                <c:pt idx="11">
                  <c:v>10424</c:v>
                </c:pt>
                <c:pt idx="12">
                  <c:v>10544</c:v>
                </c:pt>
                <c:pt idx="13">
                  <c:v>10641</c:v>
                </c:pt>
              </c:numCache>
            </c:numRef>
          </c:val>
          <c:smooth val="0"/>
        </c:ser>
        <c:ser>
          <c:idx val="1"/>
          <c:order val="1"/>
          <c:tx>
            <c:strRef>
              <c:f>Hoja1!$C$1</c:f>
              <c:strCache>
                <c:ptCount val="1"/>
                <c:pt idx="0">
                  <c:v>Encarcelados preventivos</c:v>
                </c:pt>
              </c:strCache>
            </c:strRef>
          </c:tx>
          <c:dLbls>
            <c:txPr>
              <a:bodyPr/>
              <a:lstStyle/>
              <a:p>
                <a:pPr>
                  <a:defRPr sz="1000">
                    <a:latin typeface="Arial" pitchFamily="34" charset="0"/>
                    <a:cs typeface="Arial" pitchFamily="34" charset="0"/>
                  </a:defRPr>
                </a:pPr>
                <a:endParaRPr lang="es-AR"/>
              </a:p>
            </c:txPr>
            <c:dLblPos val="t"/>
            <c:showLegendKey val="0"/>
            <c:showVal val="1"/>
            <c:showCatName val="0"/>
            <c:showSerName val="0"/>
            <c:showPercent val="0"/>
            <c:showBubbleSize val="0"/>
            <c:showLeaderLines val="0"/>
          </c:dLbls>
          <c:cat>
            <c:strRef>
              <c:f>Hoja1!$A$2:$A$15</c:f>
              <c:strCache>
                <c:ptCount val="14"/>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strCache>
            </c:strRef>
          </c:cat>
          <c:val>
            <c:numRef>
              <c:f>Hoja1!$C$2:$C$15</c:f>
              <c:numCache>
                <c:formatCode>General</c:formatCode>
                <c:ptCount val="14"/>
                <c:pt idx="0">
                  <c:v>5666</c:v>
                </c:pt>
                <c:pt idx="1">
                  <c:v>5778</c:v>
                </c:pt>
                <c:pt idx="2">
                  <c:v>5814</c:v>
                </c:pt>
                <c:pt idx="3">
                  <c:v>6028</c:v>
                </c:pt>
                <c:pt idx="4">
                  <c:v>6008</c:v>
                </c:pt>
                <c:pt idx="5">
                  <c:v>6110</c:v>
                </c:pt>
                <c:pt idx="6">
                  <c:v>6043</c:v>
                </c:pt>
                <c:pt idx="7">
                  <c:v>6188</c:v>
                </c:pt>
                <c:pt idx="8">
                  <c:v>6290</c:v>
                </c:pt>
                <c:pt idx="9">
                  <c:v>6453</c:v>
                </c:pt>
                <c:pt idx="10">
                  <c:v>6423</c:v>
                </c:pt>
                <c:pt idx="11">
                  <c:v>6297</c:v>
                </c:pt>
                <c:pt idx="12">
                  <c:v>6501</c:v>
                </c:pt>
                <c:pt idx="13">
                  <c:v>6651</c:v>
                </c:pt>
              </c:numCache>
            </c:numRef>
          </c:val>
          <c:smooth val="0"/>
        </c:ser>
        <c:dLbls>
          <c:showLegendKey val="0"/>
          <c:showVal val="0"/>
          <c:showCatName val="0"/>
          <c:showSerName val="0"/>
          <c:showPercent val="0"/>
          <c:showBubbleSize val="0"/>
        </c:dLbls>
        <c:marker val="1"/>
        <c:smooth val="0"/>
        <c:axId val="31569792"/>
        <c:axId val="31571328"/>
      </c:lineChart>
      <c:catAx>
        <c:axId val="31569792"/>
        <c:scaling>
          <c:orientation val="minMax"/>
        </c:scaling>
        <c:delete val="0"/>
        <c:axPos val="b"/>
        <c:numFmt formatCode="mmm\-yy" sourceLinked="1"/>
        <c:majorTickMark val="out"/>
        <c:minorTickMark val="none"/>
        <c:tickLblPos val="nextTo"/>
        <c:txPr>
          <a:bodyPr/>
          <a:lstStyle/>
          <a:p>
            <a:pPr>
              <a:defRPr sz="1050">
                <a:latin typeface="Arial" pitchFamily="34" charset="0"/>
                <a:cs typeface="Arial" pitchFamily="34" charset="0"/>
              </a:defRPr>
            </a:pPr>
            <a:endParaRPr lang="es-AR"/>
          </a:p>
        </c:txPr>
        <c:crossAx val="31571328"/>
        <c:crosses val="autoZero"/>
        <c:auto val="1"/>
        <c:lblAlgn val="ctr"/>
        <c:lblOffset val="100"/>
        <c:noMultiLvlLbl val="1"/>
      </c:catAx>
      <c:valAx>
        <c:axId val="31571328"/>
        <c:scaling>
          <c:orientation val="minMax"/>
          <c:min val="5000"/>
        </c:scaling>
        <c:delete val="1"/>
        <c:axPos val="l"/>
        <c:numFmt formatCode="General" sourceLinked="1"/>
        <c:majorTickMark val="out"/>
        <c:minorTickMark val="none"/>
        <c:tickLblPos val="nextTo"/>
        <c:crossAx val="31569792"/>
        <c:crosses val="autoZero"/>
        <c:crossBetween val="between"/>
      </c:valAx>
    </c:plotArea>
    <c:legend>
      <c:legendPos val="r"/>
      <c:layout>
        <c:manualLayout>
          <c:xMode val="edge"/>
          <c:yMode val="edge"/>
          <c:x val="4.1196417954264524E-3"/>
          <c:y val="0.31830278952183672"/>
          <c:w val="0.20004692816745992"/>
          <c:h val="0.13427211791282451"/>
        </c:manualLayout>
      </c:layout>
      <c:overlay val="0"/>
      <c:txPr>
        <a:bodyPr/>
        <a:lstStyle/>
        <a:p>
          <a:pPr>
            <a:defRPr sz="800">
              <a:latin typeface="Arial" pitchFamily="34" charset="0"/>
              <a:cs typeface="Arial" pitchFamily="34" charset="0"/>
            </a:defRPr>
          </a:pPr>
          <a:endParaRPr lang="es-AR"/>
        </a:p>
      </c:txPr>
    </c:legend>
    <c:plotVisOnly val="1"/>
    <c:dispBlanksAs val="gap"/>
    <c:showDLblsOverMax val="0"/>
  </c:chart>
  <c:txPr>
    <a:bodyPr/>
    <a:lstStyle/>
    <a:p>
      <a:pPr>
        <a:defRPr sz="1800"/>
      </a:pPr>
      <a:endParaRPr lang="es-A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0224342850235975"/>
          <c:y val="3.4374781402889389E-2"/>
          <c:w val="0.89404568355484404"/>
          <c:h val="0.81971850393700785"/>
        </c:manualLayout>
      </c:layout>
      <c:barChart>
        <c:barDir val="col"/>
        <c:grouping val="percentStacked"/>
        <c:varyColors val="0"/>
        <c:ser>
          <c:idx val="0"/>
          <c:order val="0"/>
          <c:tx>
            <c:strRef>
              <c:f>Hoja1!$B$1</c:f>
              <c:strCache>
                <c:ptCount val="1"/>
                <c:pt idx="0">
                  <c:v>Nacional</c:v>
                </c:pt>
              </c:strCache>
            </c:strRef>
          </c:tx>
          <c:invertIfNegative val="0"/>
          <c:dLbls>
            <c:txPr>
              <a:bodyPr/>
              <a:lstStyle/>
              <a:p>
                <a:pPr>
                  <a:defRPr sz="1000">
                    <a:solidFill>
                      <a:schemeClr val="bg1"/>
                    </a:solidFill>
                    <a:latin typeface="Arial" pitchFamily="34" charset="0"/>
                    <a:cs typeface="Arial" pitchFamily="34" charset="0"/>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Hoja1!$A$2:$A$16</c:f>
              <c:strCache>
                <c:ptCount val="15"/>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strCache>
            </c:strRef>
          </c:cat>
          <c:val>
            <c:numRef>
              <c:f>Hoja1!$B$2:$B$16</c:f>
              <c:numCache>
                <c:formatCode>0.0</c:formatCode>
                <c:ptCount val="15"/>
                <c:pt idx="0">
                  <c:v>58.9</c:v>
                </c:pt>
                <c:pt idx="1">
                  <c:v>58.7</c:v>
                </c:pt>
                <c:pt idx="2" formatCode="General">
                  <c:v>59.1</c:v>
                </c:pt>
                <c:pt idx="3" formatCode="General">
                  <c:v>59.5</c:v>
                </c:pt>
                <c:pt idx="4" formatCode="General">
                  <c:v>59.3</c:v>
                </c:pt>
                <c:pt idx="5" formatCode="General">
                  <c:v>58.5</c:v>
                </c:pt>
                <c:pt idx="6" formatCode="General">
                  <c:v>57.5</c:v>
                </c:pt>
                <c:pt idx="7" formatCode="General">
                  <c:v>57.3</c:v>
                </c:pt>
                <c:pt idx="8" formatCode="General">
                  <c:v>56.9</c:v>
                </c:pt>
                <c:pt idx="9" formatCode="General">
                  <c:v>56.7</c:v>
                </c:pt>
                <c:pt idx="10" formatCode="General">
                  <c:v>57.2</c:v>
                </c:pt>
                <c:pt idx="11" formatCode="General">
                  <c:v>56.4</c:v>
                </c:pt>
                <c:pt idx="12" formatCode="General">
                  <c:v>55.5</c:v>
                </c:pt>
                <c:pt idx="13" formatCode="General">
                  <c:v>56.1</c:v>
                </c:pt>
                <c:pt idx="14" formatCode="General">
                  <c:v>56.4</c:v>
                </c:pt>
              </c:numCache>
            </c:numRef>
          </c:val>
        </c:ser>
        <c:ser>
          <c:idx val="1"/>
          <c:order val="1"/>
          <c:tx>
            <c:strRef>
              <c:f>Hoja1!$C$1</c:f>
              <c:strCache>
                <c:ptCount val="1"/>
                <c:pt idx="0">
                  <c:v>Federal</c:v>
                </c:pt>
              </c:strCache>
            </c:strRef>
          </c:tx>
          <c:invertIfNegative val="0"/>
          <c:dLbls>
            <c:txPr>
              <a:bodyPr/>
              <a:lstStyle/>
              <a:p>
                <a:pPr>
                  <a:defRPr sz="1000">
                    <a:solidFill>
                      <a:schemeClr val="bg1"/>
                    </a:solidFill>
                    <a:latin typeface="Arial" pitchFamily="34" charset="0"/>
                    <a:cs typeface="Arial" pitchFamily="34" charset="0"/>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Hoja1!$A$2:$A$16</c:f>
              <c:strCache>
                <c:ptCount val="15"/>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strCache>
            </c:strRef>
          </c:cat>
          <c:val>
            <c:numRef>
              <c:f>Hoja1!$C$2:$C$16</c:f>
              <c:numCache>
                <c:formatCode>0.0</c:formatCode>
                <c:ptCount val="15"/>
                <c:pt idx="0">
                  <c:v>33.9</c:v>
                </c:pt>
                <c:pt idx="1">
                  <c:v>33.9</c:v>
                </c:pt>
                <c:pt idx="2" formatCode="General">
                  <c:v>33.9</c:v>
                </c:pt>
                <c:pt idx="3" formatCode="General">
                  <c:v>33.6</c:v>
                </c:pt>
                <c:pt idx="4" formatCode="General">
                  <c:v>33.799999999999997</c:v>
                </c:pt>
                <c:pt idx="5" formatCode="General">
                  <c:v>34.4</c:v>
                </c:pt>
                <c:pt idx="6" formatCode="General">
                  <c:v>35.700000000000003</c:v>
                </c:pt>
                <c:pt idx="7" formatCode="General">
                  <c:v>36</c:v>
                </c:pt>
                <c:pt idx="8" formatCode="General">
                  <c:v>36.299999999999997</c:v>
                </c:pt>
                <c:pt idx="9" formatCode="General">
                  <c:v>36.799999999999997</c:v>
                </c:pt>
                <c:pt idx="10" formatCode="General">
                  <c:v>36.299999999999997</c:v>
                </c:pt>
                <c:pt idx="11" formatCode="General">
                  <c:v>37.1</c:v>
                </c:pt>
                <c:pt idx="12" formatCode="General">
                  <c:v>38</c:v>
                </c:pt>
                <c:pt idx="13" formatCode="General">
                  <c:v>37.6</c:v>
                </c:pt>
                <c:pt idx="14" formatCode="General">
                  <c:v>37.4</c:v>
                </c:pt>
              </c:numCache>
            </c:numRef>
          </c:val>
        </c:ser>
        <c:ser>
          <c:idx val="2"/>
          <c:order val="2"/>
          <c:tx>
            <c:strRef>
              <c:f>Hoja1!$D$1</c:f>
              <c:strCache>
                <c:ptCount val="1"/>
                <c:pt idx="0">
                  <c:v>Provincial</c:v>
                </c:pt>
              </c:strCache>
            </c:strRef>
          </c:tx>
          <c:invertIfNegative val="0"/>
          <c:dLbls>
            <c:dLbl>
              <c:idx val="2"/>
              <c:layout/>
              <c:tx>
                <c:rich>
                  <a:bodyPr/>
                  <a:lstStyle/>
                  <a:p>
                    <a:r>
                      <a:rPr lang="en-US" smtClean="0"/>
                      <a:t>7,0</a:t>
                    </a:r>
                    <a:endParaRPr lang="en-US"/>
                  </a:p>
                </c:rich>
              </c:tx>
              <c:showLegendKey val="0"/>
              <c:showVal val="1"/>
              <c:showCatName val="0"/>
              <c:showSerName val="0"/>
              <c:showPercent val="0"/>
              <c:showBubbleSize val="0"/>
            </c:dLbl>
            <c:txPr>
              <a:bodyPr/>
              <a:lstStyle/>
              <a:p>
                <a:pPr>
                  <a:defRPr sz="1000">
                    <a:solidFill>
                      <a:schemeClr val="bg1"/>
                    </a:solidFill>
                    <a:latin typeface="Arial" pitchFamily="34" charset="0"/>
                    <a:cs typeface="Arial" pitchFamily="34" charset="0"/>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Hoja1!$A$2:$A$16</c:f>
              <c:strCache>
                <c:ptCount val="15"/>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strCache>
            </c:strRef>
          </c:cat>
          <c:val>
            <c:numRef>
              <c:f>Hoja1!$D$2:$D$16</c:f>
              <c:numCache>
                <c:formatCode>General</c:formatCode>
                <c:ptCount val="15"/>
                <c:pt idx="0">
                  <c:v>7.1</c:v>
                </c:pt>
                <c:pt idx="1">
                  <c:v>7.3</c:v>
                </c:pt>
                <c:pt idx="2">
                  <c:v>7.03</c:v>
                </c:pt>
                <c:pt idx="3">
                  <c:v>6.9</c:v>
                </c:pt>
                <c:pt idx="4">
                  <c:v>6.9</c:v>
                </c:pt>
                <c:pt idx="5">
                  <c:v>7.1</c:v>
                </c:pt>
                <c:pt idx="6">
                  <c:v>6.8</c:v>
                </c:pt>
                <c:pt idx="7">
                  <c:v>6.7</c:v>
                </c:pt>
                <c:pt idx="8">
                  <c:v>6.8</c:v>
                </c:pt>
                <c:pt idx="9">
                  <c:v>6.5</c:v>
                </c:pt>
                <c:pt idx="10">
                  <c:v>6.5</c:v>
                </c:pt>
                <c:pt idx="11">
                  <c:v>6.5</c:v>
                </c:pt>
                <c:pt idx="12">
                  <c:v>6.5</c:v>
                </c:pt>
                <c:pt idx="13">
                  <c:v>6.3</c:v>
                </c:pt>
                <c:pt idx="14">
                  <c:v>6.2</c:v>
                </c:pt>
              </c:numCache>
            </c:numRef>
          </c:val>
        </c:ser>
        <c:dLbls>
          <c:showLegendKey val="0"/>
          <c:showVal val="0"/>
          <c:showCatName val="0"/>
          <c:showSerName val="0"/>
          <c:showPercent val="0"/>
          <c:showBubbleSize val="0"/>
        </c:dLbls>
        <c:gapWidth val="63"/>
        <c:overlap val="100"/>
        <c:axId val="31682944"/>
        <c:axId val="31684480"/>
      </c:barChart>
      <c:catAx>
        <c:axId val="31682944"/>
        <c:scaling>
          <c:orientation val="minMax"/>
        </c:scaling>
        <c:delete val="0"/>
        <c:axPos val="b"/>
        <c:numFmt formatCode="mmm\-yy" sourceLinked="1"/>
        <c:majorTickMark val="out"/>
        <c:minorTickMark val="none"/>
        <c:tickLblPos val="nextTo"/>
        <c:txPr>
          <a:bodyPr/>
          <a:lstStyle/>
          <a:p>
            <a:pPr>
              <a:defRPr sz="1100">
                <a:latin typeface="Arial" pitchFamily="34" charset="0"/>
                <a:cs typeface="Arial" pitchFamily="34" charset="0"/>
              </a:defRPr>
            </a:pPr>
            <a:endParaRPr lang="es-AR"/>
          </a:p>
        </c:txPr>
        <c:crossAx val="31684480"/>
        <c:crosses val="autoZero"/>
        <c:auto val="1"/>
        <c:lblAlgn val="ctr"/>
        <c:lblOffset val="100"/>
        <c:noMultiLvlLbl val="1"/>
      </c:catAx>
      <c:valAx>
        <c:axId val="31684480"/>
        <c:scaling>
          <c:orientation val="minMax"/>
        </c:scaling>
        <c:delete val="1"/>
        <c:axPos val="l"/>
        <c:numFmt formatCode="0%" sourceLinked="1"/>
        <c:majorTickMark val="out"/>
        <c:minorTickMark val="none"/>
        <c:tickLblPos val="nextTo"/>
        <c:crossAx val="31682944"/>
        <c:crosses val="autoZero"/>
        <c:crossBetween val="between"/>
      </c:valAx>
    </c:plotArea>
    <c:legend>
      <c:legendPos val="r"/>
      <c:layout>
        <c:manualLayout>
          <c:xMode val="edge"/>
          <c:yMode val="edge"/>
          <c:x val="0"/>
          <c:y val="7.4524967609456441E-2"/>
          <c:w val="9.9613012828055417E-2"/>
          <c:h val="0.74846166604326003"/>
        </c:manualLayout>
      </c:layout>
      <c:overlay val="0"/>
      <c:txPr>
        <a:bodyPr/>
        <a:lstStyle/>
        <a:p>
          <a:pPr>
            <a:defRPr sz="1200">
              <a:latin typeface="Arial" pitchFamily="34" charset="0"/>
              <a:cs typeface="Arial" pitchFamily="34" charset="0"/>
            </a:defRPr>
          </a:pPr>
          <a:endParaRPr lang="es-AR"/>
        </a:p>
      </c:txPr>
    </c:legend>
    <c:plotVisOnly val="1"/>
    <c:dispBlanksAs val="gap"/>
    <c:showDLblsOverMax val="0"/>
  </c:chart>
  <c:txPr>
    <a:bodyPr/>
    <a:lstStyle/>
    <a:p>
      <a:pPr>
        <a:defRPr sz="1800"/>
      </a:pPr>
      <a:endParaRPr lang="es-AR"/>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2642031504233658"/>
          <c:y val="3.4374781402889389E-2"/>
          <c:w val="0.8388060897986116"/>
          <c:h val="0.81971850393700785"/>
        </c:manualLayout>
      </c:layout>
      <c:barChart>
        <c:barDir val="col"/>
        <c:grouping val="percentStacked"/>
        <c:varyColors val="0"/>
        <c:ser>
          <c:idx val="0"/>
          <c:order val="0"/>
          <c:tx>
            <c:strRef>
              <c:f>Hoja1!$B$1</c:f>
              <c:strCache>
                <c:ptCount val="1"/>
                <c:pt idx="0">
                  <c:v>Encarcelados/as preventivamente </c:v>
                </c:pt>
              </c:strCache>
            </c:strRef>
          </c:tx>
          <c:invertIfNegative val="0"/>
          <c:dLbls>
            <c:txPr>
              <a:bodyPr/>
              <a:lstStyle/>
              <a:p>
                <a:pPr>
                  <a:defRPr sz="1100">
                    <a:solidFill>
                      <a:schemeClr val="bg1"/>
                    </a:solidFill>
                    <a:latin typeface="Arial" pitchFamily="34" charset="0"/>
                    <a:cs typeface="Arial" pitchFamily="34" charset="0"/>
                  </a:defRPr>
                </a:pPr>
                <a:endParaRPr lang="es-AR"/>
              </a:p>
            </c:txPr>
            <c:showLegendKey val="0"/>
            <c:showVal val="1"/>
            <c:showCatName val="0"/>
            <c:showSerName val="0"/>
            <c:showPercent val="0"/>
            <c:showBubbleSize val="0"/>
            <c:showLeaderLines val="0"/>
          </c:dLbls>
          <c:cat>
            <c:strRef>
              <c:f>Hoja1!$A$2:$A$5</c:f>
              <c:strCache>
                <c:ptCount val="4"/>
                <c:pt idx="0">
                  <c:v>Total población Feb. 2015</c:v>
                </c:pt>
                <c:pt idx="1">
                  <c:v>Nacional</c:v>
                </c:pt>
                <c:pt idx="2">
                  <c:v>Federal</c:v>
                </c:pt>
                <c:pt idx="3">
                  <c:v>Provincial </c:v>
                </c:pt>
              </c:strCache>
            </c:strRef>
          </c:cat>
          <c:val>
            <c:numRef>
              <c:f>Hoja1!$B$2:$B$5</c:f>
              <c:numCache>
                <c:formatCode>0.0</c:formatCode>
                <c:ptCount val="4"/>
                <c:pt idx="0" formatCode="General">
                  <c:v>62.5</c:v>
                </c:pt>
                <c:pt idx="1">
                  <c:v>57</c:v>
                </c:pt>
                <c:pt idx="2">
                  <c:v>76.5</c:v>
                </c:pt>
                <c:pt idx="3">
                  <c:v>29.2</c:v>
                </c:pt>
              </c:numCache>
            </c:numRef>
          </c:val>
        </c:ser>
        <c:ser>
          <c:idx val="1"/>
          <c:order val="1"/>
          <c:tx>
            <c:strRef>
              <c:f>Hoja1!$C$1</c:f>
              <c:strCache>
                <c:ptCount val="1"/>
                <c:pt idx="0">
                  <c:v>Condenados/as</c:v>
                </c:pt>
              </c:strCache>
            </c:strRef>
          </c:tx>
          <c:invertIfNegative val="0"/>
          <c:dLbls>
            <c:dLbl>
              <c:idx val="3"/>
              <c:layout>
                <c:manualLayout>
                  <c:x val="1.1865686873419245E-16"/>
                  <c:y val="-7.5435050866686365E-2"/>
                </c:manualLayout>
              </c:layout>
              <c:showLegendKey val="0"/>
              <c:showVal val="1"/>
              <c:showCatName val="0"/>
              <c:showSerName val="0"/>
              <c:showPercent val="0"/>
              <c:showBubbleSize val="0"/>
            </c:dLbl>
            <c:txPr>
              <a:bodyPr/>
              <a:lstStyle/>
              <a:p>
                <a:pPr>
                  <a:defRPr sz="1100">
                    <a:solidFill>
                      <a:schemeClr val="bg1"/>
                    </a:solidFill>
                    <a:latin typeface="Arial" pitchFamily="34" charset="0"/>
                    <a:cs typeface="Arial" pitchFamily="34" charset="0"/>
                  </a:defRPr>
                </a:pPr>
                <a:endParaRPr lang="es-AR"/>
              </a:p>
            </c:txPr>
            <c:showLegendKey val="0"/>
            <c:showVal val="1"/>
            <c:showCatName val="0"/>
            <c:showSerName val="0"/>
            <c:showPercent val="0"/>
            <c:showBubbleSize val="0"/>
            <c:showLeaderLines val="0"/>
          </c:dLbls>
          <c:cat>
            <c:strRef>
              <c:f>Hoja1!$A$2:$A$5</c:f>
              <c:strCache>
                <c:ptCount val="4"/>
                <c:pt idx="0">
                  <c:v>Total población Feb. 2015</c:v>
                </c:pt>
                <c:pt idx="1">
                  <c:v>Nacional</c:v>
                </c:pt>
                <c:pt idx="2">
                  <c:v>Federal</c:v>
                </c:pt>
                <c:pt idx="3">
                  <c:v>Provincial </c:v>
                </c:pt>
              </c:strCache>
            </c:strRef>
          </c:cat>
          <c:val>
            <c:numRef>
              <c:f>Hoja1!$C$2:$C$5</c:f>
              <c:numCache>
                <c:formatCode>0.0</c:formatCode>
                <c:ptCount val="4"/>
                <c:pt idx="0" formatCode="General">
                  <c:v>37.5</c:v>
                </c:pt>
                <c:pt idx="1">
                  <c:v>43</c:v>
                </c:pt>
                <c:pt idx="2">
                  <c:v>23.5</c:v>
                </c:pt>
                <c:pt idx="3">
                  <c:v>70.8</c:v>
                </c:pt>
              </c:numCache>
            </c:numRef>
          </c:val>
        </c:ser>
        <c:dLbls>
          <c:showLegendKey val="0"/>
          <c:showVal val="0"/>
          <c:showCatName val="0"/>
          <c:showSerName val="0"/>
          <c:showPercent val="0"/>
          <c:showBubbleSize val="0"/>
        </c:dLbls>
        <c:gapWidth val="150"/>
        <c:overlap val="100"/>
        <c:axId val="31781248"/>
        <c:axId val="31782784"/>
      </c:barChart>
      <c:catAx>
        <c:axId val="31781248"/>
        <c:scaling>
          <c:orientation val="minMax"/>
        </c:scaling>
        <c:delete val="0"/>
        <c:axPos val="b"/>
        <c:numFmt formatCode="General" sourceLinked="0"/>
        <c:majorTickMark val="out"/>
        <c:minorTickMark val="none"/>
        <c:tickLblPos val="nextTo"/>
        <c:txPr>
          <a:bodyPr/>
          <a:lstStyle/>
          <a:p>
            <a:pPr>
              <a:defRPr sz="1050">
                <a:latin typeface="Arial" pitchFamily="34" charset="0"/>
                <a:cs typeface="Arial" pitchFamily="34" charset="0"/>
              </a:defRPr>
            </a:pPr>
            <a:endParaRPr lang="es-AR"/>
          </a:p>
        </c:txPr>
        <c:crossAx val="31782784"/>
        <c:crosses val="autoZero"/>
        <c:auto val="1"/>
        <c:lblAlgn val="ctr"/>
        <c:lblOffset val="100"/>
        <c:noMultiLvlLbl val="0"/>
      </c:catAx>
      <c:valAx>
        <c:axId val="31782784"/>
        <c:scaling>
          <c:orientation val="minMax"/>
        </c:scaling>
        <c:delete val="1"/>
        <c:axPos val="l"/>
        <c:numFmt formatCode="0%" sourceLinked="1"/>
        <c:majorTickMark val="out"/>
        <c:minorTickMark val="none"/>
        <c:tickLblPos val="nextTo"/>
        <c:crossAx val="31781248"/>
        <c:crosses val="autoZero"/>
        <c:crossBetween val="between"/>
      </c:valAx>
    </c:plotArea>
    <c:legend>
      <c:legendPos val="r"/>
      <c:layout>
        <c:manualLayout>
          <c:xMode val="edge"/>
          <c:yMode val="edge"/>
          <c:x val="0"/>
          <c:y val="0.18131735139814709"/>
          <c:w val="0.17944668635170605"/>
          <c:h val="0.39295759667730557"/>
        </c:manualLayout>
      </c:layout>
      <c:overlay val="0"/>
      <c:txPr>
        <a:bodyPr/>
        <a:lstStyle/>
        <a:p>
          <a:pPr>
            <a:defRPr sz="1100">
              <a:latin typeface="Arial" pitchFamily="34" charset="0"/>
              <a:cs typeface="Arial" pitchFamily="34" charset="0"/>
            </a:defRPr>
          </a:pPr>
          <a:endParaRPr lang="es-AR"/>
        </a:p>
      </c:txPr>
    </c:legend>
    <c:plotVisOnly val="1"/>
    <c:dispBlanksAs val="gap"/>
    <c:showDLblsOverMax val="0"/>
  </c:chart>
  <c:txPr>
    <a:bodyPr/>
    <a:lstStyle/>
    <a:p>
      <a:pPr>
        <a:defRPr sz="1800"/>
      </a:pPr>
      <a:endParaRPr lang="es-AR"/>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
          <c:y val="3.7793419778754743E-2"/>
          <c:w val="0.89552253790131719"/>
          <c:h val="0.74062471894657211"/>
        </c:manualLayout>
      </c:layout>
      <c:lineChart>
        <c:grouping val="standard"/>
        <c:varyColors val="0"/>
        <c:ser>
          <c:idx val="0"/>
          <c:order val="0"/>
          <c:tx>
            <c:strRef>
              <c:f>Hoja1!$B$1</c:f>
              <c:strCache>
                <c:ptCount val="1"/>
                <c:pt idx="0">
                  <c:v>Justicia Nacional</c:v>
                </c:pt>
              </c:strCache>
            </c:strRef>
          </c:tx>
          <c:dLbls>
            <c:txPr>
              <a:bodyPr/>
              <a:lstStyle/>
              <a:p>
                <a:pPr>
                  <a:defRPr sz="1050">
                    <a:latin typeface="Arial" pitchFamily="34" charset="0"/>
                    <a:cs typeface="Arial" pitchFamily="34" charset="0"/>
                  </a:defRPr>
                </a:pPr>
                <a:endParaRPr lang="es-A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Hoja1!$A$2:$A$15</c:f>
              <c:strCache>
                <c:ptCount val="14"/>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strCache>
            </c:strRef>
          </c:cat>
          <c:val>
            <c:numRef>
              <c:f>Hoja1!$B$2:$B$15</c:f>
              <c:numCache>
                <c:formatCode>General</c:formatCode>
                <c:ptCount val="14"/>
                <c:pt idx="0">
                  <c:v>51.9</c:v>
                </c:pt>
                <c:pt idx="1">
                  <c:v>53.1</c:v>
                </c:pt>
                <c:pt idx="2">
                  <c:v>53.4</c:v>
                </c:pt>
                <c:pt idx="3">
                  <c:v>54.9</c:v>
                </c:pt>
                <c:pt idx="4">
                  <c:v>54.9</c:v>
                </c:pt>
                <c:pt idx="5">
                  <c:v>57.1</c:v>
                </c:pt>
                <c:pt idx="6">
                  <c:v>54.9</c:v>
                </c:pt>
                <c:pt idx="7">
                  <c:v>55.9</c:v>
                </c:pt>
                <c:pt idx="8">
                  <c:v>55.9</c:v>
                </c:pt>
                <c:pt idx="9">
                  <c:v>56.7</c:v>
                </c:pt>
                <c:pt idx="10">
                  <c:v>55.6</c:v>
                </c:pt>
                <c:pt idx="11">
                  <c:v>54.1</c:v>
                </c:pt>
                <c:pt idx="12">
                  <c:v>55.7</c:v>
                </c:pt>
                <c:pt idx="13">
                  <c:v>57</c:v>
                </c:pt>
              </c:numCache>
            </c:numRef>
          </c:val>
          <c:smooth val="0"/>
        </c:ser>
        <c:ser>
          <c:idx val="1"/>
          <c:order val="1"/>
          <c:tx>
            <c:strRef>
              <c:f>Hoja1!$C$1</c:f>
              <c:strCache>
                <c:ptCount val="1"/>
                <c:pt idx="0">
                  <c:v>Justicia Federal</c:v>
                </c:pt>
              </c:strCache>
            </c:strRef>
          </c:tx>
          <c:dLbls>
            <c:txPr>
              <a:bodyPr/>
              <a:lstStyle/>
              <a:p>
                <a:pPr>
                  <a:defRPr sz="1050">
                    <a:latin typeface="Arial" pitchFamily="34" charset="0"/>
                    <a:cs typeface="Arial" pitchFamily="34" charset="0"/>
                  </a:defRPr>
                </a:pPr>
                <a:endParaRPr lang="es-A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Hoja1!$A$2:$A$15</c:f>
              <c:strCache>
                <c:ptCount val="14"/>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strCache>
            </c:strRef>
          </c:cat>
          <c:val>
            <c:numRef>
              <c:f>Hoja1!$C$2:$C$15</c:f>
              <c:numCache>
                <c:formatCode>General</c:formatCode>
                <c:ptCount val="14"/>
                <c:pt idx="0">
                  <c:v>73.099999999999994</c:v>
                </c:pt>
                <c:pt idx="1">
                  <c:v>73.7</c:v>
                </c:pt>
                <c:pt idx="2">
                  <c:v>73.900000000000006</c:v>
                </c:pt>
                <c:pt idx="3">
                  <c:v>74.099999999999994</c:v>
                </c:pt>
                <c:pt idx="4">
                  <c:v>73.400000000000006</c:v>
                </c:pt>
                <c:pt idx="5">
                  <c:v>71.5</c:v>
                </c:pt>
                <c:pt idx="6">
                  <c:v>73.3</c:v>
                </c:pt>
                <c:pt idx="7">
                  <c:v>74</c:v>
                </c:pt>
                <c:pt idx="8">
                  <c:v>74.900000000000006</c:v>
                </c:pt>
                <c:pt idx="9">
                  <c:v>75.3</c:v>
                </c:pt>
                <c:pt idx="10">
                  <c:v>75.2</c:v>
                </c:pt>
                <c:pt idx="11">
                  <c:v>75.099999999999994</c:v>
                </c:pt>
                <c:pt idx="12">
                  <c:v>76.2</c:v>
                </c:pt>
                <c:pt idx="13">
                  <c:v>76.5</c:v>
                </c:pt>
              </c:numCache>
            </c:numRef>
          </c:val>
          <c:smooth val="0"/>
        </c:ser>
        <c:ser>
          <c:idx val="2"/>
          <c:order val="2"/>
          <c:tx>
            <c:strRef>
              <c:f>Hoja1!$D$1</c:f>
              <c:strCache>
                <c:ptCount val="1"/>
                <c:pt idx="0">
                  <c:v>Justicia Provincial</c:v>
                </c:pt>
              </c:strCache>
            </c:strRef>
          </c:tx>
          <c:dLbls>
            <c:txPr>
              <a:bodyPr/>
              <a:lstStyle/>
              <a:p>
                <a:pPr>
                  <a:defRPr sz="1100">
                    <a:latin typeface="Arial" pitchFamily="34" charset="0"/>
                    <a:cs typeface="Arial" pitchFamily="34" charset="0"/>
                  </a:defRPr>
                </a:pPr>
                <a:endParaRPr lang="es-A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Hoja1!$A$2:$A$15</c:f>
              <c:strCache>
                <c:ptCount val="14"/>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strCache>
            </c:strRef>
          </c:cat>
          <c:val>
            <c:numRef>
              <c:f>Hoja1!$D$2:$D$15</c:f>
              <c:numCache>
                <c:formatCode>General</c:formatCode>
                <c:ptCount val="14"/>
                <c:pt idx="0">
                  <c:v>30.1</c:v>
                </c:pt>
                <c:pt idx="1">
                  <c:v>30.8</c:v>
                </c:pt>
                <c:pt idx="2">
                  <c:v>30.5</c:v>
                </c:pt>
                <c:pt idx="3">
                  <c:v>31.4</c:v>
                </c:pt>
                <c:pt idx="4">
                  <c:v>33.1</c:v>
                </c:pt>
                <c:pt idx="5">
                  <c:v>30.9</c:v>
                </c:pt>
                <c:pt idx="6">
                  <c:v>30.4</c:v>
                </c:pt>
                <c:pt idx="7">
                  <c:v>29.4</c:v>
                </c:pt>
                <c:pt idx="8">
                  <c:v>28.7</c:v>
                </c:pt>
                <c:pt idx="9">
                  <c:v>27.3</c:v>
                </c:pt>
                <c:pt idx="10">
                  <c:v>27.8</c:v>
                </c:pt>
                <c:pt idx="11">
                  <c:v>28.7</c:v>
                </c:pt>
                <c:pt idx="12">
                  <c:v>28.2</c:v>
                </c:pt>
                <c:pt idx="13">
                  <c:v>29.2</c:v>
                </c:pt>
              </c:numCache>
            </c:numRef>
          </c:val>
          <c:smooth val="0"/>
        </c:ser>
        <c:dLbls>
          <c:showLegendKey val="0"/>
          <c:showVal val="0"/>
          <c:showCatName val="0"/>
          <c:showSerName val="0"/>
          <c:showPercent val="0"/>
          <c:showBubbleSize val="0"/>
        </c:dLbls>
        <c:marker val="1"/>
        <c:smooth val="0"/>
        <c:axId val="32249344"/>
        <c:axId val="32250880"/>
      </c:lineChart>
      <c:catAx>
        <c:axId val="32249344"/>
        <c:scaling>
          <c:orientation val="minMax"/>
        </c:scaling>
        <c:delete val="0"/>
        <c:axPos val="b"/>
        <c:numFmt formatCode="General" sourceLinked="1"/>
        <c:majorTickMark val="out"/>
        <c:minorTickMark val="none"/>
        <c:tickLblPos val="nextTo"/>
        <c:txPr>
          <a:bodyPr/>
          <a:lstStyle/>
          <a:p>
            <a:pPr>
              <a:defRPr sz="900">
                <a:latin typeface="Arial" pitchFamily="34" charset="0"/>
                <a:cs typeface="Arial" pitchFamily="34" charset="0"/>
              </a:defRPr>
            </a:pPr>
            <a:endParaRPr lang="es-AR"/>
          </a:p>
        </c:txPr>
        <c:crossAx val="32250880"/>
        <c:crosses val="autoZero"/>
        <c:auto val="1"/>
        <c:lblAlgn val="ctr"/>
        <c:lblOffset val="100"/>
        <c:noMultiLvlLbl val="1"/>
      </c:catAx>
      <c:valAx>
        <c:axId val="32250880"/>
        <c:scaling>
          <c:orientation val="minMax"/>
          <c:min val="15"/>
        </c:scaling>
        <c:delete val="1"/>
        <c:axPos val="l"/>
        <c:numFmt formatCode="General" sourceLinked="1"/>
        <c:majorTickMark val="out"/>
        <c:minorTickMark val="none"/>
        <c:tickLblPos val="nextTo"/>
        <c:crossAx val="32249344"/>
        <c:crosses val="autoZero"/>
        <c:crossBetween val="between"/>
      </c:valAx>
    </c:plotArea>
    <c:legend>
      <c:legendPos val="r"/>
      <c:layout>
        <c:manualLayout>
          <c:xMode val="edge"/>
          <c:yMode val="edge"/>
          <c:x val="6.6298952670004505E-2"/>
          <c:y val="0.91742881743298366"/>
          <c:w val="0.66231408599716635"/>
          <c:h val="7.21841091730549E-2"/>
        </c:manualLayout>
      </c:layout>
      <c:overlay val="0"/>
      <c:txPr>
        <a:bodyPr/>
        <a:lstStyle/>
        <a:p>
          <a:pPr>
            <a:defRPr sz="900">
              <a:latin typeface="Arial" pitchFamily="34" charset="0"/>
              <a:cs typeface="Arial" pitchFamily="34" charset="0"/>
            </a:defRPr>
          </a:pPr>
          <a:endParaRPr lang="es-AR"/>
        </a:p>
      </c:txPr>
    </c:legend>
    <c:plotVisOnly val="1"/>
    <c:dispBlanksAs val="gap"/>
    <c:showDLblsOverMax val="0"/>
  </c:chart>
  <c:txPr>
    <a:bodyPr/>
    <a:lstStyle/>
    <a:p>
      <a:pPr>
        <a:defRPr sz="1800"/>
      </a:pPr>
      <a:endParaRPr lang="es-AR"/>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
          <c:y val="2.7842585391746597E-2"/>
          <c:w val="0.97526906364856181"/>
          <c:h val="0.75281961008163845"/>
        </c:manualLayout>
      </c:layout>
      <c:barChart>
        <c:barDir val="col"/>
        <c:grouping val="percentStacked"/>
        <c:varyColors val="0"/>
        <c:ser>
          <c:idx val="0"/>
          <c:order val="0"/>
          <c:tx>
            <c:strRef>
              <c:f>Hoja1!$B$1</c:f>
              <c:strCache>
                <c:ptCount val="1"/>
                <c:pt idx="0">
                  <c:v>Nacional</c:v>
                </c:pt>
              </c:strCache>
            </c:strRef>
          </c:tx>
          <c:invertIfNegative val="0"/>
          <c:dLbls>
            <c:dLbl>
              <c:idx val="0"/>
              <c:layout/>
              <c:tx>
                <c:rich>
                  <a:bodyPr/>
                  <a:lstStyle/>
                  <a:p>
                    <a:r>
                      <a:rPr lang="en-US" sz="1200" dirty="0" smtClean="0">
                        <a:solidFill>
                          <a:schemeClr val="bg1"/>
                        </a:solidFill>
                        <a:latin typeface="Arial" pitchFamily="34" charset="0"/>
                        <a:cs typeface="Arial" pitchFamily="34" charset="0"/>
                      </a:rPr>
                      <a:t>65</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txPr>
              <a:bodyPr/>
              <a:lstStyle/>
              <a:p>
                <a:pPr>
                  <a:defRPr sz="1200">
                    <a:solidFill>
                      <a:schemeClr val="bg1"/>
                    </a:solidFill>
                    <a:latin typeface="Arial" pitchFamily="34" charset="0"/>
                    <a:cs typeface="Arial" pitchFamily="34" charset="0"/>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c:f>
              <c:strCache>
                <c:ptCount val="1"/>
                <c:pt idx="0">
                  <c:v>Condenados</c:v>
                </c:pt>
              </c:strCache>
            </c:strRef>
          </c:cat>
          <c:val>
            <c:numRef>
              <c:f>Hoja1!$B$2</c:f>
              <c:numCache>
                <c:formatCode>General</c:formatCode>
                <c:ptCount val="1"/>
                <c:pt idx="0">
                  <c:v>64.400000000000006</c:v>
                </c:pt>
              </c:numCache>
            </c:numRef>
          </c:val>
        </c:ser>
        <c:ser>
          <c:idx val="1"/>
          <c:order val="1"/>
          <c:tx>
            <c:strRef>
              <c:f>Hoja1!$C$1</c:f>
              <c:strCache>
                <c:ptCount val="1"/>
                <c:pt idx="0">
                  <c:v>Federal </c:v>
                </c:pt>
              </c:strCache>
            </c:strRef>
          </c:tx>
          <c:invertIfNegative val="0"/>
          <c:dLbls>
            <c:dLbl>
              <c:idx val="0"/>
              <c:layout/>
              <c:tx>
                <c:rich>
                  <a:bodyPr/>
                  <a:lstStyle/>
                  <a:p>
                    <a:r>
                      <a:rPr lang="en-US" sz="1200" dirty="0" smtClean="0">
                        <a:solidFill>
                          <a:schemeClr val="bg1"/>
                        </a:solidFill>
                        <a:latin typeface="Arial" pitchFamily="34" charset="0"/>
                        <a:cs typeface="Arial" pitchFamily="34" charset="0"/>
                      </a:rPr>
                      <a:t>23</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txPr>
              <a:bodyPr/>
              <a:lstStyle/>
              <a:p>
                <a:pPr>
                  <a:defRPr sz="1200">
                    <a:solidFill>
                      <a:schemeClr val="bg1"/>
                    </a:solidFill>
                    <a:latin typeface="Arial" pitchFamily="34" charset="0"/>
                    <a:cs typeface="Arial" pitchFamily="34" charset="0"/>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c:f>
              <c:strCache>
                <c:ptCount val="1"/>
                <c:pt idx="0">
                  <c:v>Condenados</c:v>
                </c:pt>
              </c:strCache>
            </c:strRef>
          </c:cat>
          <c:val>
            <c:numRef>
              <c:f>Hoja1!$C$2</c:f>
              <c:numCache>
                <c:formatCode>0</c:formatCode>
                <c:ptCount val="1"/>
                <c:pt idx="0">
                  <c:v>23.4</c:v>
                </c:pt>
              </c:numCache>
            </c:numRef>
          </c:val>
        </c:ser>
        <c:ser>
          <c:idx val="2"/>
          <c:order val="2"/>
          <c:tx>
            <c:strRef>
              <c:f>Hoja1!$D$1</c:f>
              <c:strCache>
                <c:ptCount val="1"/>
                <c:pt idx="0">
                  <c:v>Provincial</c:v>
                </c:pt>
              </c:strCache>
            </c:strRef>
          </c:tx>
          <c:invertIfNegative val="0"/>
          <c:dLbls>
            <c:dLbl>
              <c:idx val="0"/>
              <c:layout/>
              <c:tx>
                <c:rich>
                  <a:bodyPr/>
                  <a:lstStyle/>
                  <a:p>
                    <a:r>
                      <a:rPr lang="en-US" sz="1200" dirty="0" smtClean="0">
                        <a:solidFill>
                          <a:schemeClr val="bg1"/>
                        </a:solidFill>
                        <a:latin typeface="Arial" pitchFamily="34" charset="0"/>
                        <a:cs typeface="Arial" pitchFamily="34" charset="0"/>
                      </a:rPr>
                      <a:t>12</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txPr>
              <a:bodyPr/>
              <a:lstStyle/>
              <a:p>
                <a:pPr>
                  <a:defRPr sz="1200">
                    <a:solidFill>
                      <a:schemeClr val="bg1"/>
                    </a:solidFill>
                    <a:latin typeface="Arial" pitchFamily="34" charset="0"/>
                    <a:cs typeface="Arial" pitchFamily="34" charset="0"/>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c:f>
              <c:strCache>
                <c:ptCount val="1"/>
                <c:pt idx="0">
                  <c:v>Condenados</c:v>
                </c:pt>
              </c:strCache>
            </c:strRef>
          </c:cat>
          <c:val>
            <c:numRef>
              <c:f>Hoja1!$D$2</c:f>
              <c:numCache>
                <c:formatCode>0</c:formatCode>
                <c:ptCount val="1"/>
                <c:pt idx="0">
                  <c:v>12.2</c:v>
                </c:pt>
              </c:numCache>
            </c:numRef>
          </c:val>
        </c:ser>
        <c:dLbls>
          <c:showLegendKey val="0"/>
          <c:showVal val="0"/>
          <c:showCatName val="0"/>
          <c:showSerName val="0"/>
          <c:showPercent val="0"/>
          <c:showBubbleSize val="0"/>
        </c:dLbls>
        <c:gapWidth val="202"/>
        <c:overlap val="100"/>
        <c:axId val="32024832"/>
        <c:axId val="32051200"/>
      </c:barChart>
      <c:catAx>
        <c:axId val="32024832"/>
        <c:scaling>
          <c:orientation val="minMax"/>
        </c:scaling>
        <c:delete val="1"/>
        <c:axPos val="b"/>
        <c:numFmt formatCode="General" sourceLinked="0"/>
        <c:majorTickMark val="out"/>
        <c:minorTickMark val="none"/>
        <c:tickLblPos val="nextTo"/>
        <c:crossAx val="32051200"/>
        <c:crosses val="autoZero"/>
        <c:auto val="1"/>
        <c:lblAlgn val="ctr"/>
        <c:lblOffset val="100"/>
        <c:noMultiLvlLbl val="0"/>
      </c:catAx>
      <c:valAx>
        <c:axId val="32051200"/>
        <c:scaling>
          <c:orientation val="minMax"/>
        </c:scaling>
        <c:delete val="1"/>
        <c:axPos val="l"/>
        <c:numFmt formatCode="0%" sourceLinked="1"/>
        <c:majorTickMark val="out"/>
        <c:minorTickMark val="none"/>
        <c:tickLblPos val="nextTo"/>
        <c:crossAx val="32024832"/>
        <c:crosses val="autoZero"/>
        <c:crossBetween val="between"/>
      </c:valAx>
    </c:plotArea>
    <c:legend>
      <c:legendPos val="r"/>
      <c:layout>
        <c:manualLayout>
          <c:xMode val="edge"/>
          <c:yMode val="edge"/>
          <c:x val="5.343538452695204E-2"/>
          <c:y val="0.13187520710464928"/>
          <c:w val="0.26030367066620003"/>
          <c:h val="0.47682378355916549"/>
        </c:manualLayout>
      </c:layout>
      <c:overlay val="0"/>
      <c:txPr>
        <a:bodyPr/>
        <a:lstStyle/>
        <a:p>
          <a:pPr>
            <a:defRPr sz="1100">
              <a:latin typeface="Arial" pitchFamily="34" charset="0"/>
              <a:cs typeface="Arial" pitchFamily="34" charset="0"/>
            </a:defRPr>
          </a:pPr>
          <a:endParaRPr lang="es-AR"/>
        </a:p>
      </c:txPr>
    </c:legend>
    <c:plotVisOnly val="1"/>
    <c:dispBlanksAs val="gap"/>
    <c:showDLblsOverMax val="0"/>
  </c:chart>
  <c:txPr>
    <a:bodyPr/>
    <a:lstStyle/>
    <a:p>
      <a:pPr>
        <a:defRPr sz="1800"/>
      </a:pPr>
      <a:endParaRPr lang="es-AR"/>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7251794427213005"/>
          <c:y val="9.1475080973268064E-2"/>
          <c:w val="0.53780044475932542"/>
          <c:h val="0.71627670328883974"/>
        </c:manualLayout>
      </c:layout>
      <c:doughnutChart>
        <c:varyColors val="1"/>
        <c:ser>
          <c:idx val="0"/>
          <c:order val="0"/>
          <c:tx>
            <c:strRef>
              <c:f>Hoja1!$B$1</c:f>
              <c:strCache>
                <c:ptCount val="1"/>
                <c:pt idx="0">
                  <c:v>Ventas</c:v>
                </c:pt>
              </c:strCache>
            </c:strRef>
          </c:tx>
          <c:dPt>
            <c:idx val="0"/>
            <c:bubble3D val="0"/>
          </c:dPt>
          <c:dPt>
            <c:idx val="1"/>
            <c:bubble3D val="0"/>
          </c:dPt>
          <c:cat>
            <c:strRef>
              <c:f>Hoja1!$A$2:$A$3</c:f>
              <c:strCache>
                <c:ptCount val="2"/>
                <c:pt idx="0">
                  <c:v>Procesados</c:v>
                </c:pt>
                <c:pt idx="1">
                  <c:v>Condenados</c:v>
                </c:pt>
              </c:strCache>
            </c:strRef>
          </c:cat>
          <c:val>
            <c:numRef>
              <c:f>Hoja1!$B$2:$B$3</c:f>
              <c:numCache>
                <c:formatCode>General</c:formatCode>
                <c:ptCount val="2"/>
                <c:pt idx="0">
                  <c:v>6651</c:v>
                </c:pt>
                <c:pt idx="1">
                  <c:v>3984</c:v>
                </c:pt>
              </c:numCache>
            </c:numRef>
          </c:val>
        </c:ser>
        <c:dLbls>
          <c:showLegendKey val="0"/>
          <c:showVal val="0"/>
          <c:showCatName val="0"/>
          <c:showSerName val="0"/>
          <c:showPercent val="0"/>
          <c:showBubbleSize val="0"/>
          <c:showLeaderLines val="0"/>
        </c:dLbls>
        <c:firstSliceAng val="0"/>
        <c:holeSize val="50"/>
      </c:doughnutChart>
    </c:plotArea>
    <c:plotVisOnly val="1"/>
    <c:dispBlanksAs val="gap"/>
    <c:showDLblsOverMax val="0"/>
  </c:chart>
  <c:txPr>
    <a:bodyPr/>
    <a:lstStyle/>
    <a:p>
      <a:pPr>
        <a:defRPr sz="1800"/>
      </a:pPr>
      <a:endParaRPr lang="es-AR"/>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
          <c:y val="2.7842585391746597E-2"/>
          <c:w val="0.97526906364856181"/>
          <c:h val="0.81971850393700785"/>
        </c:manualLayout>
      </c:layout>
      <c:barChart>
        <c:barDir val="col"/>
        <c:grouping val="percentStacked"/>
        <c:varyColors val="0"/>
        <c:ser>
          <c:idx val="0"/>
          <c:order val="0"/>
          <c:tx>
            <c:strRef>
              <c:f>Hoja1!$B$1</c:f>
              <c:strCache>
                <c:ptCount val="1"/>
                <c:pt idx="0">
                  <c:v>Nacional</c:v>
                </c:pt>
              </c:strCache>
            </c:strRef>
          </c:tx>
          <c:invertIfNegative val="0"/>
          <c:dLbls>
            <c:dLbl>
              <c:idx val="0"/>
              <c:layout/>
              <c:tx>
                <c:rich>
                  <a:bodyPr/>
                  <a:lstStyle/>
                  <a:p>
                    <a:r>
                      <a:rPr lang="en-US" sz="1200" dirty="0" smtClean="0">
                        <a:solidFill>
                          <a:schemeClr val="bg1"/>
                        </a:solidFill>
                        <a:latin typeface="Arial" pitchFamily="34" charset="0"/>
                        <a:cs typeface="Arial" pitchFamily="34" charset="0"/>
                      </a:rPr>
                      <a:t>50</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txPr>
              <a:bodyPr/>
              <a:lstStyle/>
              <a:p>
                <a:pPr>
                  <a:defRPr sz="1200">
                    <a:solidFill>
                      <a:schemeClr val="bg1"/>
                    </a:solidFill>
                    <a:latin typeface="Arial" pitchFamily="34" charset="0"/>
                    <a:cs typeface="Arial" pitchFamily="34" charset="0"/>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c:f>
              <c:strCache>
                <c:ptCount val="1"/>
                <c:pt idx="0">
                  <c:v>Preventiva</c:v>
                </c:pt>
              </c:strCache>
            </c:strRef>
          </c:cat>
          <c:val>
            <c:numRef>
              <c:f>Hoja1!$B$2</c:f>
              <c:numCache>
                <c:formatCode>General</c:formatCode>
                <c:ptCount val="1"/>
                <c:pt idx="0">
                  <c:v>49.7</c:v>
                </c:pt>
              </c:numCache>
            </c:numRef>
          </c:val>
        </c:ser>
        <c:ser>
          <c:idx val="1"/>
          <c:order val="1"/>
          <c:tx>
            <c:strRef>
              <c:f>Hoja1!$C$1</c:f>
              <c:strCache>
                <c:ptCount val="1"/>
                <c:pt idx="0">
                  <c:v>Federal </c:v>
                </c:pt>
              </c:strCache>
            </c:strRef>
          </c:tx>
          <c:invertIfNegative val="0"/>
          <c:dLbls>
            <c:dLbl>
              <c:idx val="0"/>
              <c:layout/>
              <c:tx>
                <c:rich>
                  <a:bodyPr/>
                  <a:lstStyle/>
                  <a:p>
                    <a:r>
                      <a:rPr lang="en-US" sz="1200" b="0" dirty="0" smtClean="0">
                        <a:solidFill>
                          <a:schemeClr val="bg1"/>
                        </a:solidFill>
                        <a:latin typeface="Arial" pitchFamily="34" charset="0"/>
                        <a:cs typeface="Arial" pitchFamily="34" charset="0"/>
                      </a:rPr>
                      <a:t>47</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txPr>
              <a:bodyPr/>
              <a:lstStyle/>
              <a:p>
                <a:pPr>
                  <a:defRPr sz="1200">
                    <a:latin typeface="Arial" pitchFamily="34" charset="0"/>
                    <a:cs typeface="Arial" pitchFamily="34" charset="0"/>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c:f>
              <c:strCache>
                <c:ptCount val="1"/>
                <c:pt idx="0">
                  <c:v>Preventiva</c:v>
                </c:pt>
              </c:strCache>
            </c:strRef>
          </c:cat>
          <c:val>
            <c:numRef>
              <c:f>Hoja1!$C$2</c:f>
              <c:numCache>
                <c:formatCode>General</c:formatCode>
                <c:ptCount val="1"/>
                <c:pt idx="0">
                  <c:v>47.2</c:v>
                </c:pt>
              </c:numCache>
            </c:numRef>
          </c:val>
        </c:ser>
        <c:ser>
          <c:idx val="2"/>
          <c:order val="2"/>
          <c:tx>
            <c:strRef>
              <c:f>Hoja1!$D$1</c:f>
              <c:strCache>
                <c:ptCount val="1"/>
                <c:pt idx="0">
                  <c:v>Provincial</c:v>
                </c:pt>
              </c:strCache>
            </c:strRef>
          </c:tx>
          <c:invertIfNegative val="0"/>
          <c:dLbls>
            <c:dLbl>
              <c:idx val="0"/>
              <c:layout>
                <c:manualLayout>
                  <c:x val="8.7287803007236632E-3"/>
                  <c:y val="1.7078071890166035E-2"/>
                </c:manualLayout>
              </c:layout>
              <c:tx>
                <c:rich>
                  <a:bodyPr/>
                  <a:lstStyle/>
                  <a:p>
                    <a:r>
                      <a:rPr lang="en-US" sz="1200" b="0" dirty="0" smtClean="0">
                        <a:solidFill>
                          <a:schemeClr val="bg1"/>
                        </a:solidFill>
                        <a:latin typeface="Arial" pitchFamily="34" charset="0"/>
                        <a:cs typeface="Arial" pitchFamily="34" charset="0"/>
                      </a:rPr>
                      <a:t>3</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txPr>
              <a:bodyPr/>
              <a:lstStyle/>
              <a:p>
                <a:pPr>
                  <a:defRPr sz="1200">
                    <a:latin typeface="Arial" pitchFamily="34" charset="0"/>
                    <a:cs typeface="Arial" pitchFamily="34" charset="0"/>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c:f>
              <c:strCache>
                <c:ptCount val="1"/>
                <c:pt idx="0">
                  <c:v>Preventiva</c:v>
                </c:pt>
              </c:strCache>
            </c:strRef>
          </c:cat>
          <c:val>
            <c:numRef>
              <c:f>Hoja1!$D$2</c:f>
              <c:numCache>
                <c:formatCode>General</c:formatCode>
                <c:ptCount val="1"/>
                <c:pt idx="0">
                  <c:v>3.1</c:v>
                </c:pt>
              </c:numCache>
            </c:numRef>
          </c:val>
        </c:ser>
        <c:dLbls>
          <c:showLegendKey val="0"/>
          <c:showVal val="0"/>
          <c:showCatName val="0"/>
          <c:showSerName val="0"/>
          <c:showPercent val="0"/>
          <c:showBubbleSize val="0"/>
        </c:dLbls>
        <c:gapWidth val="202"/>
        <c:overlap val="100"/>
        <c:axId val="32215040"/>
        <c:axId val="32216576"/>
      </c:barChart>
      <c:catAx>
        <c:axId val="32215040"/>
        <c:scaling>
          <c:orientation val="minMax"/>
        </c:scaling>
        <c:delete val="1"/>
        <c:axPos val="b"/>
        <c:numFmt formatCode="General" sourceLinked="0"/>
        <c:majorTickMark val="out"/>
        <c:minorTickMark val="none"/>
        <c:tickLblPos val="nextTo"/>
        <c:crossAx val="32216576"/>
        <c:crosses val="autoZero"/>
        <c:auto val="1"/>
        <c:lblAlgn val="ctr"/>
        <c:lblOffset val="100"/>
        <c:noMultiLvlLbl val="0"/>
      </c:catAx>
      <c:valAx>
        <c:axId val="32216576"/>
        <c:scaling>
          <c:orientation val="minMax"/>
        </c:scaling>
        <c:delete val="1"/>
        <c:axPos val="l"/>
        <c:numFmt formatCode="0%" sourceLinked="1"/>
        <c:majorTickMark val="out"/>
        <c:minorTickMark val="none"/>
        <c:tickLblPos val="nextTo"/>
        <c:crossAx val="32215040"/>
        <c:crosses val="autoZero"/>
        <c:crossBetween val="between"/>
      </c:valAx>
    </c:plotArea>
    <c:legend>
      <c:legendPos val="r"/>
      <c:layout>
        <c:manualLayout>
          <c:xMode val="edge"/>
          <c:yMode val="edge"/>
          <c:x val="1.9247991521398916E-2"/>
          <c:y val="0.14436573789149015"/>
          <c:w val="0.2813155302871494"/>
          <c:h val="0.49130788894860489"/>
        </c:manualLayout>
      </c:layout>
      <c:overlay val="0"/>
      <c:txPr>
        <a:bodyPr/>
        <a:lstStyle/>
        <a:p>
          <a:pPr>
            <a:defRPr sz="1100">
              <a:latin typeface="Arial" pitchFamily="34" charset="0"/>
              <a:cs typeface="Arial" pitchFamily="34" charset="0"/>
            </a:defRPr>
          </a:pPr>
          <a:endParaRPr lang="es-AR"/>
        </a:p>
      </c:txPr>
    </c:legend>
    <c:plotVisOnly val="1"/>
    <c:dispBlanksAs val="gap"/>
    <c:showDLblsOverMax val="0"/>
  </c:chart>
  <c:txPr>
    <a:bodyPr/>
    <a:lstStyle/>
    <a:p>
      <a:pPr>
        <a:defRPr sz="1800"/>
      </a:pPr>
      <a:endParaRPr lang="es-AR"/>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1.9741728078048949E-2"/>
          <c:y val="0.47167484361116274"/>
          <c:w val="0.98025821425099635"/>
          <c:h val="0.29930563270747695"/>
        </c:manualLayout>
      </c:layout>
      <c:barChart>
        <c:barDir val="col"/>
        <c:grouping val="clustered"/>
        <c:varyColors val="0"/>
        <c:ser>
          <c:idx val="0"/>
          <c:order val="0"/>
          <c:tx>
            <c:strRef>
              <c:f>Hoja1!$B$1</c:f>
              <c:strCache>
                <c:ptCount val="1"/>
                <c:pt idx="0">
                  <c:v>Columna2</c:v>
                </c:pt>
              </c:strCache>
            </c:strRef>
          </c:tx>
          <c:invertIfNegative val="0"/>
          <c:dLbls>
            <c:txPr>
              <a:bodyPr/>
              <a:lstStyle/>
              <a:p>
                <a:pPr>
                  <a:defRPr sz="1000">
                    <a:latin typeface="Arial" pitchFamily="34" charset="0"/>
                    <a:cs typeface="Arial" pitchFamily="34" charset="0"/>
                  </a:defRPr>
                </a:pPr>
                <a:endParaRPr lang="es-AR"/>
              </a:p>
            </c:txPr>
            <c:showLegendKey val="0"/>
            <c:showVal val="1"/>
            <c:showCatName val="0"/>
            <c:showSerName val="0"/>
            <c:showPercent val="0"/>
            <c:showBubbleSize val="0"/>
            <c:showLeaderLines val="0"/>
          </c:dLbls>
          <c:cat>
            <c:strRef>
              <c:f>Hoja1!$A$2:$A$16</c:f>
              <c:strCache>
                <c:ptCount val="15"/>
                <c:pt idx="0">
                  <c:v>U. 13</c:v>
                </c:pt>
                <c:pt idx="1">
                  <c:v>U. 14</c:v>
                </c:pt>
                <c:pt idx="2">
                  <c:v>U. 15</c:v>
                </c:pt>
                <c:pt idx="3">
                  <c:v>U. 16</c:v>
                </c:pt>
                <c:pt idx="4">
                  <c:v>U. 17</c:v>
                </c:pt>
                <c:pt idx="5">
                  <c:v>U. 18</c:v>
                </c:pt>
                <c:pt idx="6">
                  <c:v>U. 19</c:v>
                </c:pt>
                <c:pt idx="7">
                  <c:v>U. 21</c:v>
                </c:pt>
                <c:pt idx="8">
                  <c:v>U. 22</c:v>
                </c:pt>
                <c:pt idx="9">
                  <c:v>U. 23</c:v>
                </c:pt>
                <c:pt idx="10">
                  <c:v>COMP. FED. PARA JOV. ADULTOS</c:v>
                </c:pt>
                <c:pt idx="11">
                  <c:v>U. 25</c:v>
                </c:pt>
                <c:pt idx="12">
                  <c:v>U. 30</c:v>
                </c:pt>
                <c:pt idx="13">
                  <c:v>U. 31</c:v>
                </c:pt>
                <c:pt idx="14">
                  <c:v>U. 35</c:v>
                </c:pt>
              </c:strCache>
            </c:strRef>
          </c:cat>
          <c:val>
            <c:numRef>
              <c:f>Hoja1!$B$2:$B$16</c:f>
              <c:numCache>
                <c:formatCode>General</c:formatCode>
                <c:ptCount val="15"/>
                <c:pt idx="0">
                  <c:v>35</c:v>
                </c:pt>
                <c:pt idx="1">
                  <c:v>113</c:v>
                </c:pt>
                <c:pt idx="2">
                  <c:v>95</c:v>
                </c:pt>
                <c:pt idx="3">
                  <c:v>124</c:v>
                </c:pt>
                <c:pt idx="4">
                  <c:v>194</c:v>
                </c:pt>
                <c:pt idx="5">
                  <c:v>4</c:v>
                </c:pt>
                <c:pt idx="6">
                  <c:v>258</c:v>
                </c:pt>
                <c:pt idx="7">
                  <c:v>21</c:v>
                </c:pt>
                <c:pt idx="8">
                  <c:v>102</c:v>
                </c:pt>
                <c:pt idx="9">
                  <c:v>15</c:v>
                </c:pt>
                <c:pt idx="10">
                  <c:v>577</c:v>
                </c:pt>
                <c:pt idx="11">
                  <c:v>26</c:v>
                </c:pt>
                <c:pt idx="12">
                  <c:v>16</c:v>
                </c:pt>
                <c:pt idx="13">
                  <c:v>201</c:v>
                </c:pt>
                <c:pt idx="14">
                  <c:v>142</c:v>
                </c:pt>
              </c:numCache>
            </c:numRef>
          </c:val>
        </c:ser>
        <c:dLbls>
          <c:showLegendKey val="0"/>
          <c:showVal val="0"/>
          <c:showCatName val="0"/>
          <c:showSerName val="0"/>
          <c:showPercent val="0"/>
          <c:showBubbleSize val="0"/>
        </c:dLbls>
        <c:gapWidth val="150"/>
        <c:axId val="23624320"/>
        <c:axId val="23630208"/>
      </c:barChart>
      <c:catAx>
        <c:axId val="23624320"/>
        <c:scaling>
          <c:orientation val="minMax"/>
        </c:scaling>
        <c:delete val="0"/>
        <c:axPos val="b"/>
        <c:numFmt formatCode="General" sourceLinked="1"/>
        <c:majorTickMark val="out"/>
        <c:minorTickMark val="none"/>
        <c:tickLblPos val="nextTo"/>
        <c:txPr>
          <a:bodyPr/>
          <a:lstStyle/>
          <a:p>
            <a:pPr>
              <a:defRPr sz="700">
                <a:latin typeface="Arial" pitchFamily="34" charset="0"/>
                <a:cs typeface="Arial" pitchFamily="34" charset="0"/>
              </a:defRPr>
            </a:pPr>
            <a:endParaRPr lang="es-AR"/>
          </a:p>
        </c:txPr>
        <c:crossAx val="23630208"/>
        <c:crosses val="autoZero"/>
        <c:auto val="1"/>
        <c:lblAlgn val="ctr"/>
        <c:lblOffset val="100"/>
        <c:noMultiLvlLbl val="0"/>
      </c:catAx>
      <c:valAx>
        <c:axId val="23630208"/>
        <c:scaling>
          <c:orientation val="minMax"/>
        </c:scaling>
        <c:delete val="1"/>
        <c:axPos val="l"/>
        <c:numFmt formatCode="General" sourceLinked="1"/>
        <c:majorTickMark val="out"/>
        <c:minorTickMark val="none"/>
        <c:tickLblPos val="nextTo"/>
        <c:crossAx val="23624320"/>
        <c:crosses val="autoZero"/>
        <c:crossBetween val="between"/>
      </c:valAx>
    </c:plotArea>
    <c:plotVisOnly val="1"/>
    <c:dispBlanksAs val="gap"/>
    <c:showDLblsOverMax val="0"/>
  </c:chart>
  <c:txPr>
    <a:bodyPr/>
    <a:lstStyle/>
    <a:p>
      <a:pPr>
        <a:defRPr sz="1800"/>
      </a:pPr>
      <a:endParaRPr lang="es-AR"/>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1.6975308641975308E-2"/>
          <c:y val="6.3226778691824165E-2"/>
          <c:w val="0.98025821425099635"/>
          <c:h val="0.80474283414014847"/>
        </c:manualLayout>
      </c:layout>
      <c:barChart>
        <c:barDir val="col"/>
        <c:grouping val="clustered"/>
        <c:varyColors val="0"/>
        <c:ser>
          <c:idx val="0"/>
          <c:order val="0"/>
          <c:tx>
            <c:strRef>
              <c:f>Hoja1!$B$1</c:f>
              <c:strCache>
                <c:ptCount val="1"/>
                <c:pt idx="0">
                  <c:v>Columna2</c:v>
                </c:pt>
              </c:strCache>
            </c:strRef>
          </c:tx>
          <c:invertIfNegative val="0"/>
          <c:dLbls>
            <c:dLbl>
              <c:idx val="0"/>
              <c:layout>
                <c:manualLayout>
                  <c:x val="0"/>
                  <c:y val="6.3996283836406766E-3"/>
                </c:manualLayout>
              </c:layout>
              <c:showLegendKey val="0"/>
              <c:showVal val="1"/>
              <c:showCatName val="0"/>
              <c:showSerName val="0"/>
              <c:showPercent val="0"/>
              <c:showBubbleSize val="0"/>
              <c:extLst>
                <c:ext xmlns:c15="http://schemas.microsoft.com/office/drawing/2012/chart" uri="{CE6537A1-D6FC-4f65-9D91-7224C49458BB}">
                  <c15:layout/>
                </c:ext>
              </c:extLst>
            </c:dLbl>
            <c:txPr>
              <a:bodyPr/>
              <a:lstStyle/>
              <a:p>
                <a:pPr>
                  <a:defRPr sz="1000">
                    <a:latin typeface="Arial" pitchFamily="34" charset="0"/>
                    <a:cs typeface="Arial" pitchFamily="34" charset="0"/>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Hoja1!$A$2:$A$15</c:f>
              <c:strCache>
                <c:ptCount val="14"/>
                <c:pt idx="0">
                  <c:v>CPF I</c:v>
                </c:pt>
                <c:pt idx="1">
                  <c:v>CPF II</c:v>
                </c:pt>
                <c:pt idx="2">
                  <c:v>C.P.F. III - CFNOA</c:v>
                </c:pt>
                <c:pt idx="3">
                  <c:v>C.P.F. C.A.B.A.</c:v>
                </c:pt>
                <c:pt idx="4">
                  <c:v>C.P.F IV </c:v>
                </c:pt>
                <c:pt idx="5">
                  <c:v>U. 4</c:v>
                </c:pt>
                <c:pt idx="6">
                  <c:v>U. 5</c:v>
                </c:pt>
                <c:pt idx="7">
                  <c:v>U. 6</c:v>
                </c:pt>
                <c:pt idx="8">
                  <c:v>U. 7</c:v>
                </c:pt>
                <c:pt idx="9">
                  <c:v>U. 8</c:v>
                </c:pt>
                <c:pt idx="10">
                  <c:v>U. 9</c:v>
                </c:pt>
                <c:pt idx="11">
                  <c:v>U. 10</c:v>
                </c:pt>
                <c:pt idx="12">
                  <c:v>U. 11</c:v>
                </c:pt>
                <c:pt idx="13">
                  <c:v>U. 12</c:v>
                </c:pt>
              </c:strCache>
            </c:strRef>
          </c:cat>
          <c:val>
            <c:numRef>
              <c:f>Hoja1!$B$2:$B$15</c:f>
              <c:numCache>
                <c:formatCode>General</c:formatCode>
                <c:ptCount val="14"/>
                <c:pt idx="0">
                  <c:v>2040</c:v>
                </c:pt>
                <c:pt idx="1">
                  <c:v>1642</c:v>
                </c:pt>
                <c:pt idx="2">
                  <c:v>450</c:v>
                </c:pt>
                <c:pt idx="3">
                  <c:v>1752</c:v>
                </c:pt>
                <c:pt idx="4">
                  <c:v>475</c:v>
                </c:pt>
                <c:pt idx="5">
                  <c:v>432</c:v>
                </c:pt>
                <c:pt idx="6">
                  <c:v>295</c:v>
                </c:pt>
                <c:pt idx="7">
                  <c:v>466</c:v>
                </c:pt>
                <c:pt idx="8">
                  <c:v>309</c:v>
                </c:pt>
                <c:pt idx="9">
                  <c:v>137</c:v>
                </c:pt>
                <c:pt idx="10">
                  <c:v>177</c:v>
                </c:pt>
                <c:pt idx="11">
                  <c:v>111</c:v>
                </c:pt>
                <c:pt idx="12">
                  <c:v>135</c:v>
                </c:pt>
                <c:pt idx="13">
                  <c:v>293</c:v>
                </c:pt>
              </c:numCache>
            </c:numRef>
          </c:val>
        </c:ser>
        <c:dLbls>
          <c:showLegendKey val="0"/>
          <c:showVal val="0"/>
          <c:showCatName val="0"/>
          <c:showSerName val="0"/>
          <c:showPercent val="0"/>
          <c:showBubbleSize val="0"/>
        </c:dLbls>
        <c:gapWidth val="150"/>
        <c:axId val="23654784"/>
        <c:axId val="23656320"/>
      </c:barChart>
      <c:catAx>
        <c:axId val="23654784"/>
        <c:scaling>
          <c:orientation val="minMax"/>
        </c:scaling>
        <c:delete val="0"/>
        <c:axPos val="b"/>
        <c:numFmt formatCode="General" sourceLinked="1"/>
        <c:majorTickMark val="out"/>
        <c:minorTickMark val="none"/>
        <c:tickLblPos val="nextTo"/>
        <c:txPr>
          <a:bodyPr/>
          <a:lstStyle/>
          <a:p>
            <a:pPr>
              <a:defRPr sz="600">
                <a:latin typeface="Arial" pitchFamily="34" charset="0"/>
                <a:cs typeface="Arial" pitchFamily="34" charset="0"/>
              </a:defRPr>
            </a:pPr>
            <a:endParaRPr lang="es-AR"/>
          </a:p>
        </c:txPr>
        <c:crossAx val="23656320"/>
        <c:crosses val="autoZero"/>
        <c:auto val="1"/>
        <c:lblAlgn val="ctr"/>
        <c:lblOffset val="100"/>
        <c:noMultiLvlLbl val="0"/>
      </c:catAx>
      <c:valAx>
        <c:axId val="23656320"/>
        <c:scaling>
          <c:orientation val="minMax"/>
          <c:max val="2500"/>
          <c:min val="0"/>
        </c:scaling>
        <c:delete val="1"/>
        <c:axPos val="l"/>
        <c:numFmt formatCode="General" sourceLinked="1"/>
        <c:majorTickMark val="out"/>
        <c:minorTickMark val="none"/>
        <c:tickLblPos val="nextTo"/>
        <c:crossAx val="23654784"/>
        <c:crosses val="autoZero"/>
        <c:crossBetween val="between"/>
      </c:valAx>
    </c:plotArea>
    <c:plotVisOnly val="1"/>
    <c:dispBlanksAs val="gap"/>
    <c:showDLblsOverMax val="0"/>
  </c:chart>
  <c:txPr>
    <a:bodyPr/>
    <a:lstStyle/>
    <a:p>
      <a:pPr>
        <a:defRPr sz="1800"/>
      </a:pPr>
      <a:endParaRPr lang="es-AR"/>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1.6975308641975308E-2"/>
          <c:y val="0.42640673573150767"/>
          <c:w val="0.98025821425099635"/>
          <c:h val="0.34457381018456046"/>
        </c:manualLayout>
      </c:layout>
      <c:barChart>
        <c:barDir val="col"/>
        <c:grouping val="clustered"/>
        <c:varyColors val="0"/>
        <c:ser>
          <c:idx val="0"/>
          <c:order val="0"/>
          <c:tx>
            <c:strRef>
              <c:f>Hoja1!$B$1</c:f>
              <c:strCache>
                <c:ptCount val="1"/>
                <c:pt idx="0">
                  <c:v>Enero</c:v>
                </c:pt>
              </c:strCache>
            </c:strRef>
          </c:tx>
          <c:spPr>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2700000" scaled="1"/>
              <a:tileRect/>
            </a:gradFill>
          </c:spPr>
          <c:invertIfNegative val="0"/>
          <c:dLbls>
            <c:txPr>
              <a:bodyPr/>
              <a:lstStyle/>
              <a:p>
                <a:pPr>
                  <a:defRPr sz="800">
                    <a:latin typeface="Arial" pitchFamily="34" charset="0"/>
                    <a:cs typeface="Arial" pitchFamily="34" charset="0"/>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Hoja1!$A$2:$A$16</c:f>
              <c:strCache>
                <c:ptCount val="15"/>
                <c:pt idx="0">
                  <c:v>U. 13</c:v>
                </c:pt>
                <c:pt idx="1">
                  <c:v>U. 14</c:v>
                </c:pt>
                <c:pt idx="2">
                  <c:v>U. 15</c:v>
                </c:pt>
                <c:pt idx="3">
                  <c:v>U. 16</c:v>
                </c:pt>
                <c:pt idx="4">
                  <c:v>U. 17</c:v>
                </c:pt>
                <c:pt idx="5">
                  <c:v>U. 18</c:v>
                </c:pt>
                <c:pt idx="6">
                  <c:v>U. 19</c:v>
                </c:pt>
                <c:pt idx="7">
                  <c:v>U. 21</c:v>
                </c:pt>
                <c:pt idx="8">
                  <c:v>U. 22</c:v>
                </c:pt>
                <c:pt idx="9">
                  <c:v>U. 23</c:v>
                </c:pt>
                <c:pt idx="10">
                  <c:v>COMP. FED. PARA JOV. ADULTOS</c:v>
                </c:pt>
                <c:pt idx="11">
                  <c:v>U. 25</c:v>
                </c:pt>
                <c:pt idx="12">
                  <c:v>U. 30</c:v>
                </c:pt>
                <c:pt idx="13">
                  <c:v>U. 31</c:v>
                </c:pt>
                <c:pt idx="14">
                  <c:v>U. 35</c:v>
                </c:pt>
              </c:strCache>
            </c:strRef>
          </c:cat>
          <c:val>
            <c:numRef>
              <c:f>Hoja1!$B$2:$B$16</c:f>
              <c:numCache>
                <c:formatCode>General</c:formatCode>
                <c:ptCount val="15"/>
                <c:pt idx="0">
                  <c:v>38</c:v>
                </c:pt>
                <c:pt idx="1">
                  <c:v>112</c:v>
                </c:pt>
                <c:pt idx="2">
                  <c:v>95</c:v>
                </c:pt>
                <c:pt idx="3">
                  <c:v>124</c:v>
                </c:pt>
                <c:pt idx="4">
                  <c:v>192</c:v>
                </c:pt>
                <c:pt idx="5">
                  <c:v>4</c:v>
                </c:pt>
                <c:pt idx="6">
                  <c:v>256</c:v>
                </c:pt>
                <c:pt idx="7">
                  <c:v>23</c:v>
                </c:pt>
                <c:pt idx="8">
                  <c:v>94</c:v>
                </c:pt>
                <c:pt idx="9">
                  <c:v>8</c:v>
                </c:pt>
                <c:pt idx="10">
                  <c:v>570</c:v>
                </c:pt>
                <c:pt idx="11">
                  <c:v>27</c:v>
                </c:pt>
                <c:pt idx="12">
                  <c:v>17</c:v>
                </c:pt>
                <c:pt idx="13">
                  <c:v>197</c:v>
                </c:pt>
                <c:pt idx="14">
                  <c:v>139</c:v>
                </c:pt>
              </c:numCache>
            </c:numRef>
          </c:val>
        </c:ser>
        <c:ser>
          <c:idx val="1"/>
          <c:order val="1"/>
          <c:tx>
            <c:strRef>
              <c:f>Hoja1!$C$1</c:f>
              <c:strCache>
                <c:ptCount val="1"/>
                <c:pt idx="0">
                  <c:v>Febrero</c:v>
                </c:pt>
              </c:strCache>
            </c:strRef>
          </c:tx>
          <c: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c:spPr>
          <c:invertIfNegative val="0"/>
          <c:dLbls>
            <c:txPr>
              <a:bodyPr/>
              <a:lstStyle/>
              <a:p>
                <a:pPr>
                  <a:defRPr sz="800">
                    <a:latin typeface="Arial" pitchFamily="34" charset="0"/>
                    <a:cs typeface="Arial" pitchFamily="34" charset="0"/>
                  </a:defRPr>
                </a:pPr>
                <a:endParaRPr lang="es-AR"/>
              </a:p>
            </c:txPr>
            <c:showLegendKey val="0"/>
            <c:showVal val="1"/>
            <c:showCatName val="0"/>
            <c:showSerName val="0"/>
            <c:showPercent val="0"/>
            <c:showBubbleSize val="0"/>
            <c:showLeaderLines val="0"/>
          </c:dLbls>
          <c:cat>
            <c:strRef>
              <c:f>Hoja1!$A$2:$A$16</c:f>
              <c:strCache>
                <c:ptCount val="15"/>
                <c:pt idx="0">
                  <c:v>U. 13</c:v>
                </c:pt>
                <c:pt idx="1">
                  <c:v>U. 14</c:v>
                </c:pt>
                <c:pt idx="2">
                  <c:v>U. 15</c:v>
                </c:pt>
                <c:pt idx="3">
                  <c:v>U. 16</c:v>
                </c:pt>
                <c:pt idx="4">
                  <c:v>U. 17</c:v>
                </c:pt>
                <c:pt idx="5">
                  <c:v>U. 18</c:v>
                </c:pt>
                <c:pt idx="6">
                  <c:v>U. 19</c:v>
                </c:pt>
                <c:pt idx="7">
                  <c:v>U. 21</c:v>
                </c:pt>
                <c:pt idx="8">
                  <c:v>U. 22</c:v>
                </c:pt>
                <c:pt idx="9">
                  <c:v>U. 23</c:v>
                </c:pt>
                <c:pt idx="10">
                  <c:v>COMP. FED. PARA JOV. ADULTOS</c:v>
                </c:pt>
                <c:pt idx="11">
                  <c:v>U. 25</c:v>
                </c:pt>
                <c:pt idx="12">
                  <c:v>U. 30</c:v>
                </c:pt>
                <c:pt idx="13">
                  <c:v>U. 31</c:v>
                </c:pt>
                <c:pt idx="14">
                  <c:v>U. 35</c:v>
                </c:pt>
              </c:strCache>
            </c:strRef>
          </c:cat>
          <c:val>
            <c:numRef>
              <c:f>Hoja1!$C$2:$C$16</c:f>
              <c:numCache>
                <c:formatCode>General</c:formatCode>
                <c:ptCount val="15"/>
                <c:pt idx="0">
                  <c:v>35</c:v>
                </c:pt>
                <c:pt idx="1">
                  <c:v>113</c:v>
                </c:pt>
                <c:pt idx="2">
                  <c:v>95</c:v>
                </c:pt>
                <c:pt idx="3">
                  <c:v>124</c:v>
                </c:pt>
                <c:pt idx="4">
                  <c:v>194</c:v>
                </c:pt>
                <c:pt idx="5">
                  <c:v>4</c:v>
                </c:pt>
                <c:pt idx="6">
                  <c:v>258</c:v>
                </c:pt>
                <c:pt idx="7">
                  <c:v>21</c:v>
                </c:pt>
                <c:pt idx="8">
                  <c:v>102</c:v>
                </c:pt>
                <c:pt idx="9">
                  <c:v>15</c:v>
                </c:pt>
                <c:pt idx="10">
                  <c:v>577</c:v>
                </c:pt>
                <c:pt idx="11">
                  <c:v>26</c:v>
                </c:pt>
                <c:pt idx="12">
                  <c:v>16</c:v>
                </c:pt>
                <c:pt idx="13">
                  <c:v>201</c:v>
                </c:pt>
                <c:pt idx="14">
                  <c:v>142</c:v>
                </c:pt>
              </c:numCache>
            </c:numRef>
          </c:val>
        </c:ser>
        <c:dLbls>
          <c:showLegendKey val="0"/>
          <c:showVal val="0"/>
          <c:showCatName val="0"/>
          <c:showSerName val="0"/>
          <c:showPercent val="0"/>
          <c:showBubbleSize val="0"/>
        </c:dLbls>
        <c:gapWidth val="82"/>
        <c:overlap val="-5"/>
        <c:axId val="32531200"/>
        <c:axId val="32532736"/>
      </c:barChart>
      <c:catAx>
        <c:axId val="32531200"/>
        <c:scaling>
          <c:orientation val="minMax"/>
        </c:scaling>
        <c:delete val="0"/>
        <c:axPos val="b"/>
        <c:numFmt formatCode="General" sourceLinked="1"/>
        <c:majorTickMark val="out"/>
        <c:minorTickMark val="none"/>
        <c:tickLblPos val="nextTo"/>
        <c:txPr>
          <a:bodyPr/>
          <a:lstStyle/>
          <a:p>
            <a:pPr>
              <a:defRPr sz="700">
                <a:latin typeface="Arial" pitchFamily="34" charset="0"/>
                <a:cs typeface="Arial" pitchFamily="34" charset="0"/>
              </a:defRPr>
            </a:pPr>
            <a:endParaRPr lang="es-AR"/>
          </a:p>
        </c:txPr>
        <c:crossAx val="32532736"/>
        <c:crosses val="autoZero"/>
        <c:auto val="1"/>
        <c:lblAlgn val="ctr"/>
        <c:lblOffset val="100"/>
        <c:noMultiLvlLbl val="0"/>
      </c:catAx>
      <c:valAx>
        <c:axId val="32532736"/>
        <c:scaling>
          <c:orientation val="minMax"/>
        </c:scaling>
        <c:delete val="1"/>
        <c:axPos val="l"/>
        <c:numFmt formatCode="General" sourceLinked="1"/>
        <c:majorTickMark val="out"/>
        <c:minorTickMark val="none"/>
        <c:tickLblPos val="nextTo"/>
        <c:crossAx val="32531200"/>
        <c:crosses val="autoZero"/>
        <c:crossBetween val="between"/>
      </c:valAx>
    </c:plotArea>
    <c:plotVisOnly val="1"/>
    <c:dispBlanksAs val="gap"/>
    <c:showDLblsOverMax val="0"/>
  </c:chart>
  <c:txPr>
    <a:bodyPr/>
    <a:lstStyle/>
    <a:p>
      <a:pPr>
        <a:defRPr sz="1800"/>
      </a:pPr>
      <a:endParaRPr lang="es-A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321984065262589E-2"/>
          <c:y val="0.11754611806417645"/>
          <c:w val="0.96535603186947483"/>
          <c:h val="0.66119766885804954"/>
        </c:manualLayout>
      </c:layout>
      <c:lineChart>
        <c:grouping val="standard"/>
        <c:varyColors val="0"/>
        <c:ser>
          <c:idx val="0"/>
          <c:order val="0"/>
          <c:tx>
            <c:strRef>
              <c:f>Hoja1!$B$1</c:f>
              <c:strCache>
                <c:ptCount val="1"/>
                <c:pt idx="0">
                  <c:v>Serie 1</c:v>
                </c:pt>
              </c:strCache>
            </c:strRef>
          </c:tx>
          <c:spPr>
            <a:ln>
              <a:solidFill>
                <a:schemeClr val="bg1">
                  <a:lumMod val="65000"/>
                </a:schemeClr>
              </a:solidFill>
            </a:ln>
          </c:spPr>
          <c:marker>
            <c:spPr>
              <a:solidFill>
                <a:schemeClr val="bg2">
                  <a:lumMod val="75000"/>
                </a:schemeClr>
              </a:solidFill>
              <a:ln>
                <a:solidFill>
                  <a:schemeClr val="bg1">
                    <a:lumMod val="65000"/>
                  </a:schemeClr>
                </a:solidFill>
              </a:ln>
            </c:spPr>
          </c:marker>
          <c:dLbls>
            <c:dLbl>
              <c:idx val="0"/>
              <c:layout>
                <c:manualLayout>
                  <c:x val="-2.7999177116649305E-2"/>
                  <c:y val="-5.072955036154481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9306288192170724E-2"/>
                  <c:y val="-6.276415711360698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9156827689903238E-2"/>
                  <c:y val="-6.847180075673096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5503066431304853E-2"/>
                  <c:y val="-6.270381900388612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3.4212602582458757E-2"/>
                  <c:y val="-7.461718030905635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3.2706818400264702E-2"/>
                  <c:y val="-5.623910285200029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3.4186963423126694E-2"/>
                  <c:y val="-6.615561426187992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4.0008996793160827E-2"/>
                  <c:y val="-5.925088529099192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3.2534270503338014E-2"/>
                  <c:y val="-6.142419569584355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3.2249566473408972E-2"/>
                  <c:y val="-7.368592420053428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3.4030333677254505E-2"/>
                  <c:y val="-7.572432769968925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3.5197097695768655E-2"/>
                  <c:y val="-7.574709679769713E-2"/>
                </c:manualLayout>
              </c:layout>
              <c:tx>
                <c:rich>
                  <a:bodyPr/>
                  <a:lstStyle/>
                  <a:p>
                    <a:r>
                      <a:rPr lang="en-US" b="0" dirty="0"/>
                      <a:t>10424</a:t>
                    </a:r>
                  </a:p>
                </c:rich>
              </c:tx>
              <c:dLblPos val="r"/>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4.2829668857498289E-2"/>
                  <c:y val="-8.123388019014474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2.4382475986983083E-2"/>
                  <c:y val="-8.4856443683197599E-2"/>
                </c:manualLayout>
              </c:layout>
              <c:spPr>
                <a:noFill/>
                <a:ln>
                  <a:noFill/>
                </a:ln>
                <a:effectLst/>
              </c:spPr>
              <c:txPr>
                <a:bodyPr/>
                <a:lstStyle/>
                <a:p>
                  <a:pPr>
                    <a:defRPr sz="1050" b="1">
                      <a:solidFill>
                        <a:schemeClr val="bg1"/>
                      </a:solidFill>
                      <a:latin typeface="Arial" panose="020B0604020202020204" pitchFamily="34" charset="0"/>
                      <a:cs typeface="Arial" panose="020B0604020202020204" pitchFamily="34" charset="0"/>
                    </a:defRPr>
                  </a:pPr>
                  <a:endParaRPr lang="es-AR"/>
                </a:p>
              </c:txPr>
              <c:dLblPos val="r"/>
              <c:showLegendKey val="0"/>
              <c:showVal val="1"/>
              <c:showCatName val="0"/>
              <c:showSerName val="0"/>
              <c:showPercent val="0"/>
              <c:showBubbleSize val="0"/>
              <c:extLst>
                <c:ext xmlns:c15="http://schemas.microsoft.com/office/drawing/2012/chart" uri="{CE6537A1-D6FC-4f65-9D91-7224C49458BB}">
                  <c15:layout/>
                </c:ext>
              </c:extLst>
            </c:dLbl>
            <c:dLbl>
              <c:idx val="14"/>
              <c:layout>
                <c:manualLayout>
                  <c:x val="-3.3306693697081016E-2"/>
                  <c:y val="-5.444758612231583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5"/>
              <c:layout>
                <c:manualLayout>
                  <c:x val="-2.0405294186888249E-2"/>
                  <c:y val="-7.359575919846896E-2"/>
                </c:manualLayout>
              </c:layout>
              <c:spPr>
                <a:noFill/>
                <a:ln>
                  <a:noFill/>
                </a:ln>
                <a:effectLst/>
              </c:spPr>
              <c:txPr>
                <a:bodyPr/>
                <a:lstStyle/>
                <a:p>
                  <a:pPr>
                    <a:defRPr sz="900" b="1">
                      <a:solidFill>
                        <a:schemeClr val="bg1"/>
                      </a:solidFill>
                      <a:latin typeface="Arial" panose="020B0604020202020204" pitchFamily="34" charset="0"/>
                      <a:cs typeface="Arial" panose="020B0604020202020204" pitchFamily="34" charset="0"/>
                    </a:defRPr>
                  </a:pPr>
                  <a:endParaRPr lang="es-AR"/>
                </a:p>
              </c:txPr>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900" b="0">
                    <a:solidFill>
                      <a:schemeClr val="bg1"/>
                    </a:solidFill>
                    <a:latin typeface="Arial" panose="020B0604020202020204" pitchFamily="34" charset="0"/>
                    <a:cs typeface="Arial" panose="020B0604020202020204" pitchFamily="34" charset="0"/>
                  </a:defRPr>
                </a:pPr>
                <a:endParaRPr lang="es-A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Hoja1!$A$2:$A$15</c:f>
              <c:strCache>
                <c:ptCount val="14"/>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strCache>
            </c:strRef>
          </c:cat>
          <c:val>
            <c:numRef>
              <c:f>Hoja1!$B$2:$B$15</c:f>
              <c:numCache>
                <c:formatCode>General</c:formatCode>
                <c:ptCount val="14"/>
                <c:pt idx="0">
                  <c:v>9850</c:v>
                </c:pt>
                <c:pt idx="1">
                  <c:v>9874</c:v>
                </c:pt>
                <c:pt idx="2">
                  <c:v>9902</c:v>
                </c:pt>
                <c:pt idx="3">
                  <c:v>10083</c:v>
                </c:pt>
                <c:pt idx="4">
                  <c:v>10074</c:v>
                </c:pt>
                <c:pt idx="5">
                  <c:v>10111</c:v>
                </c:pt>
                <c:pt idx="6">
                  <c:v>10094</c:v>
                </c:pt>
                <c:pt idx="7">
                  <c:v>10205</c:v>
                </c:pt>
                <c:pt idx="8">
                  <c:v>10300</c:v>
                </c:pt>
                <c:pt idx="9">
                  <c:v>10485</c:v>
                </c:pt>
                <c:pt idx="10">
                  <c:v>10519</c:v>
                </c:pt>
                <c:pt idx="11">
                  <c:v>10424</c:v>
                </c:pt>
                <c:pt idx="12">
                  <c:v>10544</c:v>
                </c:pt>
                <c:pt idx="13">
                  <c:v>10641</c:v>
                </c:pt>
              </c:numCache>
            </c:numRef>
          </c:val>
          <c:smooth val="0"/>
        </c:ser>
        <c:dLbls>
          <c:showLegendKey val="0"/>
          <c:showVal val="0"/>
          <c:showCatName val="0"/>
          <c:showSerName val="0"/>
          <c:showPercent val="0"/>
          <c:showBubbleSize val="0"/>
        </c:dLbls>
        <c:marker val="1"/>
        <c:smooth val="0"/>
        <c:axId val="24563072"/>
        <c:axId val="24786048"/>
      </c:lineChart>
      <c:catAx>
        <c:axId val="24563072"/>
        <c:scaling>
          <c:orientation val="minMax"/>
        </c:scaling>
        <c:delete val="0"/>
        <c:axPos val="b"/>
        <c:numFmt formatCode="mmm\-yy" sourceLinked="1"/>
        <c:majorTickMark val="out"/>
        <c:minorTickMark val="none"/>
        <c:tickLblPos val="nextTo"/>
        <c:txPr>
          <a:bodyPr/>
          <a:lstStyle/>
          <a:p>
            <a:pPr>
              <a:defRPr sz="1000">
                <a:latin typeface="Arial" panose="020B0604020202020204" pitchFamily="34" charset="0"/>
                <a:cs typeface="Arial" panose="020B0604020202020204" pitchFamily="34" charset="0"/>
              </a:defRPr>
            </a:pPr>
            <a:endParaRPr lang="es-AR"/>
          </a:p>
        </c:txPr>
        <c:crossAx val="24786048"/>
        <c:crosses val="autoZero"/>
        <c:auto val="1"/>
        <c:lblAlgn val="ctr"/>
        <c:lblOffset val="100"/>
        <c:noMultiLvlLbl val="1"/>
      </c:catAx>
      <c:valAx>
        <c:axId val="24786048"/>
        <c:scaling>
          <c:orientation val="minMax"/>
          <c:min val="6000"/>
        </c:scaling>
        <c:delete val="1"/>
        <c:axPos val="l"/>
        <c:numFmt formatCode="General" sourceLinked="1"/>
        <c:majorTickMark val="out"/>
        <c:minorTickMark val="none"/>
        <c:tickLblPos val="nextTo"/>
        <c:crossAx val="24563072"/>
        <c:crosses val="autoZero"/>
        <c:crossBetween val="between"/>
      </c:valAx>
    </c:plotArea>
    <c:plotVisOnly val="1"/>
    <c:dispBlanksAs val="gap"/>
    <c:showDLblsOverMax val="0"/>
  </c:chart>
  <c:txPr>
    <a:bodyPr/>
    <a:lstStyle/>
    <a:p>
      <a:pPr>
        <a:defRPr sz="1800"/>
      </a:pPr>
      <a:endParaRPr lang="es-AR"/>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1.6975308641975308E-2"/>
          <c:y val="3.4869243581596078E-2"/>
          <c:w val="0.98025821425099635"/>
          <c:h val="0.83310021058927619"/>
        </c:manualLayout>
      </c:layout>
      <c:barChart>
        <c:barDir val="col"/>
        <c:grouping val="clustered"/>
        <c:varyColors val="0"/>
        <c:ser>
          <c:idx val="0"/>
          <c:order val="0"/>
          <c:tx>
            <c:strRef>
              <c:f>Hoja1!$B$1</c:f>
              <c:strCache>
                <c:ptCount val="1"/>
                <c:pt idx="0">
                  <c:v>Enero</c:v>
                </c:pt>
              </c:strCache>
            </c:strRef>
          </c:tx>
          <c:spPr>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2700000" scaled="1"/>
              <a:tileRect/>
            </a:gradFill>
          </c:spPr>
          <c:invertIfNegative val="0"/>
          <c:dLbls>
            <c:dLbl>
              <c:idx val="0"/>
              <c:layout>
                <c:manualLayout>
                  <c:x val="-4.5222895461757848E-3"/>
                  <c:y val="6.3998806699415243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0148596974505209E-3"/>
                  <c:y val="6.593894987809082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5222895461757813E-3"/>
                  <c:y val="1.318778997561816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1.5074298487252604E-3"/>
                  <c:y val="1.9781684963427248E-2"/>
                </c:manualLayout>
              </c:layout>
              <c:showLegendKey val="0"/>
              <c:showVal val="1"/>
              <c:showCatName val="0"/>
              <c:showSerName val="0"/>
              <c:showPercent val="0"/>
              <c:showBubbleSize val="0"/>
            </c:dLbl>
            <c:txPr>
              <a:bodyPr/>
              <a:lstStyle/>
              <a:p>
                <a:pPr>
                  <a:defRPr sz="800">
                    <a:latin typeface="Arial" pitchFamily="34" charset="0"/>
                    <a:cs typeface="Arial" pitchFamily="34" charset="0"/>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Hoja1!$A$2:$A$15</c:f>
              <c:strCache>
                <c:ptCount val="14"/>
                <c:pt idx="0">
                  <c:v>CPF I</c:v>
                </c:pt>
                <c:pt idx="1">
                  <c:v>CPF II</c:v>
                </c:pt>
                <c:pt idx="2">
                  <c:v>C.P.F. III - CFNOA</c:v>
                </c:pt>
                <c:pt idx="3">
                  <c:v>C.P.F. C.A.B.A.</c:v>
                </c:pt>
                <c:pt idx="4">
                  <c:v>C.P.F IV </c:v>
                </c:pt>
                <c:pt idx="5">
                  <c:v>U. 4</c:v>
                </c:pt>
                <c:pt idx="6">
                  <c:v>U. 5</c:v>
                </c:pt>
                <c:pt idx="7">
                  <c:v>U. 6</c:v>
                </c:pt>
                <c:pt idx="8">
                  <c:v>U. 7</c:v>
                </c:pt>
                <c:pt idx="9">
                  <c:v>U. 8</c:v>
                </c:pt>
                <c:pt idx="10">
                  <c:v>U. 9</c:v>
                </c:pt>
                <c:pt idx="11">
                  <c:v>U. 10</c:v>
                </c:pt>
                <c:pt idx="12">
                  <c:v>U. 11</c:v>
                </c:pt>
                <c:pt idx="13">
                  <c:v>U. 12</c:v>
                </c:pt>
              </c:strCache>
            </c:strRef>
          </c:cat>
          <c:val>
            <c:numRef>
              <c:f>Hoja1!$B$2:$B$15</c:f>
              <c:numCache>
                <c:formatCode>General</c:formatCode>
                <c:ptCount val="14"/>
                <c:pt idx="0">
                  <c:v>1966</c:v>
                </c:pt>
                <c:pt idx="1">
                  <c:v>1623</c:v>
                </c:pt>
                <c:pt idx="2">
                  <c:v>425</c:v>
                </c:pt>
                <c:pt idx="3">
                  <c:v>1765</c:v>
                </c:pt>
                <c:pt idx="4">
                  <c:v>471</c:v>
                </c:pt>
                <c:pt idx="5">
                  <c:v>432</c:v>
                </c:pt>
                <c:pt idx="6">
                  <c:v>297</c:v>
                </c:pt>
                <c:pt idx="7">
                  <c:v>462</c:v>
                </c:pt>
                <c:pt idx="8">
                  <c:v>312</c:v>
                </c:pt>
                <c:pt idx="9">
                  <c:v>134</c:v>
                </c:pt>
                <c:pt idx="10">
                  <c:v>175</c:v>
                </c:pt>
                <c:pt idx="11">
                  <c:v>116</c:v>
                </c:pt>
                <c:pt idx="12">
                  <c:v>132</c:v>
                </c:pt>
                <c:pt idx="13">
                  <c:v>308</c:v>
                </c:pt>
              </c:numCache>
            </c:numRef>
          </c:val>
        </c:ser>
        <c:ser>
          <c:idx val="1"/>
          <c:order val="1"/>
          <c:tx>
            <c:strRef>
              <c:f>Hoja1!$C$1</c:f>
              <c:strCache>
                <c:ptCount val="1"/>
                <c:pt idx="0">
                  <c:v>Febrero </c:v>
                </c:pt>
              </c:strCache>
            </c:strRef>
          </c:tx>
          <c: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c:spPr>
          <c:invertIfNegative val="0"/>
          <c:dLbls>
            <c:txPr>
              <a:bodyPr/>
              <a:lstStyle/>
              <a:p>
                <a:pPr>
                  <a:defRPr sz="800">
                    <a:latin typeface="Arial" pitchFamily="34" charset="0"/>
                    <a:cs typeface="Arial" pitchFamily="34" charset="0"/>
                  </a:defRPr>
                </a:pPr>
                <a:endParaRPr lang="es-AR"/>
              </a:p>
            </c:txPr>
            <c:showLegendKey val="0"/>
            <c:showVal val="1"/>
            <c:showCatName val="0"/>
            <c:showSerName val="0"/>
            <c:showPercent val="0"/>
            <c:showBubbleSize val="0"/>
            <c:showLeaderLines val="0"/>
          </c:dLbls>
          <c:cat>
            <c:strRef>
              <c:f>Hoja1!$A$2:$A$15</c:f>
              <c:strCache>
                <c:ptCount val="14"/>
                <c:pt idx="0">
                  <c:v>CPF I</c:v>
                </c:pt>
                <c:pt idx="1">
                  <c:v>CPF II</c:v>
                </c:pt>
                <c:pt idx="2">
                  <c:v>C.P.F. III - CFNOA</c:v>
                </c:pt>
                <c:pt idx="3">
                  <c:v>C.P.F. C.A.B.A.</c:v>
                </c:pt>
                <c:pt idx="4">
                  <c:v>C.P.F IV </c:v>
                </c:pt>
                <c:pt idx="5">
                  <c:v>U. 4</c:v>
                </c:pt>
                <c:pt idx="6">
                  <c:v>U. 5</c:v>
                </c:pt>
                <c:pt idx="7">
                  <c:v>U. 6</c:v>
                </c:pt>
                <c:pt idx="8">
                  <c:v>U. 7</c:v>
                </c:pt>
                <c:pt idx="9">
                  <c:v>U. 8</c:v>
                </c:pt>
                <c:pt idx="10">
                  <c:v>U. 9</c:v>
                </c:pt>
                <c:pt idx="11">
                  <c:v>U. 10</c:v>
                </c:pt>
                <c:pt idx="12">
                  <c:v>U. 11</c:v>
                </c:pt>
                <c:pt idx="13">
                  <c:v>U. 12</c:v>
                </c:pt>
              </c:strCache>
            </c:strRef>
          </c:cat>
          <c:val>
            <c:numRef>
              <c:f>Hoja1!$C$2:$C$15</c:f>
              <c:numCache>
                <c:formatCode>General</c:formatCode>
                <c:ptCount val="14"/>
                <c:pt idx="0">
                  <c:v>2040</c:v>
                </c:pt>
                <c:pt idx="1">
                  <c:v>1642</c:v>
                </c:pt>
                <c:pt idx="2">
                  <c:v>450</c:v>
                </c:pt>
                <c:pt idx="3">
                  <c:v>1752</c:v>
                </c:pt>
                <c:pt idx="4">
                  <c:v>475</c:v>
                </c:pt>
                <c:pt idx="5">
                  <c:v>432</c:v>
                </c:pt>
                <c:pt idx="6">
                  <c:v>295</c:v>
                </c:pt>
                <c:pt idx="7">
                  <c:v>466</c:v>
                </c:pt>
                <c:pt idx="8">
                  <c:v>309</c:v>
                </c:pt>
                <c:pt idx="9">
                  <c:v>137</c:v>
                </c:pt>
                <c:pt idx="10">
                  <c:v>177</c:v>
                </c:pt>
                <c:pt idx="11">
                  <c:v>111</c:v>
                </c:pt>
                <c:pt idx="12">
                  <c:v>135</c:v>
                </c:pt>
                <c:pt idx="13">
                  <c:v>293</c:v>
                </c:pt>
              </c:numCache>
            </c:numRef>
          </c:val>
        </c:ser>
        <c:dLbls>
          <c:showLegendKey val="0"/>
          <c:showVal val="0"/>
          <c:showCatName val="0"/>
          <c:showSerName val="0"/>
          <c:showPercent val="0"/>
          <c:showBubbleSize val="0"/>
        </c:dLbls>
        <c:gapWidth val="82"/>
        <c:overlap val="-5"/>
        <c:axId val="32566656"/>
        <c:axId val="32568448"/>
      </c:barChart>
      <c:catAx>
        <c:axId val="32566656"/>
        <c:scaling>
          <c:orientation val="minMax"/>
        </c:scaling>
        <c:delete val="0"/>
        <c:axPos val="b"/>
        <c:numFmt formatCode="General" sourceLinked="1"/>
        <c:majorTickMark val="out"/>
        <c:minorTickMark val="none"/>
        <c:tickLblPos val="nextTo"/>
        <c:txPr>
          <a:bodyPr/>
          <a:lstStyle/>
          <a:p>
            <a:pPr>
              <a:defRPr sz="600">
                <a:latin typeface="Arial" pitchFamily="34" charset="0"/>
                <a:cs typeface="Arial" pitchFamily="34" charset="0"/>
              </a:defRPr>
            </a:pPr>
            <a:endParaRPr lang="es-AR"/>
          </a:p>
        </c:txPr>
        <c:crossAx val="32568448"/>
        <c:crosses val="autoZero"/>
        <c:auto val="1"/>
        <c:lblAlgn val="ctr"/>
        <c:lblOffset val="100"/>
        <c:noMultiLvlLbl val="0"/>
      </c:catAx>
      <c:valAx>
        <c:axId val="32568448"/>
        <c:scaling>
          <c:orientation val="minMax"/>
          <c:max val="2500"/>
          <c:min val="0"/>
        </c:scaling>
        <c:delete val="1"/>
        <c:axPos val="l"/>
        <c:numFmt formatCode="General" sourceLinked="1"/>
        <c:majorTickMark val="out"/>
        <c:minorTickMark val="none"/>
        <c:tickLblPos val="nextTo"/>
        <c:crossAx val="32566656"/>
        <c:crosses val="autoZero"/>
        <c:crossBetween val="between"/>
      </c:valAx>
    </c:plotArea>
    <c:legend>
      <c:legendPos val="r"/>
      <c:layout>
        <c:manualLayout>
          <c:xMode val="edge"/>
          <c:yMode val="edge"/>
          <c:x val="0.60706953738283598"/>
          <c:y val="0.13564994891938018"/>
          <c:w val="8.8404825864552561E-2"/>
          <c:h val="0.23958268432792115"/>
        </c:manualLayout>
      </c:layout>
      <c:overlay val="0"/>
      <c:txPr>
        <a:bodyPr/>
        <a:lstStyle/>
        <a:p>
          <a:pPr>
            <a:defRPr sz="1100">
              <a:latin typeface="Arial" pitchFamily="34" charset="0"/>
              <a:cs typeface="Arial" pitchFamily="34" charset="0"/>
            </a:defRPr>
          </a:pPr>
          <a:endParaRPr lang="es-AR"/>
        </a:p>
      </c:txPr>
    </c:legend>
    <c:plotVisOnly val="1"/>
    <c:dispBlanksAs val="gap"/>
    <c:showDLblsOverMax val="0"/>
  </c:chart>
  <c:txPr>
    <a:bodyPr/>
    <a:lstStyle/>
    <a:p>
      <a:pPr>
        <a:defRPr sz="1800"/>
      </a:pPr>
      <a:endParaRPr lang="es-AR"/>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5.2422126708143536E-2"/>
          <c:y val="5.23963243077889E-2"/>
          <c:w val="0.86306758739769651"/>
          <c:h val="0.78020209867052004"/>
        </c:manualLayout>
      </c:layout>
      <c:barChart>
        <c:barDir val="col"/>
        <c:grouping val="stacked"/>
        <c:varyColors val="0"/>
        <c:ser>
          <c:idx val="0"/>
          <c:order val="0"/>
          <c:tx>
            <c:strRef>
              <c:f>Hoja1!$B$1</c:f>
              <c:strCache>
                <c:ptCount val="1"/>
                <c:pt idx="0">
                  <c:v>Nacional</c:v>
                </c:pt>
              </c:strCache>
            </c:strRef>
          </c:tx>
          <c:invertIfNegative val="0"/>
          <c:dLbls>
            <c:txPr>
              <a:bodyPr/>
              <a:lstStyle/>
              <a:p>
                <a:pPr>
                  <a:defRPr sz="1100">
                    <a:solidFill>
                      <a:schemeClr val="bg1"/>
                    </a:solidFill>
                    <a:latin typeface="Arial" pitchFamily="34" charset="0"/>
                    <a:cs typeface="Arial" pitchFamily="34" charset="0"/>
                  </a:defRPr>
                </a:pPr>
                <a:endParaRPr lang="es-AR"/>
              </a:p>
            </c:txPr>
            <c:showLegendKey val="0"/>
            <c:showVal val="1"/>
            <c:showCatName val="0"/>
            <c:showSerName val="0"/>
            <c:showPercent val="0"/>
            <c:showBubbleSize val="0"/>
            <c:showLeaderLines val="0"/>
          </c:dLbls>
          <c:cat>
            <c:strRef>
              <c:f>Hoja1!$A$2:$A$3</c:f>
              <c:strCache>
                <c:ptCount val="2"/>
                <c:pt idx="0">
                  <c:v>Total SPF</c:v>
                </c:pt>
                <c:pt idx="1">
                  <c:v>Población femenina</c:v>
                </c:pt>
              </c:strCache>
            </c:strRef>
          </c:cat>
          <c:val>
            <c:numRef>
              <c:f>Hoja1!$B$2:$B$3</c:f>
              <c:numCache>
                <c:formatCode>General</c:formatCode>
                <c:ptCount val="2"/>
                <c:pt idx="0">
                  <c:v>56.4</c:v>
                </c:pt>
                <c:pt idx="1">
                  <c:v>38.299999999999997</c:v>
                </c:pt>
              </c:numCache>
            </c:numRef>
          </c:val>
        </c:ser>
        <c:ser>
          <c:idx val="1"/>
          <c:order val="1"/>
          <c:tx>
            <c:strRef>
              <c:f>Hoja1!$C$1</c:f>
              <c:strCache>
                <c:ptCount val="1"/>
                <c:pt idx="0">
                  <c:v>Federal</c:v>
                </c:pt>
              </c:strCache>
            </c:strRef>
          </c:tx>
          <c:invertIfNegative val="0"/>
          <c:dLbls>
            <c:txPr>
              <a:bodyPr/>
              <a:lstStyle/>
              <a:p>
                <a:pPr>
                  <a:defRPr sz="1100">
                    <a:solidFill>
                      <a:schemeClr val="bg1"/>
                    </a:solidFill>
                    <a:latin typeface="Arial" pitchFamily="34" charset="0"/>
                    <a:cs typeface="Arial" pitchFamily="34" charset="0"/>
                  </a:defRPr>
                </a:pPr>
                <a:endParaRPr lang="es-AR"/>
              </a:p>
            </c:txPr>
            <c:showLegendKey val="0"/>
            <c:showVal val="1"/>
            <c:showCatName val="0"/>
            <c:showSerName val="0"/>
            <c:showPercent val="0"/>
            <c:showBubbleSize val="0"/>
            <c:showLeaderLines val="0"/>
          </c:dLbls>
          <c:cat>
            <c:strRef>
              <c:f>Hoja1!$A$2:$A$3</c:f>
              <c:strCache>
                <c:ptCount val="2"/>
                <c:pt idx="0">
                  <c:v>Total SPF</c:v>
                </c:pt>
                <c:pt idx="1">
                  <c:v>Población femenina</c:v>
                </c:pt>
              </c:strCache>
            </c:strRef>
          </c:cat>
          <c:val>
            <c:numRef>
              <c:f>Hoja1!$C$2:$C$3</c:f>
              <c:numCache>
                <c:formatCode>General</c:formatCode>
                <c:ptCount val="2"/>
                <c:pt idx="0">
                  <c:v>37.4</c:v>
                </c:pt>
                <c:pt idx="1">
                  <c:v>57.2</c:v>
                </c:pt>
              </c:numCache>
            </c:numRef>
          </c:val>
        </c:ser>
        <c:ser>
          <c:idx val="2"/>
          <c:order val="2"/>
          <c:tx>
            <c:strRef>
              <c:f>Hoja1!$D$1</c:f>
              <c:strCache>
                <c:ptCount val="1"/>
                <c:pt idx="0">
                  <c:v>Provincial</c:v>
                </c:pt>
              </c:strCache>
            </c:strRef>
          </c:tx>
          <c:invertIfNegative val="0"/>
          <c:dLbls>
            <c:txPr>
              <a:bodyPr/>
              <a:lstStyle/>
              <a:p>
                <a:pPr>
                  <a:defRPr sz="1100">
                    <a:solidFill>
                      <a:schemeClr val="bg1"/>
                    </a:solidFill>
                    <a:latin typeface="Arial" pitchFamily="34" charset="0"/>
                    <a:cs typeface="Arial" pitchFamily="34" charset="0"/>
                  </a:defRPr>
                </a:pPr>
                <a:endParaRPr lang="es-AR"/>
              </a:p>
            </c:txPr>
            <c:showLegendKey val="0"/>
            <c:showVal val="1"/>
            <c:showCatName val="0"/>
            <c:showSerName val="0"/>
            <c:showPercent val="0"/>
            <c:showBubbleSize val="0"/>
            <c:showLeaderLines val="0"/>
          </c:dLbls>
          <c:cat>
            <c:strRef>
              <c:f>Hoja1!$A$2:$A$3</c:f>
              <c:strCache>
                <c:ptCount val="2"/>
                <c:pt idx="0">
                  <c:v>Total SPF</c:v>
                </c:pt>
                <c:pt idx="1">
                  <c:v>Población femenina</c:v>
                </c:pt>
              </c:strCache>
            </c:strRef>
          </c:cat>
          <c:val>
            <c:numRef>
              <c:f>Hoja1!$D$2:$D$3</c:f>
              <c:numCache>
                <c:formatCode>General</c:formatCode>
                <c:ptCount val="2"/>
                <c:pt idx="0">
                  <c:v>6.2</c:v>
                </c:pt>
                <c:pt idx="1">
                  <c:v>4.5</c:v>
                </c:pt>
              </c:numCache>
            </c:numRef>
          </c:val>
        </c:ser>
        <c:dLbls>
          <c:showLegendKey val="0"/>
          <c:showVal val="0"/>
          <c:showCatName val="0"/>
          <c:showSerName val="0"/>
          <c:showPercent val="0"/>
          <c:showBubbleSize val="0"/>
        </c:dLbls>
        <c:gapWidth val="139"/>
        <c:overlap val="100"/>
        <c:axId val="112712704"/>
        <c:axId val="112718592"/>
      </c:barChart>
      <c:catAx>
        <c:axId val="112712704"/>
        <c:scaling>
          <c:orientation val="minMax"/>
        </c:scaling>
        <c:delete val="0"/>
        <c:axPos val="b"/>
        <c:numFmt formatCode="General" sourceLinked="1"/>
        <c:majorTickMark val="out"/>
        <c:minorTickMark val="none"/>
        <c:tickLblPos val="nextTo"/>
        <c:txPr>
          <a:bodyPr/>
          <a:lstStyle/>
          <a:p>
            <a:pPr>
              <a:defRPr sz="1000">
                <a:latin typeface="Arial" pitchFamily="34" charset="0"/>
                <a:cs typeface="Arial" pitchFamily="34" charset="0"/>
              </a:defRPr>
            </a:pPr>
            <a:endParaRPr lang="es-AR"/>
          </a:p>
        </c:txPr>
        <c:crossAx val="112718592"/>
        <c:crosses val="autoZero"/>
        <c:auto val="1"/>
        <c:lblAlgn val="ctr"/>
        <c:lblOffset val="100"/>
        <c:noMultiLvlLbl val="0"/>
      </c:catAx>
      <c:valAx>
        <c:axId val="112718592"/>
        <c:scaling>
          <c:orientation val="minMax"/>
          <c:max val="100"/>
        </c:scaling>
        <c:delete val="1"/>
        <c:axPos val="l"/>
        <c:numFmt formatCode="General" sourceLinked="1"/>
        <c:majorTickMark val="out"/>
        <c:minorTickMark val="none"/>
        <c:tickLblPos val="nextTo"/>
        <c:crossAx val="112712704"/>
        <c:crosses val="autoZero"/>
        <c:crossBetween val="between"/>
      </c:valAx>
    </c:plotArea>
    <c:legend>
      <c:legendPos val="r"/>
      <c:layout>
        <c:manualLayout>
          <c:xMode val="edge"/>
          <c:yMode val="edge"/>
          <c:x val="0.33515319105354796"/>
          <c:y val="0.24021153745527143"/>
          <c:w val="0.23905474623190012"/>
          <c:h val="0.47601009084578755"/>
        </c:manualLayout>
      </c:layout>
      <c:overlay val="0"/>
      <c:txPr>
        <a:bodyPr/>
        <a:lstStyle/>
        <a:p>
          <a:pPr>
            <a:defRPr sz="900">
              <a:latin typeface="Arial" pitchFamily="34" charset="0"/>
              <a:cs typeface="Arial" pitchFamily="34" charset="0"/>
            </a:defRPr>
          </a:pPr>
          <a:endParaRPr lang="es-AR"/>
        </a:p>
      </c:txPr>
    </c:legend>
    <c:plotVisOnly val="1"/>
    <c:dispBlanksAs val="gap"/>
    <c:showDLblsOverMax val="0"/>
  </c:chart>
  <c:txPr>
    <a:bodyPr/>
    <a:lstStyle/>
    <a:p>
      <a:pPr>
        <a:defRPr sz="1800"/>
      </a:pPr>
      <a:endParaRPr lang="es-AR"/>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4.6554433766618462E-3"/>
          <c:y val="0"/>
          <c:w val="0.91083427072917822"/>
          <c:h val="0.8493881964726423"/>
        </c:manualLayout>
      </c:layout>
      <c:barChart>
        <c:barDir val="col"/>
        <c:grouping val="stacked"/>
        <c:varyColors val="0"/>
        <c:ser>
          <c:idx val="0"/>
          <c:order val="0"/>
          <c:tx>
            <c:strRef>
              <c:f>Hoja1!$B$1</c:f>
              <c:strCache>
                <c:ptCount val="1"/>
                <c:pt idx="0">
                  <c:v>Encarceladas preventivamente </c:v>
                </c:pt>
              </c:strCache>
            </c:strRef>
          </c:tx>
          <c:invertIfNegative val="0"/>
          <c:dLbls>
            <c:txPr>
              <a:bodyPr/>
              <a:lstStyle/>
              <a:p>
                <a:pPr>
                  <a:defRPr sz="1100">
                    <a:solidFill>
                      <a:schemeClr val="bg1"/>
                    </a:solidFill>
                    <a:latin typeface="Arial" pitchFamily="34" charset="0"/>
                    <a:cs typeface="Arial" pitchFamily="34" charset="0"/>
                  </a:defRPr>
                </a:pPr>
                <a:endParaRPr lang="es-AR"/>
              </a:p>
            </c:txPr>
            <c:showLegendKey val="0"/>
            <c:showVal val="1"/>
            <c:showCatName val="0"/>
            <c:showSerName val="0"/>
            <c:showPercent val="0"/>
            <c:showBubbleSize val="0"/>
            <c:showLeaderLines val="0"/>
          </c:dLbls>
          <c:cat>
            <c:strRef>
              <c:f>Hoja1!$A$2:$A$3</c:f>
              <c:strCache>
                <c:ptCount val="2"/>
                <c:pt idx="0">
                  <c:v>Total SPF</c:v>
                </c:pt>
                <c:pt idx="1">
                  <c:v>Población femenina</c:v>
                </c:pt>
              </c:strCache>
            </c:strRef>
          </c:cat>
          <c:val>
            <c:numRef>
              <c:f>Hoja1!$B$2:$B$3</c:f>
              <c:numCache>
                <c:formatCode>General</c:formatCode>
                <c:ptCount val="2"/>
                <c:pt idx="0">
                  <c:v>62.5</c:v>
                </c:pt>
                <c:pt idx="1">
                  <c:v>65.3</c:v>
                </c:pt>
              </c:numCache>
            </c:numRef>
          </c:val>
        </c:ser>
        <c:ser>
          <c:idx val="1"/>
          <c:order val="1"/>
          <c:tx>
            <c:strRef>
              <c:f>Hoja1!$C$1</c:f>
              <c:strCache>
                <c:ptCount val="1"/>
                <c:pt idx="0">
                  <c:v>Condenadas</c:v>
                </c:pt>
              </c:strCache>
            </c:strRef>
          </c:tx>
          <c:invertIfNegative val="0"/>
          <c:dLbls>
            <c:txPr>
              <a:bodyPr/>
              <a:lstStyle/>
              <a:p>
                <a:pPr>
                  <a:defRPr sz="1100">
                    <a:solidFill>
                      <a:schemeClr val="bg1"/>
                    </a:solidFill>
                    <a:latin typeface="Arial" pitchFamily="34" charset="0"/>
                    <a:cs typeface="Arial" pitchFamily="34" charset="0"/>
                  </a:defRPr>
                </a:pPr>
                <a:endParaRPr lang="es-AR"/>
              </a:p>
            </c:txPr>
            <c:showLegendKey val="0"/>
            <c:showVal val="1"/>
            <c:showCatName val="0"/>
            <c:showSerName val="0"/>
            <c:showPercent val="0"/>
            <c:showBubbleSize val="0"/>
            <c:showLeaderLines val="0"/>
          </c:dLbls>
          <c:cat>
            <c:strRef>
              <c:f>Hoja1!$A$2:$A$3</c:f>
              <c:strCache>
                <c:ptCount val="2"/>
                <c:pt idx="0">
                  <c:v>Total SPF</c:v>
                </c:pt>
                <c:pt idx="1">
                  <c:v>Población femenina</c:v>
                </c:pt>
              </c:strCache>
            </c:strRef>
          </c:cat>
          <c:val>
            <c:numRef>
              <c:f>Hoja1!$C$2:$C$3</c:f>
              <c:numCache>
                <c:formatCode>General</c:formatCode>
                <c:ptCount val="2"/>
                <c:pt idx="0">
                  <c:v>37.5</c:v>
                </c:pt>
                <c:pt idx="1">
                  <c:v>34.700000000000003</c:v>
                </c:pt>
              </c:numCache>
            </c:numRef>
          </c:val>
        </c:ser>
        <c:dLbls>
          <c:showLegendKey val="0"/>
          <c:showVal val="0"/>
          <c:showCatName val="0"/>
          <c:showSerName val="0"/>
          <c:showPercent val="0"/>
          <c:showBubbleSize val="0"/>
        </c:dLbls>
        <c:gapWidth val="140"/>
        <c:overlap val="100"/>
        <c:axId val="112617344"/>
        <c:axId val="112618880"/>
      </c:barChart>
      <c:catAx>
        <c:axId val="112617344"/>
        <c:scaling>
          <c:orientation val="minMax"/>
        </c:scaling>
        <c:delete val="0"/>
        <c:axPos val="b"/>
        <c:numFmt formatCode="General" sourceLinked="1"/>
        <c:majorTickMark val="out"/>
        <c:minorTickMark val="none"/>
        <c:tickLblPos val="nextTo"/>
        <c:txPr>
          <a:bodyPr/>
          <a:lstStyle/>
          <a:p>
            <a:pPr>
              <a:defRPr sz="1000">
                <a:latin typeface="Arial" pitchFamily="34" charset="0"/>
                <a:cs typeface="Arial" pitchFamily="34" charset="0"/>
              </a:defRPr>
            </a:pPr>
            <a:endParaRPr lang="es-AR"/>
          </a:p>
        </c:txPr>
        <c:crossAx val="112618880"/>
        <c:crosses val="autoZero"/>
        <c:auto val="1"/>
        <c:lblAlgn val="ctr"/>
        <c:lblOffset val="100"/>
        <c:noMultiLvlLbl val="0"/>
      </c:catAx>
      <c:valAx>
        <c:axId val="112618880"/>
        <c:scaling>
          <c:orientation val="minMax"/>
          <c:max val="100"/>
        </c:scaling>
        <c:delete val="1"/>
        <c:axPos val="l"/>
        <c:numFmt formatCode="General" sourceLinked="1"/>
        <c:majorTickMark val="out"/>
        <c:minorTickMark val="none"/>
        <c:tickLblPos val="nextTo"/>
        <c:crossAx val="112617344"/>
        <c:crosses val="autoZero"/>
        <c:crossBetween val="between"/>
      </c:valAx>
    </c:plotArea>
    <c:legend>
      <c:legendPos val="r"/>
      <c:layout>
        <c:manualLayout>
          <c:xMode val="edge"/>
          <c:yMode val="edge"/>
          <c:x val="0.32049049236102611"/>
          <c:y val="0.10639480550736334"/>
          <c:w val="0.28036780483404322"/>
          <c:h val="0.60884952487613486"/>
        </c:manualLayout>
      </c:layout>
      <c:overlay val="0"/>
      <c:txPr>
        <a:bodyPr/>
        <a:lstStyle/>
        <a:p>
          <a:pPr>
            <a:defRPr sz="900">
              <a:latin typeface="Arial" pitchFamily="34" charset="0"/>
              <a:cs typeface="Arial" pitchFamily="34" charset="0"/>
            </a:defRPr>
          </a:pPr>
          <a:endParaRPr lang="es-AR"/>
        </a:p>
      </c:txPr>
    </c:legend>
    <c:plotVisOnly val="1"/>
    <c:dispBlanksAs val="gap"/>
    <c:showDLblsOverMax val="0"/>
  </c:chart>
  <c:txPr>
    <a:bodyPr/>
    <a:lstStyle/>
    <a:p>
      <a:pPr>
        <a:defRPr sz="1800"/>
      </a:pPr>
      <a:endParaRPr lang="es-AR"/>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9"/>
    </mc:Choice>
    <mc:Fallback>
      <c:style val="19"/>
    </mc:Fallback>
  </mc:AlternateContent>
  <c:chart>
    <c:autoTitleDeleted val="1"/>
    <c:plotArea>
      <c:layout>
        <c:manualLayout>
          <c:layoutTarget val="inner"/>
          <c:xMode val="edge"/>
          <c:yMode val="edge"/>
          <c:x val="1.125653315687756E-2"/>
          <c:y val="0.12836191997089116"/>
          <c:w val="0.95422944459162662"/>
          <c:h val="0.53346276723307018"/>
        </c:manualLayout>
      </c:layout>
      <c:lineChart>
        <c:grouping val="standard"/>
        <c:varyColors val="0"/>
        <c:ser>
          <c:idx val="0"/>
          <c:order val="0"/>
          <c:tx>
            <c:strRef>
              <c:f>Hoja1!$B$1</c:f>
              <c:strCache>
                <c:ptCount val="1"/>
                <c:pt idx="0">
                  <c:v>Serie 1</c:v>
                </c:pt>
              </c:strCache>
            </c:strRef>
          </c:tx>
          <c:dLbls>
            <c:txPr>
              <a:bodyPr/>
              <a:lstStyle/>
              <a:p>
                <a:pPr>
                  <a:defRPr sz="900">
                    <a:latin typeface="Arial" pitchFamily="34" charset="0"/>
                    <a:cs typeface="Arial" pitchFamily="34" charset="0"/>
                  </a:defRPr>
                </a:pPr>
                <a:endParaRPr lang="es-A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Hoja1!$A$2:$A$15</c:f>
              <c:strCache>
                <c:ptCount val="14"/>
                <c:pt idx="0">
                  <c:v>Ene </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strCache>
            </c:strRef>
          </c:cat>
          <c:val>
            <c:numRef>
              <c:f>Hoja1!$B$2:$B$15</c:f>
              <c:numCache>
                <c:formatCode>General</c:formatCode>
                <c:ptCount val="14"/>
                <c:pt idx="0">
                  <c:v>770</c:v>
                </c:pt>
                <c:pt idx="1">
                  <c:v>759</c:v>
                </c:pt>
                <c:pt idx="2">
                  <c:v>739</c:v>
                </c:pt>
                <c:pt idx="3">
                  <c:v>764</c:v>
                </c:pt>
                <c:pt idx="4">
                  <c:v>746</c:v>
                </c:pt>
                <c:pt idx="5">
                  <c:v>730</c:v>
                </c:pt>
                <c:pt idx="6">
                  <c:v>730</c:v>
                </c:pt>
                <c:pt idx="7">
                  <c:v>736</c:v>
                </c:pt>
                <c:pt idx="8">
                  <c:v>756</c:v>
                </c:pt>
                <c:pt idx="9">
                  <c:v>756</c:v>
                </c:pt>
                <c:pt idx="10">
                  <c:v>751</c:v>
                </c:pt>
                <c:pt idx="11">
                  <c:v>735</c:v>
                </c:pt>
                <c:pt idx="12">
                  <c:v>734</c:v>
                </c:pt>
                <c:pt idx="13">
                  <c:v>734</c:v>
                </c:pt>
              </c:numCache>
            </c:numRef>
          </c:val>
          <c:smooth val="0"/>
        </c:ser>
        <c:dLbls>
          <c:showLegendKey val="0"/>
          <c:showVal val="0"/>
          <c:showCatName val="0"/>
          <c:showSerName val="0"/>
          <c:showPercent val="0"/>
          <c:showBubbleSize val="0"/>
        </c:dLbls>
        <c:marker val="1"/>
        <c:smooth val="0"/>
        <c:axId val="113365376"/>
        <c:axId val="113366912"/>
      </c:lineChart>
      <c:catAx>
        <c:axId val="113365376"/>
        <c:scaling>
          <c:orientation val="minMax"/>
        </c:scaling>
        <c:delete val="0"/>
        <c:axPos val="b"/>
        <c:numFmt formatCode="mmm\-yy" sourceLinked="1"/>
        <c:majorTickMark val="out"/>
        <c:minorTickMark val="none"/>
        <c:tickLblPos val="nextTo"/>
        <c:txPr>
          <a:bodyPr/>
          <a:lstStyle/>
          <a:p>
            <a:pPr>
              <a:defRPr sz="800">
                <a:latin typeface="Arial" pitchFamily="34" charset="0"/>
                <a:cs typeface="Arial" pitchFamily="34" charset="0"/>
              </a:defRPr>
            </a:pPr>
            <a:endParaRPr lang="es-AR"/>
          </a:p>
        </c:txPr>
        <c:crossAx val="113366912"/>
        <c:crosses val="autoZero"/>
        <c:auto val="1"/>
        <c:lblAlgn val="ctr"/>
        <c:lblOffset val="100"/>
        <c:noMultiLvlLbl val="1"/>
      </c:catAx>
      <c:valAx>
        <c:axId val="113366912"/>
        <c:scaling>
          <c:orientation val="minMax"/>
          <c:max val="850"/>
          <c:min val="600"/>
        </c:scaling>
        <c:delete val="1"/>
        <c:axPos val="l"/>
        <c:numFmt formatCode="General" sourceLinked="1"/>
        <c:majorTickMark val="out"/>
        <c:minorTickMark val="none"/>
        <c:tickLblPos val="nextTo"/>
        <c:crossAx val="113365376"/>
        <c:crosses val="autoZero"/>
        <c:crossBetween val="between"/>
      </c:valAx>
    </c:plotArea>
    <c:plotVisOnly val="1"/>
    <c:dispBlanksAs val="gap"/>
    <c:showDLblsOverMax val="0"/>
  </c:chart>
  <c:txPr>
    <a:bodyPr/>
    <a:lstStyle/>
    <a:p>
      <a:pPr>
        <a:defRPr sz="1800"/>
      </a:pPr>
      <a:endParaRPr lang="es-AR"/>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567027436228016"/>
          <c:y val="6.4073272075551593E-2"/>
          <c:w val="0.57972499179677706"/>
          <c:h val="0.6738811494919128"/>
        </c:manualLayout>
      </c:layout>
      <c:doughnutChart>
        <c:varyColors val="1"/>
        <c:ser>
          <c:idx val="0"/>
          <c:order val="0"/>
          <c:tx>
            <c:strRef>
              <c:f>Hoja1!$B$1</c:f>
              <c:strCache>
                <c:ptCount val="1"/>
                <c:pt idx="0">
                  <c:v>Columna1</c:v>
                </c:pt>
              </c:strCache>
            </c:strRef>
          </c:tx>
          <c:dPt>
            <c:idx val="0"/>
            <c:bubble3D val="0"/>
            <c:explosion val="8"/>
          </c:dPt>
          <c:dPt>
            <c:idx val="1"/>
            <c:bubble3D val="0"/>
          </c:dPt>
          <c:dLbls>
            <c:dLbl>
              <c:idx val="0"/>
              <c:layout>
                <c:manualLayout>
                  <c:x val="2.5082810646257465E-2"/>
                  <c:y val="-0.11195692308697726"/>
                </c:manualLayout>
              </c:layout>
              <c:showLegendKey val="0"/>
              <c:showVal val="0"/>
              <c:showCatName val="0"/>
              <c:showSerName val="0"/>
              <c:showPercent val="1"/>
              <c:showBubbleSize val="0"/>
              <c:extLst>
                <c:ext xmlns:c15="http://schemas.microsoft.com/office/drawing/2012/chart" uri="{CE6537A1-D6FC-4f65-9D91-7224C49458BB}">
                  <c15:layout/>
                </c:ext>
              </c:extLst>
            </c:dLbl>
            <c:dLbl>
              <c:idx val="1"/>
              <c:layout>
                <c:manualLayout>
                  <c:x val="0"/>
                  <c:y val="2.5936660632478743E-2"/>
                </c:manualLayout>
              </c:layout>
              <c:showLegendKey val="0"/>
              <c:showVal val="0"/>
              <c:showCatName val="0"/>
              <c:showSerName val="0"/>
              <c:showPercent val="1"/>
              <c:showBubbleSize val="0"/>
              <c:extLst>
                <c:ext xmlns:c15="http://schemas.microsoft.com/office/drawing/2012/chart" uri="{CE6537A1-D6FC-4f65-9D91-7224C49458BB}">
                  <c15:layout/>
                </c:ext>
              </c:extLst>
            </c:dLbl>
            <c:dLbl>
              <c:idx val="2"/>
              <c:layout>
                <c:manualLayout>
                  <c:x val="-2.4740918427049032E-2"/>
                  <c:y val="-1.0374664252991498E-2"/>
                </c:manualLayout>
              </c:layout>
              <c:showLegendKey val="0"/>
              <c:showVal val="0"/>
              <c:showCatName val="0"/>
              <c:showSerName val="0"/>
              <c:showPercent val="1"/>
              <c:showBubbleSize val="0"/>
              <c:extLst>
                <c:ext xmlns:c15="http://schemas.microsoft.com/office/drawing/2012/chart" uri="{CE6537A1-D6FC-4f65-9D91-7224C49458BB}">
                  <c15:layout/>
                </c:ext>
              </c:extLst>
            </c:dLbl>
            <c:dLbl>
              <c:idx val="3"/>
              <c:layout>
                <c:manualLayout>
                  <c:x val="-4.1234864045081717E-3"/>
                  <c:y val="-3.1123992758974494E-2"/>
                </c:manualLayout>
              </c:layout>
              <c:showLegendKey val="0"/>
              <c:showVal val="0"/>
              <c:showCatName val="0"/>
              <c:showSerName val="0"/>
              <c:showPercent val="1"/>
              <c:showBubbleSize val="0"/>
              <c:extLst>
                <c:ext xmlns:c15="http://schemas.microsoft.com/office/drawing/2012/chart" uri="{CE6537A1-D6FC-4f65-9D91-7224C49458BB}">
                  <c15:layout/>
                </c:ext>
              </c:extLst>
            </c:dLbl>
            <c:txPr>
              <a:bodyPr/>
              <a:lstStyle/>
              <a:p>
                <a:pPr>
                  <a:defRPr sz="1100">
                    <a:solidFill>
                      <a:schemeClr val="bg1"/>
                    </a:solidFill>
                    <a:latin typeface="Arial" pitchFamily="34" charset="0"/>
                    <a:cs typeface="Arial" pitchFamily="34" charset="0"/>
                  </a:defRPr>
                </a:pPr>
                <a:endParaRPr lang="es-AR"/>
              </a:p>
            </c:txPr>
            <c:showLegendKey val="0"/>
            <c:showVal val="1"/>
            <c:showCatName val="0"/>
            <c:showSerName val="0"/>
            <c:showPercent val="0"/>
            <c:showBubbleSize val="0"/>
            <c:showLeaderLines val="0"/>
            <c:extLst>
              <c:ext xmlns:c15="http://schemas.microsoft.com/office/drawing/2012/chart" uri="{CE6537A1-D6FC-4f65-9D91-7224C49458BB}"/>
            </c:extLst>
          </c:dLbls>
          <c:cat>
            <c:strRef>
              <c:f>Hoja1!$A$2:$A$5</c:f>
              <c:strCache>
                <c:ptCount val="4"/>
                <c:pt idx="0">
                  <c:v>Menores de 1 año</c:v>
                </c:pt>
                <c:pt idx="1">
                  <c:v>Entre 1 y 2 años</c:v>
                </c:pt>
                <c:pt idx="2">
                  <c:v>Entre 2 y 3 años</c:v>
                </c:pt>
                <c:pt idx="3">
                  <c:v>Entre 3 y 4 años</c:v>
                </c:pt>
              </c:strCache>
            </c:strRef>
          </c:cat>
          <c:val>
            <c:numRef>
              <c:f>Hoja1!$B$2:$B$5</c:f>
              <c:numCache>
                <c:formatCode>General</c:formatCode>
                <c:ptCount val="4"/>
                <c:pt idx="0">
                  <c:v>25</c:v>
                </c:pt>
                <c:pt idx="1">
                  <c:v>10</c:v>
                </c:pt>
                <c:pt idx="2">
                  <c:v>4</c:v>
                </c:pt>
                <c:pt idx="3">
                  <c:v>2</c:v>
                </c:pt>
              </c:numCache>
            </c:numRef>
          </c:val>
        </c:ser>
        <c:dLbls>
          <c:showLegendKey val="0"/>
          <c:showVal val="0"/>
          <c:showCatName val="0"/>
          <c:showSerName val="0"/>
          <c:showPercent val="0"/>
          <c:showBubbleSize val="0"/>
          <c:showLeaderLines val="0"/>
        </c:dLbls>
        <c:firstSliceAng val="0"/>
        <c:holeSize val="50"/>
      </c:doughnutChart>
    </c:plotArea>
    <c:legend>
      <c:legendPos val="r"/>
      <c:layout>
        <c:manualLayout>
          <c:xMode val="edge"/>
          <c:yMode val="edge"/>
          <c:x val="4.7130150867652973E-2"/>
          <c:y val="0.74891842082905824"/>
          <c:w val="0.94470084070454607"/>
          <c:h val="0.15021984089309942"/>
        </c:manualLayout>
      </c:layout>
      <c:overlay val="0"/>
      <c:txPr>
        <a:bodyPr/>
        <a:lstStyle/>
        <a:p>
          <a:pPr>
            <a:defRPr sz="1000">
              <a:latin typeface="Arial" pitchFamily="34" charset="0"/>
              <a:cs typeface="Arial" pitchFamily="34" charset="0"/>
            </a:defRPr>
          </a:pPr>
          <a:endParaRPr lang="es-AR"/>
        </a:p>
      </c:txPr>
    </c:legend>
    <c:plotVisOnly val="1"/>
    <c:dispBlanksAs val="gap"/>
    <c:showDLblsOverMax val="0"/>
  </c:chart>
  <c:txPr>
    <a:bodyPr/>
    <a:lstStyle/>
    <a:p>
      <a:pPr>
        <a:defRPr sz="1800"/>
      </a:pPr>
      <a:endParaRPr lang="es-AR"/>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3.1122343243913074E-2"/>
          <c:y val="0.12836199415661523"/>
          <c:w val="0.93097195148766065"/>
          <c:h val="0.40659208925314028"/>
        </c:manualLayout>
      </c:layout>
      <c:lineChart>
        <c:grouping val="standard"/>
        <c:varyColors val="0"/>
        <c:ser>
          <c:idx val="0"/>
          <c:order val="0"/>
          <c:tx>
            <c:strRef>
              <c:f>Hoja1!$B$1</c:f>
              <c:strCache>
                <c:ptCount val="1"/>
                <c:pt idx="0">
                  <c:v>Serie 1</c:v>
                </c:pt>
              </c:strCache>
            </c:strRef>
          </c:tx>
          <c:dLbls>
            <c:txPr>
              <a:bodyPr/>
              <a:lstStyle/>
              <a:p>
                <a:pPr>
                  <a:defRPr sz="1050">
                    <a:latin typeface="Arial" pitchFamily="34" charset="0"/>
                    <a:cs typeface="Arial" pitchFamily="34" charset="0"/>
                  </a:defRPr>
                </a:pPr>
                <a:endParaRPr lang="es-A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Hoja1!$A$2:$A$15</c:f>
              <c:strCache>
                <c:ptCount val="14"/>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strCache>
            </c:strRef>
          </c:cat>
          <c:val>
            <c:numRef>
              <c:f>Hoja1!$B$2:$B$15</c:f>
              <c:numCache>
                <c:formatCode>General</c:formatCode>
                <c:ptCount val="14"/>
                <c:pt idx="0">
                  <c:v>428</c:v>
                </c:pt>
                <c:pt idx="1">
                  <c:v>435</c:v>
                </c:pt>
                <c:pt idx="2">
                  <c:v>415</c:v>
                </c:pt>
                <c:pt idx="3">
                  <c:v>426</c:v>
                </c:pt>
                <c:pt idx="4">
                  <c:v>429</c:v>
                </c:pt>
                <c:pt idx="5">
                  <c:v>452</c:v>
                </c:pt>
                <c:pt idx="6">
                  <c:v>418</c:v>
                </c:pt>
                <c:pt idx="7">
                  <c:v>448</c:v>
                </c:pt>
                <c:pt idx="8">
                  <c:v>449</c:v>
                </c:pt>
                <c:pt idx="9">
                  <c:v>450</c:v>
                </c:pt>
                <c:pt idx="10">
                  <c:v>444</c:v>
                </c:pt>
                <c:pt idx="11">
                  <c:v>423</c:v>
                </c:pt>
                <c:pt idx="12">
                  <c:v>446</c:v>
                </c:pt>
                <c:pt idx="13">
                  <c:v>472</c:v>
                </c:pt>
              </c:numCache>
            </c:numRef>
          </c:val>
          <c:smooth val="0"/>
        </c:ser>
        <c:dLbls>
          <c:showLegendKey val="0"/>
          <c:showVal val="0"/>
          <c:showCatName val="0"/>
          <c:showSerName val="0"/>
          <c:showPercent val="0"/>
          <c:showBubbleSize val="0"/>
        </c:dLbls>
        <c:marker val="1"/>
        <c:smooth val="0"/>
        <c:axId val="116076928"/>
        <c:axId val="116078848"/>
      </c:lineChart>
      <c:catAx>
        <c:axId val="116076928"/>
        <c:scaling>
          <c:orientation val="minMax"/>
        </c:scaling>
        <c:delete val="0"/>
        <c:axPos val="b"/>
        <c:numFmt formatCode="mmm\-yy" sourceLinked="1"/>
        <c:majorTickMark val="out"/>
        <c:minorTickMark val="none"/>
        <c:tickLblPos val="nextTo"/>
        <c:txPr>
          <a:bodyPr/>
          <a:lstStyle/>
          <a:p>
            <a:pPr>
              <a:defRPr sz="900">
                <a:latin typeface="Arial" pitchFamily="34" charset="0"/>
                <a:cs typeface="Arial" pitchFamily="34" charset="0"/>
              </a:defRPr>
            </a:pPr>
            <a:endParaRPr lang="es-AR"/>
          </a:p>
        </c:txPr>
        <c:crossAx val="116078848"/>
        <c:crosses val="autoZero"/>
        <c:auto val="1"/>
        <c:lblAlgn val="ctr"/>
        <c:lblOffset val="100"/>
        <c:noMultiLvlLbl val="1"/>
      </c:catAx>
      <c:valAx>
        <c:axId val="116078848"/>
        <c:scaling>
          <c:orientation val="minMax"/>
          <c:max val="500"/>
          <c:min val="300"/>
        </c:scaling>
        <c:delete val="1"/>
        <c:axPos val="l"/>
        <c:numFmt formatCode="General" sourceLinked="1"/>
        <c:majorTickMark val="out"/>
        <c:minorTickMark val="none"/>
        <c:tickLblPos val="nextTo"/>
        <c:crossAx val="116076928"/>
        <c:crosses val="autoZero"/>
        <c:crossBetween val="between"/>
      </c:valAx>
    </c:plotArea>
    <c:plotVisOnly val="1"/>
    <c:dispBlanksAs val="gap"/>
    <c:showDLblsOverMax val="0"/>
  </c:chart>
  <c:txPr>
    <a:bodyPr/>
    <a:lstStyle/>
    <a:p>
      <a:pPr>
        <a:defRPr sz="1800"/>
      </a:pPr>
      <a:endParaRPr lang="es-AR"/>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2956314567725969"/>
          <c:y val="0.1193879067003417"/>
          <c:w val="0.54391025026138839"/>
          <c:h val="0.7285781398691813"/>
        </c:manualLayout>
      </c:layout>
      <c:doughnutChart>
        <c:varyColors val="1"/>
        <c:ser>
          <c:idx val="0"/>
          <c:order val="0"/>
          <c:tx>
            <c:strRef>
              <c:f>Hoja1!$B$1</c:f>
              <c:strCache>
                <c:ptCount val="1"/>
                <c:pt idx="0">
                  <c:v>Ventas</c:v>
                </c:pt>
              </c:strCache>
            </c:strRef>
          </c:tx>
          <c:dPt>
            <c:idx val="0"/>
            <c:bubble3D val="0"/>
          </c:dPt>
          <c:dPt>
            <c:idx val="1"/>
            <c:bubble3D val="0"/>
          </c:dPt>
          <c:dLbls>
            <c:dLbl>
              <c:idx val="0"/>
              <c:layout>
                <c:manualLayout>
                  <c:x val="-0.15608363468935552"/>
                  <c:y val="-4.589495155532896E-2"/>
                </c:manualLayout>
              </c:layout>
              <c:showLegendKey val="0"/>
              <c:showVal val="0"/>
              <c:showCatName val="1"/>
              <c:showSerName val="0"/>
              <c:showPercent val="1"/>
              <c:showBubbleSize val="0"/>
            </c:dLbl>
            <c:dLbl>
              <c:idx val="1"/>
              <c:layout>
                <c:manualLayout>
                  <c:x val="0.15608363468935549"/>
                  <c:y val="-1.0198878123406472E-2"/>
                </c:manualLayout>
              </c:layout>
              <c:showLegendKey val="0"/>
              <c:showVal val="0"/>
              <c:showCatName val="1"/>
              <c:showSerName val="0"/>
              <c:showPercent val="1"/>
              <c:showBubbleSize val="0"/>
            </c:dLbl>
            <c:txPr>
              <a:bodyPr/>
              <a:lstStyle/>
              <a:p>
                <a:pPr>
                  <a:defRPr sz="1000">
                    <a:latin typeface="Arial" pitchFamily="34" charset="0"/>
                    <a:cs typeface="Arial" pitchFamily="34" charset="0"/>
                  </a:defRPr>
                </a:pPr>
                <a:endParaRPr lang="es-AR"/>
              </a:p>
            </c:txPr>
            <c:showLegendKey val="0"/>
            <c:showVal val="0"/>
            <c:showCatName val="1"/>
            <c:showSerName val="0"/>
            <c:showPercent val="1"/>
            <c:showBubbleSize val="0"/>
            <c:showLeaderLines val="0"/>
          </c:dLbls>
          <c:cat>
            <c:strRef>
              <c:f>Hoja1!$A$2:$A$3</c:f>
              <c:strCache>
                <c:ptCount val="2"/>
                <c:pt idx="0">
                  <c:v>Masculino</c:v>
                </c:pt>
                <c:pt idx="1">
                  <c:v>Femenino</c:v>
                </c:pt>
              </c:strCache>
            </c:strRef>
          </c:cat>
          <c:val>
            <c:numRef>
              <c:f>Hoja1!$B$2:$B$3</c:f>
              <c:numCache>
                <c:formatCode>General</c:formatCode>
                <c:ptCount val="2"/>
                <c:pt idx="0">
                  <c:v>448</c:v>
                </c:pt>
                <c:pt idx="1">
                  <c:v>24</c:v>
                </c:pt>
              </c:numCache>
            </c:numRef>
          </c:val>
        </c:ser>
        <c:dLbls>
          <c:showLegendKey val="0"/>
          <c:showVal val="0"/>
          <c:showCatName val="0"/>
          <c:showSerName val="0"/>
          <c:showPercent val="0"/>
          <c:showBubbleSize val="0"/>
          <c:showLeaderLines val="0"/>
        </c:dLbls>
        <c:firstSliceAng val="94"/>
        <c:holeSize val="50"/>
      </c:doughnutChart>
    </c:plotArea>
    <c:plotVisOnly val="1"/>
    <c:dispBlanksAs val="gap"/>
    <c:showDLblsOverMax val="0"/>
  </c:chart>
  <c:txPr>
    <a:bodyPr/>
    <a:lstStyle/>
    <a:p>
      <a:pPr>
        <a:defRPr sz="1800"/>
      </a:pPr>
      <a:endParaRPr lang="es-AR"/>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8640019040584743"/>
          <c:y val="0.1663011399454721"/>
          <c:w val="0.51726182482662042"/>
          <c:h val="0.6928820664372588"/>
        </c:manualLayout>
      </c:layout>
      <c:doughnutChart>
        <c:varyColors val="1"/>
        <c:ser>
          <c:idx val="0"/>
          <c:order val="0"/>
          <c:tx>
            <c:strRef>
              <c:f>Hoja1!$B$1</c:f>
              <c:strCache>
                <c:ptCount val="1"/>
                <c:pt idx="0">
                  <c:v>Ventas</c:v>
                </c:pt>
              </c:strCache>
            </c:strRef>
          </c:tx>
          <c:dPt>
            <c:idx val="0"/>
            <c:bubble3D val="0"/>
          </c:dPt>
          <c:dPt>
            <c:idx val="1"/>
            <c:bubble3D val="0"/>
          </c:dPt>
          <c:dPt>
            <c:idx val="2"/>
            <c:bubble3D val="0"/>
          </c:dPt>
          <c:dPt>
            <c:idx val="3"/>
            <c:bubble3D val="0"/>
          </c:dPt>
          <c:dPt>
            <c:idx val="4"/>
            <c:bubble3D val="0"/>
          </c:dPt>
          <c:dLbls>
            <c:dLbl>
              <c:idx val="0"/>
              <c:layout>
                <c:manualLayout>
                  <c:x val="-0.1522770165274194"/>
                  <c:y val="-3.0596634370219276E-2"/>
                </c:manualLayout>
              </c:layout>
              <c:showLegendKey val="0"/>
              <c:showVal val="0"/>
              <c:showCatName val="1"/>
              <c:showSerName val="0"/>
              <c:showPercent val="1"/>
              <c:showBubbleSize val="0"/>
            </c:dLbl>
            <c:dLbl>
              <c:idx val="1"/>
              <c:layout>
                <c:manualLayout>
                  <c:x val="0.11801445549682976"/>
                  <c:y val="-0.14278429372768994"/>
                </c:manualLayout>
              </c:layout>
              <c:spPr/>
              <c:txPr>
                <a:bodyPr/>
                <a:lstStyle/>
                <a:p>
                  <a:pPr>
                    <a:defRPr sz="900">
                      <a:latin typeface="Arial" pitchFamily="34" charset="0"/>
                      <a:cs typeface="Arial" pitchFamily="34" charset="0"/>
                    </a:defRPr>
                  </a:pPr>
                  <a:endParaRPr lang="es-AR"/>
                </a:p>
              </c:txPr>
              <c:showLegendKey val="0"/>
              <c:showVal val="0"/>
              <c:showCatName val="1"/>
              <c:showSerName val="0"/>
              <c:showPercent val="1"/>
              <c:showBubbleSize val="0"/>
            </c:dLbl>
            <c:dLbl>
              <c:idx val="2"/>
              <c:layout>
                <c:manualLayout>
                  <c:x val="0.1713113063663658"/>
                  <c:y val="-7.6491987456182964E-2"/>
                </c:manualLayout>
              </c:layout>
              <c:spPr/>
              <c:txPr>
                <a:bodyPr/>
                <a:lstStyle/>
                <a:p>
                  <a:pPr>
                    <a:defRPr sz="900">
                      <a:latin typeface="Arial" pitchFamily="34" charset="0"/>
                      <a:cs typeface="Arial" pitchFamily="34" charset="0"/>
                    </a:defRPr>
                  </a:pPr>
                  <a:endParaRPr lang="es-AR"/>
                </a:p>
              </c:txPr>
              <c:showLegendKey val="0"/>
              <c:showVal val="0"/>
              <c:showCatName val="1"/>
              <c:showSerName val="0"/>
              <c:showPercent val="1"/>
              <c:showBubbleSize val="0"/>
            </c:dLbl>
            <c:dLbl>
              <c:idx val="3"/>
              <c:layout>
                <c:manualLayout>
                  <c:x val="0.18273206012412352"/>
                  <c:y val="-1.0198878123406425E-2"/>
                </c:manualLayout>
              </c:layout>
              <c:spPr/>
              <c:txPr>
                <a:bodyPr/>
                <a:lstStyle/>
                <a:p>
                  <a:pPr>
                    <a:defRPr sz="900">
                      <a:latin typeface="Arial" pitchFamily="34" charset="0"/>
                      <a:cs typeface="Arial" pitchFamily="34" charset="0"/>
                    </a:defRPr>
                  </a:pPr>
                  <a:endParaRPr lang="es-AR"/>
                </a:p>
              </c:txPr>
              <c:showLegendKey val="0"/>
              <c:showVal val="0"/>
              <c:showCatName val="1"/>
              <c:showSerName val="0"/>
              <c:showPercent val="1"/>
              <c:showBubbleSize val="0"/>
            </c:dLbl>
            <c:dLbl>
              <c:idx val="4"/>
              <c:layout>
                <c:manualLayout>
                  <c:x val="0.15227671677010293"/>
                  <c:y val="9.6889342172361045E-2"/>
                </c:manualLayout>
              </c:layout>
              <c:spPr/>
              <c:txPr>
                <a:bodyPr/>
                <a:lstStyle/>
                <a:p>
                  <a:pPr>
                    <a:defRPr sz="900">
                      <a:latin typeface="Arial" pitchFamily="34" charset="0"/>
                      <a:cs typeface="Arial" pitchFamily="34" charset="0"/>
                    </a:defRPr>
                  </a:pPr>
                  <a:endParaRPr lang="es-AR"/>
                </a:p>
              </c:txPr>
              <c:showLegendKey val="0"/>
              <c:showVal val="0"/>
              <c:showCatName val="1"/>
              <c:showSerName val="0"/>
              <c:showPercent val="1"/>
              <c:showBubbleSize val="0"/>
            </c:dLbl>
            <c:dLbl>
              <c:idx val="5"/>
              <c:layout>
                <c:manualLayout>
                  <c:x val="0.10278678381981947"/>
                  <c:y val="0.1988781234064253"/>
                </c:manualLayout>
              </c:layout>
              <c:showLegendKey val="0"/>
              <c:showVal val="0"/>
              <c:showCatName val="1"/>
              <c:showSerName val="0"/>
              <c:showPercent val="1"/>
              <c:showBubbleSize val="0"/>
            </c:dLbl>
            <c:dLbl>
              <c:idx val="6"/>
              <c:layout>
                <c:manualLayout>
                  <c:x val="1.5227671677010293E-2"/>
                  <c:y val="0.29576746557878636"/>
                </c:manualLayout>
              </c:layout>
              <c:showLegendKey val="0"/>
              <c:showVal val="0"/>
              <c:showCatName val="1"/>
              <c:showSerName val="0"/>
              <c:showPercent val="1"/>
              <c:showBubbleSize val="0"/>
            </c:dLbl>
            <c:txPr>
              <a:bodyPr/>
              <a:lstStyle/>
              <a:p>
                <a:pPr>
                  <a:defRPr sz="1000">
                    <a:latin typeface="Arial" pitchFamily="34" charset="0"/>
                    <a:cs typeface="Arial" pitchFamily="34" charset="0"/>
                  </a:defRPr>
                </a:pPr>
                <a:endParaRPr lang="es-AR"/>
              </a:p>
            </c:txPr>
            <c:showLegendKey val="0"/>
            <c:showVal val="0"/>
            <c:showCatName val="1"/>
            <c:showSerName val="0"/>
            <c:showPercent val="1"/>
            <c:showBubbleSize val="0"/>
            <c:showLeaderLines val="1"/>
          </c:dLbls>
          <c:cat>
            <c:strRef>
              <c:f>Hoja1!$A$2:$A$7</c:f>
              <c:strCache>
                <c:ptCount val="6"/>
                <c:pt idx="0">
                  <c:v>CF JOV ADULT</c:v>
                </c:pt>
                <c:pt idx="1">
                  <c:v>CPF NOA</c:v>
                </c:pt>
                <c:pt idx="2">
                  <c:v>CPF IV</c:v>
                </c:pt>
                <c:pt idx="3">
                  <c:v>U30</c:v>
                </c:pt>
                <c:pt idx="4">
                  <c:v>U23</c:v>
                </c:pt>
                <c:pt idx="5">
                  <c:v>Otros</c:v>
                </c:pt>
              </c:strCache>
            </c:strRef>
          </c:cat>
          <c:val>
            <c:numRef>
              <c:f>Hoja1!$B$2:$B$7</c:f>
              <c:numCache>
                <c:formatCode>General</c:formatCode>
                <c:ptCount val="6"/>
                <c:pt idx="0">
                  <c:v>415</c:v>
                </c:pt>
                <c:pt idx="1">
                  <c:v>14</c:v>
                </c:pt>
                <c:pt idx="2">
                  <c:v>16</c:v>
                </c:pt>
                <c:pt idx="3">
                  <c:v>13</c:v>
                </c:pt>
                <c:pt idx="4">
                  <c:v>8</c:v>
                </c:pt>
                <c:pt idx="5">
                  <c:v>6</c:v>
                </c:pt>
              </c:numCache>
            </c:numRef>
          </c:val>
        </c:ser>
        <c:dLbls>
          <c:showLegendKey val="0"/>
          <c:showVal val="1"/>
          <c:showCatName val="0"/>
          <c:showSerName val="0"/>
          <c:showPercent val="0"/>
          <c:showBubbleSize val="0"/>
          <c:showLeaderLines val="1"/>
        </c:dLbls>
        <c:firstSliceAng val="110"/>
        <c:holeSize val="50"/>
      </c:doughnutChart>
    </c:plotArea>
    <c:plotVisOnly val="1"/>
    <c:dispBlanksAs val="gap"/>
    <c:showDLblsOverMax val="0"/>
  </c:chart>
  <c:txPr>
    <a:bodyPr/>
    <a:lstStyle/>
    <a:p>
      <a:pPr>
        <a:defRPr sz="1800"/>
      </a:pPr>
      <a:endParaRPr lang="es-AR"/>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1.0996659504876109E-2"/>
          <c:y val="2.6913272558949902E-2"/>
          <c:w val="0.98302471393336865"/>
          <c:h val="0.79406195875768604"/>
        </c:manualLayout>
      </c:layout>
      <c:barChart>
        <c:barDir val="col"/>
        <c:grouping val="stacked"/>
        <c:varyColors val="0"/>
        <c:ser>
          <c:idx val="0"/>
          <c:order val="0"/>
          <c:tx>
            <c:strRef>
              <c:f>Hoja1!$B$1</c:f>
              <c:strCache>
                <c:ptCount val="1"/>
                <c:pt idx="0">
                  <c:v>Encarcelados/as preventivamente </c:v>
                </c:pt>
              </c:strCache>
            </c:strRef>
          </c:tx>
          <c:invertIfNegative val="0"/>
          <c:dLbls>
            <c:txPr>
              <a:bodyPr/>
              <a:lstStyle/>
              <a:p>
                <a:pPr>
                  <a:defRPr sz="1100">
                    <a:solidFill>
                      <a:schemeClr val="bg1"/>
                    </a:solidFill>
                    <a:latin typeface="Arial" pitchFamily="34" charset="0"/>
                    <a:cs typeface="Arial" pitchFamily="34" charset="0"/>
                  </a:defRPr>
                </a:pPr>
                <a:endParaRPr lang="es-AR"/>
              </a:p>
            </c:txPr>
            <c:showLegendKey val="0"/>
            <c:showVal val="1"/>
            <c:showCatName val="0"/>
            <c:showSerName val="0"/>
            <c:showPercent val="0"/>
            <c:showBubbleSize val="0"/>
            <c:showLeaderLines val="0"/>
          </c:dLbls>
          <c:cat>
            <c:strRef>
              <c:f>Hoja1!$A$2:$A$3</c:f>
              <c:strCache>
                <c:ptCount val="2"/>
                <c:pt idx="0">
                  <c:v>Total SPF</c:v>
                </c:pt>
                <c:pt idx="1">
                  <c:v>Población jóv.adult</c:v>
                </c:pt>
              </c:strCache>
            </c:strRef>
          </c:cat>
          <c:val>
            <c:numRef>
              <c:f>Hoja1!$B$2:$B$3</c:f>
              <c:numCache>
                <c:formatCode>General</c:formatCode>
                <c:ptCount val="2"/>
                <c:pt idx="0">
                  <c:v>62.5</c:v>
                </c:pt>
                <c:pt idx="1">
                  <c:v>85.2</c:v>
                </c:pt>
              </c:numCache>
            </c:numRef>
          </c:val>
        </c:ser>
        <c:ser>
          <c:idx val="1"/>
          <c:order val="1"/>
          <c:tx>
            <c:strRef>
              <c:f>Hoja1!$C$1</c:f>
              <c:strCache>
                <c:ptCount val="1"/>
                <c:pt idx="0">
                  <c:v>Condenados/as</c:v>
                </c:pt>
              </c:strCache>
            </c:strRef>
          </c:tx>
          <c:invertIfNegative val="0"/>
          <c:dLbls>
            <c:txPr>
              <a:bodyPr/>
              <a:lstStyle/>
              <a:p>
                <a:pPr>
                  <a:defRPr sz="1100">
                    <a:solidFill>
                      <a:schemeClr val="bg1"/>
                    </a:solidFill>
                    <a:latin typeface="Arial" pitchFamily="34" charset="0"/>
                    <a:cs typeface="Arial" pitchFamily="34" charset="0"/>
                  </a:defRPr>
                </a:pPr>
                <a:endParaRPr lang="es-AR"/>
              </a:p>
            </c:txPr>
            <c:showLegendKey val="0"/>
            <c:showVal val="1"/>
            <c:showCatName val="0"/>
            <c:showSerName val="0"/>
            <c:showPercent val="0"/>
            <c:showBubbleSize val="0"/>
            <c:showLeaderLines val="0"/>
          </c:dLbls>
          <c:cat>
            <c:strRef>
              <c:f>Hoja1!$A$2:$A$3</c:f>
              <c:strCache>
                <c:ptCount val="2"/>
                <c:pt idx="0">
                  <c:v>Total SPF</c:v>
                </c:pt>
                <c:pt idx="1">
                  <c:v>Población jóv.adult</c:v>
                </c:pt>
              </c:strCache>
            </c:strRef>
          </c:cat>
          <c:val>
            <c:numRef>
              <c:f>Hoja1!$C$2:$C$3</c:f>
              <c:numCache>
                <c:formatCode>General</c:formatCode>
                <c:ptCount val="2"/>
                <c:pt idx="0">
                  <c:v>37.5</c:v>
                </c:pt>
                <c:pt idx="1">
                  <c:v>14.8</c:v>
                </c:pt>
              </c:numCache>
            </c:numRef>
          </c:val>
        </c:ser>
        <c:dLbls>
          <c:showLegendKey val="0"/>
          <c:showVal val="0"/>
          <c:showCatName val="0"/>
          <c:showSerName val="0"/>
          <c:showPercent val="0"/>
          <c:showBubbleSize val="0"/>
        </c:dLbls>
        <c:gapWidth val="178"/>
        <c:overlap val="100"/>
        <c:axId val="131581440"/>
        <c:axId val="131583360"/>
      </c:barChart>
      <c:catAx>
        <c:axId val="131581440"/>
        <c:scaling>
          <c:orientation val="minMax"/>
        </c:scaling>
        <c:delete val="0"/>
        <c:axPos val="b"/>
        <c:numFmt formatCode="General" sourceLinked="1"/>
        <c:majorTickMark val="out"/>
        <c:minorTickMark val="none"/>
        <c:tickLblPos val="nextTo"/>
        <c:txPr>
          <a:bodyPr/>
          <a:lstStyle/>
          <a:p>
            <a:pPr>
              <a:defRPr sz="1050">
                <a:latin typeface="Arial" pitchFamily="34" charset="0"/>
                <a:cs typeface="Arial" pitchFamily="34" charset="0"/>
              </a:defRPr>
            </a:pPr>
            <a:endParaRPr lang="es-AR"/>
          </a:p>
        </c:txPr>
        <c:crossAx val="131583360"/>
        <c:crosses val="autoZero"/>
        <c:auto val="1"/>
        <c:lblAlgn val="ctr"/>
        <c:lblOffset val="100"/>
        <c:noMultiLvlLbl val="0"/>
      </c:catAx>
      <c:valAx>
        <c:axId val="131583360"/>
        <c:scaling>
          <c:orientation val="minMax"/>
          <c:max val="100"/>
        </c:scaling>
        <c:delete val="1"/>
        <c:axPos val="l"/>
        <c:numFmt formatCode="General" sourceLinked="1"/>
        <c:majorTickMark val="out"/>
        <c:minorTickMark val="none"/>
        <c:tickLblPos val="nextTo"/>
        <c:crossAx val="131581440"/>
        <c:crosses val="autoZero"/>
        <c:crossBetween val="between"/>
      </c:valAx>
    </c:plotArea>
    <c:legend>
      <c:legendPos val="r"/>
      <c:layout>
        <c:manualLayout>
          <c:xMode val="edge"/>
          <c:yMode val="edge"/>
          <c:x val="0.34173961968763344"/>
          <c:y val="4.1288212859551525E-2"/>
          <c:w val="0.31060578956387142"/>
          <c:h val="0.62396592614203661"/>
        </c:manualLayout>
      </c:layout>
      <c:overlay val="0"/>
      <c:txPr>
        <a:bodyPr/>
        <a:lstStyle/>
        <a:p>
          <a:pPr>
            <a:defRPr sz="1050">
              <a:latin typeface="Arial" pitchFamily="34" charset="0"/>
              <a:cs typeface="Arial" pitchFamily="34" charset="0"/>
            </a:defRPr>
          </a:pPr>
          <a:endParaRPr lang="es-AR"/>
        </a:p>
      </c:txPr>
    </c:legend>
    <c:plotVisOnly val="1"/>
    <c:dispBlanksAs val="gap"/>
    <c:showDLblsOverMax val="0"/>
  </c:chart>
  <c:txPr>
    <a:bodyPr/>
    <a:lstStyle/>
    <a:p>
      <a:pPr>
        <a:defRPr sz="1800"/>
      </a:pPr>
      <a:endParaRPr lang="es-AR"/>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5.2422126708143536E-2"/>
          <c:y val="1.2232086424531472E-2"/>
          <c:w val="0.86306758739769651"/>
          <c:h val="0.81714189360460976"/>
        </c:manualLayout>
      </c:layout>
      <c:barChart>
        <c:barDir val="col"/>
        <c:grouping val="stacked"/>
        <c:varyColors val="0"/>
        <c:ser>
          <c:idx val="0"/>
          <c:order val="0"/>
          <c:tx>
            <c:strRef>
              <c:f>Hoja1!$B$1</c:f>
              <c:strCache>
                <c:ptCount val="1"/>
                <c:pt idx="0">
                  <c:v>Nacional</c:v>
                </c:pt>
              </c:strCache>
            </c:strRef>
          </c:tx>
          <c:invertIfNegative val="0"/>
          <c:dLbls>
            <c:txPr>
              <a:bodyPr/>
              <a:lstStyle/>
              <a:p>
                <a:pPr>
                  <a:defRPr sz="1100">
                    <a:solidFill>
                      <a:schemeClr val="bg1"/>
                    </a:solidFill>
                    <a:latin typeface="Arial" pitchFamily="34" charset="0"/>
                    <a:cs typeface="Arial" pitchFamily="34" charset="0"/>
                  </a:defRPr>
                </a:pPr>
                <a:endParaRPr lang="es-AR"/>
              </a:p>
            </c:txPr>
            <c:showLegendKey val="0"/>
            <c:showVal val="1"/>
            <c:showCatName val="0"/>
            <c:showSerName val="0"/>
            <c:showPercent val="0"/>
            <c:showBubbleSize val="0"/>
            <c:showLeaderLines val="0"/>
          </c:dLbls>
          <c:cat>
            <c:strRef>
              <c:f>Hoja1!$A$2:$A$3</c:f>
              <c:strCache>
                <c:ptCount val="2"/>
                <c:pt idx="0">
                  <c:v>Total SPF</c:v>
                </c:pt>
                <c:pt idx="1">
                  <c:v>Población jóv-adult.</c:v>
                </c:pt>
              </c:strCache>
            </c:strRef>
          </c:cat>
          <c:val>
            <c:numRef>
              <c:f>Hoja1!$B$2:$B$3</c:f>
              <c:numCache>
                <c:formatCode>General</c:formatCode>
                <c:ptCount val="2"/>
                <c:pt idx="0">
                  <c:v>56.4</c:v>
                </c:pt>
                <c:pt idx="1">
                  <c:v>80.3</c:v>
                </c:pt>
              </c:numCache>
            </c:numRef>
          </c:val>
        </c:ser>
        <c:ser>
          <c:idx val="1"/>
          <c:order val="1"/>
          <c:tx>
            <c:strRef>
              <c:f>Hoja1!$C$1</c:f>
              <c:strCache>
                <c:ptCount val="1"/>
                <c:pt idx="0">
                  <c:v>Federal</c:v>
                </c:pt>
              </c:strCache>
            </c:strRef>
          </c:tx>
          <c:invertIfNegative val="0"/>
          <c:dLbls>
            <c:txPr>
              <a:bodyPr/>
              <a:lstStyle/>
              <a:p>
                <a:pPr>
                  <a:defRPr sz="1100">
                    <a:solidFill>
                      <a:schemeClr val="bg1"/>
                    </a:solidFill>
                    <a:latin typeface="Arial" pitchFamily="34" charset="0"/>
                    <a:cs typeface="Arial" pitchFamily="34" charset="0"/>
                  </a:defRPr>
                </a:pPr>
                <a:endParaRPr lang="es-AR"/>
              </a:p>
            </c:txPr>
            <c:showLegendKey val="0"/>
            <c:showVal val="1"/>
            <c:showCatName val="0"/>
            <c:showSerName val="0"/>
            <c:showPercent val="0"/>
            <c:showBubbleSize val="0"/>
            <c:showLeaderLines val="0"/>
          </c:dLbls>
          <c:cat>
            <c:strRef>
              <c:f>Hoja1!$A$2:$A$3</c:f>
              <c:strCache>
                <c:ptCount val="2"/>
                <c:pt idx="0">
                  <c:v>Total SPF</c:v>
                </c:pt>
                <c:pt idx="1">
                  <c:v>Población jóv-adult.</c:v>
                </c:pt>
              </c:strCache>
            </c:strRef>
          </c:cat>
          <c:val>
            <c:numRef>
              <c:f>Hoja1!$C$2:$C$3</c:f>
              <c:numCache>
                <c:formatCode>General</c:formatCode>
                <c:ptCount val="2"/>
                <c:pt idx="0">
                  <c:v>37.4</c:v>
                </c:pt>
                <c:pt idx="1">
                  <c:v>17.2</c:v>
                </c:pt>
              </c:numCache>
            </c:numRef>
          </c:val>
        </c:ser>
        <c:ser>
          <c:idx val="2"/>
          <c:order val="2"/>
          <c:tx>
            <c:strRef>
              <c:f>Hoja1!$D$1</c:f>
              <c:strCache>
                <c:ptCount val="1"/>
                <c:pt idx="0">
                  <c:v>Provincial</c:v>
                </c:pt>
              </c:strCache>
            </c:strRef>
          </c:tx>
          <c:invertIfNegative val="0"/>
          <c:dLbls>
            <c:txPr>
              <a:bodyPr/>
              <a:lstStyle/>
              <a:p>
                <a:pPr>
                  <a:defRPr sz="1100">
                    <a:solidFill>
                      <a:schemeClr val="bg1"/>
                    </a:solidFill>
                    <a:latin typeface="Arial" pitchFamily="34" charset="0"/>
                    <a:cs typeface="Arial" pitchFamily="34" charset="0"/>
                  </a:defRPr>
                </a:pPr>
                <a:endParaRPr lang="es-AR"/>
              </a:p>
            </c:txPr>
            <c:showLegendKey val="0"/>
            <c:showVal val="1"/>
            <c:showCatName val="0"/>
            <c:showSerName val="0"/>
            <c:showPercent val="0"/>
            <c:showBubbleSize val="0"/>
            <c:showLeaderLines val="0"/>
          </c:dLbls>
          <c:cat>
            <c:strRef>
              <c:f>Hoja1!$A$2:$A$3</c:f>
              <c:strCache>
                <c:ptCount val="2"/>
                <c:pt idx="0">
                  <c:v>Total SPF</c:v>
                </c:pt>
                <c:pt idx="1">
                  <c:v>Población jóv-adult.</c:v>
                </c:pt>
              </c:strCache>
            </c:strRef>
          </c:cat>
          <c:val>
            <c:numRef>
              <c:f>Hoja1!$D$2:$D$3</c:f>
              <c:numCache>
                <c:formatCode>General</c:formatCode>
                <c:ptCount val="2"/>
                <c:pt idx="0">
                  <c:v>6.2</c:v>
                </c:pt>
                <c:pt idx="1">
                  <c:v>2.5</c:v>
                </c:pt>
              </c:numCache>
            </c:numRef>
          </c:val>
        </c:ser>
        <c:dLbls>
          <c:showLegendKey val="0"/>
          <c:showVal val="0"/>
          <c:showCatName val="0"/>
          <c:showSerName val="0"/>
          <c:showPercent val="0"/>
          <c:showBubbleSize val="0"/>
        </c:dLbls>
        <c:gapWidth val="126"/>
        <c:overlap val="100"/>
        <c:axId val="139835648"/>
        <c:axId val="130580864"/>
      </c:barChart>
      <c:catAx>
        <c:axId val="139835648"/>
        <c:scaling>
          <c:orientation val="minMax"/>
        </c:scaling>
        <c:delete val="0"/>
        <c:axPos val="b"/>
        <c:numFmt formatCode="General" sourceLinked="1"/>
        <c:majorTickMark val="out"/>
        <c:minorTickMark val="none"/>
        <c:tickLblPos val="nextTo"/>
        <c:txPr>
          <a:bodyPr/>
          <a:lstStyle/>
          <a:p>
            <a:pPr>
              <a:defRPr sz="1100">
                <a:latin typeface="Arial" pitchFamily="34" charset="0"/>
                <a:cs typeface="Arial" pitchFamily="34" charset="0"/>
              </a:defRPr>
            </a:pPr>
            <a:endParaRPr lang="es-AR"/>
          </a:p>
        </c:txPr>
        <c:crossAx val="130580864"/>
        <c:crosses val="autoZero"/>
        <c:auto val="1"/>
        <c:lblAlgn val="ctr"/>
        <c:lblOffset val="100"/>
        <c:noMultiLvlLbl val="0"/>
      </c:catAx>
      <c:valAx>
        <c:axId val="130580864"/>
        <c:scaling>
          <c:orientation val="minMax"/>
          <c:max val="100"/>
        </c:scaling>
        <c:delete val="1"/>
        <c:axPos val="l"/>
        <c:numFmt formatCode="General" sourceLinked="1"/>
        <c:majorTickMark val="out"/>
        <c:minorTickMark val="none"/>
        <c:tickLblPos val="nextTo"/>
        <c:crossAx val="139835648"/>
        <c:crosses val="autoZero"/>
        <c:crossBetween val="between"/>
      </c:valAx>
    </c:plotArea>
    <c:legend>
      <c:legendPos val="r"/>
      <c:layout>
        <c:manualLayout>
          <c:xMode val="edge"/>
          <c:yMode val="edge"/>
          <c:x val="0.38298373593410256"/>
          <c:y val="8.9966310939488994E-2"/>
          <c:w val="0.19863678341295413"/>
          <c:h val="0.53953475160764919"/>
        </c:manualLayout>
      </c:layout>
      <c:overlay val="0"/>
      <c:txPr>
        <a:bodyPr/>
        <a:lstStyle/>
        <a:p>
          <a:pPr>
            <a:defRPr sz="1100">
              <a:latin typeface="Arial" pitchFamily="34" charset="0"/>
              <a:cs typeface="Arial" pitchFamily="34" charset="0"/>
            </a:defRPr>
          </a:pPr>
          <a:endParaRPr lang="es-AR"/>
        </a:p>
      </c:txPr>
    </c:legend>
    <c:plotVisOnly val="1"/>
    <c:dispBlanksAs val="gap"/>
    <c:showDLblsOverMax val="0"/>
  </c:chart>
  <c:txPr>
    <a:bodyPr/>
    <a:lstStyle/>
    <a:p>
      <a:pPr>
        <a:defRPr sz="1800"/>
      </a:pPr>
      <a:endParaRPr lang="es-A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7.0862662085165146E-2"/>
          <c:y val="0.1627301591557947"/>
          <c:w val="0.91181535384957224"/>
          <c:h val="0.61305650688518709"/>
        </c:manualLayout>
      </c:layout>
      <c:lineChart>
        <c:grouping val="standard"/>
        <c:varyColors val="0"/>
        <c:ser>
          <c:idx val="0"/>
          <c:order val="0"/>
          <c:tx>
            <c:strRef>
              <c:f>Hoja1!$B$1</c:f>
              <c:strCache>
                <c:ptCount val="1"/>
                <c:pt idx="0">
                  <c:v>Población</c:v>
                </c:pt>
              </c:strCache>
            </c:strRef>
          </c:tx>
          <c:dLbls>
            <c:txPr>
              <a:bodyPr/>
              <a:lstStyle/>
              <a:p>
                <a:pPr>
                  <a:defRPr sz="900">
                    <a:latin typeface="Arial" pitchFamily="34" charset="0"/>
                    <a:cs typeface="Arial" pitchFamily="34" charset="0"/>
                  </a:defRPr>
                </a:pPr>
                <a:endParaRPr lang="es-AR"/>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Hoja1!$A$2:$A$19</c:f>
              <c:strCache>
                <c:ptCount val="18"/>
                <c:pt idx="0">
                  <c:v>sep</c:v>
                </c:pt>
                <c:pt idx="1">
                  <c:v>oct</c:v>
                </c:pt>
                <c:pt idx="2">
                  <c:v>nov</c:v>
                </c:pt>
                <c:pt idx="3">
                  <c:v>dic</c:v>
                </c:pt>
                <c:pt idx="4">
                  <c:v>ene</c:v>
                </c:pt>
                <c:pt idx="5">
                  <c:v>feb</c:v>
                </c:pt>
                <c:pt idx="6">
                  <c:v>mar</c:v>
                </c:pt>
                <c:pt idx="7">
                  <c:v>abr</c:v>
                </c:pt>
                <c:pt idx="8">
                  <c:v>may</c:v>
                </c:pt>
                <c:pt idx="9">
                  <c:v>jun</c:v>
                </c:pt>
                <c:pt idx="10">
                  <c:v>jul</c:v>
                </c:pt>
                <c:pt idx="11">
                  <c:v>ago</c:v>
                </c:pt>
                <c:pt idx="12">
                  <c:v>sep</c:v>
                </c:pt>
                <c:pt idx="13">
                  <c:v>oct</c:v>
                </c:pt>
                <c:pt idx="14">
                  <c:v>nov</c:v>
                </c:pt>
                <c:pt idx="15">
                  <c:v>dic</c:v>
                </c:pt>
                <c:pt idx="16">
                  <c:v>ene</c:v>
                </c:pt>
                <c:pt idx="17">
                  <c:v>feb</c:v>
                </c:pt>
              </c:strCache>
            </c:strRef>
          </c:cat>
          <c:val>
            <c:numRef>
              <c:f>Hoja1!$B$2:$B$19</c:f>
              <c:numCache>
                <c:formatCode>General</c:formatCode>
                <c:ptCount val="18"/>
                <c:pt idx="0">
                  <c:v>9954</c:v>
                </c:pt>
                <c:pt idx="1">
                  <c:v>9976</c:v>
                </c:pt>
                <c:pt idx="2">
                  <c:v>10043</c:v>
                </c:pt>
                <c:pt idx="3">
                  <c:v>9795</c:v>
                </c:pt>
                <c:pt idx="4">
                  <c:v>9850</c:v>
                </c:pt>
                <c:pt idx="5">
                  <c:v>9874</c:v>
                </c:pt>
                <c:pt idx="6">
                  <c:v>9902</c:v>
                </c:pt>
                <c:pt idx="7">
                  <c:v>10083</c:v>
                </c:pt>
                <c:pt idx="8">
                  <c:v>10074</c:v>
                </c:pt>
                <c:pt idx="9">
                  <c:v>10111</c:v>
                </c:pt>
                <c:pt idx="10">
                  <c:v>10094</c:v>
                </c:pt>
                <c:pt idx="11">
                  <c:v>10205</c:v>
                </c:pt>
                <c:pt idx="12">
                  <c:v>10300</c:v>
                </c:pt>
                <c:pt idx="13">
                  <c:v>10485</c:v>
                </c:pt>
                <c:pt idx="14">
                  <c:v>10519</c:v>
                </c:pt>
                <c:pt idx="15">
                  <c:v>10424</c:v>
                </c:pt>
                <c:pt idx="16">
                  <c:v>10544</c:v>
                </c:pt>
                <c:pt idx="17">
                  <c:v>10641</c:v>
                </c:pt>
              </c:numCache>
            </c:numRef>
          </c:val>
          <c:smooth val="0"/>
        </c:ser>
        <c:ser>
          <c:idx val="1"/>
          <c:order val="1"/>
          <c:tx>
            <c:strRef>
              <c:f>Hoja1!$C$1</c:f>
              <c:strCache>
                <c:ptCount val="1"/>
                <c:pt idx="0">
                  <c:v>Capacidad real de alojamiento</c:v>
                </c:pt>
              </c:strCache>
            </c:strRef>
          </c:tx>
          <c:dLbls>
            <c:txPr>
              <a:bodyPr/>
              <a:lstStyle/>
              <a:p>
                <a:pPr>
                  <a:defRPr sz="900">
                    <a:latin typeface="Arial" pitchFamily="34" charset="0"/>
                    <a:cs typeface="Arial" pitchFamily="34" charset="0"/>
                  </a:defRPr>
                </a:pPr>
                <a:endParaRPr lang="es-A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Hoja1!$A$2:$A$19</c:f>
              <c:strCache>
                <c:ptCount val="18"/>
                <c:pt idx="0">
                  <c:v>sep</c:v>
                </c:pt>
                <c:pt idx="1">
                  <c:v>oct</c:v>
                </c:pt>
                <c:pt idx="2">
                  <c:v>nov</c:v>
                </c:pt>
                <c:pt idx="3">
                  <c:v>dic</c:v>
                </c:pt>
                <c:pt idx="4">
                  <c:v>ene</c:v>
                </c:pt>
                <c:pt idx="5">
                  <c:v>feb</c:v>
                </c:pt>
                <c:pt idx="6">
                  <c:v>mar</c:v>
                </c:pt>
                <c:pt idx="7">
                  <c:v>abr</c:v>
                </c:pt>
                <c:pt idx="8">
                  <c:v>may</c:v>
                </c:pt>
                <c:pt idx="9">
                  <c:v>jun</c:v>
                </c:pt>
                <c:pt idx="10">
                  <c:v>jul</c:v>
                </c:pt>
                <c:pt idx="11">
                  <c:v>ago</c:v>
                </c:pt>
                <c:pt idx="12">
                  <c:v>sep</c:v>
                </c:pt>
                <c:pt idx="13">
                  <c:v>oct</c:v>
                </c:pt>
                <c:pt idx="14">
                  <c:v>nov</c:v>
                </c:pt>
                <c:pt idx="15">
                  <c:v>dic</c:v>
                </c:pt>
                <c:pt idx="16">
                  <c:v>ene</c:v>
                </c:pt>
                <c:pt idx="17">
                  <c:v>feb</c:v>
                </c:pt>
              </c:strCache>
            </c:strRef>
          </c:cat>
          <c:val>
            <c:numRef>
              <c:f>Hoja1!$C$2:$C$19</c:f>
              <c:numCache>
                <c:formatCode>General</c:formatCode>
                <c:ptCount val="18"/>
                <c:pt idx="0">
                  <c:v>10840</c:v>
                </c:pt>
                <c:pt idx="1">
                  <c:v>10763</c:v>
                </c:pt>
                <c:pt idx="2">
                  <c:v>10790</c:v>
                </c:pt>
                <c:pt idx="3">
                  <c:v>10783</c:v>
                </c:pt>
                <c:pt idx="4">
                  <c:v>10790</c:v>
                </c:pt>
                <c:pt idx="5">
                  <c:v>10775</c:v>
                </c:pt>
                <c:pt idx="6">
                  <c:v>10826</c:v>
                </c:pt>
                <c:pt idx="7">
                  <c:v>10848</c:v>
                </c:pt>
                <c:pt idx="8">
                  <c:v>10848</c:v>
                </c:pt>
                <c:pt idx="9">
                  <c:v>10917</c:v>
                </c:pt>
                <c:pt idx="10">
                  <c:v>10910</c:v>
                </c:pt>
                <c:pt idx="11">
                  <c:v>10835</c:v>
                </c:pt>
                <c:pt idx="12">
                  <c:v>10879</c:v>
                </c:pt>
                <c:pt idx="13">
                  <c:v>10914</c:v>
                </c:pt>
                <c:pt idx="14">
                  <c:v>10984</c:v>
                </c:pt>
                <c:pt idx="15">
                  <c:v>11071</c:v>
                </c:pt>
                <c:pt idx="16">
                  <c:v>11065</c:v>
                </c:pt>
                <c:pt idx="17">
                  <c:v>11282</c:v>
                </c:pt>
              </c:numCache>
            </c:numRef>
          </c:val>
          <c:smooth val="0"/>
        </c:ser>
        <c:dLbls>
          <c:showLegendKey val="0"/>
          <c:showVal val="0"/>
          <c:showCatName val="0"/>
          <c:showSerName val="0"/>
          <c:showPercent val="0"/>
          <c:showBubbleSize val="0"/>
        </c:dLbls>
        <c:marker val="1"/>
        <c:smooth val="0"/>
        <c:axId val="25118592"/>
        <c:axId val="25120128"/>
      </c:lineChart>
      <c:catAx>
        <c:axId val="25118592"/>
        <c:scaling>
          <c:orientation val="minMax"/>
        </c:scaling>
        <c:delete val="0"/>
        <c:axPos val="b"/>
        <c:numFmt formatCode="mmm\-yy" sourceLinked="1"/>
        <c:majorTickMark val="out"/>
        <c:minorTickMark val="none"/>
        <c:tickLblPos val="nextTo"/>
        <c:txPr>
          <a:bodyPr/>
          <a:lstStyle/>
          <a:p>
            <a:pPr>
              <a:defRPr sz="1000">
                <a:latin typeface="Arial" pitchFamily="34" charset="0"/>
                <a:cs typeface="Arial" pitchFamily="34" charset="0"/>
              </a:defRPr>
            </a:pPr>
            <a:endParaRPr lang="es-AR"/>
          </a:p>
        </c:txPr>
        <c:crossAx val="25120128"/>
        <c:crosses val="autoZero"/>
        <c:auto val="1"/>
        <c:lblAlgn val="ctr"/>
        <c:lblOffset val="100"/>
        <c:noMultiLvlLbl val="1"/>
      </c:catAx>
      <c:valAx>
        <c:axId val="25120128"/>
        <c:scaling>
          <c:orientation val="minMax"/>
          <c:max val="11500"/>
          <c:min val="8000"/>
        </c:scaling>
        <c:delete val="1"/>
        <c:axPos val="l"/>
        <c:numFmt formatCode="General" sourceLinked="1"/>
        <c:majorTickMark val="out"/>
        <c:minorTickMark val="none"/>
        <c:tickLblPos val="nextTo"/>
        <c:crossAx val="25118592"/>
        <c:crosses val="autoZero"/>
        <c:crossBetween val="between"/>
      </c:valAx>
    </c:plotArea>
    <c:plotVisOnly val="1"/>
    <c:dispBlanksAs val="gap"/>
    <c:showDLblsOverMax val="0"/>
  </c:chart>
  <c:txPr>
    <a:bodyPr/>
    <a:lstStyle/>
    <a:p>
      <a:pPr>
        <a:defRPr sz="1800"/>
      </a:pPr>
      <a:endParaRPr lang="es-AR"/>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1144359661897048"/>
          <c:y val="9.1591834623739127E-2"/>
          <c:w val="0.40352541671582831"/>
          <c:h val="0.71734558229162282"/>
        </c:manualLayout>
      </c:layout>
      <c:doughnutChart>
        <c:varyColors val="1"/>
        <c:ser>
          <c:idx val="0"/>
          <c:order val="0"/>
          <c:tx>
            <c:strRef>
              <c:f>Hoja1!$B$1</c:f>
              <c:strCache>
                <c:ptCount val="1"/>
                <c:pt idx="0">
                  <c:v>Ventas</c:v>
                </c:pt>
              </c:strCache>
            </c:strRef>
          </c:tx>
          <c:dPt>
            <c:idx val="0"/>
            <c:bubble3D val="0"/>
          </c:dPt>
          <c:dPt>
            <c:idx val="1"/>
            <c:bubble3D val="0"/>
          </c:dPt>
          <c:dLbls>
            <c:dLbl>
              <c:idx val="0"/>
              <c:layout>
                <c:manualLayout>
                  <c:x val="-0.13865771681910824"/>
                  <c:y val="2.5015898616628805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13582492736195539"/>
                  <c:y val="4.3970210206528216E-3"/>
                </c:manualLayout>
              </c:layout>
              <c:showLegendKey val="0"/>
              <c:showVal val="0"/>
              <c:showCatName val="1"/>
              <c:showSerName val="0"/>
              <c:showPercent val="1"/>
              <c:showBubbleSize val="0"/>
              <c:extLst>
                <c:ext xmlns:c15="http://schemas.microsoft.com/office/drawing/2012/chart" uri="{CE6537A1-D6FC-4f65-9D91-7224C49458BB}">
                  <c15:layout/>
                </c:ext>
              </c:extLst>
            </c:dLbl>
            <c:txPr>
              <a:bodyPr/>
              <a:lstStyle/>
              <a:p>
                <a:pPr>
                  <a:defRPr sz="1100">
                    <a:latin typeface="Arial" pitchFamily="34" charset="0"/>
                    <a:cs typeface="Arial" pitchFamily="34" charset="0"/>
                  </a:defRPr>
                </a:pPr>
                <a:endParaRPr lang="es-AR"/>
              </a:p>
            </c:txPr>
            <c:showLegendKey val="0"/>
            <c:showVal val="0"/>
            <c:showCatName val="1"/>
            <c:showSerName val="0"/>
            <c:showPercent val="1"/>
            <c:showBubbleSize val="0"/>
            <c:showLeaderLines val="0"/>
            <c:extLst>
              <c:ext xmlns:c15="http://schemas.microsoft.com/office/drawing/2012/chart" uri="{CE6537A1-D6FC-4f65-9D91-7224C49458BB}"/>
            </c:extLst>
          </c:dLbls>
          <c:cat>
            <c:strRef>
              <c:f>Hoja1!$A$2:$A$3</c:f>
              <c:strCache>
                <c:ptCount val="2"/>
                <c:pt idx="0">
                  <c:v>Masculino</c:v>
                </c:pt>
                <c:pt idx="1">
                  <c:v>Femenino</c:v>
                </c:pt>
              </c:strCache>
            </c:strRef>
          </c:cat>
          <c:val>
            <c:numRef>
              <c:f>Hoja1!$B$2:$B$3</c:f>
              <c:numCache>
                <c:formatCode>General</c:formatCode>
                <c:ptCount val="2"/>
                <c:pt idx="0">
                  <c:v>190</c:v>
                </c:pt>
                <c:pt idx="1">
                  <c:v>8</c:v>
                </c:pt>
              </c:numCache>
            </c:numRef>
          </c:val>
        </c:ser>
        <c:dLbls>
          <c:showLegendKey val="0"/>
          <c:showVal val="0"/>
          <c:showCatName val="0"/>
          <c:showSerName val="0"/>
          <c:showPercent val="0"/>
          <c:showBubbleSize val="0"/>
          <c:showLeaderLines val="0"/>
        </c:dLbls>
        <c:firstSliceAng val="102"/>
        <c:holeSize val="50"/>
      </c:doughnutChart>
    </c:plotArea>
    <c:plotVisOnly val="1"/>
    <c:dispBlanksAs val="gap"/>
    <c:showDLblsOverMax val="0"/>
  </c:chart>
  <c:txPr>
    <a:bodyPr/>
    <a:lstStyle/>
    <a:p>
      <a:pPr>
        <a:defRPr sz="1800"/>
      </a:pPr>
      <a:endParaRPr lang="es-AR"/>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533063268495828"/>
          <c:y val="8.628985489059654E-2"/>
          <c:w val="0.34940972029107065"/>
          <c:h val="0.68982315995916244"/>
        </c:manualLayout>
      </c:layout>
      <c:doughnutChart>
        <c:varyColors val="1"/>
        <c:ser>
          <c:idx val="0"/>
          <c:order val="0"/>
          <c:tx>
            <c:strRef>
              <c:f>Hoja1!$B$1</c:f>
              <c:strCache>
                <c:ptCount val="1"/>
                <c:pt idx="0">
                  <c:v>Ventas</c:v>
                </c:pt>
              </c:strCache>
            </c:strRef>
          </c:tx>
          <c:dPt>
            <c:idx val="0"/>
            <c:bubble3D val="0"/>
          </c:dPt>
          <c:dPt>
            <c:idx val="1"/>
            <c:bubble3D val="0"/>
          </c:dPt>
          <c:dLbls>
            <c:dLbl>
              <c:idx val="0"/>
              <c:layout>
                <c:manualLayout>
                  <c:x val="0.14042393693274888"/>
                  <c:y val="2.4519536302448548E-3"/>
                </c:manualLayout>
              </c:layou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14654819433541294"/>
                  <c:y val="0.10977231923172419"/>
                </c:manualLayout>
              </c:layout>
              <c:showLegendKey val="0"/>
              <c:showVal val="0"/>
              <c:showCatName val="1"/>
              <c:showSerName val="0"/>
              <c:showPercent val="1"/>
              <c:showBubbleSize val="0"/>
              <c:extLst>
                <c:ext xmlns:c15="http://schemas.microsoft.com/office/drawing/2012/chart" uri="{CE6537A1-D6FC-4f65-9D91-7224C49458BB}">
                  <c15:layout/>
                </c:ext>
              </c:extLst>
            </c:dLbl>
            <c:txPr>
              <a:bodyPr/>
              <a:lstStyle/>
              <a:p>
                <a:pPr>
                  <a:defRPr sz="1050">
                    <a:latin typeface="Arial" pitchFamily="34" charset="0"/>
                    <a:cs typeface="Arial" pitchFamily="34" charset="0"/>
                  </a:defRPr>
                </a:pPr>
                <a:endParaRPr lang="es-AR"/>
              </a:p>
            </c:txPr>
            <c:showLegendKey val="0"/>
            <c:showVal val="0"/>
            <c:showCatName val="1"/>
            <c:showSerName val="0"/>
            <c:showPercent val="1"/>
            <c:showBubbleSize val="0"/>
            <c:showLeaderLines val="0"/>
            <c:extLst>
              <c:ext xmlns:c15="http://schemas.microsoft.com/office/drawing/2012/chart" uri="{CE6537A1-D6FC-4f65-9D91-7224C49458BB}"/>
            </c:extLst>
          </c:dLbls>
          <c:cat>
            <c:strRef>
              <c:f>Hoja1!$A$2:$A$3</c:f>
              <c:strCache>
                <c:ptCount val="2"/>
                <c:pt idx="0">
                  <c:v>Condenados/as</c:v>
                </c:pt>
                <c:pt idx="1">
                  <c:v>Encarcelados/as preventivamente</c:v>
                </c:pt>
              </c:strCache>
            </c:strRef>
          </c:cat>
          <c:val>
            <c:numRef>
              <c:f>Hoja1!$B$2:$B$3</c:f>
              <c:numCache>
                <c:formatCode>General</c:formatCode>
                <c:ptCount val="2"/>
                <c:pt idx="0">
                  <c:v>56</c:v>
                </c:pt>
                <c:pt idx="1">
                  <c:v>142</c:v>
                </c:pt>
              </c:numCache>
            </c:numRef>
          </c:val>
        </c:ser>
        <c:dLbls>
          <c:showLegendKey val="0"/>
          <c:showVal val="0"/>
          <c:showCatName val="0"/>
          <c:showSerName val="0"/>
          <c:showPercent val="0"/>
          <c:showBubbleSize val="0"/>
          <c:showLeaderLines val="0"/>
        </c:dLbls>
        <c:firstSliceAng val="53"/>
        <c:holeSize val="50"/>
      </c:doughnutChart>
    </c:plotArea>
    <c:plotVisOnly val="1"/>
    <c:dispBlanksAs val="gap"/>
    <c:showDLblsOverMax val="0"/>
  </c:chart>
  <c:txPr>
    <a:bodyPr/>
    <a:lstStyle/>
    <a:p>
      <a:pPr>
        <a:defRPr sz="1800"/>
      </a:pPr>
      <a:endParaRPr lang="es-AR"/>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1497895309346158"/>
          <c:y val="0.20269079788855368"/>
          <c:w val="0.35749692450633558"/>
          <c:h val="0.64436358923082615"/>
        </c:manualLayout>
      </c:layout>
      <c:doughnutChart>
        <c:varyColors val="1"/>
        <c:ser>
          <c:idx val="1"/>
          <c:order val="0"/>
          <c:tx>
            <c:strRef>
              <c:f>Hoja1!$C$1</c:f>
              <c:strCache>
                <c:ptCount val="1"/>
                <c:pt idx="0">
                  <c:v>Columna1</c:v>
                </c:pt>
              </c:strCache>
            </c:strRef>
          </c:tx>
          <c:dLbls>
            <c:dLbl>
              <c:idx val="0"/>
              <c:layout>
                <c:manualLayout>
                  <c:x val="0.17312061012420707"/>
                  <c:y val="-0.14019097593144922"/>
                </c:manualLayout>
              </c:layout>
              <c:showLegendKey val="0"/>
              <c:showVal val="0"/>
              <c:showCatName val="1"/>
              <c:showSerName val="0"/>
              <c:showPercent val="1"/>
              <c:showBubbleSize val="0"/>
            </c:dLbl>
            <c:dLbl>
              <c:idx val="1"/>
              <c:layout>
                <c:manualLayout>
                  <c:x val="-0.16057563837607616"/>
                  <c:y val="0"/>
                </c:manualLayout>
              </c:layout>
              <c:showLegendKey val="0"/>
              <c:showVal val="0"/>
              <c:showCatName val="1"/>
              <c:showSerName val="0"/>
              <c:showPercent val="1"/>
              <c:showBubbleSize val="0"/>
            </c:dLbl>
            <c:txPr>
              <a:bodyPr/>
              <a:lstStyle/>
              <a:p>
                <a:pPr>
                  <a:defRPr sz="1100">
                    <a:latin typeface="Arial" pitchFamily="34" charset="0"/>
                    <a:cs typeface="Arial" pitchFamily="34" charset="0"/>
                  </a:defRPr>
                </a:pPr>
                <a:endParaRPr lang="es-AR"/>
              </a:p>
            </c:txPr>
            <c:showLegendKey val="0"/>
            <c:showVal val="0"/>
            <c:showCatName val="1"/>
            <c:showSerName val="0"/>
            <c:showPercent val="1"/>
            <c:showBubbleSize val="0"/>
            <c:showLeaderLines val="0"/>
          </c:dLbls>
          <c:cat>
            <c:strRef>
              <c:f>Hoja1!$A$2:$A$3</c:f>
              <c:strCache>
                <c:ptCount val="2"/>
                <c:pt idx="0">
                  <c:v>Alojados en dependencias penitenciarias</c:v>
                </c:pt>
                <c:pt idx="1">
                  <c:v>Arresto domiciliario </c:v>
                </c:pt>
              </c:strCache>
            </c:strRef>
          </c:cat>
          <c:val>
            <c:numRef>
              <c:f>Hoja1!$C$2:$C$3</c:f>
              <c:numCache>
                <c:formatCode>General</c:formatCode>
                <c:ptCount val="2"/>
                <c:pt idx="0">
                  <c:v>75.811209439528028</c:v>
                </c:pt>
                <c:pt idx="1">
                  <c:v>24.188790560471976</c:v>
                </c:pt>
              </c:numCache>
            </c:numRef>
          </c:val>
        </c:ser>
        <c:dLbls>
          <c:showLegendKey val="0"/>
          <c:showVal val="0"/>
          <c:showCatName val="0"/>
          <c:showSerName val="0"/>
          <c:showPercent val="0"/>
          <c:showBubbleSize val="0"/>
          <c:showLeaderLines val="0"/>
        </c:dLbls>
        <c:firstSliceAng val="0"/>
        <c:holeSize val="50"/>
      </c:doughnutChart>
    </c:plotArea>
    <c:plotVisOnly val="1"/>
    <c:dispBlanksAs val="gap"/>
    <c:showDLblsOverMax val="0"/>
  </c:chart>
  <c:txPr>
    <a:bodyPr/>
    <a:lstStyle/>
    <a:p>
      <a:pPr>
        <a:defRPr sz="1800"/>
      </a:pPr>
      <a:endParaRPr lang="es-AR"/>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8547713044803807"/>
          <c:y val="6.4787932961356764E-2"/>
          <c:w val="0.54715616797900257"/>
          <c:h val="0.82073425196850414"/>
        </c:manualLayout>
      </c:layout>
      <c:doughnutChart>
        <c:varyColors val="1"/>
        <c:ser>
          <c:idx val="0"/>
          <c:order val="0"/>
          <c:tx>
            <c:strRef>
              <c:f>Hoja1!$B$1</c:f>
              <c:strCache>
                <c:ptCount val="1"/>
                <c:pt idx="0">
                  <c:v>Ventas</c:v>
                </c:pt>
              </c:strCache>
            </c:strRef>
          </c:tx>
          <c:dPt>
            <c:idx val="0"/>
            <c:bubble3D val="0"/>
          </c:dPt>
          <c:dPt>
            <c:idx val="1"/>
            <c:bubble3D val="0"/>
          </c:dPt>
          <c:dLbls>
            <c:dLbl>
              <c:idx val="0"/>
              <c:layout>
                <c:manualLayout>
                  <c:x val="-0.14686158902240834"/>
                  <c:y val="8.9551960541620537E-3"/>
                </c:manualLayout>
              </c:layout>
              <c:tx>
                <c:rich>
                  <a:bodyPr/>
                  <a:lstStyle/>
                  <a:p>
                    <a:r>
                      <a:rPr lang="en-US" dirty="0" smtClean="0"/>
                      <a:t>Masc.</a:t>
                    </a:r>
                    <a:r>
                      <a:rPr lang="en-US" dirty="0"/>
                      <a:t>
88%</a:t>
                    </a:r>
                  </a:p>
                </c:rich>
              </c:tx>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16055386610790015"/>
                  <c:y val="2.0632373976278984E-2"/>
                </c:manualLayout>
              </c:layout>
              <c:tx>
                <c:rich>
                  <a:bodyPr/>
                  <a:lstStyle/>
                  <a:p>
                    <a:r>
                      <a:rPr lang="en-US" dirty="0" smtClean="0"/>
                      <a:t>Fem.</a:t>
                    </a:r>
                    <a:r>
                      <a:rPr lang="en-US" dirty="0"/>
                      <a:t>
12%</a:t>
                    </a:r>
                  </a:p>
                </c:rich>
              </c:tx>
              <c:showLegendKey val="0"/>
              <c:showVal val="0"/>
              <c:showCatName val="1"/>
              <c:showSerName val="0"/>
              <c:showPercent val="1"/>
              <c:showBubbleSize val="0"/>
              <c:extLst>
                <c:ext xmlns:c15="http://schemas.microsoft.com/office/drawing/2012/chart" uri="{CE6537A1-D6FC-4f65-9D91-7224C49458BB}">
                  <c15:layout/>
                </c:ext>
              </c:extLst>
            </c:dLbl>
            <c:txPr>
              <a:bodyPr/>
              <a:lstStyle/>
              <a:p>
                <a:pPr>
                  <a:defRPr sz="1100">
                    <a:latin typeface="Arial" pitchFamily="34" charset="0"/>
                    <a:cs typeface="Arial" pitchFamily="34" charset="0"/>
                  </a:defRPr>
                </a:pPr>
                <a:endParaRPr lang="es-AR"/>
              </a:p>
            </c:txPr>
            <c:showLegendKey val="0"/>
            <c:showVal val="0"/>
            <c:showCatName val="1"/>
            <c:showSerName val="0"/>
            <c:showPercent val="1"/>
            <c:showBubbleSize val="0"/>
            <c:showLeaderLines val="0"/>
            <c:extLst>
              <c:ext xmlns:c15="http://schemas.microsoft.com/office/drawing/2012/chart" uri="{CE6537A1-D6FC-4f65-9D91-7224C49458BB}">
                <c15:layout/>
              </c:ext>
            </c:extLst>
          </c:dLbls>
          <c:cat>
            <c:strRef>
              <c:f>Hoja1!$A$2:$A$3</c:f>
              <c:strCache>
                <c:ptCount val="2"/>
                <c:pt idx="0">
                  <c:v>Masculino</c:v>
                </c:pt>
                <c:pt idx="1">
                  <c:v>Femenino</c:v>
                </c:pt>
              </c:strCache>
            </c:strRef>
          </c:cat>
          <c:val>
            <c:numRef>
              <c:f>Hoja1!$B$2:$B$3</c:f>
              <c:numCache>
                <c:formatCode>General</c:formatCode>
                <c:ptCount val="2"/>
                <c:pt idx="0">
                  <c:v>455</c:v>
                </c:pt>
                <c:pt idx="1">
                  <c:v>59</c:v>
                </c:pt>
              </c:numCache>
            </c:numRef>
          </c:val>
        </c:ser>
        <c:dLbls>
          <c:showLegendKey val="0"/>
          <c:showVal val="0"/>
          <c:showCatName val="0"/>
          <c:showSerName val="0"/>
          <c:showPercent val="0"/>
          <c:showBubbleSize val="0"/>
          <c:showLeaderLines val="0"/>
        </c:dLbls>
        <c:firstSliceAng val="110"/>
        <c:holeSize val="50"/>
      </c:doughnutChart>
    </c:plotArea>
    <c:plotVisOnly val="1"/>
    <c:dispBlanksAs val="zero"/>
    <c:showDLblsOverMax val="0"/>
  </c:chart>
  <c:txPr>
    <a:bodyPr/>
    <a:lstStyle/>
    <a:p>
      <a:pPr>
        <a:defRPr sz="1800"/>
      </a:pPr>
      <a:endParaRPr lang="es-AR"/>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2933684756274653"/>
          <c:y val="9.767360918231309E-2"/>
          <c:w val="0.51108782037553446"/>
          <c:h val="0.75249237012880921"/>
        </c:manualLayout>
      </c:layout>
      <c:doughnutChart>
        <c:varyColors val="1"/>
        <c:ser>
          <c:idx val="0"/>
          <c:order val="0"/>
          <c:tx>
            <c:strRef>
              <c:f>Hoja1!$B$1</c:f>
              <c:strCache>
                <c:ptCount val="1"/>
                <c:pt idx="0">
                  <c:v>Ventas</c:v>
                </c:pt>
              </c:strCache>
            </c:strRef>
          </c:tx>
          <c:dPt>
            <c:idx val="0"/>
            <c:bubble3D val="0"/>
          </c:dPt>
          <c:dPt>
            <c:idx val="1"/>
            <c:bubble3D val="0"/>
          </c:dPt>
          <c:dLbls>
            <c:dLbl>
              <c:idx val="0"/>
              <c:layout>
                <c:manualLayout>
                  <c:x val="-0.15598582480734463"/>
                  <c:y val="-1.4970564536997426E-3"/>
                </c:manualLayout>
              </c:layou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16033572027350496"/>
                  <c:y val="1.8090025653650553E-2"/>
                </c:manualLayout>
              </c:layout>
              <c:showLegendKey val="0"/>
              <c:showVal val="0"/>
              <c:showCatName val="1"/>
              <c:showSerName val="0"/>
              <c:showPercent val="1"/>
              <c:showBubbleSize val="0"/>
            </c:dLbl>
            <c:txPr>
              <a:bodyPr/>
              <a:lstStyle/>
              <a:p>
                <a:pPr>
                  <a:defRPr sz="1100">
                    <a:latin typeface="Arial" pitchFamily="34" charset="0"/>
                    <a:cs typeface="Arial" pitchFamily="34" charset="0"/>
                  </a:defRPr>
                </a:pPr>
                <a:endParaRPr lang="es-AR"/>
              </a:p>
            </c:txPr>
            <c:showLegendKey val="0"/>
            <c:showVal val="0"/>
            <c:showCatName val="1"/>
            <c:showSerName val="0"/>
            <c:showPercent val="1"/>
            <c:showBubbleSize val="0"/>
            <c:showLeaderLines val="0"/>
            <c:extLst>
              <c:ext xmlns:c15="http://schemas.microsoft.com/office/drawing/2012/chart" uri="{CE6537A1-D6FC-4f65-9D91-7224C49458BB}">
                <c15:layout/>
              </c:ext>
            </c:extLst>
          </c:dLbls>
          <c:cat>
            <c:strRef>
              <c:f>Hoja1!$A$2:$A$3</c:f>
              <c:strCache>
                <c:ptCount val="2"/>
                <c:pt idx="0">
                  <c:v>Mayores 21 años</c:v>
                </c:pt>
                <c:pt idx="1">
                  <c:v>Jóvenes adultos</c:v>
                </c:pt>
              </c:strCache>
            </c:strRef>
          </c:cat>
          <c:val>
            <c:numRef>
              <c:f>Hoja1!$B$2:$B$3</c:f>
              <c:numCache>
                <c:formatCode>General</c:formatCode>
                <c:ptCount val="2"/>
                <c:pt idx="0">
                  <c:v>498</c:v>
                </c:pt>
                <c:pt idx="1">
                  <c:v>16</c:v>
                </c:pt>
              </c:numCache>
            </c:numRef>
          </c:val>
        </c:ser>
        <c:dLbls>
          <c:showLegendKey val="0"/>
          <c:showVal val="0"/>
          <c:showCatName val="0"/>
          <c:showSerName val="0"/>
          <c:showPercent val="0"/>
          <c:showBubbleSize val="0"/>
          <c:showLeaderLines val="0"/>
        </c:dLbls>
        <c:firstSliceAng val="96"/>
        <c:holeSize val="50"/>
      </c:doughnutChart>
    </c:plotArea>
    <c:plotVisOnly val="1"/>
    <c:dispBlanksAs val="zero"/>
    <c:showDLblsOverMax val="0"/>
  </c:chart>
  <c:txPr>
    <a:bodyPr/>
    <a:lstStyle/>
    <a:p>
      <a:pPr>
        <a:defRPr sz="1800"/>
      </a:pPr>
      <a:endParaRPr lang="es-AR"/>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2890362671698559"/>
          <c:y val="9.767360918231309E-2"/>
          <c:w val="0.32780372906497951"/>
          <c:h val="0.87468444903234577"/>
        </c:manualLayout>
      </c:layout>
      <c:doughnutChart>
        <c:varyColors val="1"/>
        <c:ser>
          <c:idx val="0"/>
          <c:order val="0"/>
          <c:tx>
            <c:strRef>
              <c:f>Hoja1!$B$1</c:f>
              <c:strCache>
                <c:ptCount val="1"/>
                <c:pt idx="0">
                  <c:v>Ventas</c:v>
                </c:pt>
              </c:strCache>
            </c:strRef>
          </c:tx>
          <c:dPt>
            <c:idx val="0"/>
            <c:bubble3D val="0"/>
          </c:dPt>
          <c:dPt>
            <c:idx val="1"/>
            <c:bubble3D val="0"/>
          </c:dPt>
          <c:dLbls>
            <c:dLbl>
              <c:idx val="0"/>
              <c:layout>
                <c:manualLayout>
                  <c:x val="0.1325349805065181"/>
                  <c:y val="-9.7159430632949836E-2"/>
                </c:manualLayout>
              </c:layout>
              <c:tx>
                <c:rich>
                  <a:bodyPr/>
                  <a:lstStyle/>
                  <a:p>
                    <a:r>
                      <a:rPr lang="en-US" dirty="0" err="1" smtClean="0"/>
                      <a:t>Condenados</a:t>
                    </a:r>
                    <a:r>
                      <a:rPr lang="en-US" dirty="0" smtClean="0"/>
                      <a:t>/</a:t>
                    </a:r>
                  </a:p>
                  <a:p>
                    <a:r>
                      <a:rPr lang="en-US" dirty="0" smtClean="0"/>
                      <a:t>as</a:t>
                    </a:r>
                    <a:r>
                      <a:rPr lang="en-US" dirty="0"/>
                      <a:t>
20%</a:t>
                    </a:r>
                  </a:p>
                </c:rich>
              </c:tx>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1354255202921863"/>
                  <c:y val="1.1138935883017013E-2"/>
                </c:manualLayout>
              </c:layout>
              <c:tx>
                <c:rich>
                  <a:bodyPr/>
                  <a:lstStyle/>
                  <a:p>
                    <a:r>
                      <a:rPr lang="en-US" sz="1100" dirty="0" err="1"/>
                      <a:t>Encarcelados</a:t>
                    </a:r>
                    <a:r>
                      <a:rPr lang="en-US" sz="1100" dirty="0"/>
                      <a:t> </a:t>
                    </a:r>
                    <a:r>
                      <a:rPr lang="en-US" sz="1100" dirty="0" smtClean="0"/>
                      <a:t>prevent.</a:t>
                    </a:r>
                    <a:r>
                      <a:rPr lang="en-US" sz="1100" dirty="0"/>
                      <a:t>
80%</a:t>
                    </a:r>
                    <a:endParaRPr lang="en-US" dirty="0"/>
                  </a:p>
                </c:rich>
              </c:tx>
              <c:showLegendKey val="0"/>
              <c:showVal val="0"/>
              <c:showCatName val="1"/>
              <c:showSerName val="0"/>
              <c:showPercent val="1"/>
              <c:showBubbleSize val="0"/>
              <c:extLst>
                <c:ext xmlns:c15="http://schemas.microsoft.com/office/drawing/2012/chart" uri="{CE6537A1-D6FC-4f65-9D91-7224C49458BB}">
                  <c15:layout>
                    <c:manualLayout>
                      <c:w val="0.21320780662656993"/>
                      <c:h val="0.33044571673744993"/>
                    </c:manualLayout>
                  </c15:layout>
                </c:ext>
              </c:extLst>
            </c:dLbl>
            <c:txPr>
              <a:bodyPr/>
              <a:lstStyle/>
              <a:p>
                <a:pPr>
                  <a:defRPr sz="1100">
                    <a:latin typeface="Arial" pitchFamily="34" charset="0"/>
                    <a:cs typeface="Arial" pitchFamily="34" charset="0"/>
                  </a:defRPr>
                </a:pPr>
                <a:endParaRPr lang="es-AR"/>
              </a:p>
            </c:txPr>
            <c:showLegendKey val="0"/>
            <c:showVal val="0"/>
            <c:showCatName val="1"/>
            <c:showSerName val="0"/>
            <c:showPercent val="1"/>
            <c:showBubbleSize val="0"/>
            <c:showLeaderLines val="0"/>
            <c:extLst>
              <c:ext xmlns:c15="http://schemas.microsoft.com/office/drawing/2012/chart" uri="{CE6537A1-D6FC-4f65-9D91-7224C49458BB}">
                <c15:layout/>
              </c:ext>
            </c:extLst>
          </c:dLbls>
          <c:cat>
            <c:strRef>
              <c:f>Hoja1!$A$2:$A$3</c:f>
              <c:strCache>
                <c:ptCount val="2"/>
                <c:pt idx="0">
                  <c:v>Condenados/as</c:v>
                </c:pt>
                <c:pt idx="1">
                  <c:v>Encarcelados preventivamente</c:v>
                </c:pt>
              </c:strCache>
            </c:strRef>
          </c:cat>
          <c:val>
            <c:numRef>
              <c:f>Hoja1!$B$2:$B$3</c:f>
              <c:numCache>
                <c:formatCode>General</c:formatCode>
                <c:ptCount val="2"/>
                <c:pt idx="0">
                  <c:v>98</c:v>
                </c:pt>
                <c:pt idx="1">
                  <c:v>416</c:v>
                </c:pt>
              </c:numCache>
            </c:numRef>
          </c:val>
        </c:ser>
        <c:dLbls>
          <c:showLegendKey val="0"/>
          <c:showVal val="0"/>
          <c:showCatName val="0"/>
          <c:showSerName val="0"/>
          <c:showPercent val="0"/>
          <c:showBubbleSize val="0"/>
          <c:showLeaderLines val="0"/>
        </c:dLbls>
        <c:firstSliceAng val="61"/>
        <c:holeSize val="50"/>
      </c:doughnutChart>
    </c:plotArea>
    <c:plotVisOnly val="1"/>
    <c:dispBlanksAs val="zero"/>
    <c:showDLblsOverMax val="0"/>
  </c:chart>
  <c:txPr>
    <a:bodyPr/>
    <a:lstStyle/>
    <a:p>
      <a:pPr>
        <a:defRPr sz="1800"/>
      </a:pPr>
      <a:endParaRPr lang="es-AR"/>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2933684756274653"/>
          <c:y val="9.767360918231309E-2"/>
          <c:w val="0.48990636842819935"/>
          <c:h val="0.79528452132075089"/>
        </c:manualLayout>
      </c:layout>
      <c:doughnutChart>
        <c:varyColors val="1"/>
        <c:ser>
          <c:idx val="0"/>
          <c:order val="0"/>
          <c:tx>
            <c:strRef>
              <c:f>Hoja1!$B$1</c:f>
              <c:strCache>
                <c:ptCount val="1"/>
                <c:pt idx="0">
                  <c:v>Ventas</c:v>
                </c:pt>
              </c:strCache>
            </c:strRef>
          </c:tx>
          <c:dPt>
            <c:idx val="0"/>
            <c:bubble3D val="0"/>
          </c:dPt>
          <c:dPt>
            <c:idx val="1"/>
            <c:bubble3D val="0"/>
          </c:dPt>
          <c:dLbls>
            <c:dLbl>
              <c:idx val="0"/>
              <c:layout>
                <c:manualLayout>
                  <c:x val="0.18276240911503661"/>
                  <c:y val="-1.0485409850273558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16299207495463466"/>
                  <c:y val="-4.5754561253479896E-2"/>
                </c:manualLayout>
              </c:layout>
              <c:showLegendKey val="0"/>
              <c:showVal val="0"/>
              <c:showCatName val="1"/>
              <c:showSerName val="0"/>
              <c:showPercent val="1"/>
              <c:showBubbleSize val="0"/>
              <c:extLst>
                <c:ext xmlns:c15="http://schemas.microsoft.com/office/drawing/2012/chart" uri="{CE6537A1-D6FC-4f65-9D91-7224C49458BB}">
                  <c15:layout/>
                </c:ext>
              </c:extLst>
            </c:dLbl>
            <c:txPr>
              <a:bodyPr/>
              <a:lstStyle/>
              <a:p>
                <a:pPr>
                  <a:defRPr sz="1100">
                    <a:latin typeface="Arial" pitchFamily="34" charset="0"/>
                    <a:cs typeface="Arial" pitchFamily="34" charset="0"/>
                  </a:defRPr>
                </a:pPr>
                <a:endParaRPr lang="es-AR"/>
              </a:p>
            </c:txPr>
            <c:showLegendKey val="0"/>
            <c:showVal val="0"/>
            <c:showCatName val="1"/>
            <c:showSerName val="0"/>
            <c:showPercent val="1"/>
            <c:showBubbleSize val="0"/>
            <c:showLeaderLines val="0"/>
            <c:extLst>
              <c:ext xmlns:c15="http://schemas.microsoft.com/office/drawing/2012/chart" uri="{CE6537A1-D6FC-4f65-9D91-7224C49458BB}"/>
            </c:extLst>
          </c:dLbls>
          <c:cat>
            <c:strRef>
              <c:f>Hoja1!$A$2:$A$3</c:f>
              <c:strCache>
                <c:ptCount val="2"/>
                <c:pt idx="0">
                  <c:v>Masc.</c:v>
                </c:pt>
                <c:pt idx="1">
                  <c:v>Fem.</c:v>
                </c:pt>
              </c:strCache>
            </c:strRef>
          </c:cat>
          <c:val>
            <c:numRef>
              <c:f>Hoja1!$B$2:$B$3</c:f>
              <c:numCache>
                <c:formatCode>General</c:formatCode>
                <c:ptCount val="2"/>
                <c:pt idx="0">
                  <c:v>55</c:v>
                </c:pt>
                <c:pt idx="1">
                  <c:v>109</c:v>
                </c:pt>
              </c:numCache>
            </c:numRef>
          </c:val>
        </c:ser>
        <c:dLbls>
          <c:showLegendKey val="0"/>
          <c:showVal val="0"/>
          <c:showCatName val="0"/>
          <c:showSerName val="0"/>
          <c:showPercent val="0"/>
          <c:showBubbleSize val="0"/>
          <c:showLeaderLines val="0"/>
        </c:dLbls>
        <c:firstSliceAng val="26"/>
        <c:holeSize val="50"/>
      </c:doughnutChart>
    </c:plotArea>
    <c:plotVisOnly val="1"/>
    <c:dispBlanksAs val="zero"/>
    <c:showDLblsOverMax val="0"/>
  </c:chart>
  <c:txPr>
    <a:bodyPr/>
    <a:lstStyle/>
    <a:p>
      <a:pPr>
        <a:defRPr sz="1800"/>
      </a:pPr>
      <a:endParaRPr lang="es-AR"/>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3528990841083356"/>
          <c:y val="6.2074426709709668E-2"/>
          <c:w val="0.36879894814523828"/>
          <c:h val="0.72282626214964285"/>
        </c:manualLayout>
      </c:layout>
      <c:doughnutChart>
        <c:varyColors val="1"/>
        <c:ser>
          <c:idx val="0"/>
          <c:order val="0"/>
          <c:tx>
            <c:strRef>
              <c:f>Hoja1!$B$1</c:f>
              <c:strCache>
                <c:ptCount val="1"/>
                <c:pt idx="0">
                  <c:v>Ventas</c:v>
                </c:pt>
              </c:strCache>
            </c:strRef>
          </c:tx>
          <c:dPt>
            <c:idx val="0"/>
            <c:bubble3D val="0"/>
          </c:dPt>
          <c:dPt>
            <c:idx val="1"/>
            <c:bubble3D val="0"/>
          </c:dPt>
          <c:dLbls>
            <c:dLbl>
              <c:idx val="0"/>
              <c:layout>
                <c:manualLayout>
                  <c:x val="-0.15385449660282949"/>
                  <c:y val="-1.3383352916031105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13169780342367665"/>
                  <c:y val="1.5075952057818402E-3"/>
                </c:manualLayout>
              </c:layout>
              <c:showLegendKey val="0"/>
              <c:showVal val="0"/>
              <c:showCatName val="1"/>
              <c:showSerName val="0"/>
              <c:showPercent val="1"/>
              <c:showBubbleSize val="0"/>
              <c:extLst>
                <c:ext xmlns:c15="http://schemas.microsoft.com/office/drawing/2012/chart" uri="{CE6537A1-D6FC-4f65-9D91-7224C49458BB}">
                  <c15:layout/>
                </c:ext>
              </c:extLst>
            </c:dLbl>
            <c:txPr>
              <a:bodyPr/>
              <a:lstStyle/>
              <a:p>
                <a:pPr>
                  <a:defRPr sz="1100">
                    <a:latin typeface="Arial" pitchFamily="34" charset="0"/>
                    <a:cs typeface="Arial" pitchFamily="34" charset="0"/>
                  </a:defRPr>
                </a:pPr>
                <a:endParaRPr lang="es-AR"/>
              </a:p>
            </c:txPr>
            <c:showLegendKey val="0"/>
            <c:showVal val="0"/>
            <c:showCatName val="1"/>
            <c:showSerName val="0"/>
            <c:showPercent val="1"/>
            <c:showBubbleSize val="0"/>
            <c:showLeaderLines val="0"/>
            <c:extLst>
              <c:ext xmlns:c15="http://schemas.microsoft.com/office/drawing/2012/chart" uri="{CE6537A1-D6FC-4f65-9D91-7224C49458BB}">
                <c15:layout/>
              </c:ext>
            </c:extLst>
          </c:dLbls>
          <c:cat>
            <c:strRef>
              <c:f>Hoja1!$A$2:$A$3</c:f>
              <c:strCache>
                <c:ptCount val="2"/>
                <c:pt idx="0">
                  <c:v>Mayores 21 años</c:v>
                </c:pt>
                <c:pt idx="1">
                  <c:v>Jóvenes adultos</c:v>
                </c:pt>
              </c:strCache>
            </c:strRef>
          </c:cat>
          <c:val>
            <c:numRef>
              <c:f>Hoja1!$B$2:$B$3</c:f>
              <c:numCache>
                <c:formatCode>General</c:formatCode>
                <c:ptCount val="2"/>
                <c:pt idx="0">
                  <c:v>159</c:v>
                </c:pt>
                <c:pt idx="1">
                  <c:v>7</c:v>
                </c:pt>
              </c:numCache>
            </c:numRef>
          </c:val>
        </c:ser>
        <c:dLbls>
          <c:showLegendKey val="0"/>
          <c:showVal val="0"/>
          <c:showCatName val="0"/>
          <c:showSerName val="0"/>
          <c:showPercent val="0"/>
          <c:showBubbleSize val="0"/>
          <c:showLeaderLines val="0"/>
        </c:dLbls>
        <c:firstSliceAng val="94"/>
        <c:holeSize val="50"/>
      </c:doughnutChart>
    </c:plotArea>
    <c:plotVisOnly val="1"/>
    <c:dispBlanksAs val="zero"/>
    <c:showDLblsOverMax val="0"/>
  </c:chart>
  <c:txPr>
    <a:bodyPr/>
    <a:lstStyle/>
    <a:p>
      <a:pPr>
        <a:defRPr sz="1800"/>
      </a:pPr>
      <a:endParaRPr lang="es-AR"/>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0090805028949424"/>
          <c:y val="8.4106573628571185E-2"/>
          <c:w val="0.36716890290878429"/>
          <c:h val="0.86143473374753232"/>
        </c:manualLayout>
      </c:layout>
      <c:doughnutChart>
        <c:varyColors val="1"/>
        <c:ser>
          <c:idx val="0"/>
          <c:order val="0"/>
          <c:tx>
            <c:strRef>
              <c:f>Hoja1!$B$1</c:f>
              <c:strCache>
                <c:ptCount val="1"/>
                <c:pt idx="0">
                  <c:v>Ventas</c:v>
                </c:pt>
              </c:strCache>
            </c:strRef>
          </c:tx>
          <c:dPt>
            <c:idx val="0"/>
            <c:bubble3D val="0"/>
          </c:dPt>
          <c:dPt>
            <c:idx val="1"/>
            <c:bubble3D val="0"/>
          </c:dPt>
          <c:dLbls>
            <c:dLbl>
              <c:idx val="0"/>
              <c:layout>
                <c:manualLayout>
                  <c:x val="0.16769539267950193"/>
                  <c:y val="0"/>
                </c:manualLayout>
              </c:layout>
              <c:showLegendKey val="0"/>
              <c:showVal val="0"/>
              <c:showCatName val="1"/>
              <c:showSerName val="0"/>
              <c:showPercent val="1"/>
              <c:showBubbleSize val="0"/>
            </c:dLbl>
            <c:dLbl>
              <c:idx val="1"/>
              <c:layout>
                <c:manualLayout>
                  <c:x val="-0.14012810052070718"/>
                  <c:y val="1.3632566466973755E-2"/>
                </c:manualLayout>
              </c:layout>
              <c:tx>
                <c:rich>
                  <a:bodyPr/>
                  <a:lstStyle/>
                  <a:p>
                    <a:pPr>
                      <a:defRPr sz="1050">
                        <a:latin typeface="Arial" pitchFamily="34" charset="0"/>
                        <a:cs typeface="Arial" pitchFamily="34" charset="0"/>
                      </a:defRPr>
                    </a:pPr>
                    <a:r>
                      <a:rPr lang="en-US" sz="1050" dirty="0" smtClean="0"/>
                      <a:t>Enc.</a:t>
                    </a:r>
                  </a:p>
                  <a:p>
                    <a:pPr>
                      <a:defRPr sz="1050">
                        <a:latin typeface="Arial" pitchFamily="34" charset="0"/>
                        <a:cs typeface="Arial" pitchFamily="34" charset="0"/>
                      </a:defRPr>
                    </a:pPr>
                    <a:r>
                      <a:rPr lang="en-US" sz="1050" dirty="0" smtClean="0"/>
                      <a:t>prevent.</a:t>
                    </a:r>
                    <a:r>
                      <a:rPr lang="en-US" sz="1050" dirty="0"/>
                      <a:t>
83%</a:t>
                    </a:r>
                  </a:p>
                </c:rich>
              </c:tx>
              <c:spPr/>
              <c:showLegendKey val="0"/>
              <c:showVal val="0"/>
              <c:showCatName val="1"/>
              <c:showSerName val="0"/>
              <c:showPercent val="1"/>
              <c:showBubbleSize val="0"/>
              <c:extLst>
                <c:ext xmlns:c15="http://schemas.microsoft.com/office/drawing/2012/chart" uri="{CE6537A1-D6FC-4f65-9D91-7224C49458BB}">
                  <c15:layout/>
                </c:ext>
              </c:extLst>
            </c:dLbl>
            <c:txPr>
              <a:bodyPr/>
              <a:lstStyle/>
              <a:p>
                <a:pPr>
                  <a:defRPr sz="1100">
                    <a:latin typeface="Arial" pitchFamily="34" charset="0"/>
                    <a:cs typeface="Arial" pitchFamily="34" charset="0"/>
                  </a:defRPr>
                </a:pPr>
                <a:endParaRPr lang="es-AR"/>
              </a:p>
            </c:txPr>
            <c:showLegendKey val="0"/>
            <c:showVal val="0"/>
            <c:showCatName val="1"/>
            <c:showSerName val="0"/>
            <c:showPercent val="1"/>
            <c:showBubbleSize val="0"/>
            <c:showLeaderLines val="0"/>
            <c:extLst>
              <c:ext xmlns:c15="http://schemas.microsoft.com/office/drawing/2012/chart" uri="{CE6537A1-D6FC-4f65-9D91-7224C49458BB}">
                <c15:layout/>
              </c:ext>
            </c:extLst>
          </c:dLbls>
          <c:cat>
            <c:strRef>
              <c:f>Hoja1!$A$2:$A$3</c:f>
              <c:strCache>
                <c:ptCount val="2"/>
                <c:pt idx="0">
                  <c:v>Condenados/as</c:v>
                </c:pt>
                <c:pt idx="1">
                  <c:v>Encarcelados preventivamente</c:v>
                </c:pt>
              </c:strCache>
            </c:strRef>
          </c:cat>
          <c:val>
            <c:numRef>
              <c:f>Hoja1!$B$2:$B$3</c:f>
              <c:numCache>
                <c:formatCode>General</c:formatCode>
                <c:ptCount val="2"/>
                <c:pt idx="0">
                  <c:v>28</c:v>
                </c:pt>
                <c:pt idx="1">
                  <c:v>136</c:v>
                </c:pt>
              </c:numCache>
            </c:numRef>
          </c:val>
        </c:ser>
        <c:dLbls>
          <c:showLegendKey val="0"/>
          <c:showVal val="0"/>
          <c:showCatName val="0"/>
          <c:showSerName val="0"/>
          <c:showPercent val="0"/>
          <c:showBubbleSize val="0"/>
          <c:showLeaderLines val="0"/>
        </c:dLbls>
        <c:firstSliceAng val="61"/>
        <c:holeSize val="50"/>
      </c:doughnutChart>
    </c:plotArea>
    <c:plotVisOnly val="1"/>
    <c:dispBlanksAs val="zero"/>
    <c:showDLblsOverMax val="0"/>
  </c:chart>
  <c:txPr>
    <a:bodyPr/>
    <a:lstStyle/>
    <a:p>
      <a:pPr>
        <a:defRPr sz="1800"/>
      </a:pPr>
      <a:endParaRPr lang="es-AR"/>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2933684756274653"/>
          <c:y val="9.767360918231309E-2"/>
          <c:w val="0.54715616797900257"/>
          <c:h val="0.82073425196850414"/>
        </c:manualLayout>
      </c:layout>
      <c:doughnutChart>
        <c:varyColors val="1"/>
        <c:ser>
          <c:idx val="0"/>
          <c:order val="0"/>
          <c:tx>
            <c:strRef>
              <c:f>Hoja1!$B$1</c:f>
              <c:strCache>
                <c:ptCount val="1"/>
                <c:pt idx="0">
                  <c:v>Ventas</c:v>
                </c:pt>
              </c:strCache>
            </c:strRef>
          </c:tx>
          <c:dPt>
            <c:idx val="0"/>
            <c:bubble3D val="0"/>
          </c:dPt>
          <c:dPt>
            <c:idx val="1"/>
            <c:bubble3D val="0"/>
          </c:dPt>
          <c:dLbls>
            <c:dLbl>
              <c:idx val="0"/>
              <c:layout>
                <c:manualLayout>
                  <c:x val="-0.1250737481562961"/>
                  <c:y val="3.1466086115594809E-2"/>
                </c:manualLayout>
              </c:layout>
              <c:tx>
                <c:rich>
                  <a:bodyPr/>
                  <a:lstStyle/>
                  <a:p>
                    <a:r>
                      <a:rPr lang="en-US" dirty="0" smtClean="0"/>
                      <a:t>Masc</a:t>
                    </a:r>
                    <a:r>
                      <a:rPr lang="en-US" dirty="0"/>
                      <a:t>. 
</a:t>
                    </a:r>
                    <a:r>
                      <a:rPr lang="en-US" dirty="0" smtClean="0"/>
                      <a:t>88%</a:t>
                    </a:r>
                    <a:endParaRPr lang="en-US" dirty="0"/>
                  </a:p>
                </c:rich>
              </c:tx>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13517224569385766"/>
                  <c:y val="9.9177993875248487E-3"/>
                </c:manualLayout>
              </c:layout>
              <c:tx>
                <c:rich>
                  <a:bodyPr/>
                  <a:lstStyle/>
                  <a:p>
                    <a:r>
                      <a:rPr lang="en-US" dirty="0" smtClean="0"/>
                      <a:t>Fem.</a:t>
                    </a:r>
                    <a:r>
                      <a:rPr lang="en-US" dirty="0"/>
                      <a:t>
</a:t>
                    </a:r>
                    <a:r>
                      <a:rPr lang="en-US" dirty="0" smtClean="0"/>
                      <a:t>12%</a:t>
                    </a:r>
                    <a:endParaRPr lang="en-US" dirty="0"/>
                  </a:p>
                </c:rich>
              </c:tx>
              <c:showLegendKey val="0"/>
              <c:showVal val="0"/>
              <c:showCatName val="1"/>
              <c:showSerName val="0"/>
              <c:showPercent val="1"/>
              <c:showBubbleSize val="0"/>
              <c:extLst>
                <c:ext xmlns:c15="http://schemas.microsoft.com/office/drawing/2012/chart" uri="{CE6537A1-D6FC-4f65-9D91-7224C49458BB}">
                  <c15:layout/>
                </c:ext>
              </c:extLst>
            </c:dLbl>
            <c:txPr>
              <a:bodyPr/>
              <a:lstStyle/>
              <a:p>
                <a:pPr>
                  <a:defRPr sz="1100">
                    <a:latin typeface="Arial" pitchFamily="34" charset="0"/>
                    <a:cs typeface="Arial" pitchFamily="34" charset="0"/>
                  </a:defRPr>
                </a:pPr>
                <a:endParaRPr lang="es-AR"/>
              </a:p>
            </c:txPr>
            <c:showLegendKey val="0"/>
            <c:showVal val="0"/>
            <c:showCatName val="1"/>
            <c:showSerName val="0"/>
            <c:showPercent val="1"/>
            <c:showBubbleSize val="0"/>
            <c:showLeaderLines val="0"/>
            <c:extLst>
              <c:ext xmlns:c15="http://schemas.microsoft.com/office/drawing/2012/chart" uri="{CE6537A1-D6FC-4f65-9D91-7224C49458BB}"/>
            </c:extLst>
          </c:dLbls>
          <c:cat>
            <c:strRef>
              <c:f>Hoja1!$A$2:$A$3</c:f>
              <c:strCache>
                <c:ptCount val="2"/>
                <c:pt idx="0">
                  <c:v>Masc. </c:v>
                </c:pt>
                <c:pt idx="1">
                  <c:v>Femenino</c:v>
                </c:pt>
              </c:strCache>
            </c:strRef>
          </c:cat>
          <c:val>
            <c:numRef>
              <c:f>Hoja1!$B$2:$B$3</c:f>
              <c:numCache>
                <c:formatCode>General</c:formatCode>
                <c:ptCount val="2"/>
                <c:pt idx="0">
                  <c:v>203</c:v>
                </c:pt>
                <c:pt idx="1">
                  <c:v>26</c:v>
                </c:pt>
              </c:numCache>
            </c:numRef>
          </c:val>
        </c:ser>
        <c:dLbls>
          <c:showLegendKey val="0"/>
          <c:showVal val="0"/>
          <c:showCatName val="0"/>
          <c:showSerName val="0"/>
          <c:showPercent val="0"/>
          <c:showBubbleSize val="0"/>
          <c:showLeaderLines val="0"/>
        </c:dLbls>
        <c:firstSliceAng val="118"/>
        <c:holeSize val="50"/>
      </c:doughnutChart>
    </c:plotArea>
    <c:plotVisOnly val="1"/>
    <c:dispBlanksAs val="zero"/>
    <c:showDLblsOverMax val="0"/>
  </c:chart>
  <c:txPr>
    <a:bodyPr/>
    <a:lstStyle/>
    <a:p>
      <a:pPr>
        <a:defRPr sz="1800"/>
      </a:pPr>
      <a:endParaRPr lang="es-A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7518154548484514"/>
          <c:y val="0.24550763128421166"/>
          <c:w val="0.47927250507519364"/>
          <c:h val="0.5699456817110411"/>
        </c:manualLayout>
      </c:layout>
      <c:doughnutChart>
        <c:varyColors val="1"/>
        <c:ser>
          <c:idx val="0"/>
          <c:order val="0"/>
          <c:tx>
            <c:strRef>
              <c:f>Hoja1!$B$1</c:f>
              <c:strCache>
                <c:ptCount val="1"/>
                <c:pt idx="0">
                  <c:v>Ventas</c:v>
                </c:pt>
              </c:strCache>
            </c:strRef>
          </c:tx>
          <c:dPt>
            <c:idx val="0"/>
            <c:bubble3D val="0"/>
          </c:dPt>
          <c:dLbls>
            <c:dLbl>
              <c:idx val="0"/>
              <c:layout>
                <c:manualLayout>
                  <c:x val="0.18089719829109896"/>
                  <c:y val="0.11087731993742438"/>
                </c:manualLayout>
              </c:layout>
              <c:tx>
                <c:rich>
                  <a:bodyPr/>
                  <a:lstStyle/>
                  <a:p>
                    <a:r>
                      <a:rPr lang="en-US" sz="900" dirty="0" err="1">
                        <a:latin typeface="Arial" pitchFamily="34" charset="0"/>
                        <a:cs typeface="Arial" pitchFamily="34" charset="0"/>
                      </a:rPr>
                      <a:t>Nacional</a:t>
                    </a:r>
                    <a:r>
                      <a:rPr lang="en-US" sz="900" dirty="0">
                        <a:latin typeface="Arial" pitchFamily="34" charset="0"/>
                        <a:cs typeface="Arial" pitchFamily="34" charset="0"/>
                      </a:rPr>
                      <a:t>
</a:t>
                    </a:r>
                    <a:r>
                      <a:rPr lang="en-US" sz="900" b="1" dirty="0" smtClean="0">
                        <a:latin typeface="Arial" pitchFamily="34" charset="0"/>
                        <a:cs typeface="Arial" pitchFamily="34" charset="0"/>
                      </a:rPr>
                      <a:t>56,4%</a:t>
                    </a:r>
                    <a:endParaRPr lang="en-US" b="1" dirty="0"/>
                  </a:p>
                </c:rich>
              </c:tx>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18983402096736729"/>
                  <c:y val="-2.6004242771824063E-2"/>
                </c:manualLayout>
              </c:layout>
              <c:tx>
                <c:rich>
                  <a:bodyPr/>
                  <a:lstStyle/>
                  <a:p>
                    <a:r>
                      <a:rPr lang="en-US" sz="900" dirty="0" smtClean="0">
                        <a:latin typeface="Arial" pitchFamily="34" charset="0"/>
                        <a:cs typeface="Arial" pitchFamily="34" charset="0"/>
                      </a:rPr>
                      <a:t>Federal</a:t>
                    </a:r>
                    <a:r>
                      <a:rPr lang="en-US" sz="900" dirty="0">
                        <a:latin typeface="Arial" pitchFamily="34" charset="0"/>
                        <a:cs typeface="Arial" pitchFamily="34" charset="0"/>
                      </a:rPr>
                      <a:t>
</a:t>
                    </a:r>
                    <a:r>
                      <a:rPr lang="en-US" sz="900" b="1" dirty="0" smtClean="0">
                        <a:latin typeface="Arial" pitchFamily="34" charset="0"/>
                        <a:cs typeface="Arial" pitchFamily="34" charset="0"/>
                      </a:rPr>
                      <a:t>37,4%</a:t>
                    </a:r>
                    <a:endParaRPr lang="en-US" b="1" dirty="0"/>
                  </a:p>
                </c:rich>
              </c:tx>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0.15832836755512014"/>
                  <c:y val="-6.3409996486876827E-2"/>
                </c:manualLayout>
              </c:layout>
              <c:tx>
                <c:rich>
                  <a:bodyPr/>
                  <a:lstStyle/>
                  <a:p>
                    <a:r>
                      <a:rPr lang="en-US" sz="900" dirty="0">
                        <a:latin typeface="Arial" pitchFamily="34" charset="0"/>
                        <a:cs typeface="Arial" pitchFamily="34" charset="0"/>
                      </a:rPr>
                      <a:t>Provincial
</a:t>
                    </a:r>
                    <a:r>
                      <a:rPr lang="en-US" sz="900" b="1" dirty="0" smtClean="0">
                        <a:latin typeface="Arial" pitchFamily="34" charset="0"/>
                        <a:cs typeface="Arial" pitchFamily="34" charset="0"/>
                      </a:rPr>
                      <a:t>6,2%</a:t>
                    </a:r>
                    <a:endParaRPr lang="en-US" b="1" dirty="0"/>
                  </a:p>
                </c:rich>
              </c:tx>
              <c:showLegendKey val="0"/>
              <c:showVal val="0"/>
              <c:showCatName val="1"/>
              <c:showSerName val="0"/>
              <c:showPercent val="1"/>
              <c:showBubbleSize val="0"/>
              <c:extLst>
                <c:ext xmlns:c15="http://schemas.microsoft.com/office/drawing/2012/chart" uri="{CE6537A1-D6FC-4f65-9D91-7224C49458BB}">
                  <c15:layout/>
                </c:ext>
              </c:extLst>
            </c:dLbl>
            <c:txPr>
              <a:bodyPr/>
              <a:lstStyle/>
              <a:p>
                <a:pPr>
                  <a:defRPr sz="900">
                    <a:latin typeface="Arial" pitchFamily="34" charset="0"/>
                    <a:cs typeface="Arial" pitchFamily="34" charset="0"/>
                  </a:defRPr>
                </a:pPr>
                <a:endParaRPr lang="es-AR"/>
              </a:p>
            </c:txPr>
            <c:showLegendKey val="0"/>
            <c:showVal val="0"/>
            <c:showCatName val="1"/>
            <c:showSerName val="0"/>
            <c:showPercent val="1"/>
            <c:showBubbleSize val="0"/>
            <c:showLeaderLines val="0"/>
            <c:extLst>
              <c:ext xmlns:c15="http://schemas.microsoft.com/office/drawing/2012/chart" uri="{CE6537A1-D6FC-4f65-9D91-7224C49458BB}"/>
            </c:extLst>
          </c:dLbls>
          <c:cat>
            <c:strRef>
              <c:f>Hoja1!$A$2:$A$4</c:f>
              <c:strCache>
                <c:ptCount val="3"/>
                <c:pt idx="0">
                  <c:v>Nacional</c:v>
                </c:pt>
                <c:pt idx="1">
                  <c:v>Federal</c:v>
                </c:pt>
                <c:pt idx="2">
                  <c:v>Provincial</c:v>
                </c:pt>
              </c:strCache>
            </c:strRef>
          </c:cat>
          <c:val>
            <c:numRef>
              <c:f>Hoja1!$B$2:$B$4</c:f>
              <c:numCache>
                <c:formatCode>General</c:formatCode>
                <c:ptCount val="3"/>
                <c:pt idx="0">
                  <c:v>5918</c:v>
                </c:pt>
                <c:pt idx="1">
                  <c:v>3963</c:v>
                </c:pt>
                <c:pt idx="2">
                  <c:v>663</c:v>
                </c:pt>
              </c:numCache>
            </c:numRef>
          </c:val>
        </c:ser>
        <c:dLbls>
          <c:showLegendKey val="0"/>
          <c:showVal val="0"/>
          <c:showCatName val="0"/>
          <c:showSerName val="0"/>
          <c:showPercent val="0"/>
          <c:showBubbleSize val="0"/>
          <c:showLeaderLines val="0"/>
        </c:dLbls>
        <c:firstSliceAng val="316"/>
        <c:holeSize val="50"/>
      </c:doughnutChart>
    </c:plotArea>
    <c:plotVisOnly val="1"/>
    <c:dispBlanksAs val="gap"/>
    <c:showDLblsOverMax val="0"/>
  </c:chart>
  <c:txPr>
    <a:bodyPr/>
    <a:lstStyle/>
    <a:p>
      <a:pPr>
        <a:defRPr sz="1800"/>
      </a:pPr>
      <a:endParaRPr lang="es-AR"/>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8988147564773165"/>
          <c:y val="0.12140649709529806"/>
          <c:w val="0.41118015205746689"/>
          <c:h val="0.80589116068946676"/>
        </c:manualLayout>
      </c:layout>
      <c:doughnutChart>
        <c:varyColors val="1"/>
        <c:ser>
          <c:idx val="0"/>
          <c:order val="0"/>
          <c:tx>
            <c:strRef>
              <c:f>Hoja1!$B$1</c:f>
              <c:strCache>
                <c:ptCount val="1"/>
                <c:pt idx="0">
                  <c:v>Ventas</c:v>
                </c:pt>
              </c:strCache>
            </c:strRef>
          </c:tx>
          <c:dPt>
            <c:idx val="0"/>
            <c:bubble3D val="0"/>
          </c:dPt>
          <c:dPt>
            <c:idx val="1"/>
            <c:bubble3D val="0"/>
          </c:dPt>
          <c:dLbls>
            <c:dLbl>
              <c:idx val="0"/>
              <c:layout>
                <c:manualLayout>
                  <c:x val="-0.15811621507722054"/>
                  <c:y val="-9.3380269517097138E-3"/>
                </c:manualLayout>
              </c:layou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14227975599105275"/>
                  <c:y val="-5.9332070385588378E-3"/>
                </c:manualLayout>
              </c:layout>
              <c:showLegendKey val="0"/>
              <c:showVal val="0"/>
              <c:showCatName val="1"/>
              <c:showSerName val="0"/>
              <c:showPercent val="1"/>
              <c:showBubbleSize val="0"/>
            </c:dLbl>
            <c:txPr>
              <a:bodyPr/>
              <a:lstStyle/>
              <a:p>
                <a:pPr>
                  <a:defRPr sz="1100">
                    <a:latin typeface="Arial" pitchFamily="34" charset="0"/>
                    <a:cs typeface="Arial" pitchFamily="34" charset="0"/>
                  </a:defRPr>
                </a:pPr>
                <a:endParaRPr lang="es-AR"/>
              </a:p>
            </c:txPr>
            <c:showLegendKey val="0"/>
            <c:showVal val="0"/>
            <c:showCatName val="1"/>
            <c:showSerName val="0"/>
            <c:showPercent val="1"/>
            <c:showBubbleSize val="0"/>
            <c:showLeaderLines val="0"/>
            <c:extLst>
              <c:ext xmlns:c15="http://schemas.microsoft.com/office/drawing/2012/chart" uri="{CE6537A1-D6FC-4f65-9D91-7224C49458BB}">
                <c15:layout/>
              </c:ext>
            </c:extLst>
          </c:dLbls>
          <c:cat>
            <c:strRef>
              <c:f>Hoja1!$A$2:$A$3</c:f>
              <c:strCache>
                <c:ptCount val="2"/>
                <c:pt idx="0">
                  <c:v>Mayores 21 años</c:v>
                </c:pt>
                <c:pt idx="1">
                  <c:v>Jóvenes adultos</c:v>
                </c:pt>
              </c:strCache>
            </c:strRef>
          </c:cat>
          <c:val>
            <c:numRef>
              <c:f>Hoja1!$B$2:$B$3</c:f>
              <c:numCache>
                <c:formatCode>General</c:formatCode>
                <c:ptCount val="2"/>
                <c:pt idx="0">
                  <c:v>210</c:v>
                </c:pt>
                <c:pt idx="1">
                  <c:v>7</c:v>
                </c:pt>
              </c:numCache>
            </c:numRef>
          </c:val>
        </c:ser>
        <c:dLbls>
          <c:showLegendKey val="0"/>
          <c:showVal val="0"/>
          <c:showCatName val="0"/>
          <c:showSerName val="0"/>
          <c:showPercent val="0"/>
          <c:showBubbleSize val="0"/>
          <c:showLeaderLines val="0"/>
        </c:dLbls>
        <c:firstSliceAng val="96"/>
        <c:holeSize val="50"/>
      </c:doughnutChart>
    </c:plotArea>
    <c:plotVisOnly val="1"/>
    <c:dispBlanksAs val="zero"/>
    <c:showDLblsOverMax val="0"/>
  </c:chart>
  <c:txPr>
    <a:bodyPr/>
    <a:lstStyle/>
    <a:p>
      <a:pPr>
        <a:defRPr sz="1800"/>
      </a:pPr>
      <a:endParaRPr lang="es-AR"/>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2933684756274655"/>
          <c:y val="9.767360918231309E-2"/>
          <c:w val="0.54715616797900257"/>
          <c:h val="0.82073425196850425"/>
        </c:manualLayout>
      </c:layout>
      <c:doughnutChart>
        <c:varyColors val="1"/>
        <c:ser>
          <c:idx val="0"/>
          <c:order val="0"/>
          <c:tx>
            <c:strRef>
              <c:f>Hoja1!$B$1</c:f>
              <c:strCache>
                <c:ptCount val="1"/>
                <c:pt idx="0">
                  <c:v>Ventas</c:v>
                </c:pt>
              </c:strCache>
            </c:strRef>
          </c:tx>
          <c:dPt>
            <c:idx val="0"/>
            <c:bubble3D val="0"/>
          </c:dPt>
          <c:dPt>
            <c:idx val="1"/>
            <c:bubble3D val="0"/>
          </c:dPt>
          <c:dLbls>
            <c:dLbl>
              <c:idx val="0"/>
              <c:layout>
                <c:manualLayout>
                  <c:x val="0.13777167869908821"/>
                  <c:y val="1.8245099203536716E-2"/>
                </c:manualLayout>
              </c:layout>
              <c:tx>
                <c:rich>
                  <a:bodyPr/>
                  <a:lstStyle/>
                  <a:p>
                    <a:r>
                      <a:rPr lang="en-US" dirty="0" err="1"/>
                      <a:t>Condenados</a:t>
                    </a:r>
                    <a:r>
                      <a:rPr lang="en-US" dirty="0" smtClean="0"/>
                      <a:t>/</a:t>
                    </a:r>
                  </a:p>
                  <a:p>
                    <a:r>
                      <a:rPr lang="en-US" dirty="0" smtClean="0"/>
                      <a:t>as</a:t>
                    </a:r>
                    <a:r>
                      <a:rPr lang="en-US" dirty="0"/>
                      <a:t>
20%</a:t>
                    </a:r>
                  </a:p>
                </c:rich>
              </c:tx>
              <c:showLegendKey val="0"/>
              <c:showVal val="0"/>
              <c:showCatName val="1"/>
              <c:showSerName val="0"/>
              <c:showPercent val="1"/>
              <c:showBubbleSize val="0"/>
            </c:dLbl>
            <c:dLbl>
              <c:idx val="1"/>
              <c:layout>
                <c:manualLayout>
                  <c:x val="-0.14625649243224353"/>
                  <c:y val="8.3312103252895273E-2"/>
                </c:manualLayout>
              </c:layout>
              <c:tx>
                <c:rich>
                  <a:bodyPr/>
                  <a:lstStyle/>
                  <a:p>
                    <a:r>
                      <a:rPr lang="en-US" dirty="0" err="1"/>
                      <a:t>Encarcelados</a:t>
                    </a:r>
                    <a:r>
                      <a:rPr lang="en-US" dirty="0"/>
                      <a:t>/as </a:t>
                    </a:r>
                    <a:r>
                      <a:rPr lang="en-US" dirty="0" smtClean="0"/>
                      <a:t>prevent.</a:t>
                    </a:r>
                    <a:r>
                      <a:rPr lang="en-US" dirty="0"/>
                      <a:t>
</a:t>
                    </a:r>
                    <a:r>
                      <a:rPr lang="en-US" dirty="0" err="1"/>
                      <a:t>80%</a:t>
                    </a:r>
                    <a:endParaRPr lang="en-US" dirty="0"/>
                  </a:p>
                </c:rich>
              </c:tx>
              <c:showLegendKey val="0"/>
              <c:showVal val="0"/>
              <c:showCatName val="1"/>
              <c:showSerName val="0"/>
              <c:showPercent val="1"/>
              <c:showBubbleSize val="0"/>
              <c:extLst>
                <c:ext xmlns:c15="http://schemas.microsoft.com/office/drawing/2012/chart" uri="{CE6537A1-D6FC-4f65-9D91-7224C49458BB}">
                  <c15:layout/>
                </c:ext>
              </c:extLst>
            </c:dLbl>
            <c:txPr>
              <a:bodyPr/>
              <a:lstStyle/>
              <a:p>
                <a:pPr>
                  <a:defRPr sz="1100">
                    <a:latin typeface="Arial" pitchFamily="34" charset="0"/>
                    <a:cs typeface="Arial" pitchFamily="34" charset="0"/>
                  </a:defRPr>
                </a:pPr>
                <a:endParaRPr lang="es-AR"/>
              </a:p>
            </c:txPr>
            <c:showLegendKey val="0"/>
            <c:showVal val="0"/>
            <c:showCatName val="1"/>
            <c:showSerName val="0"/>
            <c:showPercent val="1"/>
            <c:showBubbleSize val="0"/>
            <c:showLeaderLines val="0"/>
            <c:extLst>
              <c:ext xmlns:c15="http://schemas.microsoft.com/office/drawing/2012/chart" uri="{CE6537A1-D6FC-4f65-9D91-7224C49458BB}">
                <c15:layout/>
              </c:ext>
            </c:extLst>
          </c:dLbls>
          <c:cat>
            <c:strRef>
              <c:f>Hoja1!$A$2:$A$3</c:f>
              <c:strCache>
                <c:ptCount val="2"/>
                <c:pt idx="0">
                  <c:v>Condenados/as</c:v>
                </c:pt>
                <c:pt idx="1">
                  <c:v>Encarcelados/as preventivamente</c:v>
                </c:pt>
              </c:strCache>
            </c:strRef>
          </c:cat>
          <c:val>
            <c:numRef>
              <c:f>Hoja1!$B$2:$B$3</c:f>
              <c:numCache>
                <c:formatCode>General</c:formatCode>
                <c:ptCount val="2"/>
                <c:pt idx="0">
                  <c:v>47</c:v>
                </c:pt>
                <c:pt idx="1">
                  <c:v>182</c:v>
                </c:pt>
              </c:numCache>
            </c:numRef>
          </c:val>
        </c:ser>
        <c:dLbls>
          <c:showLegendKey val="0"/>
          <c:showVal val="0"/>
          <c:showCatName val="0"/>
          <c:showSerName val="0"/>
          <c:showPercent val="0"/>
          <c:showBubbleSize val="0"/>
          <c:showLeaderLines val="0"/>
        </c:dLbls>
        <c:firstSliceAng val="61"/>
        <c:holeSize val="50"/>
      </c:doughnutChart>
    </c:plotArea>
    <c:plotVisOnly val="1"/>
    <c:dispBlanksAs val="zero"/>
    <c:showDLblsOverMax val="0"/>
  </c:chart>
  <c:txPr>
    <a:bodyPr/>
    <a:lstStyle/>
    <a:p>
      <a:pPr>
        <a:defRPr sz="1800"/>
      </a:pPr>
      <a:endParaRPr lang="es-AR"/>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0745197004458308"/>
          <c:y val="0.16199019197297168"/>
          <c:w val="0.39262284540110232"/>
          <c:h val="0.70767564287728724"/>
        </c:manualLayout>
      </c:layout>
      <c:doughnutChart>
        <c:varyColors val="1"/>
        <c:ser>
          <c:idx val="0"/>
          <c:order val="0"/>
          <c:tx>
            <c:strRef>
              <c:f>Hoja1!$B$1</c:f>
              <c:strCache>
                <c:ptCount val="1"/>
                <c:pt idx="0">
                  <c:v>Ventas</c:v>
                </c:pt>
              </c:strCache>
            </c:strRef>
          </c:tx>
          <c:dPt>
            <c:idx val="0"/>
            <c:bubble3D val="0"/>
          </c:dPt>
          <c:dPt>
            <c:idx val="1"/>
            <c:bubble3D val="0"/>
          </c:dPt>
          <c:dLbls>
            <c:dLbl>
              <c:idx val="0"/>
              <c:layout>
                <c:manualLayout>
                  <c:x val="0.14837441860970499"/>
                  <c:y val="6.2985166890288546E-2"/>
                </c:manualLayout>
              </c:layout>
              <c:tx>
                <c:rich>
                  <a:bodyPr/>
                  <a:lstStyle/>
                  <a:p>
                    <a:r>
                      <a:rPr lang="en-US" dirty="0" err="1"/>
                      <a:t>Alojados</a:t>
                    </a:r>
                    <a:r>
                      <a:rPr lang="en-US" dirty="0"/>
                      <a:t> en SPSF
</a:t>
                    </a:r>
                    <a:r>
                      <a:rPr lang="en-US" dirty="0" smtClean="0"/>
                      <a:t>52%</a:t>
                    </a:r>
                    <a:endParaRPr lang="en-US" dirty="0"/>
                  </a:p>
                </c:rich>
              </c:tx>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16599269546794621"/>
                  <c:y val="-6.1737442278493274E-2"/>
                </c:manualLayout>
              </c:layout>
              <c:showLegendKey val="0"/>
              <c:showVal val="0"/>
              <c:showCatName val="1"/>
              <c:showSerName val="0"/>
              <c:showPercent val="1"/>
              <c:showBubbleSize val="0"/>
              <c:extLst>
                <c:ext xmlns:c15="http://schemas.microsoft.com/office/drawing/2012/chart" uri="{CE6537A1-D6FC-4f65-9D91-7224C49458BB}">
                  <c15:layout/>
                </c:ext>
              </c:extLst>
            </c:dLbl>
            <c:txPr>
              <a:bodyPr/>
              <a:lstStyle/>
              <a:p>
                <a:pPr>
                  <a:defRPr sz="1100">
                    <a:latin typeface="Arial" pitchFamily="34" charset="0"/>
                    <a:cs typeface="Arial" pitchFamily="34" charset="0"/>
                  </a:defRPr>
                </a:pPr>
                <a:endParaRPr lang="es-AR"/>
              </a:p>
            </c:txPr>
            <c:showLegendKey val="0"/>
            <c:showVal val="0"/>
            <c:showCatName val="1"/>
            <c:showSerName val="0"/>
            <c:showPercent val="1"/>
            <c:showBubbleSize val="0"/>
            <c:showLeaderLines val="0"/>
            <c:extLst>
              <c:ext xmlns:c15="http://schemas.microsoft.com/office/drawing/2012/chart" uri="{CE6537A1-D6FC-4f65-9D91-7224C49458BB}"/>
            </c:extLst>
          </c:dLbls>
          <c:cat>
            <c:strRef>
              <c:f>Hoja1!$A$2:$A$3</c:f>
              <c:strCache>
                <c:ptCount val="2"/>
                <c:pt idx="0">
                  <c:v>Alojados en SPSF</c:v>
                </c:pt>
                <c:pt idx="1">
                  <c:v>Alojados en dependencias policiales</c:v>
                </c:pt>
              </c:strCache>
            </c:strRef>
          </c:cat>
          <c:val>
            <c:numRef>
              <c:f>Hoja1!$B$2:$B$3</c:f>
              <c:numCache>
                <c:formatCode>General</c:formatCode>
                <c:ptCount val="2"/>
                <c:pt idx="0">
                  <c:v>131</c:v>
                </c:pt>
                <c:pt idx="1">
                  <c:v>120</c:v>
                </c:pt>
              </c:numCache>
            </c:numRef>
          </c:val>
        </c:ser>
        <c:dLbls>
          <c:showLegendKey val="0"/>
          <c:showVal val="0"/>
          <c:showCatName val="0"/>
          <c:showSerName val="0"/>
          <c:showPercent val="0"/>
          <c:showBubbleSize val="0"/>
          <c:showLeaderLines val="0"/>
        </c:dLbls>
        <c:firstSliceAng val="0"/>
        <c:holeSize val="50"/>
      </c:doughnutChart>
    </c:plotArea>
    <c:plotVisOnly val="1"/>
    <c:dispBlanksAs val="gap"/>
    <c:showDLblsOverMax val="0"/>
  </c:chart>
  <c:txPr>
    <a:bodyPr/>
    <a:lstStyle/>
    <a:p>
      <a:pPr>
        <a:defRPr sz="1800"/>
      </a:pPr>
      <a:endParaRPr lang="es-AR"/>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1144359661897048"/>
          <c:y val="9.1591834623739127E-2"/>
          <c:w val="0.43773654842545284"/>
          <c:h val="0.77816257963674529"/>
        </c:manualLayout>
      </c:layout>
      <c:doughnutChart>
        <c:varyColors val="1"/>
        <c:ser>
          <c:idx val="0"/>
          <c:order val="0"/>
          <c:tx>
            <c:strRef>
              <c:f>Hoja1!$B$1</c:f>
              <c:strCache>
                <c:ptCount val="1"/>
                <c:pt idx="0">
                  <c:v>Ventas</c:v>
                </c:pt>
              </c:strCache>
            </c:strRef>
          </c:tx>
          <c:dPt>
            <c:idx val="0"/>
            <c:bubble3D val="0"/>
          </c:dPt>
          <c:dPt>
            <c:idx val="1"/>
            <c:bubble3D val="0"/>
          </c:dPt>
          <c:dLbls>
            <c:dLbl>
              <c:idx val="0"/>
              <c:layout>
                <c:manualLayout>
                  <c:x val="-0.13203907503875018"/>
                  <c:y val="3.62584233935693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16831364981054575"/>
                  <c:y val="4.5009845649333982E-2"/>
                </c:manualLayout>
              </c:layout>
              <c:showLegendKey val="0"/>
              <c:showVal val="0"/>
              <c:showCatName val="1"/>
              <c:showSerName val="0"/>
              <c:showPercent val="1"/>
              <c:showBubbleSize val="0"/>
              <c:extLst>
                <c:ext xmlns:c15="http://schemas.microsoft.com/office/drawing/2012/chart" uri="{CE6537A1-D6FC-4f65-9D91-7224C49458BB}">
                  <c15:layout/>
                </c:ext>
              </c:extLst>
            </c:dLbl>
            <c:txPr>
              <a:bodyPr/>
              <a:lstStyle/>
              <a:p>
                <a:pPr>
                  <a:defRPr sz="1100">
                    <a:latin typeface="Arial" pitchFamily="34" charset="0"/>
                    <a:cs typeface="Arial" pitchFamily="34" charset="0"/>
                  </a:defRPr>
                </a:pPr>
                <a:endParaRPr lang="es-AR"/>
              </a:p>
            </c:txPr>
            <c:showLegendKey val="0"/>
            <c:showVal val="0"/>
            <c:showCatName val="1"/>
            <c:showSerName val="0"/>
            <c:showPercent val="1"/>
            <c:showBubbleSize val="0"/>
            <c:showLeaderLines val="0"/>
            <c:extLst>
              <c:ext xmlns:c15="http://schemas.microsoft.com/office/drawing/2012/chart" uri="{CE6537A1-D6FC-4f65-9D91-7224C49458BB}"/>
            </c:extLst>
          </c:dLbls>
          <c:cat>
            <c:strRef>
              <c:f>Hoja1!$A$2:$A$3</c:f>
              <c:strCache>
                <c:ptCount val="2"/>
                <c:pt idx="0">
                  <c:v>Masculino</c:v>
                </c:pt>
                <c:pt idx="1">
                  <c:v>Femenino</c:v>
                </c:pt>
              </c:strCache>
            </c:strRef>
          </c:cat>
          <c:val>
            <c:numRef>
              <c:f>Hoja1!$B$2:$B$3</c:f>
              <c:numCache>
                <c:formatCode>General</c:formatCode>
                <c:ptCount val="2"/>
                <c:pt idx="0">
                  <c:v>110</c:v>
                </c:pt>
                <c:pt idx="1">
                  <c:v>21</c:v>
                </c:pt>
              </c:numCache>
            </c:numRef>
          </c:val>
        </c:ser>
        <c:dLbls>
          <c:showLegendKey val="0"/>
          <c:showVal val="0"/>
          <c:showCatName val="0"/>
          <c:showSerName val="0"/>
          <c:showPercent val="0"/>
          <c:showBubbleSize val="0"/>
          <c:showLeaderLines val="0"/>
        </c:dLbls>
        <c:firstSliceAng val="123"/>
        <c:holeSize val="50"/>
      </c:doughnutChart>
    </c:plotArea>
    <c:plotVisOnly val="1"/>
    <c:dispBlanksAs val="gap"/>
    <c:showDLblsOverMax val="0"/>
  </c:chart>
  <c:txPr>
    <a:bodyPr/>
    <a:lstStyle/>
    <a:p>
      <a:pPr>
        <a:defRPr sz="1800"/>
      </a:pPr>
      <a:endParaRPr lang="es-AR"/>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5036685738621637"/>
          <c:y val="8.0598059770123187E-2"/>
          <c:w val="0.38174415805651224"/>
          <c:h val="0.73917953893770483"/>
        </c:manualLayout>
      </c:layout>
      <c:doughnutChart>
        <c:varyColors val="1"/>
        <c:ser>
          <c:idx val="0"/>
          <c:order val="0"/>
          <c:tx>
            <c:strRef>
              <c:f>Hoja1!$B$1</c:f>
              <c:strCache>
                <c:ptCount val="1"/>
                <c:pt idx="0">
                  <c:v>Ventas</c:v>
                </c:pt>
              </c:strCache>
            </c:strRef>
          </c:tx>
          <c:dPt>
            <c:idx val="0"/>
            <c:bubble3D val="0"/>
          </c:dPt>
          <c:dPt>
            <c:idx val="1"/>
            <c:bubble3D val="0"/>
            <c:explosion val="1"/>
          </c:dPt>
          <c:dLbls>
            <c:dLbl>
              <c:idx val="0"/>
              <c:layout>
                <c:manualLayout>
                  <c:x val="0.19008698107617672"/>
                  <c:y val="0.10854611833017969"/>
                </c:manualLayout>
              </c:layout>
              <c:spPr/>
              <c:txPr>
                <a:bodyPr/>
                <a:lstStyle/>
                <a:p>
                  <a:pPr>
                    <a:defRPr sz="1050">
                      <a:latin typeface="Arial" pitchFamily="34" charset="0"/>
                      <a:cs typeface="Arial" pitchFamily="34" charset="0"/>
                    </a:defRPr>
                  </a:pPr>
                  <a:endParaRPr lang="es-AR"/>
                </a:p>
              </c:txPr>
              <c:showLegendKey val="0"/>
              <c:showVal val="0"/>
              <c:showCatName val="1"/>
              <c:showSerName val="0"/>
              <c:showPercent val="1"/>
              <c:showBubbleSize val="0"/>
              <c:extLst>
                <c:ext xmlns:c15="http://schemas.microsoft.com/office/drawing/2012/chart" uri="{CE6537A1-D6FC-4f65-9D91-7224C49458BB}">
                  <c15:layout>
                    <c:manualLayout>
                      <c:w val="0.23657001073954739"/>
                      <c:h val="0.21344231701775035"/>
                    </c:manualLayout>
                  </c15:layout>
                </c:ext>
              </c:extLst>
            </c:dLbl>
            <c:dLbl>
              <c:idx val="1"/>
              <c:layout>
                <c:manualLayout>
                  <c:x val="-0.14693089656704814"/>
                  <c:y val="-0.11504059101449304"/>
                </c:manualLayout>
              </c:layout>
              <c:showLegendKey val="0"/>
              <c:showVal val="0"/>
              <c:showCatName val="1"/>
              <c:showSerName val="0"/>
              <c:showPercent val="1"/>
              <c:showBubbleSize val="0"/>
              <c:extLst>
                <c:ext xmlns:c15="http://schemas.microsoft.com/office/drawing/2012/chart" uri="{CE6537A1-D6FC-4f65-9D91-7224C49458BB}">
                  <c15:layout>
                    <c:manualLayout>
                      <c:w val="0.26919832981520569"/>
                      <c:h val="0.27889796090319374"/>
                    </c:manualLayout>
                  </c15:layout>
                </c:ext>
              </c:extLst>
            </c:dLbl>
            <c:txPr>
              <a:bodyPr/>
              <a:lstStyle/>
              <a:p>
                <a:pPr>
                  <a:defRPr sz="1100">
                    <a:latin typeface="Arial" pitchFamily="34" charset="0"/>
                    <a:cs typeface="Arial" pitchFamily="34" charset="0"/>
                  </a:defRPr>
                </a:pPr>
                <a:endParaRPr lang="es-AR"/>
              </a:p>
            </c:txPr>
            <c:showLegendKey val="0"/>
            <c:showVal val="0"/>
            <c:showCatName val="1"/>
            <c:showSerName val="0"/>
            <c:showPercent val="1"/>
            <c:showBubbleSize val="0"/>
            <c:showLeaderLines val="0"/>
            <c:extLst>
              <c:ext xmlns:c15="http://schemas.microsoft.com/office/drawing/2012/chart" uri="{CE6537A1-D6FC-4f65-9D91-7224C49458BB}"/>
            </c:extLst>
          </c:dLbls>
          <c:cat>
            <c:strRef>
              <c:f>Hoja1!$A$2:$A$3</c:f>
              <c:strCache>
                <c:ptCount val="2"/>
                <c:pt idx="0">
                  <c:v>Condenados/as</c:v>
                </c:pt>
                <c:pt idx="1">
                  <c:v>Encarc. prevent.</c:v>
                </c:pt>
              </c:strCache>
            </c:strRef>
          </c:cat>
          <c:val>
            <c:numRef>
              <c:f>Hoja1!$B$2:$B$3</c:f>
              <c:numCache>
                <c:formatCode>General</c:formatCode>
                <c:ptCount val="2"/>
                <c:pt idx="0">
                  <c:v>38</c:v>
                </c:pt>
                <c:pt idx="1">
                  <c:v>93</c:v>
                </c:pt>
              </c:numCache>
            </c:numRef>
          </c:val>
        </c:ser>
        <c:dLbls>
          <c:showLegendKey val="0"/>
          <c:showVal val="0"/>
          <c:showCatName val="0"/>
          <c:showSerName val="0"/>
          <c:showPercent val="0"/>
          <c:showBubbleSize val="0"/>
          <c:showLeaderLines val="0"/>
        </c:dLbls>
        <c:firstSliceAng val="1"/>
        <c:holeSize val="50"/>
      </c:doughnutChart>
    </c:plotArea>
    <c:plotVisOnly val="1"/>
    <c:dispBlanksAs val="gap"/>
    <c:showDLblsOverMax val="0"/>
  </c:chart>
  <c:txPr>
    <a:bodyPr/>
    <a:lstStyle/>
    <a:p>
      <a:pPr>
        <a:defRPr sz="1800"/>
      </a:pPr>
      <a:endParaRPr lang="es-AR"/>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1144359661897048"/>
          <c:y val="9.1591834623739127E-2"/>
          <c:w val="0.40352541671582831"/>
          <c:h val="0.71734558229162282"/>
        </c:manualLayout>
      </c:layout>
      <c:doughnutChart>
        <c:varyColors val="1"/>
        <c:ser>
          <c:idx val="0"/>
          <c:order val="0"/>
          <c:tx>
            <c:strRef>
              <c:f>Hoja1!$B$1</c:f>
              <c:strCache>
                <c:ptCount val="1"/>
                <c:pt idx="0">
                  <c:v>Ventas</c:v>
                </c:pt>
              </c:strCache>
            </c:strRef>
          </c:tx>
          <c:dPt>
            <c:idx val="0"/>
            <c:bubble3D val="0"/>
          </c:dPt>
          <c:dPt>
            <c:idx val="1"/>
            <c:bubble3D val="0"/>
          </c:dPt>
          <c:dLbls>
            <c:dLbl>
              <c:idx val="0"/>
              <c:layout>
                <c:manualLayout>
                  <c:x val="-0.14439926060854869"/>
                  <c:y val="1.8130169444774337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14454445588407222"/>
                  <c:y val="6.725306383581901E-3"/>
                </c:manualLayout>
              </c:layout>
              <c:showLegendKey val="0"/>
              <c:showVal val="0"/>
              <c:showCatName val="1"/>
              <c:showSerName val="0"/>
              <c:showPercent val="1"/>
              <c:showBubbleSize val="0"/>
              <c:extLst>
                <c:ext xmlns:c15="http://schemas.microsoft.com/office/drawing/2012/chart" uri="{CE6537A1-D6FC-4f65-9D91-7224C49458BB}">
                  <c15:layout/>
                </c:ext>
              </c:extLst>
            </c:dLbl>
            <c:txPr>
              <a:bodyPr/>
              <a:lstStyle/>
              <a:p>
                <a:pPr>
                  <a:defRPr sz="1100">
                    <a:latin typeface="Arial" pitchFamily="34" charset="0"/>
                    <a:cs typeface="Arial" pitchFamily="34" charset="0"/>
                  </a:defRPr>
                </a:pPr>
                <a:endParaRPr lang="es-AR"/>
              </a:p>
            </c:txPr>
            <c:showLegendKey val="0"/>
            <c:showVal val="0"/>
            <c:showCatName val="1"/>
            <c:showSerName val="0"/>
            <c:showPercent val="1"/>
            <c:showBubbleSize val="0"/>
            <c:showLeaderLines val="0"/>
            <c:extLst>
              <c:ext xmlns:c15="http://schemas.microsoft.com/office/drawing/2012/chart" uri="{CE6537A1-D6FC-4f65-9D91-7224C49458BB}">
                <c15:layout/>
              </c:ext>
            </c:extLst>
          </c:dLbls>
          <c:cat>
            <c:strRef>
              <c:f>Hoja1!$A$2:$A$3</c:f>
              <c:strCache>
                <c:ptCount val="2"/>
                <c:pt idx="0">
                  <c:v>Masculino</c:v>
                </c:pt>
                <c:pt idx="1">
                  <c:v>Femenino</c:v>
                </c:pt>
              </c:strCache>
            </c:strRef>
          </c:cat>
          <c:val>
            <c:numRef>
              <c:f>Hoja1!$B$2:$B$3</c:f>
              <c:numCache>
                <c:formatCode>General</c:formatCode>
                <c:ptCount val="2"/>
                <c:pt idx="0">
                  <c:v>104</c:v>
                </c:pt>
                <c:pt idx="1">
                  <c:v>16</c:v>
                </c:pt>
              </c:numCache>
            </c:numRef>
          </c:val>
        </c:ser>
        <c:dLbls>
          <c:showLegendKey val="0"/>
          <c:showVal val="0"/>
          <c:showCatName val="0"/>
          <c:showSerName val="0"/>
          <c:showPercent val="0"/>
          <c:showBubbleSize val="0"/>
          <c:showLeaderLines val="0"/>
        </c:dLbls>
        <c:firstSliceAng val="110"/>
        <c:holeSize val="50"/>
      </c:doughnutChart>
    </c:plotArea>
    <c:plotVisOnly val="1"/>
    <c:dispBlanksAs val="gap"/>
    <c:showDLblsOverMax val="0"/>
  </c:chart>
  <c:txPr>
    <a:bodyPr/>
    <a:lstStyle/>
    <a:p>
      <a:pPr>
        <a:defRPr sz="1800"/>
      </a:pPr>
      <a:endParaRPr lang="es-AR"/>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859082219376044"/>
          <c:y val="0.12827048540508243"/>
          <c:w val="0.38641801854301305"/>
          <c:h val="0.71058553132438396"/>
        </c:manualLayout>
      </c:layout>
      <c:doughnutChart>
        <c:varyColors val="1"/>
        <c:ser>
          <c:idx val="0"/>
          <c:order val="0"/>
          <c:tx>
            <c:strRef>
              <c:f>Hoja1!$B$1</c:f>
              <c:strCache>
                <c:ptCount val="1"/>
                <c:pt idx="0">
                  <c:v>Ventas</c:v>
                </c:pt>
              </c:strCache>
            </c:strRef>
          </c:tx>
          <c:dPt>
            <c:idx val="0"/>
            <c:bubble3D val="0"/>
          </c:dPt>
          <c:dPt>
            <c:idx val="1"/>
            <c:bubble3D val="0"/>
          </c:dPt>
          <c:dPt>
            <c:idx val="2"/>
            <c:bubble3D val="0"/>
          </c:dPt>
          <c:dLbls>
            <c:dLbl>
              <c:idx val="0"/>
              <c:layout>
                <c:manualLayout>
                  <c:x val="-0.15744188800825065"/>
                  <c:y val="0.12022617544738795"/>
                </c:manualLayout>
              </c:layou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16992084736916024"/>
                  <c:y val="1.8196185758752668E-2"/>
                </c:manualLayout>
              </c:layout>
              <c:showLegendKey val="0"/>
              <c:showVal val="0"/>
              <c:showCatName val="1"/>
              <c:showSerName val="0"/>
              <c:showPercent val="1"/>
              <c:showBubbleSize val="0"/>
              <c:extLst>
                <c:ext xmlns:c15="http://schemas.microsoft.com/office/drawing/2012/chart" uri="{CE6537A1-D6FC-4f65-9D91-7224C49458BB}">
                  <c15:layout/>
                </c:ext>
              </c:extLst>
            </c:dLbl>
            <c:txPr>
              <a:bodyPr/>
              <a:lstStyle/>
              <a:p>
                <a:pPr>
                  <a:defRPr sz="1100">
                    <a:latin typeface="Arial" pitchFamily="34" charset="0"/>
                    <a:cs typeface="Arial" pitchFamily="34" charset="0"/>
                  </a:defRPr>
                </a:pPr>
                <a:endParaRPr lang="es-AR"/>
              </a:p>
            </c:txPr>
            <c:showLegendKey val="0"/>
            <c:showVal val="0"/>
            <c:showCatName val="1"/>
            <c:showSerName val="0"/>
            <c:showPercent val="1"/>
            <c:showBubbleSize val="0"/>
            <c:showLeaderLines val="0"/>
            <c:extLst>
              <c:ext xmlns:c15="http://schemas.microsoft.com/office/drawing/2012/chart" uri="{CE6537A1-D6FC-4f65-9D91-7224C49458BB}">
                <c15:layout/>
              </c:ext>
            </c:extLst>
          </c:dLbls>
          <c:cat>
            <c:strRef>
              <c:f>Hoja1!$A$2:$A$3</c:f>
              <c:strCache>
                <c:ptCount val="2"/>
                <c:pt idx="0">
                  <c:v>Mayores 21 años</c:v>
                </c:pt>
                <c:pt idx="1">
                  <c:v>Jóvenes adultos</c:v>
                </c:pt>
              </c:strCache>
            </c:strRef>
          </c:cat>
          <c:val>
            <c:numRef>
              <c:f>Hoja1!$B$2:$B$3</c:f>
              <c:numCache>
                <c:formatCode>General</c:formatCode>
                <c:ptCount val="2"/>
                <c:pt idx="0">
                  <c:v>116</c:v>
                </c:pt>
                <c:pt idx="1">
                  <c:v>4</c:v>
                </c:pt>
              </c:numCache>
            </c:numRef>
          </c:val>
        </c:ser>
        <c:dLbls>
          <c:showLegendKey val="0"/>
          <c:showVal val="0"/>
          <c:showCatName val="0"/>
          <c:showSerName val="0"/>
          <c:showPercent val="0"/>
          <c:showBubbleSize val="0"/>
          <c:showLeaderLines val="0"/>
        </c:dLbls>
        <c:firstSliceAng val="110"/>
        <c:holeSize val="50"/>
      </c:doughnutChart>
    </c:plotArea>
    <c:plotVisOnly val="1"/>
    <c:dispBlanksAs val="gap"/>
    <c:showDLblsOverMax val="0"/>
  </c:chart>
  <c:txPr>
    <a:bodyPr/>
    <a:lstStyle/>
    <a:p>
      <a:pPr>
        <a:defRPr sz="1800"/>
      </a:pPr>
      <a:endParaRPr lang="es-AR"/>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533063268495828"/>
          <c:y val="8.628985489059654E-2"/>
          <c:w val="0.33765183498129836"/>
          <c:h val="0.65380261213060475"/>
        </c:manualLayout>
      </c:layout>
      <c:doughnutChart>
        <c:varyColors val="1"/>
        <c:ser>
          <c:idx val="0"/>
          <c:order val="0"/>
          <c:tx>
            <c:strRef>
              <c:f>Hoja1!$B$1</c:f>
              <c:strCache>
                <c:ptCount val="1"/>
                <c:pt idx="0">
                  <c:v>Ventas</c:v>
                </c:pt>
              </c:strCache>
            </c:strRef>
          </c:tx>
          <c:dPt>
            <c:idx val="0"/>
            <c:bubble3D val="0"/>
          </c:dPt>
          <c:dPt>
            <c:idx val="1"/>
            <c:bubble3D val="0"/>
          </c:dPt>
          <c:dLbls>
            <c:dLbl>
              <c:idx val="0"/>
              <c:layout>
                <c:manualLayout>
                  <c:x val="0.13422004036588528"/>
                  <c:y val="6.4208827033068877E-2"/>
                </c:manualLayout>
              </c:layout>
              <c:spPr/>
              <c:txPr>
                <a:bodyPr/>
                <a:lstStyle/>
                <a:p>
                  <a:pPr>
                    <a:defRPr sz="1050">
                      <a:latin typeface="Arial" pitchFamily="34" charset="0"/>
                      <a:cs typeface="Arial" pitchFamily="34" charset="0"/>
                    </a:defRPr>
                  </a:pPr>
                  <a:endParaRPr lang="es-AR"/>
                </a:p>
              </c:txPr>
              <c:showLegendKey val="0"/>
              <c:showVal val="0"/>
              <c:showCatName val="1"/>
              <c:showSerName val="0"/>
              <c:showPercent val="1"/>
              <c:showBubbleSize val="0"/>
              <c:extLst>
                <c:ext xmlns:c15="http://schemas.microsoft.com/office/drawing/2012/chart" uri="{CE6537A1-D6FC-4f65-9D91-7224C49458BB}">
                  <c15:layout>
                    <c:manualLayout>
                      <c:w val="0.24716050068510906"/>
                      <c:h val="0.2232608876869889"/>
                    </c:manualLayout>
                  </c15:layout>
                </c:ext>
              </c:extLst>
            </c:dLbl>
            <c:dLbl>
              <c:idx val="1"/>
              <c:layout>
                <c:manualLayout>
                  <c:x val="-0.14495542161982003"/>
                  <c:y val="-1.5714732606636004E-2"/>
                </c:manualLayout>
              </c:layout>
              <c:tx>
                <c:rich>
                  <a:bodyPr/>
                  <a:lstStyle/>
                  <a:p>
                    <a:r>
                      <a:rPr lang="en-US" sz="1100" dirty="0" err="1" smtClean="0">
                        <a:latin typeface="Arial" pitchFamily="34" charset="0"/>
                        <a:cs typeface="Arial" pitchFamily="34" charset="0"/>
                      </a:rPr>
                      <a:t>Enc.prevent</a:t>
                    </a:r>
                    <a:r>
                      <a:rPr lang="en-US" sz="1100" dirty="0" smtClean="0">
                        <a:latin typeface="Arial" pitchFamily="34" charset="0"/>
                        <a:cs typeface="Arial" pitchFamily="34" charset="0"/>
                      </a:rPr>
                      <a:t>.</a:t>
                    </a:r>
                    <a:r>
                      <a:rPr lang="en-US" sz="1100" dirty="0">
                        <a:latin typeface="Arial" pitchFamily="34" charset="0"/>
                        <a:cs typeface="Arial" pitchFamily="34" charset="0"/>
                      </a:rPr>
                      <a:t>
81%</a:t>
                    </a:r>
                    <a:endParaRPr lang="en-US" dirty="0"/>
                  </a:p>
                </c:rich>
              </c:tx>
              <c:showLegendKey val="0"/>
              <c:showVal val="0"/>
              <c:showCatName val="1"/>
              <c:showSerName val="0"/>
              <c:showPercent val="1"/>
              <c:showBubbleSize val="0"/>
              <c:extLst>
                <c:ext xmlns:c15="http://schemas.microsoft.com/office/drawing/2012/chart" uri="{CE6537A1-D6FC-4f65-9D91-7224C49458BB}">
                  <c15:layout>
                    <c:manualLayout>
                      <c:w val="0.27213781802021997"/>
                      <c:h val="0.27889796090319374"/>
                    </c:manualLayout>
                  </c15:layout>
                </c:ext>
              </c:extLst>
            </c:dLbl>
            <c:txPr>
              <a:bodyPr/>
              <a:lstStyle/>
              <a:p>
                <a:pPr>
                  <a:defRPr sz="1100">
                    <a:latin typeface="Arial" pitchFamily="34" charset="0"/>
                    <a:cs typeface="Arial" pitchFamily="34" charset="0"/>
                  </a:defRPr>
                </a:pPr>
                <a:endParaRPr lang="es-AR"/>
              </a:p>
            </c:txPr>
            <c:showLegendKey val="0"/>
            <c:showVal val="0"/>
            <c:showCatName val="1"/>
            <c:showSerName val="0"/>
            <c:showPercent val="1"/>
            <c:showBubbleSize val="0"/>
            <c:showLeaderLines val="0"/>
            <c:extLst>
              <c:ext xmlns:c15="http://schemas.microsoft.com/office/drawing/2012/chart" uri="{CE6537A1-D6FC-4f65-9D91-7224C49458BB}">
                <c15:layout/>
              </c:ext>
            </c:extLst>
          </c:dLbls>
          <c:cat>
            <c:strRef>
              <c:f>Hoja1!$A$2:$A$3</c:f>
              <c:strCache>
                <c:ptCount val="2"/>
                <c:pt idx="0">
                  <c:v>Condenados/as</c:v>
                </c:pt>
                <c:pt idx="1">
                  <c:v>Encarcelados preventivamente</c:v>
                </c:pt>
              </c:strCache>
            </c:strRef>
          </c:cat>
          <c:val>
            <c:numRef>
              <c:f>Hoja1!$B$2:$B$3</c:f>
              <c:numCache>
                <c:formatCode>General</c:formatCode>
                <c:ptCount val="2"/>
                <c:pt idx="0">
                  <c:v>22</c:v>
                </c:pt>
                <c:pt idx="1">
                  <c:v>98</c:v>
                </c:pt>
              </c:numCache>
            </c:numRef>
          </c:val>
        </c:ser>
        <c:dLbls>
          <c:showLegendKey val="0"/>
          <c:showVal val="0"/>
          <c:showCatName val="0"/>
          <c:showSerName val="0"/>
          <c:showPercent val="0"/>
          <c:showBubbleSize val="0"/>
          <c:showLeaderLines val="0"/>
        </c:dLbls>
        <c:firstSliceAng val="50"/>
        <c:holeSize val="50"/>
      </c:doughnutChart>
    </c:plotArea>
    <c:plotVisOnly val="1"/>
    <c:dispBlanksAs val="gap"/>
    <c:showDLblsOverMax val="0"/>
  </c:chart>
  <c:txPr>
    <a:bodyPr/>
    <a:lstStyle/>
    <a:p>
      <a:pPr>
        <a:defRPr sz="1800"/>
      </a:pPr>
      <a:endParaRPr lang="es-A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711731524780075"/>
          <c:y val="0.24550763128421166"/>
          <c:w val="0.47927250507519364"/>
          <c:h val="0.5699456817110411"/>
        </c:manualLayout>
      </c:layout>
      <c:doughnutChart>
        <c:varyColors val="1"/>
        <c:ser>
          <c:idx val="0"/>
          <c:order val="0"/>
          <c:tx>
            <c:strRef>
              <c:f>Hoja1!$B$1</c:f>
              <c:strCache>
                <c:ptCount val="1"/>
                <c:pt idx="0">
                  <c:v>Ventas</c:v>
                </c:pt>
              </c:strCache>
            </c:strRef>
          </c:tx>
          <c:dPt>
            <c:idx val="0"/>
            <c:bubble3D val="0"/>
          </c:dPt>
          <c:cat>
            <c:strRef>
              <c:f>Hoja1!$A$2:$A$3</c:f>
              <c:strCache>
                <c:ptCount val="2"/>
                <c:pt idx="0">
                  <c:v>Procesados/as</c:v>
                </c:pt>
                <c:pt idx="1">
                  <c:v>Condenados/as</c:v>
                </c:pt>
              </c:strCache>
            </c:strRef>
          </c:cat>
          <c:val>
            <c:numRef>
              <c:f>Hoja1!$B$2:$B$3</c:f>
              <c:numCache>
                <c:formatCode>General</c:formatCode>
                <c:ptCount val="2"/>
                <c:pt idx="0">
                  <c:v>6651</c:v>
                </c:pt>
                <c:pt idx="1">
                  <c:v>3984</c:v>
                </c:pt>
              </c:numCache>
            </c:numRef>
          </c:val>
        </c:ser>
        <c:dLbls>
          <c:showLegendKey val="0"/>
          <c:showVal val="0"/>
          <c:showCatName val="0"/>
          <c:showSerName val="0"/>
          <c:showPercent val="0"/>
          <c:showBubbleSize val="0"/>
          <c:showLeaderLines val="0"/>
        </c:dLbls>
        <c:firstSliceAng val="0"/>
        <c:holeSize val="50"/>
      </c:doughnutChart>
    </c:plotArea>
    <c:plotVisOnly val="1"/>
    <c:dispBlanksAs val="gap"/>
    <c:showDLblsOverMax val="0"/>
  </c:chart>
  <c:txPr>
    <a:bodyPr/>
    <a:lstStyle/>
    <a:p>
      <a:pPr>
        <a:defRPr sz="1800"/>
      </a:pPr>
      <a:endParaRPr lang="es-A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711731524780075"/>
          <c:y val="0.24550763128421166"/>
          <c:w val="0.47927250507519364"/>
          <c:h val="0.5699456817110411"/>
        </c:manualLayout>
      </c:layout>
      <c:doughnutChart>
        <c:varyColors val="1"/>
        <c:ser>
          <c:idx val="0"/>
          <c:order val="0"/>
          <c:tx>
            <c:strRef>
              <c:f>Hoja1!$B$1</c:f>
              <c:strCache>
                <c:ptCount val="1"/>
                <c:pt idx="0">
                  <c:v>Ventas</c:v>
                </c:pt>
              </c:strCache>
            </c:strRef>
          </c:tx>
          <c:dPt>
            <c:idx val="0"/>
            <c:bubble3D val="0"/>
          </c:dPt>
          <c:dPt>
            <c:idx val="1"/>
            <c:bubble3D val="0"/>
            <c:spPr>
              <a:solidFill>
                <a:schemeClr val="accent4">
                  <a:lumMod val="75000"/>
                </a:schemeClr>
              </a:solidFill>
            </c:spPr>
          </c:dPt>
          <c:dLbls>
            <c:dLbl>
              <c:idx val="0"/>
              <c:layout>
                <c:manualLayout>
                  <c:x val="-0.18779731544979852"/>
                  <c:y val="-5.1970576842813261E-2"/>
                </c:manualLayout>
              </c:layout>
              <c:tx>
                <c:rich>
                  <a:bodyPr/>
                  <a:lstStyle/>
                  <a:p>
                    <a:r>
                      <a:rPr lang="en-US" sz="900" dirty="0" err="1">
                        <a:latin typeface="Arial" pitchFamily="34" charset="0"/>
                        <a:cs typeface="Arial" pitchFamily="34" charset="0"/>
                      </a:rPr>
                      <a:t>Masculino</a:t>
                    </a:r>
                    <a:r>
                      <a:rPr lang="en-US" sz="900" dirty="0">
                        <a:latin typeface="Arial" pitchFamily="34" charset="0"/>
                        <a:cs typeface="Arial" pitchFamily="34" charset="0"/>
                      </a:rPr>
                      <a:t>
</a:t>
                    </a:r>
                    <a:r>
                      <a:rPr lang="en-US" sz="900" b="1" dirty="0" smtClean="0">
                        <a:latin typeface="Arial" pitchFamily="34" charset="0"/>
                        <a:cs typeface="Arial" pitchFamily="34" charset="0"/>
                      </a:rPr>
                      <a:t>93,1%</a:t>
                    </a:r>
                    <a:endParaRPr lang="en-US" b="1" dirty="0"/>
                  </a:p>
                </c:rich>
              </c:tx>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1663022290452576"/>
                  <c:y val="-3.772103399922531E-4"/>
                </c:manualLayout>
              </c:layout>
              <c:tx>
                <c:rich>
                  <a:bodyPr/>
                  <a:lstStyle/>
                  <a:p>
                    <a:r>
                      <a:rPr lang="en-US" sz="900" dirty="0" err="1">
                        <a:latin typeface="Arial" pitchFamily="34" charset="0"/>
                        <a:cs typeface="Arial" pitchFamily="34" charset="0"/>
                      </a:rPr>
                      <a:t>Femenino</a:t>
                    </a:r>
                    <a:r>
                      <a:rPr lang="en-US" sz="900" dirty="0">
                        <a:latin typeface="Arial" pitchFamily="34" charset="0"/>
                        <a:cs typeface="Arial" pitchFamily="34" charset="0"/>
                      </a:rPr>
                      <a:t>
</a:t>
                    </a:r>
                    <a:r>
                      <a:rPr lang="en-US" sz="900" b="1" dirty="0" smtClean="0">
                        <a:latin typeface="Arial" pitchFamily="34" charset="0"/>
                        <a:cs typeface="Arial" pitchFamily="34" charset="0"/>
                      </a:rPr>
                      <a:t>6,9%</a:t>
                    </a:r>
                    <a:endParaRPr lang="en-US" b="1" dirty="0"/>
                  </a:p>
                </c:rich>
              </c:tx>
              <c:showLegendKey val="0"/>
              <c:showVal val="0"/>
              <c:showCatName val="1"/>
              <c:showSerName val="0"/>
              <c:showPercent val="1"/>
              <c:showBubbleSize val="0"/>
              <c:extLst>
                <c:ext xmlns:c15="http://schemas.microsoft.com/office/drawing/2012/chart" uri="{CE6537A1-D6FC-4f65-9D91-7224C49458BB}">
                  <c15:layout/>
                </c:ext>
              </c:extLst>
            </c:dLbl>
            <c:txPr>
              <a:bodyPr/>
              <a:lstStyle/>
              <a:p>
                <a:pPr>
                  <a:defRPr sz="900">
                    <a:latin typeface="Arial" pitchFamily="34" charset="0"/>
                    <a:cs typeface="Arial" pitchFamily="34" charset="0"/>
                  </a:defRPr>
                </a:pPr>
                <a:endParaRPr lang="es-AR"/>
              </a:p>
            </c:txPr>
            <c:showLegendKey val="0"/>
            <c:showVal val="0"/>
            <c:showCatName val="1"/>
            <c:showSerName val="0"/>
            <c:showPercent val="1"/>
            <c:showBubbleSize val="0"/>
            <c:showLeaderLines val="0"/>
            <c:extLst>
              <c:ext xmlns:c15="http://schemas.microsoft.com/office/drawing/2012/chart" uri="{CE6537A1-D6FC-4f65-9D91-7224C49458BB}"/>
            </c:extLst>
          </c:dLbls>
          <c:cat>
            <c:strRef>
              <c:f>Hoja1!$A$2:$A$3</c:f>
              <c:strCache>
                <c:ptCount val="2"/>
                <c:pt idx="0">
                  <c:v>Masculino</c:v>
                </c:pt>
                <c:pt idx="1">
                  <c:v>Femenino</c:v>
                </c:pt>
              </c:strCache>
            </c:strRef>
          </c:cat>
          <c:val>
            <c:numRef>
              <c:f>Hoja1!$B$2:$B$3</c:f>
              <c:numCache>
                <c:formatCode>General</c:formatCode>
                <c:ptCount val="2"/>
                <c:pt idx="0">
                  <c:v>9689</c:v>
                </c:pt>
                <c:pt idx="1">
                  <c:v>735</c:v>
                </c:pt>
              </c:numCache>
            </c:numRef>
          </c:val>
        </c:ser>
        <c:dLbls>
          <c:showLegendKey val="0"/>
          <c:showVal val="0"/>
          <c:showCatName val="0"/>
          <c:showSerName val="0"/>
          <c:showPercent val="0"/>
          <c:showBubbleSize val="0"/>
          <c:showLeaderLines val="0"/>
        </c:dLbls>
        <c:firstSliceAng val="99"/>
        <c:holeSize val="50"/>
      </c:doughnutChart>
    </c:plotArea>
    <c:plotVisOnly val="1"/>
    <c:dispBlanksAs val="gap"/>
    <c:showDLblsOverMax val="0"/>
  </c:chart>
  <c:txPr>
    <a:bodyPr/>
    <a:lstStyle/>
    <a:p>
      <a:pPr>
        <a:defRPr sz="1800"/>
      </a:pPr>
      <a:endParaRPr lang="es-A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711731524780075"/>
          <c:y val="0.24550763128421166"/>
          <c:w val="0.47927250507519364"/>
          <c:h val="0.5699456817110411"/>
        </c:manualLayout>
      </c:layout>
      <c:doughnutChart>
        <c:varyColors val="1"/>
        <c:ser>
          <c:idx val="0"/>
          <c:order val="0"/>
          <c:tx>
            <c:strRef>
              <c:f>Hoja1!$B$1</c:f>
              <c:strCache>
                <c:ptCount val="1"/>
                <c:pt idx="0">
                  <c:v>Ventas</c:v>
                </c:pt>
              </c:strCache>
            </c:strRef>
          </c:tx>
          <c:dPt>
            <c:idx val="1"/>
            <c:bubble3D val="0"/>
          </c:dPt>
          <c:dLbls>
            <c:dLbl>
              <c:idx val="0"/>
              <c:layout>
                <c:manualLayout>
                  <c:x val="0.16486362626374848"/>
                  <c:y val="-1.3058233769821371E-2"/>
                </c:manualLayout>
              </c:layout>
              <c:tx>
                <c:rich>
                  <a:bodyPr/>
                  <a:lstStyle/>
                  <a:p>
                    <a:r>
                      <a:rPr lang="en-US" sz="900" dirty="0" err="1" smtClean="0">
                        <a:latin typeface="Arial" pitchFamily="34" charset="0"/>
                        <a:cs typeface="Arial" pitchFamily="34" charset="0"/>
                      </a:rPr>
                      <a:t>Jóvenes</a:t>
                    </a:r>
                    <a:r>
                      <a:rPr lang="en-US" sz="900" dirty="0" smtClean="0">
                        <a:latin typeface="Arial" pitchFamily="34" charset="0"/>
                        <a:cs typeface="Arial" pitchFamily="34" charset="0"/>
                      </a:rPr>
                      <a:t> </a:t>
                    </a:r>
                    <a:r>
                      <a:rPr lang="en-US" sz="900" dirty="0" err="1">
                        <a:latin typeface="Arial" pitchFamily="34" charset="0"/>
                        <a:cs typeface="Arial" pitchFamily="34" charset="0"/>
                      </a:rPr>
                      <a:t>adultos</a:t>
                    </a:r>
                    <a:r>
                      <a:rPr lang="en-US" sz="900" dirty="0">
                        <a:latin typeface="Arial" pitchFamily="34" charset="0"/>
                        <a:cs typeface="Arial" pitchFamily="34" charset="0"/>
                      </a:rPr>
                      <a:t> </a:t>
                    </a:r>
                    <a:endParaRPr lang="en-US" sz="900" dirty="0" smtClean="0">
                      <a:latin typeface="Arial" pitchFamily="34" charset="0"/>
                      <a:cs typeface="Arial" pitchFamily="34" charset="0"/>
                    </a:endParaRPr>
                  </a:p>
                  <a:p>
                    <a:r>
                      <a:rPr lang="en-US" sz="900" dirty="0" smtClean="0">
                        <a:latin typeface="Arial" pitchFamily="34" charset="0"/>
                        <a:cs typeface="Arial" pitchFamily="34" charset="0"/>
                      </a:rPr>
                      <a:t>(18-21)</a:t>
                    </a:r>
                    <a:r>
                      <a:rPr lang="en-US" sz="900" dirty="0">
                        <a:latin typeface="Arial" pitchFamily="34" charset="0"/>
                        <a:cs typeface="Arial" pitchFamily="34" charset="0"/>
                      </a:rPr>
                      <a:t>
</a:t>
                    </a:r>
                    <a:r>
                      <a:rPr lang="en-US" sz="900" b="1" dirty="0" smtClean="0">
                        <a:latin typeface="Arial" pitchFamily="34" charset="0"/>
                        <a:cs typeface="Arial" pitchFamily="34" charset="0"/>
                      </a:rPr>
                      <a:t>4,4%</a:t>
                    </a:r>
                    <a:endParaRPr lang="en-US" b="1" dirty="0"/>
                  </a:p>
                </c:rich>
              </c:tx>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16177558554100049"/>
                  <c:y val="3.119660878521005E-2"/>
                </c:manualLayout>
              </c:layout>
              <c:tx>
                <c:rich>
                  <a:bodyPr/>
                  <a:lstStyle/>
                  <a:p>
                    <a:r>
                      <a:rPr lang="es-AR" sz="900" dirty="0" smtClean="0">
                        <a:latin typeface="Arial" pitchFamily="34" charset="0"/>
                        <a:cs typeface="Arial" pitchFamily="34" charset="0"/>
                      </a:rPr>
                      <a:t>Mayores </a:t>
                    </a:r>
                    <a:r>
                      <a:rPr lang="es-AR" sz="900" dirty="0">
                        <a:latin typeface="Arial" pitchFamily="34" charset="0"/>
                        <a:cs typeface="Arial" pitchFamily="34" charset="0"/>
                      </a:rPr>
                      <a:t>(21 y más)
</a:t>
                    </a:r>
                    <a:r>
                      <a:rPr lang="es-AR" sz="900" b="1" dirty="0" smtClean="0">
                        <a:latin typeface="Arial" pitchFamily="34" charset="0"/>
                        <a:cs typeface="Arial" pitchFamily="34" charset="0"/>
                      </a:rPr>
                      <a:t>95,6%</a:t>
                    </a:r>
                    <a:endParaRPr lang="es-AR" b="1" dirty="0"/>
                  </a:p>
                </c:rich>
              </c:tx>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6.6135328397854784E-2"/>
                  <c:y val="6.0525557220368911E-2"/>
                </c:manualLayout>
              </c:layout>
              <c:showLegendKey val="0"/>
              <c:showVal val="0"/>
              <c:showCatName val="1"/>
              <c:showSerName val="0"/>
              <c:showPercent val="1"/>
              <c:showBubbleSize val="0"/>
              <c:extLst>
                <c:ext xmlns:c15="http://schemas.microsoft.com/office/drawing/2012/chart" uri="{CE6537A1-D6FC-4f65-9D91-7224C49458BB}"/>
              </c:extLst>
            </c:dLbl>
            <c:txPr>
              <a:bodyPr/>
              <a:lstStyle/>
              <a:p>
                <a:pPr>
                  <a:defRPr sz="900">
                    <a:latin typeface="Arial" pitchFamily="34" charset="0"/>
                    <a:cs typeface="Arial" pitchFamily="34" charset="0"/>
                  </a:defRPr>
                </a:pPr>
                <a:endParaRPr lang="es-AR"/>
              </a:p>
            </c:txPr>
            <c:showLegendKey val="0"/>
            <c:showVal val="0"/>
            <c:showCatName val="1"/>
            <c:showSerName val="0"/>
            <c:showPercent val="1"/>
            <c:showBubbleSize val="0"/>
            <c:showLeaderLines val="0"/>
            <c:extLst>
              <c:ext xmlns:c15="http://schemas.microsoft.com/office/drawing/2012/chart" uri="{CE6537A1-D6FC-4f65-9D91-7224C49458BB}"/>
            </c:extLst>
          </c:dLbls>
          <c:cat>
            <c:strRef>
              <c:f>Hoja1!$A$2:$A$3</c:f>
              <c:strCache>
                <c:ptCount val="2"/>
                <c:pt idx="0">
                  <c:v>Jóvenes adultos (18-20)</c:v>
                </c:pt>
                <c:pt idx="1">
                  <c:v>Mayores (21 y más)</c:v>
                </c:pt>
              </c:strCache>
            </c:strRef>
          </c:cat>
          <c:val>
            <c:numRef>
              <c:f>Hoja1!$B$2:$B$3</c:f>
              <c:numCache>
                <c:formatCode>General</c:formatCode>
                <c:ptCount val="2"/>
                <c:pt idx="0">
                  <c:v>423</c:v>
                </c:pt>
                <c:pt idx="1">
                  <c:v>9994</c:v>
                </c:pt>
              </c:numCache>
            </c:numRef>
          </c:val>
        </c:ser>
        <c:dLbls>
          <c:showLegendKey val="0"/>
          <c:showVal val="0"/>
          <c:showCatName val="0"/>
          <c:showSerName val="0"/>
          <c:showPercent val="0"/>
          <c:showBubbleSize val="0"/>
          <c:showLeaderLines val="0"/>
        </c:dLbls>
        <c:firstSliceAng val="95"/>
        <c:holeSize val="50"/>
      </c:doughnutChart>
    </c:plotArea>
    <c:plotVisOnly val="1"/>
    <c:dispBlanksAs val="gap"/>
    <c:showDLblsOverMax val="0"/>
  </c:chart>
  <c:txPr>
    <a:bodyPr/>
    <a:lstStyle/>
    <a:p>
      <a:pPr>
        <a:defRPr sz="1800"/>
      </a:pPr>
      <a:endParaRPr lang="es-A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2642031504233658"/>
          <c:y val="8.2001069311301383E-2"/>
          <c:w val="0.87278554166764344"/>
          <c:h val="0.7380739110543002"/>
        </c:manualLayout>
      </c:layout>
      <c:barChart>
        <c:barDir val="col"/>
        <c:grouping val="percentStacked"/>
        <c:varyColors val="0"/>
        <c:ser>
          <c:idx val="0"/>
          <c:order val="0"/>
          <c:tx>
            <c:strRef>
              <c:f>Hoja1!$B$1</c:f>
              <c:strCache>
                <c:ptCount val="1"/>
                <c:pt idx="0">
                  <c:v>Encarcelados/as preventivamente </c:v>
                </c:pt>
              </c:strCache>
            </c:strRef>
          </c:tx>
          <c:invertIfNegative val="0"/>
          <c:dLbls>
            <c:txPr>
              <a:bodyPr/>
              <a:lstStyle/>
              <a:p>
                <a:pPr>
                  <a:defRPr sz="1000">
                    <a:solidFill>
                      <a:schemeClr val="bg1"/>
                    </a:solidFill>
                    <a:latin typeface="Arial" pitchFamily="34" charset="0"/>
                    <a:cs typeface="Arial" pitchFamily="34" charset="0"/>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Hoja1!$A$2:$A$19</c:f>
              <c:strCache>
                <c:ptCount val="18"/>
                <c:pt idx="0">
                  <c:v>sep</c:v>
                </c:pt>
                <c:pt idx="1">
                  <c:v>oct</c:v>
                </c:pt>
                <c:pt idx="2">
                  <c:v>nov</c:v>
                </c:pt>
                <c:pt idx="3">
                  <c:v>dic</c:v>
                </c:pt>
                <c:pt idx="4">
                  <c:v>ene</c:v>
                </c:pt>
                <c:pt idx="5">
                  <c:v>feb</c:v>
                </c:pt>
                <c:pt idx="6">
                  <c:v>mar</c:v>
                </c:pt>
                <c:pt idx="7">
                  <c:v>abr</c:v>
                </c:pt>
                <c:pt idx="8">
                  <c:v>may</c:v>
                </c:pt>
                <c:pt idx="9">
                  <c:v>jun</c:v>
                </c:pt>
                <c:pt idx="10">
                  <c:v>jul</c:v>
                </c:pt>
                <c:pt idx="11">
                  <c:v>ago</c:v>
                </c:pt>
                <c:pt idx="12">
                  <c:v>sep</c:v>
                </c:pt>
                <c:pt idx="13">
                  <c:v>oct</c:v>
                </c:pt>
                <c:pt idx="14">
                  <c:v>nov</c:v>
                </c:pt>
                <c:pt idx="15">
                  <c:v>dic</c:v>
                </c:pt>
                <c:pt idx="16">
                  <c:v>ene</c:v>
                </c:pt>
                <c:pt idx="17">
                  <c:v>feb</c:v>
                </c:pt>
              </c:strCache>
            </c:strRef>
          </c:cat>
          <c:val>
            <c:numRef>
              <c:f>Hoja1!$B$2:$B$19</c:f>
              <c:numCache>
                <c:formatCode>0.0</c:formatCode>
                <c:ptCount val="18"/>
                <c:pt idx="0" formatCode="General">
                  <c:v>57.2</c:v>
                </c:pt>
                <c:pt idx="1">
                  <c:v>56.8</c:v>
                </c:pt>
                <c:pt idx="2">
                  <c:v>57</c:v>
                </c:pt>
                <c:pt idx="3">
                  <c:v>56.7</c:v>
                </c:pt>
                <c:pt idx="4">
                  <c:v>57.569599674862836</c:v>
                </c:pt>
                <c:pt idx="5" formatCode="General">
                  <c:v>58.6</c:v>
                </c:pt>
                <c:pt idx="6" formatCode="General">
                  <c:v>58.8</c:v>
                </c:pt>
                <c:pt idx="7" formatCode="General">
                  <c:v>59.8</c:v>
                </c:pt>
                <c:pt idx="8" formatCode="General">
                  <c:v>59.7</c:v>
                </c:pt>
                <c:pt idx="9" formatCode="General">
                  <c:v>60.5</c:v>
                </c:pt>
                <c:pt idx="10" formatCode="General">
                  <c:v>59.9</c:v>
                </c:pt>
                <c:pt idx="11" formatCode="General">
                  <c:v>60.7</c:v>
                </c:pt>
                <c:pt idx="12" formatCode="General">
                  <c:v>61.1</c:v>
                </c:pt>
                <c:pt idx="13" formatCode="General">
                  <c:v>61.6</c:v>
                </c:pt>
                <c:pt idx="14" formatCode="General">
                  <c:v>61.1</c:v>
                </c:pt>
                <c:pt idx="15" formatCode="General">
                  <c:v>60.4</c:v>
                </c:pt>
                <c:pt idx="16" formatCode="General">
                  <c:v>61.7</c:v>
                </c:pt>
                <c:pt idx="17" formatCode="General">
                  <c:v>62.5</c:v>
                </c:pt>
              </c:numCache>
            </c:numRef>
          </c:val>
        </c:ser>
        <c:ser>
          <c:idx val="1"/>
          <c:order val="1"/>
          <c:tx>
            <c:strRef>
              <c:f>Hoja1!$C$1</c:f>
              <c:strCache>
                <c:ptCount val="1"/>
                <c:pt idx="0">
                  <c:v>Condenados/as</c:v>
                </c:pt>
              </c:strCache>
            </c:strRef>
          </c:tx>
          <c:invertIfNegative val="0"/>
          <c:dLbls>
            <c:txPr>
              <a:bodyPr/>
              <a:lstStyle/>
              <a:p>
                <a:pPr>
                  <a:defRPr sz="1000">
                    <a:solidFill>
                      <a:schemeClr val="bg1"/>
                    </a:solidFill>
                    <a:latin typeface="Arial" pitchFamily="34" charset="0"/>
                    <a:cs typeface="Arial" pitchFamily="34" charset="0"/>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Hoja1!$A$2:$A$19</c:f>
              <c:strCache>
                <c:ptCount val="18"/>
                <c:pt idx="0">
                  <c:v>sep</c:v>
                </c:pt>
                <c:pt idx="1">
                  <c:v>oct</c:v>
                </c:pt>
                <c:pt idx="2">
                  <c:v>nov</c:v>
                </c:pt>
                <c:pt idx="3">
                  <c:v>dic</c:v>
                </c:pt>
                <c:pt idx="4">
                  <c:v>ene</c:v>
                </c:pt>
                <c:pt idx="5">
                  <c:v>feb</c:v>
                </c:pt>
                <c:pt idx="6">
                  <c:v>mar</c:v>
                </c:pt>
                <c:pt idx="7">
                  <c:v>abr</c:v>
                </c:pt>
                <c:pt idx="8">
                  <c:v>may</c:v>
                </c:pt>
                <c:pt idx="9">
                  <c:v>jun</c:v>
                </c:pt>
                <c:pt idx="10">
                  <c:v>jul</c:v>
                </c:pt>
                <c:pt idx="11">
                  <c:v>ago</c:v>
                </c:pt>
                <c:pt idx="12">
                  <c:v>sep</c:v>
                </c:pt>
                <c:pt idx="13">
                  <c:v>oct</c:v>
                </c:pt>
                <c:pt idx="14">
                  <c:v>nov</c:v>
                </c:pt>
                <c:pt idx="15">
                  <c:v>dic</c:v>
                </c:pt>
                <c:pt idx="16">
                  <c:v>ene</c:v>
                </c:pt>
                <c:pt idx="17">
                  <c:v>feb</c:v>
                </c:pt>
              </c:strCache>
            </c:strRef>
          </c:cat>
          <c:val>
            <c:numRef>
              <c:f>Hoja1!$C$2:$C$19</c:f>
              <c:numCache>
                <c:formatCode>0.0</c:formatCode>
                <c:ptCount val="18"/>
                <c:pt idx="0" formatCode="General">
                  <c:v>42.8</c:v>
                </c:pt>
                <c:pt idx="1">
                  <c:v>43.2</c:v>
                </c:pt>
                <c:pt idx="2">
                  <c:v>43</c:v>
                </c:pt>
                <c:pt idx="3">
                  <c:v>43.3</c:v>
                </c:pt>
                <c:pt idx="4">
                  <c:v>42.430400325137164</c:v>
                </c:pt>
                <c:pt idx="5" formatCode="General">
                  <c:v>41.4</c:v>
                </c:pt>
                <c:pt idx="6" formatCode="General">
                  <c:v>41.2</c:v>
                </c:pt>
                <c:pt idx="7" formatCode="General">
                  <c:v>40.200000000000003</c:v>
                </c:pt>
                <c:pt idx="8" formatCode="General">
                  <c:v>40.299999999999997</c:v>
                </c:pt>
                <c:pt idx="9" formatCode="General">
                  <c:v>39.5</c:v>
                </c:pt>
                <c:pt idx="10" formatCode="General">
                  <c:v>40.1</c:v>
                </c:pt>
                <c:pt idx="11" formatCode="General">
                  <c:v>39.299999999999997</c:v>
                </c:pt>
                <c:pt idx="12" formatCode="General">
                  <c:v>38.9</c:v>
                </c:pt>
                <c:pt idx="13" formatCode="General">
                  <c:v>38.4</c:v>
                </c:pt>
                <c:pt idx="14" formatCode="General">
                  <c:v>38.9</c:v>
                </c:pt>
                <c:pt idx="15" formatCode="General">
                  <c:v>39.6</c:v>
                </c:pt>
                <c:pt idx="16" formatCode="General">
                  <c:v>38.299999999999997</c:v>
                </c:pt>
                <c:pt idx="17" formatCode="General">
                  <c:v>37.4</c:v>
                </c:pt>
              </c:numCache>
            </c:numRef>
          </c:val>
        </c:ser>
        <c:dLbls>
          <c:showLegendKey val="0"/>
          <c:showVal val="0"/>
          <c:showCatName val="0"/>
          <c:showSerName val="0"/>
          <c:showPercent val="0"/>
          <c:showBubbleSize val="0"/>
        </c:dLbls>
        <c:gapWidth val="63"/>
        <c:overlap val="100"/>
        <c:axId val="96634368"/>
        <c:axId val="96635904"/>
      </c:barChart>
      <c:catAx>
        <c:axId val="96634368"/>
        <c:scaling>
          <c:orientation val="minMax"/>
        </c:scaling>
        <c:delete val="0"/>
        <c:axPos val="b"/>
        <c:numFmt formatCode="mmm\-yy" sourceLinked="1"/>
        <c:majorTickMark val="out"/>
        <c:minorTickMark val="none"/>
        <c:tickLblPos val="nextTo"/>
        <c:txPr>
          <a:bodyPr/>
          <a:lstStyle/>
          <a:p>
            <a:pPr>
              <a:defRPr sz="1000">
                <a:latin typeface="Arial" pitchFamily="34" charset="0"/>
                <a:cs typeface="Arial" pitchFamily="34" charset="0"/>
              </a:defRPr>
            </a:pPr>
            <a:endParaRPr lang="es-AR"/>
          </a:p>
        </c:txPr>
        <c:crossAx val="96635904"/>
        <c:crosses val="autoZero"/>
        <c:auto val="1"/>
        <c:lblAlgn val="ctr"/>
        <c:lblOffset val="100"/>
        <c:noMultiLvlLbl val="1"/>
      </c:catAx>
      <c:valAx>
        <c:axId val="96635904"/>
        <c:scaling>
          <c:orientation val="minMax"/>
        </c:scaling>
        <c:delete val="1"/>
        <c:axPos val="l"/>
        <c:numFmt formatCode="0%" sourceLinked="1"/>
        <c:majorTickMark val="out"/>
        <c:minorTickMark val="none"/>
        <c:tickLblPos val="nextTo"/>
        <c:crossAx val="96634368"/>
        <c:crosses val="autoZero"/>
        <c:crossBetween val="between"/>
      </c:valAx>
    </c:plotArea>
    <c:legend>
      <c:legendPos val="r"/>
      <c:layout>
        <c:manualLayout>
          <c:xMode val="edge"/>
          <c:yMode val="edge"/>
          <c:x val="8.1123218023918253E-3"/>
          <c:y val="9.9296065869224404E-2"/>
          <c:w val="0.1180939566811359"/>
          <c:h val="0.67971876469901249"/>
        </c:manualLayout>
      </c:layout>
      <c:overlay val="0"/>
      <c:txPr>
        <a:bodyPr/>
        <a:lstStyle/>
        <a:p>
          <a:pPr>
            <a:defRPr sz="900">
              <a:latin typeface="Arial" pitchFamily="34" charset="0"/>
              <a:cs typeface="Arial" pitchFamily="34" charset="0"/>
            </a:defRPr>
          </a:pPr>
          <a:endParaRPr lang="es-AR"/>
        </a:p>
      </c:txPr>
    </c:legend>
    <c:plotVisOnly val="1"/>
    <c:dispBlanksAs val="gap"/>
    <c:showDLblsOverMax val="0"/>
  </c:chart>
  <c:txPr>
    <a:bodyPr/>
    <a:lstStyle/>
    <a:p>
      <a:pPr>
        <a:defRPr sz="1800"/>
      </a:pPr>
      <a:endParaRPr lang="es-A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0549515696021693"/>
          <c:y val="0.18616152685779647"/>
          <c:w val="0.85632279692072055"/>
          <c:h val="0.64082165473677533"/>
        </c:manualLayout>
      </c:layout>
      <c:barChart>
        <c:barDir val="col"/>
        <c:grouping val="percentStacked"/>
        <c:varyColors val="0"/>
        <c:ser>
          <c:idx val="0"/>
          <c:order val="0"/>
          <c:tx>
            <c:strRef>
              <c:f>Hoja1!$B$1</c:f>
              <c:strCache>
                <c:ptCount val="1"/>
                <c:pt idx="0">
                  <c:v>Encarcelados/as preventivamente </c:v>
                </c:pt>
              </c:strCache>
            </c:strRef>
          </c:tx>
          <c:invertIfNegative val="0"/>
          <c:dLbls>
            <c:txPr>
              <a:bodyPr/>
              <a:lstStyle/>
              <a:p>
                <a:pPr>
                  <a:defRPr sz="1000">
                    <a:solidFill>
                      <a:schemeClr val="bg1"/>
                    </a:solidFill>
                    <a:latin typeface="Arial" pitchFamily="34" charset="0"/>
                    <a:cs typeface="Arial" pitchFamily="34" charset="0"/>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Hoja1!$A$2:$A$14</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Hoja1!$B$2:$B$14</c:f>
              <c:numCache>
                <c:formatCode>0</c:formatCode>
                <c:ptCount val="13"/>
                <c:pt idx="0">
                  <c:v>54.467493336423686</c:v>
                </c:pt>
                <c:pt idx="1">
                  <c:v>56.840034965034967</c:v>
                </c:pt>
                <c:pt idx="2">
                  <c:v>51.62930676629307</c:v>
                </c:pt>
                <c:pt idx="3">
                  <c:v>45.791457286432163</c:v>
                </c:pt>
                <c:pt idx="4">
                  <c:v>44.544480171489816</c:v>
                </c:pt>
                <c:pt idx="5">
                  <c:v>56.096203095423675</c:v>
                </c:pt>
                <c:pt idx="6">
                  <c:v>52.976059740830223</c:v>
                </c:pt>
                <c:pt idx="7">
                  <c:v>52.889131622064447</c:v>
                </c:pt>
                <c:pt idx="8">
                  <c:v>51.561181434599156</c:v>
                </c:pt>
                <c:pt idx="9">
                  <c:v>52.627752388865808</c:v>
                </c:pt>
                <c:pt idx="10">
                  <c:v>55</c:v>
                </c:pt>
                <c:pt idx="11">
                  <c:v>57</c:v>
                </c:pt>
                <c:pt idx="12">
                  <c:v>60</c:v>
                </c:pt>
              </c:numCache>
            </c:numRef>
          </c:val>
        </c:ser>
        <c:ser>
          <c:idx val="1"/>
          <c:order val="1"/>
          <c:tx>
            <c:strRef>
              <c:f>Hoja1!$C$1</c:f>
              <c:strCache>
                <c:ptCount val="1"/>
                <c:pt idx="0">
                  <c:v>Condenados/as</c:v>
                </c:pt>
              </c:strCache>
            </c:strRef>
          </c:tx>
          <c:invertIfNegative val="0"/>
          <c:dLbls>
            <c:txPr>
              <a:bodyPr/>
              <a:lstStyle/>
              <a:p>
                <a:pPr>
                  <a:defRPr sz="1000">
                    <a:solidFill>
                      <a:schemeClr val="bg1"/>
                    </a:solidFill>
                    <a:latin typeface="Arial" pitchFamily="34" charset="0"/>
                    <a:cs typeface="Arial" pitchFamily="34" charset="0"/>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Hoja1!$A$2:$A$14</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Hoja1!$C$2:$C$14</c:f>
              <c:numCache>
                <c:formatCode>0</c:formatCode>
                <c:ptCount val="13"/>
                <c:pt idx="0">
                  <c:v>45.532506663576314</c:v>
                </c:pt>
                <c:pt idx="1">
                  <c:v>43.159965034965033</c:v>
                </c:pt>
                <c:pt idx="2">
                  <c:v>48.37069323370693</c:v>
                </c:pt>
                <c:pt idx="3">
                  <c:v>54.208542713567837</c:v>
                </c:pt>
                <c:pt idx="4">
                  <c:v>55.455519828510184</c:v>
                </c:pt>
                <c:pt idx="5">
                  <c:v>43.903796904576325</c:v>
                </c:pt>
                <c:pt idx="6">
                  <c:v>47.023940259169777</c:v>
                </c:pt>
                <c:pt idx="7">
                  <c:v>47.110868377935553</c:v>
                </c:pt>
                <c:pt idx="8">
                  <c:v>48.438818565400844</c:v>
                </c:pt>
                <c:pt idx="9">
                  <c:v>47.372247611134192</c:v>
                </c:pt>
                <c:pt idx="10">
                  <c:v>45</c:v>
                </c:pt>
                <c:pt idx="11">
                  <c:v>43</c:v>
                </c:pt>
                <c:pt idx="12">
                  <c:v>40</c:v>
                </c:pt>
              </c:numCache>
            </c:numRef>
          </c:val>
        </c:ser>
        <c:dLbls>
          <c:showLegendKey val="0"/>
          <c:showVal val="0"/>
          <c:showCatName val="0"/>
          <c:showSerName val="0"/>
          <c:showPercent val="0"/>
          <c:showBubbleSize val="0"/>
        </c:dLbls>
        <c:gapWidth val="86"/>
        <c:overlap val="100"/>
        <c:axId val="31396992"/>
        <c:axId val="31398528"/>
      </c:barChart>
      <c:catAx>
        <c:axId val="31396992"/>
        <c:scaling>
          <c:orientation val="minMax"/>
        </c:scaling>
        <c:delete val="0"/>
        <c:axPos val="b"/>
        <c:numFmt formatCode="General" sourceLinked="1"/>
        <c:majorTickMark val="out"/>
        <c:minorTickMark val="none"/>
        <c:tickLblPos val="nextTo"/>
        <c:txPr>
          <a:bodyPr/>
          <a:lstStyle/>
          <a:p>
            <a:pPr>
              <a:defRPr sz="1000">
                <a:latin typeface="Arial" pitchFamily="34" charset="0"/>
                <a:cs typeface="Arial" pitchFamily="34" charset="0"/>
              </a:defRPr>
            </a:pPr>
            <a:endParaRPr lang="es-AR"/>
          </a:p>
        </c:txPr>
        <c:crossAx val="31398528"/>
        <c:crosses val="autoZero"/>
        <c:auto val="1"/>
        <c:lblAlgn val="ctr"/>
        <c:lblOffset val="100"/>
        <c:noMultiLvlLbl val="0"/>
      </c:catAx>
      <c:valAx>
        <c:axId val="31398528"/>
        <c:scaling>
          <c:orientation val="minMax"/>
          <c:max val="1"/>
          <c:min val="0"/>
        </c:scaling>
        <c:delete val="1"/>
        <c:axPos val="l"/>
        <c:numFmt formatCode="0%" sourceLinked="1"/>
        <c:majorTickMark val="out"/>
        <c:minorTickMark val="none"/>
        <c:tickLblPos val="nextTo"/>
        <c:crossAx val="31396992"/>
        <c:crosses val="autoZero"/>
        <c:crossBetween val="between"/>
      </c:valAx>
    </c:plotArea>
    <c:legend>
      <c:legendPos val="r"/>
      <c:layout>
        <c:manualLayout>
          <c:xMode val="edge"/>
          <c:yMode val="edge"/>
          <c:x val="9.7579307260991989E-4"/>
          <c:y val="0.15784938209386026"/>
          <c:w val="0.11933502368742623"/>
          <c:h val="0.68881678149798609"/>
        </c:manualLayout>
      </c:layout>
      <c:overlay val="0"/>
      <c:txPr>
        <a:bodyPr/>
        <a:lstStyle/>
        <a:p>
          <a:pPr>
            <a:defRPr sz="900">
              <a:latin typeface="Arial" pitchFamily="34" charset="0"/>
              <a:cs typeface="Arial" pitchFamily="34" charset="0"/>
            </a:defRPr>
          </a:pPr>
          <a:endParaRPr lang="es-AR"/>
        </a:p>
      </c:txPr>
    </c:legend>
    <c:plotVisOnly val="1"/>
    <c:dispBlanksAs val="gap"/>
    <c:showDLblsOverMax val="0"/>
  </c:chart>
  <c:txPr>
    <a:bodyPr/>
    <a:lstStyle/>
    <a:p>
      <a:pPr>
        <a:defRPr sz="1800"/>
      </a:pPr>
      <a:endParaRPr lang="es-A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E7EB2E-8BF6-4A65-B78F-38C3E8AADDB4}" type="doc">
      <dgm:prSet loTypeId="urn:microsoft.com/office/officeart/2005/8/layout/hList9" loCatId="list" qsTypeId="urn:microsoft.com/office/officeart/2005/8/quickstyle/simple1" qsCatId="simple" csTypeId="urn:microsoft.com/office/officeart/2005/8/colors/colorful1" csCatId="colorful" phldr="1"/>
      <dgm:spPr/>
      <dgm:t>
        <a:bodyPr/>
        <a:lstStyle/>
        <a:p>
          <a:endParaRPr lang="es-AR"/>
        </a:p>
      </dgm:t>
    </dgm:pt>
    <dgm:pt modelId="{0675B954-AB82-4E2B-A061-B0904BABF16E}">
      <dgm:prSet phldrT="[Texto]" custT="1">
        <dgm:style>
          <a:lnRef idx="1">
            <a:schemeClr val="accent1"/>
          </a:lnRef>
          <a:fillRef idx="3">
            <a:schemeClr val="accent1"/>
          </a:fillRef>
          <a:effectRef idx="2">
            <a:schemeClr val="accent1"/>
          </a:effectRef>
          <a:fontRef idx="minor">
            <a:schemeClr val="lt1"/>
          </a:fontRef>
        </dgm:style>
      </dgm:prSet>
      <dgm:spPr/>
      <dgm:t>
        <a:bodyPr/>
        <a:lstStyle/>
        <a:p>
          <a:r>
            <a:rPr lang="es-MX" sz="1400" dirty="0" smtClean="0">
              <a:latin typeface="Arial" panose="020B0604020202020204" pitchFamily="34" charset="0"/>
              <a:cs typeface="Arial" panose="020B0604020202020204" pitchFamily="34" charset="0"/>
            </a:rPr>
            <a:t>Detenidos/as en SPF:</a:t>
          </a:r>
        </a:p>
        <a:p>
          <a:r>
            <a:rPr lang="es-MX" sz="1800" b="1" dirty="0" smtClean="0">
              <a:latin typeface="Arial" panose="020B0604020202020204" pitchFamily="34" charset="0"/>
              <a:cs typeface="Arial" panose="020B0604020202020204" pitchFamily="34" charset="0"/>
            </a:rPr>
            <a:t>10.641</a:t>
          </a:r>
          <a:endParaRPr lang="es-AR" sz="1800" b="1" dirty="0">
            <a:latin typeface="Arial" panose="020B0604020202020204" pitchFamily="34" charset="0"/>
            <a:cs typeface="Arial" panose="020B0604020202020204" pitchFamily="34" charset="0"/>
          </a:endParaRPr>
        </a:p>
      </dgm:t>
    </dgm:pt>
    <dgm:pt modelId="{D9388FF8-56E4-4B3E-BD22-319309C0EFBE}" type="parTrans" cxnId="{06D2A19B-50C2-4CF0-B792-2A2BA57C6B57}">
      <dgm:prSet/>
      <dgm:spPr/>
      <dgm:t>
        <a:bodyPr/>
        <a:lstStyle/>
        <a:p>
          <a:endParaRPr lang="es-AR" sz="1600">
            <a:latin typeface="Arial" panose="020B0604020202020204" pitchFamily="34" charset="0"/>
            <a:cs typeface="Arial" panose="020B0604020202020204" pitchFamily="34" charset="0"/>
          </a:endParaRPr>
        </a:p>
      </dgm:t>
    </dgm:pt>
    <dgm:pt modelId="{72671199-8481-4A56-9675-95008603DD0F}" type="sibTrans" cxnId="{06D2A19B-50C2-4CF0-B792-2A2BA57C6B57}">
      <dgm:prSet/>
      <dgm:spPr/>
      <dgm:t>
        <a:bodyPr/>
        <a:lstStyle/>
        <a:p>
          <a:endParaRPr lang="es-AR" sz="1600">
            <a:latin typeface="Arial" panose="020B0604020202020204" pitchFamily="34" charset="0"/>
            <a:cs typeface="Arial" panose="020B0604020202020204" pitchFamily="34" charset="0"/>
          </a:endParaRPr>
        </a:p>
      </dgm:t>
    </dgm:pt>
    <dgm:pt modelId="{92BC0DA3-BBF8-4288-916A-890E074171F8}">
      <dgm:prSet phldrT="[Texto]" custT="1">
        <dgm:style>
          <a:lnRef idx="1">
            <a:schemeClr val="accent1"/>
          </a:lnRef>
          <a:fillRef idx="3">
            <a:schemeClr val="accent1"/>
          </a:fillRef>
          <a:effectRef idx="2">
            <a:schemeClr val="accent1"/>
          </a:effectRef>
          <a:fontRef idx="minor">
            <a:schemeClr val="lt1"/>
          </a:fontRef>
        </dgm:style>
      </dgm:prSet>
      <dgm:spPr/>
      <dgm:t>
        <a:bodyPr/>
        <a:lstStyle/>
        <a:p>
          <a:pPr algn="ctr"/>
          <a:r>
            <a:rPr lang="es-MX" sz="1800" b="1" dirty="0" smtClean="0">
              <a:solidFill>
                <a:schemeClr val="bg1"/>
              </a:solidFill>
              <a:latin typeface="Arial" panose="020B0604020202020204" pitchFamily="34" charset="0"/>
              <a:cs typeface="Arial" panose="020B0604020202020204" pitchFamily="34" charset="0"/>
            </a:rPr>
            <a:t>Nacional</a:t>
          </a:r>
          <a:r>
            <a:rPr lang="es-MX" sz="1800" dirty="0" smtClean="0">
              <a:solidFill>
                <a:schemeClr val="bg1"/>
              </a:solidFill>
              <a:latin typeface="Arial" panose="020B0604020202020204" pitchFamily="34" charset="0"/>
              <a:cs typeface="Arial" panose="020B0604020202020204" pitchFamily="34" charset="0"/>
            </a:rPr>
            <a:t>: 6.003</a:t>
          </a:r>
        </a:p>
        <a:p>
          <a:pPr algn="ctr"/>
          <a:r>
            <a:rPr lang="es-MX" sz="1800" b="1" dirty="0" smtClean="0">
              <a:solidFill>
                <a:schemeClr val="bg1"/>
              </a:solidFill>
              <a:latin typeface="Arial" panose="020B0604020202020204" pitchFamily="34" charset="0"/>
              <a:cs typeface="Arial" panose="020B0604020202020204" pitchFamily="34" charset="0"/>
            </a:rPr>
            <a:t>Federal</a:t>
          </a:r>
          <a:r>
            <a:rPr lang="es-MX" sz="1800" dirty="0" smtClean="0">
              <a:solidFill>
                <a:schemeClr val="bg1"/>
              </a:solidFill>
              <a:latin typeface="Arial" panose="020B0604020202020204" pitchFamily="34" charset="0"/>
              <a:cs typeface="Arial" panose="020B0604020202020204" pitchFamily="34" charset="0"/>
            </a:rPr>
            <a:t>:</a:t>
          </a:r>
        </a:p>
        <a:p>
          <a:pPr algn="ctr"/>
          <a:r>
            <a:rPr lang="es-MX" sz="1800" dirty="0" smtClean="0">
              <a:solidFill>
                <a:schemeClr val="bg1"/>
              </a:solidFill>
              <a:latin typeface="Arial" panose="020B0604020202020204" pitchFamily="34" charset="0"/>
              <a:cs typeface="Arial" panose="020B0604020202020204" pitchFamily="34" charset="0"/>
            </a:rPr>
            <a:t>3.975</a:t>
          </a:r>
        </a:p>
        <a:p>
          <a:pPr algn="ctr"/>
          <a:r>
            <a:rPr lang="es-MX" sz="1800" b="1" dirty="0" smtClean="0">
              <a:solidFill>
                <a:schemeClr val="bg1"/>
              </a:solidFill>
              <a:latin typeface="Arial" panose="020B0604020202020204" pitchFamily="34" charset="0"/>
              <a:cs typeface="Arial" panose="020B0604020202020204" pitchFamily="34" charset="0"/>
            </a:rPr>
            <a:t>Provinciales</a:t>
          </a:r>
          <a:r>
            <a:rPr lang="es-MX" sz="1800" dirty="0" smtClean="0">
              <a:solidFill>
                <a:schemeClr val="bg1"/>
              </a:solidFill>
              <a:latin typeface="Arial" panose="020B0604020202020204" pitchFamily="34" charset="0"/>
              <a:cs typeface="Arial" panose="020B0604020202020204" pitchFamily="34" charset="0"/>
            </a:rPr>
            <a:t>: 663</a:t>
          </a:r>
          <a:endParaRPr lang="es-AR" sz="1800" dirty="0">
            <a:solidFill>
              <a:schemeClr val="bg1"/>
            </a:solidFill>
            <a:latin typeface="Arial" panose="020B0604020202020204" pitchFamily="34" charset="0"/>
            <a:cs typeface="Arial" panose="020B0604020202020204" pitchFamily="34" charset="0"/>
          </a:endParaRPr>
        </a:p>
      </dgm:t>
    </dgm:pt>
    <dgm:pt modelId="{7EA45AB6-3986-40BD-B755-E76D0D785CD1}" type="parTrans" cxnId="{D1B3CA5B-F083-4C8F-A031-FC82E4106D10}">
      <dgm:prSet/>
      <dgm:spPr/>
      <dgm:t>
        <a:bodyPr/>
        <a:lstStyle/>
        <a:p>
          <a:endParaRPr lang="es-AR" sz="1600">
            <a:latin typeface="Arial" panose="020B0604020202020204" pitchFamily="34" charset="0"/>
            <a:cs typeface="Arial" panose="020B0604020202020204" pitchFamily="34" charset="0"/>
          </a:endParaRPr>
        </a:p>
      </dgm:t>
    </dgm:pt>
    <dgm:pt modelId="{90FAD7E7-FBC9-4CBC-A85C-0AB0EE6A614C}" type="sibTrans" cxnId="{D1B3CA5B-F083-4C8F-A031-FC82E4106D10}">
      <dgm:prSet/>
      <dgm:spPr/>
      <dgm:t>
        <a:bodyPr/>
        <a:lstStyle/>
        <a:p>
          <a:endParaRPr lang="es-AR" sz="1600">
            <a:latin typeface="Arial" panose="020B0604020202020204" pitchFamily="34" charset="0"/>
            <a:cs typeface="Arial" panose="020B0604020202020204" pitchFamily="34" charset="0"/>
          </a:endParaRPr>
        </a:p>
      </dgm:t>
    </dgm:pt>
    <dgm:pt modelId="{664FAA4B-A439-4C7B-AD52-492A3841A4DD}">
      <dgm:prSet phldrT="[Texto]" custT="1">
        <dgm:style>
          <a:lnRef idx="1">
            <a:schemeClr val="accent3"/>
          </a:lnRef>
          <a:fillRef idx="3">
            <a:schemeClr val="accent3"/>
          </a:fillRef>
          <a:effectRef idx="2">
            <a:schemeClr val="accent3"/>
          </a:effectRef>
          <a:fontRef idx="minor">
            <a:schemeClr val="lt1"/>
          </a:fontRef>
        </dgm:style>
      </dgm:prSet>
      <dgm:spPr/>
      <dgm:t>
        <a:bodyPr/>
        <a:lstStyle/>
        <a:p>
          <a:r>
            <a:rPr lang="es-MX" sz="1400" b="0" dirty="0" smtClean="0">
              <a:latin typeface="Arial" panose="020B0604020202020204" pitchFamily="34" charset="0"/>
              <a:cs typeface="Arial" panose="020B0604020202020204" pitchFamily="34" charset="0"/>
            </a:rPr>
            <a:t>Detenidos/as en provincias:</a:t>
          </a:r>
        </a:p>
        <a:p>
          <a:r>
            <a:rPr lang="es-MX" sz="1800" b="1" dirty="0" smtClean="0">
              <a:latin typeface="Arial" panose="020B0604020202020204" pitchFamily="34" charset="0"/>
              <a:cs typeface="Arial" panose="020B0604020202020204" pitchFamily="34" charset="0"/>
            </a:rPr>
            <a:t>1356</a:t>
          </a:r>
          <a:r>
            <a:rPr lang="es-MX" sz="1400" b="1" dirty="0" smtClean="0">
              <a:latin typeface="Arial" panose="020B0604020202020204" pitchFamily="34" charset="0"/>
              <a:cs typeface="Arial" panose="020B0604020202020204" pitchFamily="34" charset="0"/>
            </a:rPr>
            <a:t> </a:t>
          </a:r>
          <a:endParaRPr lang="es-AR" sz="1400" b="1" dirty="0">
            <a:latin typeface="Arial" panose="020B0604020202020204" pitchFamily="34" charset="0"/>
            <a:cs typeface="Arial" panose="020B0604020202020204" pitchFamily="34" charset="0"/>
          </a:endParaRPr>
        </a:p>
      </dgm:t>
    </dgm:pt>
    <dgm:pt modelId="{356384C5-180D-4243-91BA-4E6AC3ED1C60}" type="parTrans" cxnId="{543BC63E-C437-4C19-B45A-6877DC7913F0}">
      <dgm:prSet/>
      <dgm:spPr/>
      <dgm:t>
        <a:bodyPr/>
        <a:lstStyle/>
        <a:p>
          <a:endParaRPr lang="es-AR" sz="1600">
            <a:latin typeface="Arial" panose="020B0604020202020204" pitchFamily="34" charset="0"/>
            <a:cs typeface="Arial" panose="020B0604020202020204" pitchFamily="34" charset="0"/>
          </a:endParaRPr>
        </a:p>
      </dgm:t>
    </dgm:pt>
    <dgm:pt modelId="{5E186D36-3271-4580-AFB2-0147E789E8D5}" type="sibTrans" cxnId="{543BC63E-C437-4C19-B45A-6877DC7913F0}">
      <dgm:prSet/>
      <dgm:spPr/>
      <dgm:t>
        <a:bodyPr/>
        <a:lstStyle/>
        <a:p>
          <a:endParaRPr lang="es-AR" sz="1600">
            <a:latin typeface="Arial" panose="020B0604020202020204" pitchFamily="34" charset="0"/>
            <a:cs typeface="Arial" panose="020B0604020202020204" pitchFamily="34" charset="0"/>
          </a:endParaRPr>
        </a:p>
      </dgm:t>
    </dgm:pt>
    <dgm:pt modelId="{DC6A77D1-BEB5-4587-90EB-0E60C17D6A14}">
      <dgm:prSet phldrT="[Texto]" custT="1">
        <dgm:style>
          <a:lnRef idx="1">
            <a:schemeClr val="accent3"/>
          </a:lnRef>
          <a:fillRef idx="3">
            <a:schemeClr val="accent3"/>
          </a:fillRef>
          <a:effectRef idx="2">
            <a:schemeClr val="accent3"/>
          </a:effectRef>
          <a:fontRef idx="minor">
            <a:schemeClr val="lt1"/>
          </a:fontRef>
        </dgm:style>
      </dgm:prSet>
      <dgm:spPr/>
      <dgm:t>
        <a:bodyPr/>
        <a:lstStyle/>
        <a:p>
          <a:pPr algn="ctr"/>
          <a:r>
            <a:rPr lang="es-MX" sz="1800" b="1" dirty="0" smtClean="0">
              <a:solidFill>
                <a:schemeClr val="bg1"/>
              </a:solidFill>
              <a:latin typeface="Arial" panose="020B0604020202020204" pitchFamily="34" charset="0"/>
              <a:cs typeface="Arial" panose="020B0604020202020204" pitchFamily="34" charset="0"/>
            </a:rPr>
            <a:t>Mendoza</a:t>
          </a:r>
          <a:r>
            <a:rPr lang="es-MX" sz="1800" dirty="0" smtClean="0">
              <a:solidFill>
                <a:schemeClr val="bg1"/>
              </a:solidFill>
              <a:latin typeface="Arial" panose="020B0604020202020204" pitchFamily="34" charset="0"/>
              <a:cs typeface="Arial" panose="020B0604020202020204" pitchFamily="34" charset="0"/>
            </a:rPr>
            <a:t>: 678 </a:t>
          </a:r>
        </a:p>
        <a:p>
          <a:pPr algn="ctr"/>
          <a:r>
            <a:rPr lang="es-MX" sz="1800" b="1" dirty="0" smtClean="0">
              <a:solidFill>
                <a:schemeClr val="bg1"/>
              </a:solidFill>
              <a:latin typeface="Arial" panose="020B0604020202020204" pitchFamily="34" charset="0"/>
              <a:cs typeface="Arial" panose="020B0604020202020204" pitchFamily="34" charset="0"/>
            </a:rPr>
            <a:t>Córdoba</a:t>
          </a:r>
          <a:r>
            <a:rPr lang="es-MX" sz="1800" dirty="0" smtClean="0">
              <a:solidFill>
                <a:schemeClr val="bg1"/>
              </a:solidFill>
              <a:latin typeface="Arial" panose="020B0604020202020204" pitchFamily="34" charset="0"/>
              <a:cs typeface="Arial" panose="020B0604020202020204" pitchFamily="34" charset="0"/>
            </a:rPr>
            <a:t>: </a:t>
          </a:r>
        </a:p>
        <a:p>
          <a:pPr algn="ctr"/>
          <a:r>
            <a:rPr lang="es-MX" sz="1800" dirty="0" smtClean="0">
              <a:solidFill>
                <a:schemeClr val="bg1"/>
              </a:solidFill>
              <a:latin typeface="Arial" panose="020B0604020202020204" pitchFamily="34" charset="0"/>
              <a:cs typeface="Arial" panose="020B0604020202020204" pitchFamily="34" charset="0"/>
            </a:rPr>
            <a:t>198</a:t>
          </a:r>
          <a:endParaRPr lang="es-MX" sz="1200" dirty="0" smtClean="0">
            <a:solidFill>
              <a:schemeClr val="bg1"/>
            </a:solidFill>
            <a:latin typeface="Arial" panose="020B0604020202020204" pitchFamily="34" charset="0"/>
            <a:cs typeface="Arial" panose="020B0604020202020204" pitchFamily="34" charset="0"/>
          </a:endParaRPr>
        </a:p>
        <a:p>
          <a:pPr algn="ctr"/>
          <a:r>
            <a:rPr lang="es-MX" sz="1800" b="1" dirty="0" smtClean="0">
              <a:solidFill>
                <a:schemeClr val="bg1"/>
              </a:solidFill>
              <a:latin typeface="Arial" panose="020B0604020202020204" pitchFamily="34" charset="0"/>
              <a:cs typeface="Arial" panose="020B0604020202020204" pitchFamily="34" charset="0"/>
            </a:rPr>
            <a:t>Entre Ríos: </a:t>
          </a:r>
        </a:p>
        <a:p>
          <a:pPr algn="ctr"/>
          <a:r>
            <a:rPr lang="es-MX" sz="1800" dirty="0" smtClean="0">
              <a:solidFill>
                <a:schemeClr val="bg1"/>
              </a:solidFill>
              <a:latin typeface="Arial" panose="020B0604020202020204" pitchFamily="34" charset="0"/>
              <a:cs typeface="Arial" panose="020B0604020202020204" pitchFamily="34" charset="0"/>
            </a:rPr>
            <a:t>229</a:t>
          </a:r>
          <a:endParaRPr lang="es-MX" sz="1200" dirty="0" smtClean="0">
            <a:solidFill>
              <a:schemeClr val="bg1"/>
            </a:solidFill>
            <a:latin typeface="Arial" panose="020B0604020202020204" pitchFamily="34" charset="0"/>
            <a:cs typeface="Arial" panose="020B0604020202020204" pitchFamily="34" charset="0"/>
          </a:endParaRPr>
        </a:p>
        <a:p>
          <a:pPr algn="ctr"/>
          <a:r>
            <a:rPr lang="es-MX" sz="1800" b="1" dirty="0" smtClean="0">
              <a:solidFill>
                <a:schemeClr val="bg1"/>
              </a:solidFill>
              <a:latin typeface="Arial" panose="020B0604020202020204" pitchFamily="34" charset="0"/>
              <a:cs typeface="Arial" panose="020B0604020202020204" pitchFamily="34" charset="0"/>
            </a:rPr>
            <a:t>Santa Fe:</a:t>
          </a:r>
        </a:p>
        <a:p>
          <a:pPr algn="ctr"/>
          <a:r>
            <a:rPr lang="es-MX" sz="1800" dirty="0" smtClean="0">
              <a:solidFill>
                <a:schemeClr val="bg1"/>
              </a:solidFill>
              <a:latin typeface="Arial" panose="020B0604020202020204" pitchFamily="34" charset="0"/>
              <a:cs typeface="Arial" panose="020B0604020202020204" pitchFamily="34" charset="0"/>
            </a:rPr>
            <a:t>251</a:t>
          </a:r>
          <a:endParaRPr lang="es-AR" sz="1200" dirty="0">
            <a:solidFill>
              <a:schemeClr val="bg1"/>
            </a:solidFill>
            <a:latin typeface="Arial" panose="020B0604020202020204" pitchFamily="34" charset="0"/>
            <a:cs typeface="Arial" panose="020B0604020202020204" pitchFamily="34" charset="0"/>
          </a:endParaRPr>
        </a:p>
      </dgm:t>
    </dgm:pt>
    <dgm:pt modelId="{E720B07F-D19E-4AEA-A15B-279C7080E1D7}" type="parTrans" cxnId="{FCF287A3-0E27-4A28-8F7F-E1A0A5E227C3}">
      <dgm:prSet/>
      <dgm:spPr/>
      <dgm:t>
        <a:bodyPr/>
        <a:lstStyle/>
        <a:p>
          <a:endParaRPr lang="es-AR" sz="1600">
            <a:latin typeface="Arial" panose="020B0604020202020204" pitchFamily="34" charset="0"/>
            <a:cs typeface="Arial" panose="020B0604020202020204" pitchFamily="34" charset="0"/>
          </a:endParaRPr>
        </a:p>
      </dgm:t>
    </dgm:pt>
    <dgm:pt modelId="{12267793-6C6E-48F9-BAA2-5F9A379EF94F}" type="sibTrans" cxnId="{FCF287A3-0E27-4A28-8F7F-E1A0A5E227C3}">
      <dgm:prSet/>
      <dgm:spPr/>
      <dgm:t>
        <a:bodyPr/>
        <a:lstStyle/>
        <a:p>
          <a:endParaRPr lang="es-AR" sz="1600">
            <a:latin typeface="Arial" panose="020B0604020202020204" pitchFamily="34" charset="0"/>
            <a:cs typeface="Arial" panose="020B0604020202020204" pitchFamily="34" charset="0"/>
          </a:endParaRPr>
        </a:p>
      </dgm:t>
    </dgm:pt>
    <dgm:pt modelId="{BADD56BD-848F-46D7-B657-323E52997406}" type="pres">
      <dgm:prSet presAssocID="{F5E7EB2E-8BF6-4A65-B78F-38C3E8AADDB4}" presName="list" presStyleCnt="0">
        <dgm:presLayoutVars>
          <dgm:dir/>
          <dgm:animLvl val="lvl"/>
        </dgm:presLayoutVars>
      </dgm:prSet>
      <dgm:spPr/>
      <dgm:t>
        <a:bodyPr/>
        <a:lstStyle/>
        <a:p>
          <a:endParaRPr lang="es-AR"/>
        </a:p>
      </dgm:t>
    </dgm:pt>
    <dgm:pt modelId="{18836C33-5913-4BA0-9A4D-D4C0F58A561D}" type="pres">
      <dgm:prSet presAssocID="{0675B954-AB82-4E2B-A061-B0904BABF16E}" presName="posSpace" presStyleCnt="0"/>
      <dgm:spPr/>
      <dgm:t>
        <a:bodyPr/>
        <a:lstStyle/>
        <a:p>
          <a:endParaRPr lang="es-AR"/>
        </a:p>
      </dgm:t>
    </dgm:pt>
    <dgm:pt modelId="{E66487BA-F27B-4AFB-9AEF-E3B72885DC80}" type="pres">
      <dgm:prSet presAssocID="{0675B954-AB82-4E2B-A061-B0904BABF16E}" presName="vertFlow" presStyleCnt="0"/>
      <dgm:spPr/>
      <dgm:t>
        <a:bodyPr/>
        <a:lstStyle/>
        <a:p>
          <a:endParaRPr lang="es-AR"/>
        </a:p>
      </dgm:t>
    </dgm:pt>
    <dgm:pt modelId="{C0959EF1-A913-49DE-8D73-713A8DA449F5}" type="pres">
      <dgm:prSet presAssocID="{0675B954-AB82-4E2B-A061-B0904BABF16E}" presName="topSpace" presStyleCnt="0"/>
      <dgm:spPr/>
      <dgm:t>
        <a:bodyPr/>
        <a:lstStyle/>
        <a:p>
          <a:endParaRPr lang="es-AR"/>
        </a:p>
      </dgm:t>
    </dgm:pt>
    <dgm:pt modelId="{A0B45F27-B54B-4E04-A56D-0524B237367C}" type="pres">
      <dgm:prSet presAssocID="{0675B954-AB82-4E2B-A061-B0904BABF16E}" presName="firstComp" presStyleCnt="0"/>
      <dgm:spPr/>
      <dgm:t>
        <a:bodyPr/>
        <a:lstStyle/>
        <a:p>
          <a:endParaRPr lang="es-AR"/>
        </a:p>
      </dgm:t>
    </dgm:pt>
    <dgm:pt modelId="{8230969E-5636-47FD-8142-5945FF1C3CB3}" type="pres">
      <dgm:prSet presAssocID="{0675B954-AB82-4E2B-A061-B0904BABF16E}" presName="firstChild" presStyleLbl="bgAccFollowNode1" presStyleIdx="0" presStyleCnt="2" custScaleY="263802" custLinFactNeighborX="-896" custLinFactNeighborY="-1475"/>
      <dgm:spPr/>
      <dgm:t>
        <a:bodyPr/>
        <a:lstStyle/>
        <a:p>
          <a:endParaRPr lang="es-AR"/>
        </a:p>
      </dgm:t>
    </dgm:pt>
    <dgm:pt modelId="{1B018236-E70F-45FC-97FC-F59E1FB2C2DA}" type="pres">
      <dgm:prSet presAssocID="{0675B954-AB82-4E2B-A061-B0904BABF16E}" presName="firstChildTx" presStyleLbl="bgAccFollowNode1" presStyleIdx="0" presStyleCnt="2">
        <dgm:presLayoutVars>
          <dgm:bulletEnabled val="1"/>
        </dgm:presLayoutVars>
      </dgm:prSet>
      <dgm:spPr/>
      <dgm:t>
        <a:bodyPr/>
        <a:lstStyle/>
        <a:p>
          <a:endParaRPr lang="es-AR"/>
        </a:p>
      </dgm:t>
    </dgm:pt>
    <dgm:pt modelId="{536D9198-53CE-4655-9971-9A0C601D770F}" type="pres">
      <dgm:prSet presAssocID="{0675B954-AB82-4E2B-A061-B0904BABF16E}" presName="negSpace" presStyleCnt="0"/>
      <dgm:spPr/>
      <dgm:t>
        <a:bodyPr/>
        <a:lstStyle/>
        <a:p>
          <a:endParaRPr lang="es-AR"/>
        </a:p>
      </dgm:t>
    </dgm:pt>
    <dgm:pt modelId="{83643B30-50A5-4D85-A68D-15C82481F139}" type="pres">
      <dgm:prSet presAssocID="{0675B954-AB82-4E2B-A061-B0904BABF16E}" presName="circle" presStyleLbl="node1" presStyleIdx="0" presStyleCnt="2"/>
      <dgm:spPr/>
      <dgm:t>
        <a:bodyPr/>
        <a:lstStyle/>
        <a:p>
          <a:endParaRPr lang="es-AR"/>
        </a:p>
      </dgm:t>
    </dgm:pt>
    <dgm:pt modelId="{2A0F2C9E-7719-4B32-B93D-8DF5E34F4483}" type="pres">
      <dgm:prSet presAssocID="{72671199-8481-4A56-9675-95008603DD0F}" presName="transSpace" presStyleCnt="0"/>
      <dgm:spPr/>
      <dgm:t>
        <a:bodyPr/>
        <a:lstStyle/>
        <a:p>
          <a:endParaRPr lang="es-AR"/>
        </a:p>
      </dgm:t>
    </dgm:pt>
    <dgm:pt modelId="{5A5D14DB-0F70-47B5-83D1-0FE7FDCFD95F}" type="pres">
      <dgm:prSet presAssocID="{664FAA4B-A439-4C7B-AD52-492A3841A4DD}" presName="posSpace" presStyleCnt="0"/>
      <dgm:spPr/>
      <dgm:t>
        <a:bodyPr/>
        <a:lstStyle/>
        <a:p>
          <a:endParaRPr lang="es-AR"/>
        </a:p>
      </dgm:t>
    </dgm:pt>
    <dgm:pt modelId="{EAF6D045-389E-4257-85FD-D7281DBBBFC8}" type="pres">
      <dgm:prSet presAssocID="{664FAA4B-A439-4C7B-AD52-492A3841A4DD}" presName="vertFlow" presStyleCnt="0"/>
      <dgm:spPr/>
      <dgm:t>
        <a:bodyPr/>
        <a:lstStyle/>
        <a:p>
          <a:endParaRPr lang="es-AR"/>
        </a:p>
      </dgm:t>
    </dgm:pt>
    <dgm:pt modelId="{321638DA-F742-4949-92E0-26250DF95FBD}" type="pres">
      <dgm:prSet presAssocID="{664FAA4B-A439-4C7B-AD52-492A3841A4DD}" presName="topSpace" presStyleCnt="0"/>
      <dgm:spPr/>
      <dgm:t>
        <a:bodyPr/>
        <a:lstStyle/>
        <a:p>
          <a:endParaRPr lang="es-AR"/>
        </a:p>
      </dgm:t>
    </dgm:pt>
    <dgm:pt modelId="{2E17E7ED-F774-494E-B59D-D113301D9D7D}" type="pres">
      <dgm:prSet presAssocID="{664FAA4B-A439-4C7B-AD52-492A3841A4DD}" presName="firstComp" presStyleCnt="0"/>
      <dgm:spPr/>
      <dgm:t>
        <a:bodyPr/>
        <a:lstStyle/>
        <a:p>
          <a:endParaRPr lang="es-AR"/>
        </a:p>
      </dgm:t>
    </dgm:pt>
    <dgm:pt modelId="{9A15D6A8-A220-4A4E-B97B-8024D8C1195E}" type="pres">
      <dgm:prSet presAssocID="{664FAA4B-A439-4C7B-AD52-492A3841A4DD}" presName="firstChild" presStyleLbl="bgAccFollowNode1" presStyleIdx="1" presStyleCnt="2" custScaleY="263802" custLinFactNeighborX="-896" custLinFactNeighborY="-1475"/>
      <dgm:spPr/>
      <dgm:t>
        <a:bodyPr/>
        <a:lstStyle/>
        <a:p>
          <a:endParaRPr lang="es-AR"/>
        </a:p>
      </dgm:t>
    </dgm:pt>
    <dgm:pt modelId="{31156E40-4D77-4104-9D64-29B5E729E397}" type="pres">
      <dgm:prSet presAssocID="{664FAA4B-A439-4C7B-AD52-492A3841A4DD}" presName="firstChildTx" presStyleLbl="bgAccFollowNode1" presStyleIdx="1" presStyleCnt="2">
        <dgm:presLayoutVars>
          <dgm:bulletEnabled val="1"/>
        </dgm:presLayoutVars>
      </dgm:prSet>
      <dgm:spPr/>
      <dgm:t>
        <a:bodyPr/>
        <a:lstStyle/>
        <a:p>
          <a:endParaRPr lang="es-AR"/>
        </a:p>
      </dgm:t>
    </dgm:pt>
    <dgm:pt modelId="{FCF505DF-24FE-4208-A548-814164DD83DE}" type="pres">
      <dgm:prSet presAssocID="{664FAA4B-A439-4C7B-AD52-492A3841A4DD}" presName="negSpace" presStyleCnt="0"/>
      <dgm:spPr/>
      <dgm:t>
        <a:bodyPr/>
        <a:lstStyle/>
        <a:p>
          <a:endParaRPr lang="es-AR"/>
        </a:p>
      </dgm:t>
    </dgm:pt>
    <dgm:pt modelId="{227366DB-23BC-4FE8-89D4-3BE3F36A9B90}" type="pres">
      <dgm:prSet presAssocID="{664FAA4B-A439-4C7B-AD52-492A3841A4DD}" presName="circle" presStyleLbl="node1" presStyleIdx="1" presStyleCnt="2"/>
      <dgm:spPr/>
      <dgm:t>
        <a:bodyPr/>
        <a:lstStyle/>
        <a:p>
          <a:endParaRPr lang="es-AR"/>
        </a:p>
      </dgm:t>
    </dgm:pt>
  </dgm:ptLst>
  <dgm:cxnLst>
    <dgm:cxn modelId="{06D2A19B-50C2-4CF0-B792-2A2BA57C6B57}" srcId="{F5E7EB2E-8BF6-4A65-B78F-38C3E8AADDB4}" destId="{0675B954-AB82-4E2B-A061-B0904BABF16E}" srcOrd="0" destOrd="0" parTransId="{D9388FF8-56E4-4B3E-BD22-319309C0EFBE}" sibTransId="{72671199-8481-4A56-9675-95008603DD0F}"/>
    <dgm:cxn modelId="{CAEC295E-66F1-4C2A-89B3-6E59399C1CE1}" type="presOf" srcId="{92BC0DA3-BBF8-4288-916A-890E074171F8}" destId="{8230969E-5636-47FD-8142-5945FF1C3CB3}" srcOrd="0" destOrd="0" presId="urn:microsoft.com/office/officeart/2005/8/layout/hList9"/>
    <dgm:cxn modelId="{7C17D0CB-DB9A-420D-BDA3-E162DD1EECAC}" type="presOf" srcId="{DC6A77D1-BEB5-4587-90EB-0E60C17D6A14}" destId="{9A15D6A8-A220-4A4E-B97B-8024D8C1195E}" srcOrd="0" destOrd="0" presId="urn:microsoft.com/office/officeart/2005/8/layout/hList9"/>
    <dgm:cxn modelId="{DA6419D9-5EFC-4BF6-99A2-46C24610E3F7}" type="presOf" srcId="{92BC0DA3-BBF8-4288-916A-890E074171F8}" destId="{1B018236-E70F-45FC-97FC-F59E1FB2C2DA}" srcOrd="1" destOrd="0" presId="urn:microsoft.com/office/officeart/2005/8/layout/hList9"/>
    <dgm:cxn modelId="{D1B3CA5B-F083-4C8F-A031-FC82E4106D10}" srcId="{0675B954-AB82-4E2B-A061-B0904BABF16E}" destId="{92BC0DA3-BBF8-4288-916A-890E074171F8}" srcOrd="0" destOrd="0" parTransId="{7EA45AB6-3986-40BD-B755-E76D0D785CD1}" sibTransId="{90FAD7E7-FBC9-4CBC-A85C-0AB0EE6A614C}"/>
    <dgm:cxn modelId="{543BC63E-C437-4C19-B45A-6877DC7913F0}" srcId="{F5E7EB2E-8BF6-4A65-B78F-38C3E8AADDB4}" destId="{664FAA4B-A439-4C7B-AD52-492A3841A4DD}" srcOrd="1" destOrd="0" parTransId="{356384C5-180D-4243-91BA-4E6AC3ED1C60}" sibTransId="{5E186D36-3271-4580-AFB2-0147E789E8D5}"/>
    <dgm:cxn modelId="{D8AB473B-A457-4B19-A951-8BF6978DEECF}" type="presOf" srcId="{664FAA4B-A439-4C7B-AD52-492A3841A4DD}" destId="{227366DB-23BC-4FE8-89D4-3BE3F36A9B90}" srcOrd="0" destOrd="0" presId="urn:microsoft.com/office/officeart/2005/8/layout/hList9"/>
    <dgm:cxn modelId="{FC45CF85-4611-4E3A-BD3E-912773809A66}" type="presOf" srcId="{F5E7EB2E-8BF6-4A65-B78F-38C3E8AADDB4}" destId="{BADD56BD-848F-46D7-B657-323E52997406}" srcOrd="0" destOrd="0" presId="urn:microsoft.com/office/officeart/2005/8/layout/hList9"/>
    <dgm:cxn modelId="{7FB328F9-746A-438E-9E8A-68E65C0F1B0C}" type="presOf" srcId="{0675B954-AB82-4E2B-A061-B0904BABF16E}" destId="{83643B30-50A5-4D85-A68D-15C82481F139}" srcOrd="0" destOrd="0" presId="urn:microsoft.com/office/officeart/2005/8/layout/hList9"/>
    <dgm:cxn modelId="{1F458D8D-B4F3-4E6E-95D7-99A983503FD1}" type="presOf" srcId="{DC6A77D1-BEB5-4587-90EB-0E60C17D6A14}" destId="{31156E40-4D77-4104-9D64-29B5E729E397}" srcOrd="1" destOrd="0" presId="urn:microsoft.com/office/officeart/2005/8/layout/hList9"/>
    <dgm:cxn modelId="{FCF287A3-0E27-4A28-8F7F-E1A0A5E227C3}" srcId="{664FAA4B-A439-4C7B-AD52-492A3841A4DD}" destId="{DC6A77D1-BEB5-4587-90EB-0E60C17D6A14}" srcOrd="0" destOrd="0" parTransId="{E720B07F-D19E-4AEA-A15B-279C7080E1D7}" sibTransId="{12267793-6C6E-48F9-BAA2-5F9A379EF94F}"/>
    <dgm:cxn modelId="{AA9B796E-B657-4333-ACFD-67157CE837CC}" type="presParOf" srcId="{BADD56BD-848F-46D7-B657-323E52997406}" destId="{18836C33-5913-4BA0-9A4D-D4C0F58A561D}" srcOrd="0" destOrd="0" presId="urn:microsoft.com/office/officeart/2005/8/layout/hList9"/>
    <dgm:cxn modelId="{DEC2E6F0-78FB-4E05-86C2-868E7BC3C434}" type="presParOf" srcId="{BADD56BD-848F-46D7-B657-323E52997406}" destId="{E66487BA-F27B-4AFB-9AEF-E3B72885DC80}" srcOrd="1" destOrd="0" presId="urn:microsoft.com/office/officeart/2005/8/layout/hList9"/>
    <dgm:cxn modelId="{90C49D83-F1D8-4F25-9510-EB4A79BC21FD}" type="presParOf" srcId="{E66487BA-F27B-4AFB-9AEF-E3B72885DC80}" destId="{C0959EF1-A913-49DE-8D73-713A8DA449F5}" srcOrd="0" destOrd="0" presId="urn:microsoft.com/office/officeart/2005/8/layout/hList9"/>
    <dgm:cxn modelId="{56E5AE57-1213-423A-BFD8-DBBC7AB92178}" type="presParOf" srcId="{E66487BA-F27B-4AFB-9AEF-E3B72885DC80}" destId="{A0B45F27-B54B-4E04-A56D-0524B237367C}" srcOrd="1" destOrd="0" presId="urn:microsoft.com/office/officeart/2005/8/layout/hList9"/>
    <dgm:cxn modelId="{53CB768B-F40C-4AFF-B008-B50AC58C7EC9}" type="presParOf" srcId="{A0B45F27-B54B-4E04-A56D-0524B237367C}" destId="{8230969E-5636-47FD-8142-5945FF1C3CB3}" srcOrd="0" destOrd="0" presId="urn:microsoft.com/office/officeart/2005/8/layout/hList9"/>
    <dgm:cxn modelId="{06D6FDBC-190F-47FD-A069-C12A7C36BE78}" type="presParOf" srcId="{A0B45F27-B54B-4E04-A56D-0524B237367C}" destId="{1B018236-E70F-45FC-97FC-F59E1FB2C2DA}" srcOrd="1" destOrd="0" presId="urn:microsoft.com/office/officeart/2005/8/layout/hList9"/>
    <dgm:cxn modelId="{C67019F6-729A-40D6-96CA-3168FEBCEA23}" type="presParOf" srcId="{BADD56BD-848F-46D7-B657-323E52997406}" destId="{536D9198-53CE-4655-9971-9A0C601D770F}" srcOrd="2" destOrd="0" presId="urn:microsoft.com/office/officeart/2005/8/layout/hList9"/>
    <dgm:cxn modelId="{66DBFA56-4F0B-4F65-AA95-F93C0F442FC4}" type="presParOf" srcId="{BADD56BD-848F-46D7-B657-323E52997406}" destId="{83643B30-50A5-4D85-A68D-15C82481F139}" srcOrd="3" destOrd="0" presId="urn:microsoft.com/office/officeart/2005/8/layout/hList9"/>
    <dgm:cxn modelId="{3A42639A-8D9A-4CF9-B80C-3888B144E3EB}" type="presParOf" srcId="{BADD56BD-848F-46D7-B657-323E52997406}" destId="{2A0F2C9E-7719-4B32-B93D-8DF5E34F4483}" srcOrd="4" destOrd="0" presId="urn:microsoft.com/office/officeart/2005/8/layout/hList9"/>
    <dgm:cxn modelId="{BB87C341-C42C-469F-BC31-350FC3CC9682}" type="presParOf" srcId="{BADD56BD-848F-46D7-B657-323E52997406}" destId="{5A5D14DB-0F70-47B5-83D1-0FE7FDCFD95F}" srcOrd="5" destOrd="0" presId="urn:microsoft.com/office/officeart/2005/8/layout/hList9"/>
    <dgm:cxn modelId="{F617D031-20E9-47EC-A821-33FFF06FC75F}" type="presParOf" srcId="{BADD56BD-848F-46D7-B657-323E52997406}" destId="{EAF6D045-389E-4257-85FD-D7281DBBBFC8}" srcOrd="6" destOrd="0" presId="urn:microsoft.com/office/officeart/2005/8/layout/hList9"/>
    <dgm:cxn modelId="{DE6366CE-9EC0-4168-BF54-FE95800B62E4}" type="presParOf" srcId="{EAF6D045-389E-4257-85FD-D7281DBBBFC8}" destId="{321638DA-F742-4949-92E0-26250DF95FBD}" srcOrd="0" destOrd="0" presId="urn:microsoft.com/office/officeart/2005/8/layout/hList9"/>
    <dgm:cxn modelId="{B797409B-A344-4806-AAD9-472DB816C640}" type="presParOf" srcId="{EAF6D045-389E-4257-85FD-D7281DBBBFC8}" destId="{2E17E7ED-F774-494E-B59D-D113301D9D7D}" srcOrd="1" destOrd="0" presId="urn:microsoft.com/office/officeart/2005/8/layout/hList9"/>
    <dgm:cxn modelId="{F00E40DD-6EAA-4C21-92B4-AE46C43479A0}" type="presParOf" srcId="{2E17E7ED-F774-494E-B59D-D113301D9D7D}" destId="{9A15D6A8-A220-4A4E-B97B-8024D8C1195E}" srcOrd="0" destOrd="0" presId="urn:microsoft.com/office/officeart/2005/8/layout/hList9"/>
    <dgm:cxn modelId="{8CA9BA79-E864-45AA-9EFD-DCF0CD814934}" type="presParOf" srcId="{2E17E7ED-F774-494E-B59D-D113301D9D7D}" destId="{31156E40-4D77-4104-9D64-29B5E729E397}" srcOrd="1" destOrd="0" presId="urn:microsoft.com/office/officeart/2005/8/layout/hList9"/>
    <dgm:cxn modelId="{E001D22B-7F29-401D-9A50-1EA0970B0063}" type="presParOf" srcId="{BADD56BD-848F-46D7-B657-323E52997406}" destId="{FCF505DF-24FE-4208-A548-814164DD83DE}" srcOrd="7" destOrd="0" presId="urn:microsoft.com/office/officeart/2005/8/layout/hList9"/>
    <dgm:cxn modelId="{C72EC3F9-888D-4365-8F9C-96A893CC03A0}" type="presParOf" srcId="{BADD56BD-848F-46D7-B657-323E52997406}" destId="{227366DB-23BC-4FE8-89D4-3BE3F36A9B90}" srcOrd="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30969E-5636-47FD-8142-5945FF1C3CB3}">
      <dsp:nvSpPr>
        <dsp:cNvPr id="0" name=""/>
        <dsp:cNvSpPr/>
      </dsp:nvSpPr>
      <dsp:spPr>
        <a:xfrm>
          <a:off x="999731" y="591840"/>
          <a:ext cx="1904255" cy="3350651"/>
        </a:xfrm>
        <a:prstGeom prst="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0" tIns="128016" rIns="128016" bIns="128016" numCol="1" spcCol="1270" anchor="ctr" anchorCtr="0">
          <a:noAutofit/>
        </a:bodyPr>
        <a:lstStyle/>
        <a:p>
          <a:pPr lvl="0" algn="ctr" defTabSz="800100">
            <a:lnSpc>
              <a:spcPct val="90000"/>
            </a:lnSpc>
            <a:spcBef>
              <a:spcPct val="0"/>
            </a:spcBef>
            <a:spcAft>
              <a:spcPct val="35000"/>
            </a:spcAft>
          </a:pPr>
          <a:r>
            <a:rPr lang="es-MX" sz="1800" b="1" kern="1200" dirty="0" smtClean="0">
              <a:solidFill>
                <a:schemeClr val="bg1"/>
              </a:solidFill>
              <a:latin typeface="Arial" panose="020B0604020202020204" pitchFamily="34" charset="0"/>
              <a:cs typeface="Arial" panose="020B0604020202020204" pitchFamily="34" charset="0"/>
            </a:rPr>
            <a:t>Nacional</a:t>
          </a:r>
          <a:r>
            <a:rPr lang="es-MX" sz="1800" kern="1200" dirty="0" smtClean="0">
              <a:solidFill>
                <a:schemeClr val="bg1"/>
              </a:solidFill>
              <a:latin typeface="Arial" panose="020B0604020202020204" pitchFamily="34" charset="0"/>
              <a:cs typeface="Arial" panose="020B0604020202020204" pitchFamily="34" charset="0"/>
            </a:rPr>
            <a:t>: 6.003</a:t>
          </a:r>
        </a:p>
        <a:p>
          <a:pPr lvl="0" algn="ctr" defTabSz="800100">
            <a:lnSpc>
              <a:spcPct val="90000"/>
            </a:lnSpc>
            <a:spcBef>
              <a:spcPct val="0"/>
            </a:spcBef>
            <a:spcAft>
              <a:spcPct val="35000"/>
            </a:spcAft>
          </a:pPr>
          <a:r>
            <a:rPr lang="es-MX" sz="1800" b="1" kern="1200" dirty="0" smtClean="0">
              <a:solidFill>
                <a:schemeClr val="bg1"/>
              </a:solidFill>
              <a:latin typeface="Arial" panose="020B0604020202020204" pitchFamily="34" charset="0"/>
              <a:cs typeface="Arial" panose="020B0604020202020204" pitchFamily="34" charset="0"/>
            </a:rPr>
            <a:t>Federal</a:t>
          </a:r>
          <a:r>
            <a:rPr lang="es-MX" sz="1800" kern="1200" dirty="0" smtClean="0">
              <a:solidFill>
                <a:schemeClr val="bg1"/>
              </a:solidFill>
              <a:latin typeface="Arial" panose="020B0604020202020204" pitchFamily="34" charset="0"/>
              <a:cs typeface="Arial" panose="020B0604020202020204" pitchFamily="34" charset="0"/>
            </a:rPr>
            <a:t>:</a:t>
          </a:r>
        </a:p>
        <a:p>
          <a:pPr lvl="0" algn="ctr" defTabSz="800100">
            <a:lnSpc>
              <a:spcPct val="90000"/>
            </a:lnSpc>
            <a:spcBef>
              <a:spcPct val="0"/>
            </a:spcBef>
            <a:spcAft>
              <a:spcPct val="35000"/>
            </a:spcAft>
          </a:pPr>
          <a:r>
            <a:rPr lang="es-MX" sz="1800" kern="1200" dirty="0" smtClean="0">
              <a:solidFill>
                <a:schemeClr val="bg1"/>
              </a:solidFill>
              <a:latin typeface="Arial" panose="020B0604020202020204" pitchFamily="34" charset="0"/>
              <a:cs typeface="Arial" panose="020B0604020202020204" pitchFamily="34" charset="0"/>
            </a:rPr>
            <a:t>3.975</a:t>
          </a:r>
        </a:p>
        <a:p>
          <a:pPr lvl="0" algn="ctr" defTabSz="800100">
            <a:lnSpc>
              <a:spcPct val="90000"/>
            </a:lnSpc>
            <a:spcBef>
              <a:spcPct val="0"/>
            </a:spcBef>
            <a:spcAft>
              <a:spcPct val="35000"/>
            </a:spcAft>
          </a:pPr>
          <a:r>
            <a:rPr lang="es-MX" sz="1800" b="1" kern="1200" dirty="0" smtClean="0">
              <a:solidFill>
                <a:schemeClr val="bg1"/>
              </a:solidFill>
              <a:latin typeface="Arial" panose="020B0604020202020204" pitchFamily="34" charset="0"/>
              <a:cs typeface="Arial" panose="020B0604020202020204" pitchFamily="34" charset="0"/>
            </a:rPr>
            <a:t>Provinciales</a:t>
          </a:r>
          <a:r>
            <a:rPr lang="es-MX" sz="1800" kern="1200" dirty="0" smtClean="0">
              <a:solidFill>
                <a:schemeClr val="bg1"/>
              </a:solidFill>
              <a:latin typeface="Arial" panose="020B0604020202020204" pitchFamily="34" charset="0"/>
              <a:cs typeface="Arial" panose="020B0604020202020204" pitchFamily="34" charset="0"/>
            </a:rPr>
            <a:t>: 663</a:t>
          </a:r>
          <a:endParaRPr lang="es-AR" sz="1800" kern="1200" dirty="0">
            <a:solidFill>
              <a:schemeClr val="bg1"/>
            </a:solidFill>
            <a:latin typeface="Arial" panose="020B0604020202020204" pitchFamily="34" charset="0"/>
            <a:cs typeface="Arial" panose="020B0604020202020204" pitchFamily="34" charset="0"/>
          </a:endParaRPr>
        </a:p>
      </dsp:txBody>
      <dsp:txXfrm>
        <a:off x="1304412" y="591840"/>
        <a:ext cx="1599574" cy="3350651"/>
      </dsp:txXfrm>
    </dsp:sp>
    <dsp:sp modelId="{83643B30-50A5-4D85-A68D-15C82481F139}">
      <dsp:nvSpPr>
        <dsp:cNvPr id="0" name=""/>
        <dsp:cNvSpPr/>
      </dsp:nvSpPr>
      <dsp:spPr>
        <a:xfrm>
          <a:off x="1190" y="102773"/>
          <a:ext cx="1269503" cy="1269503"/>
        </a:xfrm>
        <a:prstGeom prst="ellipse">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s-MX" sz="1400" kern="1200" dirty="0" smtClean="0">
              <a:latin typeface="Arial" panose="020B0604020202020204" pitchFamily="34" charset="0"/>
              <a:cs typeface="Arial" panose="020B0604020202020204" pitchFamily="34" charset="0"/>
            </a:rPr>
            <a:t>Detenidos/as en SPF:</a:t>
          </a:r>
        </a:p>
        <a:p>
          <a:pPr lvl="0" algn="ctr" defTabSz="622300">
            <a:lnSpc>
              <a:spcPct val="90000"/>
            </a:lnSpc>
            <a:spcBef>
              <a:spcPct val="0"/>
            </a:spcBef>
            <a:spcAft>
              <a:spcPct val="35000"/>
            </a:spcAft>
          </a:pPr>
          <a:r>
            <a:rPr lang="es-MX" sz="1800" b="1" kern="1200" dirty="0" smtClean="0">
              <a:latin typeface="Arial" panose="020B0604020202020204" pitchFamily="34" charset="0"/>
              <a:cs typeface="Arial" panose="020B0604020202020204" pitchFamily="34" charset="0"/>
            </a:rPr>
            <a:t>10.641</a:t>
          </a:r>
          <a:endParaRPr lang="es-AR" sz="1800" b="1" kern="1200" dirty="0">
            <a:latin typeface="Arial" panose="020B0604020202020204" pitchFamily="34" charset="0"/>
            <a:cs typeface="Arial" panose="020B0604020202020204" pitchFamily="34" charset="0"/>
          </a:endParaRPr>
        </a:p>
      </dsp:txBody>
      <dsp:txXfrm>
        <a:off x="187104" y="288687"/>
        <a:ext cx="897675" cy="897675"/>
      </dsp:txXfrm>
    </dsp:sp>
    <dsp:sp modelId="{9A15D6A8-A220-4A4E-B97B-8024D8C1195E}">
      <dsp:nvSpPr>
        <dsp:cNvPr id="0" name=""/>
        <dsp:cNvSpPr/>
      </dsp:nvSpPr>
      <dsp:spPr>
        <a:xfrm>
          <a:off x="4173491" y="591840"/>
          <a:ext cx="1904255" cy="3350651"/>
        </a:xfrm>
        <a:prstGeom prst="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0" tIns="128016" rIns="128016" bIns="128016" numCol="1" spcCol="1270" anchor="ctr" anchorCtr="0">
          <a:noAutofit/>
        </a:bodyPr>
        <a:lstStyle/>
        <a:p>
          <a:pPr lvl="0" algn="ctr" defTabSz="800100">
            <a:lnSpc>
              <a:spcPct val="90000"/>
            </a:lnSpc>
            <a:spcBef>
              <a:spcPct val="0"/>
            </a:spcBef>
            <a:spcAft>
              <a:spcPct val="35000"/>
            </a:spcAft>
          </a:pPr>
          <a:r>
            <a:rPr lang="es-MX" sz="1800" b="1" kern="1200" dirty="0" smtClean="0">
              <a:solidFill>
                <a:schemeClr val="bg1"/>
              </a:solidFill>
              <a:latin typeface="Arial" panose="020B0604020202020204" pitchFamily="34" charset="0"/>
              <a:cs typeface="Arial" panose="020B0604020202020204" pitchFamily="34" charset="0"/>
            </a:rPr>
            <a:t>Mendoza</a:t>
          </a:r>
          <a:r>
            <a:rPr lang="es-MX" sz="1800" kern="1200" dirty="0" smtClean="0">
              <a:solidFill>
                <a:schemeClr val="bg1"/>
              </a:solidFill>
              <a:latin typeface="Arial" panose="020B0604020202020204" pitchFamily="34" charset="0"/>
              <a:cs typeface="Arial" panose="020B0604020202020204" pitchFamily="34" charset="0"/>
            </a:rPr>
            <a:t>: 678 </a:t>
          </a:r>
        </a:p>
        <a:p>
          <a:pPr lvl="0" algn="ctr" defTabSz="800100">
            <a:lnSpc>
              <a:spcPct val="90000"/>
            </a:lnSpc>
            <a:spcBef>
              <a:spcPct val="0"/>
            </a:spcBef>
            <a:spcAft>
              <a:spcPct val="35000"/>
            </a:spcAft>
          </a:pPr>
          <a:r>
            <a:rPr lang="es-MX" sz="1800" b="1" kern="1200" dirty="0" smtClean="0">
              <a:solidFill>
                <a:schemeClr val="bg1"/>
              </a:solidFill>
              <a:latin typeface="Arial" panose="020B0604020202020204" pitchFamily="34" charset="0"/>
              <a:cs typeface="Arial" panose="020B0604020202020204" pitchFamily="34" charset="0"/>
            </a:rPr>
            <a:t>Córdoba</a:t>
          </a:r>
          <a:r>
            <a:rPr lang="es-MX" sz="1800" kern="1200" dirty="0" smtClean="0">
              <a:solidFill>
                <a:schemeClr val="bg1"/>
              </a:solidFill>
              <a:latin typeface="Arial" panose="020B0604020202020204" pitchFamily="34" charset="0"/>
              <a:cs typeface="Arial" panose="020B0604020202020204" pitchFamily="34" charset="0"/>
            </a:rPr>
            <a:t>: </a:t>
          </a:r>
        </a:p>
        <a:p>
          <a:pPr lvl="0" algn="ctr" defTabSz="800100">
            <a:lnSpc>
              <a:spcPct val="90000"/>
            </a:lnSpc>
            <a:spcBef>
              <a:spcPct val="0"/>
            </a:spcBef>
            <a:spcAft>
              <a:spcPct val="35000"/>
            </a:spcAft>
          </a:pPr>
          <a:r>
            <a:rPr lang="es-MX" sz="1800" kern="1200" dirty="0" smtClean="0">
              <a:solidFill>
                <a:schemeClr val="bg1"/>
              </a:solidFill>
              <a:latin typeface="Arial" panose="020B0604020202020204" pitchFamily="34" charset="0"/>
              <a:cs typeface="Arial" panose="020B0604020202020204" pitchFamily="34" charset="0"/>
            </a:rPr>
            <a:t>198</a:t>
          </a:r>
          <a:endParaRPr lang="es-MX" sz="1200" kern="1200" dirty="0" smtClean="0">
            <a:solidFill>
              <a:schemeClr val="bg1"/>
            </a:solidFill>
            <a:latin typeface="Arial" panose="020B0604020202020204" pitchFamily="34" charset="0"/>
            <a:cs typeface="Arial" panose="020B0604020202020204" pitchFamily="34" charset="0"/>
          </a:endParaRPr>
        </a:p>
        <a:p>
          <a:pPr lvl="0" algn="ctr" defTabSz="800100">
            <a:lnSpc>
              <a:spcPct val="90000"/>
            </a:lnSpc>
            <a:spcBef>
              <a:spcPct val="0"/>
            </a:spcBef>
            <a:spcAft>
              <a:spcPct val="35000"/>
            </a:spcAft>
          </a:pPr>
          <a:r>
            <a:rPr lang="es-MX" sz="1800" b="1" kern="1200" dirty="0" smtClean="0">
              <a:solidFill>
                <a:schemeClr val="bg1"/>
              </a:solidFill>
              <a:latin typeface="Arial" panose="020B0604020202020204" pitchFamily="34" charset="0"/>
              <a:cs typeface="Arial" panose="020B0604020202020204" pitchFamily="34" charset="0"/>
            </a:rPr>
            <a:t>Entre Ríos: </a:t>
          </a:r>
        </a:p>
        <a:p>
          <a:pPr lvl="0" algn="ctr" defTabSz="800100">
            <a:lnSpc>
              <a:spcPct val="90000"/>
            </a:lnSpc>
            <a:spcBef>
              <a:spcPct val="0"/>
            </a:spcBef>
            <a:spcAft>
              <a:spcPct val="35000"/>
            </a:spcAft>
          </a:pPr>
          <a:r>
            <a:rPr lang="es-MX" sz="1800" kern="1200" dirty="0" smtClean="0">
              <a:solidFill>
                <a:schemeClr val="bg1"/>
              </a:solidFill>
              <a:latin typeface="Arial" panose="020B0604020202020204" pitchFamily="34" charset="0"/>
              <a:cs typeface="Arial" panose="020B0604020202020204" pitchFamily="34" charset="0"/>
            </a:rPr>
            <a:t>229</a:t>
          </a:r>
          <a:endParaRPr lang="es-MX" sz="1200" kern="1200" dirty="0" smtClean="0">
            <a:solidFill>
              <a:schemeClr val="bg1"/>
            </a:solidFill>
            <a:latin typeface="Arial" panose="020B0604020202020204" pitchFamily="34" charset="0"/>
            <a:cs typeface="Arial" panose="020B0604020202020204" pitchFamily="34" charset="0"/>
          </a:endParaRPr>
        </a:p>
        <a:p>
          <a:pPr lvl="0" algn="ctr" defTabSz="800100">
            <a:lnSpc>
              <a:spcPct val="90000"/>
            </a:lnSpc>
            <a:spcBef>
              <a:spcPct val="0"/>
            </a:spcBef>
            <a:spcAft>
              <a:spcPct val="35000"/>
            </a:spcAft>
          </a:pPr>
          <a:r>
            <a:rPr lang="es-MX" sz="1800" b="1" kern="1200" dirty="0" smtClean="0">
              <a:solidFill>
                <a:schemeClr val="bg1"/>
              </a:solidFill>
              <a:latin typeface="Arial" panose="020B0604020202020204" pitchFamily="34" charset="0"/>
              <a:cs typeface="Arial" panose="020B0604020202020204" pitchFamily="34" charset="0"/>
            </a:rPr>
            <a:t>Santa Fe:</a:t>
          </a:r>
        </a:p>
        <a:p>
          <a:pPr lvl="0" algn="ctr" defTabSz="800100">
            <a:lnSpc>
              <a:spcPct val="90000"/>
            </a:lnSpc>
            <a:spcBef>
              <a:spcPct val="0"/>
            </a:spcBef>
            <a:spcAft>
              <a:spcPct val="35000"/>
            </a:spcAft>
          </a:pPr>
          <a:r>
            <a:rPr lang="es-MX" sz="1800" kern="1200" dirty="0" smtClean="0">
              <a:solidFill>
                <a:schemeClr val="bg1"/>
              </a:solidFill>
              <a:latin typeface="Arial" panose="020B0604020202020204" pitchFamily="34" charset="0"/>
              <a:cs typeface="Arial" panose="020B0604020202020204" pitchFamily="34" charset="0"/>
            </a:rPr>
            <a:t>251</a:t>
          </a:r>
          <a:endParaRPr lang="es-AR" sz="1200" kern="1200" dirty="0">
            <a:solidFill>
              <a:schemeClr val="bg1"/>
            </a:solidFill>
            <a:latin typeface="Arial" panose="020B0604020202020204" pitchFamily="34" charset="0"/>
            <a:cs typeface="Arial" panose="020B0604020202020204" pitchFamily="34" charset="0"/>
          </a:endParaRPr>
        </a:p>
      </dsp:txBody>
      <dsp:txXfrm>
        <a:off x="4478172" y="591840"/>
        <a:ext cx="1599574" cy="3350651"/>
      </dsp:txXfrm>
    </dsp:sp>
    <dsp:sp modelId="{227366DB-23BC-4FE8-89D4-3BE3F36A9B90}">
      <dsp:nvSpPr>
        <dsp:cNvPr id="0" name=""/>
        <dsp:cNvSpPr/>
      </dsp:nvSpPr>
      <dsp:spPr>
        <a:xfrm>
          <a:off x="3174950" y="102773"/>
          <a:ext cx="1269503" cy="1269503"/>
        </a:xfrm>
        <a:prstGeom prst="ellipse">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s-MX" sz="1400" b="0" kern="1200" dirty="0" smtClean="0">
              <a:latin typeface="Arial" panose="020B0604020202020204" pitchFamily="34" charset="0"/>
              <a:cs typeface="Arial" panose="020B0604020202020204" pitchFamily="34" charset="0"/>
            </a:rPr>
            <a:t>Detenidos/as en provincias:</a:t>
          </a:r>
        </a:p>
        <a:p>
          <a:pPr lvl="0" algn="ctr" defTabSz="622300">
            <a:lnSpc>
              <a:spcPct val="90000"/>
            </a:lnSpc>
            <a:spcBef>
              <a:spcPct val="0"/>
            </a:spcBef>
            <a:spcAft>
              <a:spcPct val="35000"/>
            </a:spcAft>
          </a:pPr>
          <a:r>
            <a:rPr lang="es-MX" sz="1800" b="1" kern="1200" dirty="0" smtClean="0">
              <a:latin typeface="Arial" panose="020B0604020202020204" pitchFamily="34" charset="0"/>
              <a:cs typeface="Arial" panose="020B0604020202020204" pitchFamily="34" charset="0"/>
            </a:rPr>
            <a:t>1356</a:t>
          </a:r>
          <a:r>
            <a:rPr lang="es-MX" sz="1400" b="1" kern="1200" dirty="0" smtClean="0">
              <a:latin typeface="Arial" panose="020B0604020202020204" pitchFamily="34" charset="0"/>
              <a:cs typeface="Arial" panose="020B0604020202020204" pitchFamily="34" charset="0"/>
            </a:rPr>
            <a:t> </a:t>
          </a:r>
          <a:endParaRPr lang="es-AR" sz="1400" b="1" kern="1200" dirty="0">
            <a:latin typeface="Arial" panose="020B0604020202020204" pitchFamily="34" charset="0"/>
            <a:cs typeface="Arial" panose="020B0604020202020204" pitchFamily="34" charset="0"/>
          </a:endParaRPr>
        </a:p>
      </dsp:txBody>
      <dsp:txXfrm>
        <a:off x="3360864" y="288687"/>
        <a:ext cx="897675" cy="897675"/>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F99CE2-6E1B-41FE-8C32-E45338BF846D}" type="datetimeFigureOut">
              <a:rPr lang="es-AR" smtClean="0"/>
              <a:t>08/04/2015</a:t>
            </a:fld>
            <a:endParaRPr lang="es-A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C8F2FC-639C-4CFC-9A5C-94BC0A2B6738}" type="slidenum">
              <a:rPr lang="es-AR" smtClean="0"/>
              <a:t>‹Nº›</a:t>
            </a:fld>
            <a:endParaRPr lang="es-AR"/>
          </a:p>
        </p:txBody>
      </p:sp>
    </p:spTree>
    <p:extLst>
      <p:ext uri="{BB962C8B-B14F-4D97-AF65-F5344CB8AC3E}">
        <p14:creationId xmlns:p14="http://schemas.microsoft.com/office/powerpoint/2010/main" val="2302762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3BC8F2FC-639C-4CFC-9A5C-94BC0A2B6738}" type="slidenum">
              <a:rPr lang="es-AR" smtClean="0">
                <a:solidFill>
                  <a:prstClr val="black"/>
                </a:solidFill>
              </a:rPr>
              <a:pPr/>
              <a:t>33</a:t>
            </a:fld>
            <a:endParaRPr lang="es-AR">
              <a:solidFill>
                <a:prstClr val="black"/>
              </a:solidFill>
            </a:endParaRPr>
          </a:p>
        </p:txBody>
      </p:sp>
    </p:spTree>
    <p:extLst>
      <p:ext uri="{BB962C8B-B14F-4D97-AF65-F5344CB8AC3E}">
        <p14:creationId xmlns:p14="http://schemas.microsoft.com/office/powerpoint/2010/main" val="975595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t>08/04/2015</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C87B3676-D438-46A0-A260-2A17C63FAD96}" type="slidenum">
              <a:rPr lang="es-AR" smtClean="0"/>
              <a:t>‹Nº›</a:t>
            </a:fld>
            <a:endParaRPr lang="es-AR"/>
          </a:p>
        </p:txBody>
      </p:sp>
    </p:spTree>
    <p:extLst>
      <p:ext uri="{BB962C8B-B14F-4D97-AF65-F5344CB8AC3E}">
        <p14:creationId xmlns:p14="http://schemas.microsoft.com/office/powerpoint/2010/main" val="3505367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t>08/04/2015</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C87B3676-D438-46A0-A260-2A17C63FAD96}" type="slidenum">
              <a:rPr lang="es-AR" smtClean="0"/>
              <a:t>‹Nº›</a:t>
            </a:fld>
            <a:endParaRPr lang="es-AR"/>
          </a:p>
        </p:txBody>
      </p:sp>
    </p:spTree>
    <p:extLst>
      <p:ext uri="{BB962C8B-B14F-4D97-AF65-F5344CB8AC3E}">
        <p14:creationId xmlns:p14="http://schemas.microsoft.com/office/powerpoint/2010/main" val="91321102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64307549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99131756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415752418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2287504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70533523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73131092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AR">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419977192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AR">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29345306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AR">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34746016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4037696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87305968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89674398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32270025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80896722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18196037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1933068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7088072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AR">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5374572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AR">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13973037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AR">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51965871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007567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401020699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68792839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11720807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39471140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3131068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50665433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70849644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AR">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11674328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AR">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28943147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AR">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65138229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5729386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417363965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408265973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5637384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16521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AR">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515563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AR">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0511111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AR">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6431992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6307621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953505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t>08/04/2015</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C87B3676-D438-46A0-A260-2A17C63FAD96}" type="slidenum">
              <a:rPr lang="es-AR" smtClean="0"/>
              <a:t>‹Nº›</a:t>
            </a:fld>
            <a:endParaRPr lang="es-AR"/>
          </a:p>
        </p:txBody>
      </p:sp>
    </p:spTree>
    <p:extLst>
      <p:ext uri="{BB962C8B-B14F-4D97-AF65-F5344CB8AC3E}">
        <p14:creationId xmlns:p14="http://schemas.microsoft.com/office/powerpoint/2010/main" val="26770247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5429667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7213925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8678787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2483773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9239604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AR">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4613555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AR">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2196885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AR">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8001696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8756181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019690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7497A1C-738B-4D97-8870-26904D442CDD}" type="datetimeFigureOut">
              <a:rPr lang="es-AR" smtClean="0"/>
              <a:t>08/04/2015</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C87B3676-D438-46A0-A260-2A17C63FAD96}" type="slidenum">
              <a:rPr lang="es-AR" smtClean="0"/>
              <a:t>‹Nº›</a:t>
            </a:fld>
            <a:endParaRPr lang="es-AR"/>
          </a:p>
        </p:txBody>
      </p:sp>
    </p:spTree>
    <p:extLst>
      <p:ext uri="{BB962C8B-B14F-4D97-AF65-F5344CB8AC3E}">
        <p14:creationId xmlns:p14="http://schemas.microsoft.com/office/powerpoint/2010/main" val="21339353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1694612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4018720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1484727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3256679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3391934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7083353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AR">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4597312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AR">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4180755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AR">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818465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4077167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27497A1C-738B-4D97-8870-26904D442CDD}" type="datetimeFigureOut">
              <a:rPr lang="es-AR" smtClean="0"/>
              <a:t>08/04/2015</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C87B3676-D438-46A0-A260-2A17C63FAD96}" type="slidenum">
              <a:rPr lang="es-AR" smtClean="0"/>
              <a:t>‹Nº›</a:t>
            </a:fld>
            <a:endParaRPr lang="es-AR"/>
          </a:p>
        </p:txBody>
      </p:sp>
    </p:spTree>
    <p:extLst>
      <p:ext uri="{BB962C8B-B14F-4D97-AF65-F5344CB8AC3E}">
        <p14:creationId xmlns:p14="http://schemas.microsoft.com/office/powerpoint/2010/main" val="40234941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8999342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9401693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5988231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8753501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8361793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2435357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AR">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8866027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AR">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3737836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AR">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1032608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426595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27497A1C-738B-4D97-8870-26904D442CDD}" type="datetimeFigureOut">
              <a:rPr lang="es-AR" smtClean="0"/>
              <a:t>08/04/2015</a:t>
            </a:fld>
            <a:endParaRPr lang="es-AR"/>
          </a:p>
        </p:txBody>
      </p:sp>
      <p:sp>
        <p:nvSpPr>
          <p:cNvPr id="8" name="7 Marcador de pie de página"/>
          <p:cNvSpPr>
            <a:spLocks noGrp="1"/>
          </p:cNvSpPr>
          <p:nvPr>
            <p:ph type="ftr" sz="quarter" idx="11"/>
          </p:nvPr>
        </p:nvSpPr>
        <p:spPr/>
        <p:txBody>
          <a:bodyPr/>
          <a:lstStyle/>
          <a:p>
            <a:endParaRPr lang="es-AR"/>
          </a:p>
        </p:txBody>
      </p:sp>
      <p:sp>
        <p:nvSpPr>
          <p:cNvPr id="9" name="8 Marcador de número de diapositiva"/>
          <p:cNvSpPr>
            <a:spLocks noGrp="1"/>
          </p:cNvSpPr>
          <p:nvPr>
            <p:ph type="sldNum" sz="quarter" idx="12"/>
          </p:nvPr>
        </p:nvSpPr>
        <p:spPr/>
        <p:txBody>
          <a:bodyPr/>
          <a:lstStyle/>
          <a:p>
            <a:fld id="{C87B3676-D438-46A0-A260-2A17C63FAD96}" type="slidenum">
              <a:rPr lang="es-AR" smtClean="0"/>
              <a:t>‹Nº›</a:t>
            </a:fld>
            <a:endParaRPr lang="es-AR"/>
          </a:p>
        </p:txBody>
      </p:sp>
    </p:spTree>
    <p:extLst>
      <p:ext uri="{BB962C8B-B14F-4D97-AF65-F5344CB8AC3E}">
        <p14:creationId xmlns:p14="http://schemas.microsoft.com/office/powerpoint/2010/main" val="1418720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3943106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8788130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41096595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3419418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9702928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122462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AR">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4274626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AR">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9625775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AR">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9219096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676697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27497A1C-738B-4D97-8870-26904D442CDD}" type="datetimeFigureOut">
              <a:rPr lang="es-AR" smtClean="0"/>
              <a:t>08/04/2015</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C87B3676-D438-46A0-A260-2A17C63FAD96}" type="slidenum">
              <a:rPr lang="es-AR" smtClean="0"/>
              <a:t>‹Nº›</a:t>
            </a:fld>
            <a:endParaRPr lang="es-AR"/>
          </a:p>
        </p:txBody>
      </p:sp>
    </p:spTree>
    <p:extLst>
      <p:ext uri="{BB962C8B-B14F-4D97-AF65-F5344CB8AC3E}">
        <p14:creationId xmlns:p14="http://schemas.microsoft.com/office/powerpoint/2010/main" val="10026533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3761577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6282200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6009954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412152915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40172590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77560597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AR">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7014350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AR">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7548717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AR">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85039814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4176798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7497A1C-738B-4D97-8870-26904D442CDD}" type="datetimeFigureOut">
              <a:rPr lang="es-AR" smtClean="0"/>
              <a:t>08/04/2015</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p:txBody>
          <a:bodyPr/>
          <a:lstStyle/>
          <a:p>
            <a:fld id="{C87B3676-D438-46A0-A260-2A17C63FAD96}" type="slidenum">
              <a:rPr lang="es-AR" smtClean="0"/>
              <a:t>‹Nº›</a:t>
            </a:fld>
            <a:endParaRPr lang="es-AR"/>
          </a:p>
        </p:txBody>
      </p:sp>
    </p:spTree>
    <p:extLst>
      <p:ext uri="{BB962C8B-B14F-4D97-AF65-F5344CB8AC3E}">
        <p14:creationId xmlns:p14="http://schemas.microsoft.com/office/powerpoint/2010/main" val="289687903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83885404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7216518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8600623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64929363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17239484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53140496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AR">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10539610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AR">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79021304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AR">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2738511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877428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t>08/04/2015</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C87B3676-D438-46A0-A260-2A17C63FAD96}" type="slidenum">
              <a:rPr lang="es-AR" smtClean="0"/>
              <a:t>‹Nº›</a:t>
            </a:fld>
            <a:endParaRPr lang="es-AR"/>
          </a:p>
        </p:txBody>
      </p:sp>
    </p:spTree>
    <p:extLst>
      <p:ext uri="{BB962C8B-B14F-4D97-AF65-F5344CB8AC3E}">
        <p14:creationId xmlns:p14="http://schemas.microsoft.com/office/powerpoint/2010/main" val="160146249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03995979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50739739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8909728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2238448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2454961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03833554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AR">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3001188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AR">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38523258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AR">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24904192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779257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t>08/04/2015</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C87B3676-D438-46A0-A260-2A17C63FAD96}" type="slidenum">
              <a:rPr lang="es-AR" smtClean="0"/>
              <a:t>‹Nº›</a:t>
            </a:fld>
            <a:endParaRPr lang="es-AR"/>
          </a:p>
        </p:txBody>
      </p:sp>
    </p:spTree>
    <p:extLst>
      <p:ext uri="{BB962C8B-B14F-4D97-AF65-F5344CB8AC3E}">
        <p14:creationId xmlns:p14="http://schemas.microsoft.com/office/powerpoint/2010/main" val="24272893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54012478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79032386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401664245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93058538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8555969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70981993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AR">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68926538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AR">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19989852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AR">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39632334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781817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theme" Target="../theme/theme10.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theme" Target="../theme/theme11.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theme" Target="../theme/theme1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theme" Target="../theme/theme13.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4.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theme" Target="../theme/theme5.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theme" Target="../theme/theme6.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theme" Target="../theme/theme7.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theme" Target="../theme/theme8.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theme" Target="../theme/theme9.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97A1C-738B-4D97-8870-26904D442CDD}" type="datetimeFigureOut">
              <a:rPr lang="es-AR" smtClean="0"/>
              <a:t>08/04/2015</a:t>
            </a:fld>
            <a:endParaRPr lang="es-A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7B3676-D438-46A0-A260-2A17C63FAD96}" type="slidenum">
              <a:rPr lang="es-AR" smtClean="0"/>
              <a:t>‹Nº›</a:t>
            </a:fld>
            <a:endParaRPr lang="es-AR"/>
          </a:p>
        </p:txBody>
      </p:sp>
    </p:spTree>
    <p:extLst>
      <p:ext uri="{BB962C8B-B14F-4D97-AF65-F5344CB8AC3E}">
        <p14:creationId xmlns:p14="http://schemas.microsoft.com/office/powerpoint/2010/main" val="1899301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104538758"/>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135676122"/>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538095755"/>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98593019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867933448"/>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46727326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411589965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617498077"/>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157633850"/>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625460647"/>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665519796"/>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97A1C-738B-4D97-8870-26904D442CDD}" type="datetimeFigureOut">
              <a:rPr lang="es-AR" smtClean="0">
                <a:solidFill>
                  <a:prstClr val="black">
                    <a:tint val="75000"/>
                  </a:prstClr>
                </a:solidFill>
              </a:rPr>
              <a:pPr/>
              <a:t>08/04/2015</a:t>
            </a:fld>
            <a:endParaRPr lang="es-AR">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935208335"/>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3.jpg"/><Relationship Id="rId1" Type="http://schemas.openxmlformats.org/officeDocument/2006/relationships/slideLayout" Target="../slideLayouts/slideLayout38.xml"/><Relationship Id="rId4" Type="http://schemas.openxmlformats.org/officeDocument/2006/relationships/chart" Target="../charts/chart9.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8.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3.jpg"/><Relationship Id="rId1" Type="http://schemas.openxmlformats.org/officeDocument/2006/relationships/slideLayout" Target="../slideLayouts/slideLayout88.xml"/></Relationships>
</file>

<file path=ppt/slides/_rels/slide1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3.jpg"/><Relationship Id="rId1" Type="http://schemas.openxmlformats.org/officeDocument/2006/relationships/slideLayout" Target="../slideLayouts/slideLayout48.xml"/><Relationship Id="rId5" Type="http://schemas.openxmlformats.org/officeDocument/2006/relationships/chart" Target="../charts/chart16.xml"/><Relationship Id="rId4" Type="http://schemas.openxmlformats.org/officeDocument/2006/relationships/chart" Target="../charts/chart15.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chart" Target="../charts/chart18.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3.jpg"/><Relationship Id="rId1" Type="http://schemas.openxmlformats.org/officeDocument/2006/relationships/slideLayout" Target="../slideLayouts/slideLayout58.xml"/><Relationship Id="rId4" Type="http://schemas.openxmlformats.org/officeDocument/2006/relationships/chart" Target="../charts/chart20.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chart" Target="../charts/chart23.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8.xml"/></Relationships>
</file>

<file path=ppt/slides/_rels/slide25.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image" Target="../media/image3.jpg"/><Relationship Id="rId1" Type="http://schemas.openxmlformats.org/officeDocument/2006/relationships/slideLayout" Target="../slideLayouts/slideLayout78.xml"/><Relationship Id="rId5" Type="http://schemas.openxmlformats.org/officeDocument/2006/relationships/chart" Target="../charts/chart27.xml"/><Relationship Id="rId4" Type="http://schemas.openxmlformats.org/officeDocument/2006/relationships/chart" Target="../charts/chart26.xml"/></Relationships>
</file>

<file path=ppt/slides/_rels/slide2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chart" Target="../charts/chart29.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8.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8.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3.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8.xml"/></Relationships>
</file>

<file path=ppt/slides/_rels/slide3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28.xml"/><Relationship Id="rId5" Type="http://schemas.openxmlformats.org/officeDocument/2006/relationships/chart" Target="../charts/chart31.xml"/><Relationship Id="rId4" Type="http://schemas.openxmlformats.org/officeDocument/2006/relationships/chart" Target="../charts/chart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image" Target="../media/image9.jpg"/><Relationship Id="rId1" Type="http://schemas.openxmlformats.org/officeDocument/2006/relationships/slideLayout" Target="../slideLayouts/slideLayout7.xml"/><Relationship Id="rId5" Type="http://schemas.openxmlformats.org/officeDocument/2006/relationships/chart" Target="../charts/chart35.xml"/><Relationship Id="rId4" Type="http://schemas.openxmlformats.org/officeDocument/2006/relationships/chart" Target="../charts/chart34.xml"/></Relationships>
</file>

<file path=ppt/slides/_rels/slide38.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image" Target="../media/image9.jpg"/><Relationship Id="rId1" Type="http://schemas.openxmlformats.org/officeDocument/2006/relationships/slideLayout" Target="../slideLayouts/slideLayout7.xml"/><Relationship Id="rId5" Type="http://schemas.openxmlformats.org/officeDocument/2006/relationships/chart" Target="../charts/chart38.xml"/><Relationship Id="rId4" Type="http://schemas.openxmlformats.org/officeDocument/2006/relationships/chart" Target="../charts/char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8.xml"/></Relationships>
</file>

<file path=ppt/slides/_rels/slide41.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image" Target="../media/image9.jpg"/><Relationship Id="rId1" Type="http://schemas.openxmlformats.org/officeDocument/2006/relationships/slideLayout" Target="../slideLayouts/slideLayout128.xml"/><Relationship Id="rId5" Type="http://schemas.openxmlformats.org/officeDocument/2006/relationships/chart" Target="../charts/chart41.xml"/><Relationship Id="rId4" Type="http://schemas.openxmlformats.org/officeDocument/2006/relationships/chart" Target="../charts/chart4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image" Target="../media/image3.jpg"/><Relationship Id="rId1" Type="http://schemas.openxmlformats.org/officeDocument/2006/relationships/slideLayout" Target="../slideLayouts/slideLayout128.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8.xml"/></Relationships>
</file>

<file path=ppt/slides/_rels/slide45.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chart" Target="../charts/chart44.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image" Target="../media/image3.jpg"/><Relationship Id="rId1" Type="http://schemas.openxmlformats.org/officeDocument/2006/relationships/slideLayout" Target="../slideLayouts/slideLayout128.xml"/><Relationship Id="rId5" Type="http://schemas.openxmlformats.org/officeDocument/2006/relationships/chart" Target="../charts/chart47.xml"/><Relationship Id="rId4" Type="http://schemas.openxmlformats.org/officeDocument/2006/relationships/chart" Target="../charts/chart4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8.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jpg"/><Relationship Id="rId1" Type="http://schemas.openxmlformats.org/officeDocument/2006/relationships/slideLayout" Target="../slideLayouts/slideLayout12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8.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7.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3"/>
          <p:cNvSpPr txBox="1"/>
          <p:nvPr/>
        </p:nvSpPr>
        <p:spPr>
          <a:xfrm>
            <a:off x="678589" y="2542252"/>
            <a:ext cx="7687455" cy="3662541"/>
          </a:xfrm>
          <a:prstGeom prst="rect">
            <a:avLst/>
          </a:prstGeom>
          <a:noFill/>
        </p:spPr>
        <p:txBody>
          <a:bodyPr wrap="square" rtlCol="0">
            <a:spAutoFit/>
          </a:bodyPr>
          <a:lstStyle/>
          <a:p>
            <a:r>
              <a:rPr lang="es-AR" sz="4400" b="1" dirty="0" smtClean="0">
                <a:solidFill>
                  <a:schemeClr val="tx2">
                    <a:lumMod val="75000"/>
                  </a:schemeClr>
                </a:solidFill>
                <a:latin typeface="Arial" pitchFamily="34" charset="0"/>
                <a:cs typeface="Arial" pitchFamily="34" charset="0"/>
              </a:rPr>
              <a:t>Población en el SPF</a:t>
            </a:r>
          </a:p>
          <a:p>
            <a:endParaRPr lang="es-AR" sz="2400" dirty="0" smtClean="0">
              <a:latin typeface="Arial" pitchFamily="34" charset="0"/>
              <a:cs typeface="Arial" pitchFamily="34" charset="0"/>
            </a:endParaRPr>
          </a:p>
          <a:p>
            <a:r>
              <a:rPr lang="es-MX" sz="2400" dirty="0" smtClean="0">
                <a:latin typeface="Arial" pitchFamily="34" charset="0"/>
                <a:cs typeface="Arial" pitchFamily="34" charset="0"/>
              </a:rPr>
              <a:t>Sistematización </a:t>
            </a:r>
            <a:r>
              <a:rPr lang="es-MX" sz="2400" dirty="0">
                <a:latin typeface="Arial" pitchFamily="34" charset="0"/>
                <a:cs typeface="Arial" pitchFamily="34" charset="0"/>
              </a:rPr>
              <a:t>de información </a:t>
            </a:r>
            <a:r>
              <a:rPr lang="es-MX" sz="2400" dirty="0" smtClean="0">
                <a:latin typeface="Arial" pitchFamily="34" charset="0"/>
                <a:cs typeface="Arial" pitchFamily="34" charset="0"/>
              </a:rPr>
              <a:t>semanal</a:t>
            </a:r>
          </a:p>
          <a:p>
            <a:endParaRPr lang="es-MX" sz="2400" dirty="0">
              <a:latin typeface="Arial" pitchFamily="34" charset="0"/>
              <a:cs typeface="Arial" pitchFamily="34" charset="0"/>
            </a:endParaRPr>
          </a:p>
          <a:p>
            <a:r>
              <a:rPr lang="es-MX" sz="2400" dirty="0" smtClean="0">
                <a:latin typeface="Arial" pitchFamily="34" charset="0"/>
                <a:cs typeface="Arial" pitchFamily="34" charset="0"/>
              </a:rPr>
              <a:t>Área de Registro y Bases de Datos </a:t>
            </a:r>
          </a:p>
          <a:p>
            <a:r>
              <a:rPr lang="es-MX" sz="2400" b="1" dirty="0" smtClean="0">
                <a:solidFill>
                  <a:srgbClr val="EF57D9"/>
                </a:solidFill>
                <a:latin typeface="Arial" pitchFamily="34" charset="0"/>
                <a:cs typeface="Arial" pitchFamily="34" charset="0"/>
              </a:rPr>
              <a:t>PROCUVIN</a:t>
            </a:r>
          </a:p>
          <a:p>
            <a:endParaRPr lang="es-MX" dirty="0">
              <a:latin typeface="Arial" pitchFamily="34" charset="0"/>
              <a:cs typeface="Arial" pitchFamily="34" charset="0"/>
            </a:endParaRPr>
          </a:p>
          <a:p>
            <a:endParaRPr lang="es-AR" sz="800" b="1" dirty="0" smtClean="0">
              <a:solidFill>
                <a:srgbClr val="404040"/>
              </a:solidFill>
              <a:latin typeface="Arial" pitchFamily="34" charset="0"/>
              <a:cs typeface="Arial" pitchFamily="34" charset="0"/>
            </a:endParaRPr>
          </a:p>
          <a:p>
            <a:r>
              <a:rPr lang="es-AR" sz="1600" b="1" dirty="0" smtClean="0">
                <a:solidFill>
                  <a:srgbClr val="404040"/>
                </a:solidFill>
                <a:latin typeface="Arial" pitchFamily="34" charset="0"/>
                <a:cs typeface="Arial" pitchFamily="34" charset="0"/>
              </a:rPr>
              <a:t>Febrero 2015</a:t>
            </a:r>
            <a:endParaRPr lang="es-AR" sz="1600" b="1" dirty="0">
              <a:solidFill>
                <a:srgbClr val="404040"/>
              </a:solidFill>
              <a:latin typeface="Arial" pitchFamily="34" charset="0"/>
              <a:cs typeface="Arial" pitchFamily="34" charset="0"/>
            </a:endParaRPr>
          </a:p>
          <a:p>
            <a:endParaRPr lang="es-MX" dirty="0">
              <a:latin typeface="Arial" pitchFamily="34" charset="0"/>
              <a:cs typeface="Arial" pitchFamily="34" charset="0"/>
            </a:endParaRPr>
          </a:p>
        </p:txBody>
      </p:sp>
      <p:cxnSp>
        <p:nvCxnSpPr>
          <p:cNvPr id="4" name="Conector recto 9"/>
          <p:cNvCxnSpPr/>
          <p:nvPr/>
        </p:nvCxnSpPr>
        <p:spPr>
          <a:xfrm>
            <a:off x="775531" y="4149080"/>
            <a:ext cx="7493573"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cxnSp>
        <p:nvCxnSpPr>
          <p:cNvPr id="5" name="Conector recto 9"/>
          <p:cNvCxnSpPr/>
          <p:nvPr/>
        </p:nvCxnSpPr>
        <p:spPr>
          <a:xfrm>
            <a:off x="750835" y="5301208"/>
            <a:ext cx="7493573"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3" name="2 Rectángulo"/>
          <p:cNvSpPr/>
          <p:nvPr/>
        </p:nvSpPr>
        <p:spPr>
          <a:xfrm>
            <a:off x="107504" y="5805264"/>
            <a:ext cx="338437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Tree>
    <p:extLst>
      <p:ext uri="{BB962C8B-B14F-4D97-AF65-F5344CB8AC3E}">
        <p14:creationId xmlns:p14="http://schemas.microsoft.com/office/powerpoint/2010/main" val="17960529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29 Rectángulo"/>
          <p:cNvSpPr/>
          <p:nvPr/>
        </p:nvSpPr>
        <p:spPr>
          <a:xfrm>
            <a:off x="326221" y="5965246"/>
            <a:ext cx="8494251" cy="8367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500" dirty="0" smtClean="0">
                <a:solidFill>
                  <a:srgbClr val="17375E"/>
                </a:solidFill>
                <a:latin typeface="Arial" pitchFamily="34" charset="0"/>
                <a:cs typeface="Arial" pitchFamily="34" charset="0"/>
              </a:rPr>
              <a:t>Son 6651 las personas que se encuentran encarceladas en forma preventiva, representan el 62% respecto del total de detenidos y detenidas.  Los restantes indicadores se mantienen estables. </a:t>
            </a:r>
            <a:endParaRPr lang="es-AR" sz="1500" dirty="0">
              <a:solidFill>
                <a:srgbClr val="17375E"/>
              </a:solidFill>
              <a:latin typeface="Arial" pitchFamily="34" charset="0"/>
              <a:cs typeface="Arial" pitchFamily="34" charset="0"/>
            </a:endParaRPr>
          </a:p>
        </p:txBody>
      </p:sp>
      <p:graphicFrame>
        <p:nvGraphicFramePr>
          <p:cNvPr id="32" name="31 Gráfico"/>
          <p:cNvGraphicFramePr/>
          <p:nvPr>
            <p:extLst>
              <p:ext uri="{D42A27DB-BD31-4B8C-83A1-F6EECF244321}">
                <p14:modId xmlns:p14="http://schemas.microsoft.com/office/powerpoint/2010/main" val="3576628654"/>
              </p:ext>
            </p:extLst>
          </p:nvPr>
        </p:nvGraphicFramePr>
        <p:xfrm>
          <a:off x="4662090" y="1218390"/>
          <a:ext cx="3168352" cy="26642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3" name="32 Gráfico"/>
          <p:cNvGraphicFramePr/>
          <p:nvPr>
            <p:extLst>
              <p:ext uri="{D42A27DB-BD31-4B8C-83A1-F6EECF244321}">
                <p14:modId xmlns:p14="http://schemas.microsoft.com/office/powerpoint/2010/main" val="268338431"/>
              </p:ext>
            </p:extLst>
          </p:nvPr>
        </p:nvGraphicFramePr>
        <p:xfrm>
          <a:off x="684824" y="1196752"/>
          <a:ext cx="3168352" cy="266429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4" name="33 Gráfico"/>
          <p:cNvGraphicFramePr/>
          <p:nvPr>
            <p:extLst>
              <p:ext uri="{D42A27DB-BD31-4B8C-83A1-F6EECF244321}">
                <p14:modId xmlns:p14="http://schemas.microsoft.com/office/powerpoint/2010/main" val="373311196"/>
              </p:ext>
            </p:extLst>
          </p:nvPr>
        </p:nvGraphicFramePr>
        <p:xfrm>
          <a:off x="739747" y="3429000"/>
          <a:ext cx="3168352" cy="2664296"/>
        </p:xfrm>
        <a:graphic>
          <a:graphicData uri="http://schemas.openxmlformats.org/drawingml/2006/chart">
            <c:chart xmlns:c="http://schemas.openxmlformats.org/drawingml/2006/chart" xmlns:r="http://schemas.openxmlformats.org/officeDocument/2006/relationships" r:id="rId5"/>
          </a:graphicData>
        </a:graphic>
      </p:graphicFrame>
      <p:sp>
        <p:nvSpPr>
          <p:cNvPr id="35" name="34 CuadroTexto"/>
          <p:cNvSpPr txBox="1"/>
          <p:nvPr/>
        </p:nvSpPr>
        <p:spPr>
          <a:xfrm>
            <a:off x="1835696" y="5582715"/>
            <a:ext cx="1107996" cy="200055"/>
          </a:xfrm>
          <a:prstGeom prst="rect">
            <a:avLst/>
          </a:prstGeom>
          <a:noFill/>
        </p:spPr>
        <p:txBody>
          <a:bodyPr wrap="none" rtlCol="0">
            <a:spAutoFit/>
          </a:bodyPr>
          <a:lstStyle/>
          <a:p>
            <a:r>
              <a:rPr lang="es-MX" sz="700" dirty="0" smtClean="0">
                <a:latin typeface="Arial" pitchFamily="34" charset="0"/>
                <a:cs typeface="Arial" pitchFamily="34" charset="0"/>
              </a:rPr>
              <a:t>Base: 10.641 </a:t>
            </a:r>
            <a:r>
              <a:rPr lang="es-MX" sz="700" dirty="0">
                <a:latin typeface="Arial" pitchFamily="34" charset="0"/>
                <a:cs typeface="Arial" pitchFamily="34" charset="0"/>
              </a:rPr>
              <a:t>personas</a:t>
            </a:r>
            <a:endParaRPr lang="es-AR" sz="700" dirty="0">
              <a:latin typeface="Arial" pitchFamily="34" charset="0"/>
              <a:cs typeface="Arial" pitchFamily="34" charset="0"/>
            </a:endParaRPr>
          </a:p>
        </p:txBody>
      </p:sp>
      <p:graphicFrame>
        <p:nvGraphicFramePr>
          <p:cNvPr id="36" name="35 Gráfico"/>
          <p:cNvGraphicFramePr/>
          <p:nvPr>
            <p:extLst>
              <p:ext uri="{D42A27DB-BD31-4B8C-83A1-F6EECF244321}">
                <p14:modId xmlns:p14="http://schemas.microsoft.com/office/powerpoint/2010/main" val="1921120039"/>
              </p:ext>
            </p:extLst>
          </p:nvPr>
        </p:nvGraphicFramePr>
        <p:xfrm>
          <a:off x="4644008" y="3429000"/>
          <a:ext cx="3168352" cy="2664296"/>
        </p:xfrm>
        <a:graphic>
          <a:graphicData uri="http://schemas.openxmlformats.org/drawingml/2006/chart">
            <c:chart xmlns:c="http://schemas.openxmlformats.org/drawingml/2006/chart" xmlns:r="http://schemas.openxmlformats.org/officeDocument/2006/relationships" r:id="rId6"/>
          </a:graphicData>
        </a:graphic>
      </p:graphicFrame>
      <p:sp>
        <p:nvSpPr>
          <p:cNvPr id="37" name="36 CuadroTexto"/>
          <p:cNvSpPr txBox="1"/>
          <p:nvPr/>
        </p:nvSpPr>
        <p:spPr>
          <a:xfrm>
            <a:off x="5796884" y="5592240"/>
            <a:ext cx="1107996" cy="200055"/>
          </a:xfrm>
          <a:prstGeom prst="rect">
            <a:avLst/>
          </a:prstGeom>
          <a:noFill/>
        </p:spPr>
        <p:txBody>
          <a:bodyPr wrap="none" rtlCol="0">
            <a:spAutoFit/>
          </a:bodyPr>
          <a:lstStyle/>
          <a:p>
            <a:r>
              <a:rPr lang="es-MX" sz="700" dirty="0" smtClean="0">
                <a:latin typeface="Arial" pitchFamily="34" charset="0"/>
                <a:cs typeface="Arial" pitchFamily="34" charset="0"/>
              </a:rPr>
              <a:t>Base: 10.641 </a:t>
            </a:r>
            <a:r>
              <a:rPr lang="es-MX" sz="700" dirty="0">
                <a:latin typeface="Arial" pitchFamily="34" charset="0"/>
                <a:cs typeface="Arial" pitchFamily="34" charset="0"/>
              </a:rPr>
              <a:t>personas</a:t>
            </a:r>
            <a:endParaRPr lang="es-AR" sz="700" dirty="0">
              <a:latin typeface="Arial" pitchFamily="34" charset="0"/>
              <a:cs typeface="Arial" pitchFamily="34" charset="0"/>
            </a:endParaRPr>
          </a:p>
        </p:txBody>
      </p:sp>
      <p:sp>
        <p:nvSpPr>
          <p:cNvPr id="38" name="37 CuadroTexto"/>
          <p:cNvSpPr txBox="1"/>
          <p:nvPr/>
        </p:nvSpPr>
        <p:spPr>
          <a:xfrm>
            <a:off x="1778171" y="3391496"/>
            <a:ext cx="1107996" cy="200055"/>
          </a:xfrm>
          <a:prstGeom prst="rect">
            <a:avLst/>
          </a:prstGeom>
          <a:noFill/>
        </p:spPr>
        <p:txBody>
          <a:bodyPr wrap="none" rtlCol="0">
            <a:spAutoFit/>
          </a:bodyPr>
          <a:lstStyle/>
          <a:p>
            <a:r>
              <a:rPr lang="es-MX" sz="700" dirty="0" smtClean="0">
                <a:latin typeface="Arial" pitchFamily="34" charset="0"/>
                <a:cs typeface="Arial" pitchFamily="34" charset="0"/>
              </a:rPr>
              <a:t>Base: 10.641 </a:t>
            </a:r>
            <a:r>
              <a:rPr lang="es-MX" sz="700" dirty="0">
                <a:latin typeface="Arial" pitchFamily="34" charset="0"/>
                <a:cs typeface="Arial" pitchFamily="34" charset="0"/>
              </a:rPr>
              <a:t>personas</a:t>
            </a:r>
            <a:endParaRPr lang="es-AR" sz="700" dirty="0">
              <a:latin typeface="Arial" pitchFamily="34" charset="0"/>
              <a:cs typeface="Arial" pitchFamily="34" charset="0"/>
            </a:endParaRPr>
          </a:p>
        </p:txBody>
      </p:sp>
      <p:sp>
        <p:nvSpPr>
          <p:cNvPr id="39" name="38 CuadroTexto"/>
          <p:cNvSpPr txBox="1"/>
          <p:nvPr/>
        </p:nvSpPr>
        <p:spPr>
          <a:xfrm>
            <a:off x="5814136" y="3391496"/>
            <a:ext cx="1107996" cy="200055"/>
          </a:xfrm>
          <a:prstGeom prst="rect">
            <a:avLst/>
          </a:prstGeom>
          <a:noFill/>
        </p:spPr>
        <p:txBody>
          <a:bodyPr wrap="none" rtlCol="0">
            <a:spAutoFit/>
          </a:bodyPr>
          <a:lstStyle/>
          <a:p>
            <a:r>
              <a:rPr lang="es-MX" sz="700" dirty="0" smtClean="0">
                <a:latin typeface="Arial" pitchFamily="34" charset="0"/>
                <a:cs typeface="Arial" pitchFamily="34" charset="0"/>
              </a:rPr>
              <a:t>Base: 10.641 </a:t>
            </a:r>
            <a:r>
              <a:rPr lang="es-MX" sz="700" dirty="0">
                <a:latin typeface="Arial" pitchFamily="34" charset="0"/>
                <a:cs typeface="Arial" pitchFamily="34" charset="0"/>
              </a:rPr>
              <a:t>personas</a:t>
            </a:r>
            <a:endParaRPr lang="es-AR" sz="700" dirty="0">
              <a:latin typeface="Arial" pitchFamily="34" charset="0"/>
              <a:cs typeface="Arial" pitchFamily="34" charset="0"/>
            </a:endParaRPr>
          </a:p>
        </p:txBody>
      </p:sp>
      <p:sp>
        <p:nvSpPr>
          <p:cNvPr id="40" name="39 CuadroTexto"/>
          <p:cNvSpPr txBox="1"/>
          <p:nvPr/>
        </p:nvSpPr>
        <p:spPr>
          <a:xfrm>
            <a:off x="951622" y="1480141"/>
            <a:ext cx="2699778" cy="261610"/>
          </a:xfrm>
          <a:prstGeom prst="rect">
            <a:avLst/>
          </a:prstGeom>
          <a:noFill/>
        </p:spPr>
        <p:txBody>
          <a:bodyPr wrap="none" rtlCol="0">
            <a:spAutoFit/>
          </a:bodyPr>
          <a:lstStyle/>
          <a:p>
            <a:pPr algn="ctr"/>
            <a:r>
              <a:rPr lang="es-MX" sz="1100" b="1" dirty="0">
                <a:solidFill>
                  <a:schemeClr val="tx2"/>
                </a:solidFill>
                <a:latin typeface="Arial" pitchFamily="34" charset="0"/>
                <a:cs typeface="Arial" pitchFamily="34" charset="0"/>
              </a:rPr>
              <a:t>Distribución</a:t>
            </a:r>
            <a:r>
              <a:rPr lang="es-MX" sz="700" b="1" dirty="0" smtClean="0">
                <a:solidFill>
                  <a:schemeClr val="tx2"/>
                </a:solidFill>
                <a:latin typeface="Arial" pitchFamily="34" charset="0"/>
                <a:cs typeface="Arial" pitchFamily="34" charset="0"/>
              </a:rPr>
              <a:t> </a:t>
            </a:r>
            <a:r>
              <a:rPr lang="es-MX" sz="1100" b="1" dirty="0">
                <a:solidFill>
                  <a:schemeClr val="tx2"/>
                </a:solidFill>
                <a:latin typeface="Arial" pitchFamily="34" charset="0"/>
                <a:cs typeface="Arial" pitchFamily="34" charset="0"/>
              </a:rPr>
              <a:t>según</a:t>
            </a:r>
            <a:r>
              <a:rPr lang="es-MX" sz="700" b="1" dirty="0" smtClean="0">
                <a:solidFill>
                  <a:schemeClr val="tx2"/>
                </a:solidFill>
                <a:latin typeface="Arial" pitchFamily="34" charset="0"/>
                <a:cs typeface="Arial" pitchFamily="34" charset="0"/>
              </a:rPr>
              <a:t> </a:t>
            </a:r>
            <a:r>
              <a:rPr lang="es-MX" sz="1100" b="1" dirty="0">
                <a:solidFill>
                  <a:schemeClr val="tx2"/>
                </a:solidFill>
                <a:latin typeface="Arial" pitchFamily="34" charset="0"/>
                <a:cs typeface="Arial" pitchFamily="34" charset="0"/>
              </a:rPr>
              <a:t>situación</a:t>
            </a:r>
            <a:r>
              <a:rPr lang="es-MX" sz="700" b="1" dirty="0" smtClean="0">
                <a:solidFill>
                  <a:schemeClr val="tx2"/>
                </a:solidFill>
                <a:latin typeface="Arial" pitchFamily="34" charset="0"/>
                <a:cs typeface="Arial" pitchFamily="34" charset="0"/>
              </a:rPr>
              <a:t> </a:t>
            </a:r>
            <a:r>
              <a:rPr lang="es-MX" sz="1100" b="1" dirty="0">
                <a:solidFill>
                  <a:schemeClr val="tx2"/>
                </a:solidFill>
                <a:latin typeface="Arial" pitchFamily="34" charset="0"/>
                <a:cs typeface="Arial" pitchFamily="34" charset="0"/>
              </a:rPr>
              <a:t>procesal</a:t>
            </a:r>
            <a:endParaRPr lang="es-AR" sz="1100" b="1" dirty="0">
              <a:solidFill>
                <a:schemeClr val="tx2"/>
              </a:solidFill>
              <a:latin typeface="Arial" pitchFamily="34" charset="0"/>
              <a:cs typeface="Arial" pitchFamily="34" charset="0"/>
            </a:endParaRPr>
          </a:p>
        </p:txBody>
      </p:sp>
      <p:sp>
        <p:nvSpPr>
          <p:cNvPr id="41" name="40 CuadroTexto"/>
          <p:cNvSpPr txBox="1"/>
          <p:nvPr/>
        </p:nvSpPr>
        <p:spPr>
          <a:xfrm>
            <a:off x="1316586" y="3741086"/>
            <a:ext cx="1946367" cy="261610"/>
          </a:xfrm>
          <a:prstGeom prst="rect">
            <a:avLst/>
          </a:prstGeom>
          <a:noFill/>
        </p:spPr>
        <p:txBody>
          <a:bodyPr wrap="none" rtlCol="0">
            <a:spAutoFit/>
          </a:bodyPr>
          <a:lstStyle/>
          <a:p>
            <a:pPr algn="ctr"/>
            <a:r>
              <a:rPr lang="es-MX" sz="1100" b="1" dirty="0">
                <a:solidFill>
                  <a:schemeClr val="tx2"/>
                </a:solidFill>
                <a:latin typeface="Arial" pitchFamily="34" charset="0"/>
                <a:cs typeface="Arial" pitchFamily="34" charset="0"/>
              </a:rPr>
              <a:t>Distribución</a:t>
            </a:r>
            <a:r>
              <a:rPr lang="es-MX" sz="700" b="1" dirty="0" smtClean="0">
                <a:solidFill>
                  <a:schemeClr val="tx2"/>
                </a:solidFill>
                <a:latin typeface="Arial" pitchFamily="34" charset="0"/>
                <a:cs typeface="Arial" pitchFamily="34" charset="0"/>
              </a:rPr>
              <a:t> </a:t>
            </a:r>
            <a:r>
              <a:rPr lang="es-MX" sz="1100" b="1" dirty="0">
                <a:solidFill>
                  <a:schemeClr val="tx2"/>
                </a:solidFill>
                <a:latin typeface="Arial" pitchFamily="34" charset="0"/>
                <a:cs typeface="Arial" pitchFamily="34" charset="0"/>
              </a:rPr>
              <a:t>según</a:t>
            </a:r>
            <a:r>
              <a:rPr lang="es-MX" sz="700" b="1" dirty="0" smtClean="0">
                <a:solidFill>
                  <a:schemeClr val="tx2"/>
                </a:solidFill>
                <a:latin typeface="Arial" pitchFamily="34" charset="0"/>
                <a:cs typeface="Arial" pitchFamily="34" charset="0"/>
              </a:rPr>
              <a:t> </a:t>
            </a:r>
            <a:r>
              <a:rPr lang="es-MX" sz="1100" b="1" dirty="0" smtClean="0">
                <a:solidFill>
                  <a:schemeClr val="tx2"/>
                </a:solidFill>
                <a:latin typeface="Arial" pitchFamily="34" charset="0"/>
                <a:cs typeface="Arial" pitchFamily="34" charset="0"/>
              </a:rPr>
              <a:t>género</a:t>
            </a:r>
            <a:endParaRPr lang="es-AR" sz="1100" b="1" dirty="0">
              <a:solidFill>
                <a:schemeClr val="tx2"/>
              </a:solidFill>
              <a:latin typeface="Arial" pitchFamily="34" charset="0"/>
              <a:cs typeface="Arial" pitchFamily="34" charset="0"/>
            </a:endParaRPr>
          </a:p>
        </p:txBody>
      </p:sp>
      <p:sp>
        <p:nvSpPr>
          <p:cNvPr id="42" name="41 CuadroTexto"/>
          <p:cNvSpPr txBox="1"/>
          <p:nvPr/>
        </p:nvSpPr>
        <p:spPr>
          <a:xfrm>
            <a:off x="5189859" y="1475949"/>
            <a:ext cx="2278188" cy="261610"/>
          </a:xfrm>
          <a:prstGeom prst="rect">
            <a:avLst/>
          </a:prstGeom>
          <a:noFill/>
        </p:spPr>
        <p:txBody>
          <a:bodyPr wrap="none" rtlCol="0">
            <a:spAutoFit/>
          </a:bodyPr>
          <a:lstStyle/>
          <a:p>
            <a:pPr algn="ctr"/>
            <a:r>
              <a:rPr lang="es-MX" sz="1100" b="1" dirty="0">
                <a:solidFill>
                  <a:schemeClr val="tx2"/>
                </a:solidFill>
                <a:latin typeface="Arial" pitchFamily="34" charset="0"/>
                <a:cs typeface="Arial" pitchFamily="34" charset="0"/>
              </a:rPr>
              <a:t>Distribución</a:t>
            </a:r>
            <a:r>
              <a:rPr lang="es-MX" sz="700" b="1" dirty="0" smtClean="0">
                <a:solidFill>
                  <a:schemeClr val="tx2"/>
                </a:solidFill>
                <a:latin typeface="Arial" pitchFamily="34" charset="0"/>
                <a:cs typeface="Arial" pitchFamily="34" charset="0"/>
              </a:rPr>
              <a:t> </a:t>
            </a:r>
            <a:r>
              <a:rPr lang="es-MX" sz="1100" b="1" dirty="0">
                <a:solidFill>
                  <a:schemeClr val="tx2"/>
                </a:solidFill>
                <a:latin typeface="Arial" pitchFamily="34" charset="0"/>
                <a:cs typeface="Arial" pitchFamily="34" charset="0"/>
              </a:rPr>
              <a:t>según jurisdicción</a:t>
            </a:r>
            <a:endParaRPr lang="es-AR" sz="1100" b="1" dirty="0">
              <a:solidFill>
                <a:schemeClr val="tx2"/>
              </a:solidFill>
              <a:latin typeface="Arial" pitchFamily="34" charset="0"/>
              <a:cs typeface="Arial" pitchFamily="34" charset="0"/>
            </a:endParaRPr>
          </a:p>
        </p:txBody>
      </p:sp>
      <p:sp>
        <p:nvSpPr>
          <p:cNvPr id="43" name="42 CuadroTexto"/>
          <p:cNvSpPr txBox="1"/>
          <p:nvPr/>
        </p:nvSpPr>
        <p:spPr>
          <a:xfrm>
            <a:off x="5087471" y="3741086"/>
            <a:ext cx="2412841" cy="261610"/>
          </a:xfrm>
          <a:prstGeom prst="rect">
            <a:avLst/>
          </a:prstGeom>
          <a:noFill/>
        </p:spPr>
        <p:txBody>
          <a:bodyPr wrap="none" rtlCol="0">
            <a:spAutoFit/>
          </a:bodyPr>
          <a:lstStyle/>
          <a:p>
            <a:pPr algn="ctr"/>
            <a:r>
              <a:rPr lang="es-MX" sz="1100" b="1" dirty="0">
                <a:solidFill>
                  <a:schemeClr val="tx2"/>
                </a:solidFill>
                <a:latin typeface="Arial" pitchFamily="34" charset="0"/>
                <a:cs typeface="Arial" pitchFamily="34" charset="0"/>
              </a:rPr>
              <a:t>Distribución</a:t>
            </a:r>
            <a:r>
              <a:rPr lang="es-MX" sz="700" b="1" dirty="0" smtClean="0">
                <a:solidFill>
                  <a:schemeClr val="tx2"/>
                </a:solidFill>
                <a:latin typeface="Arial" pitchFamily="34" charset="0"/>
                <a:cs typeface="Arial" pitchFamily="34" charset="0"/>
              </a:rPr>
              <a:t> </a:t>
            </a:r>
            <a:r>
              <a:rPr lang="es-MX" sz="1100" b="1" dirty="0">
                <a:solidFill>
                  <a:schemeClr val="tx2"/>
                </a:solidFill>
                <a:latin typeface="Arial" pitchFamily="34" charset="0"/>
                <a:cs typeface="Arial" pitchFamily="34" charset="0"/>
              </a:rPr>
              <a:t>según</a:t>
            </a:r>
            <a:r>
              <a:rPr lang="es-MX" sz="700" b="1" dirty="0" smtClean="0">
                <a:solidFill>
                  <a:schemeClr val="tx2"/>
                </a:solidFill>
                <a:latin typeface="Arial" pitchFamily="34" charset="0"/>
                <a:cs typeface="Arial" pitchFamily="34" charset="0"/>
              </a:rPr>
              <a:t> </a:t>
            </a:r>
            <a:r>
              <a:rPr lang="es-MX" sz="1100" b="1" dirty="0">
                <a:solidFill>
                  <a:schemeClr val="tx2"/>
                </a:solidFill>
                <a:latin typeface="Arial" pitchFamily="34" charset="0"/>
                <a:cs typeface="Arial" pitchFamily="34" charset="0"/>
              </a:rPr>
              <a:t>tramo</a:t>
            </a:r>
            <a:r>
              <a:rPr lang="es-MX" sz="700" b="1" dirty="0" smtClean="0">
                <a:solidFill>
                  <a:schemeClr val="tx2"/>
                </a:solidFill>
                <a:latin typeface="Arial" pitchFamily="34" charset="0"/>
                <a:cs typeface="Arial" pitchFamily="34" charset="0"/>
              </a:rPr>
              <a:t> </a:t>
            </a:r>
            <a:r>
              <a:rPr lang="es-MX" sz="1100" b="1" dirty="0">
                <a:solidFill>
                  <a:schemeClr val="tx2"/>
                </a:solidFill>
                <a:latin typeface="Arial" pitchFamily="34" charset="0"/>
                <a:cs typeface="Arial" pitchFamily="34" charset="0"/>
              </a:rPr>
              <a:t>de</a:t>
            </a:r>
            <a:r>
              <a:rPr lang="es-MX" sz="700" b="1" dirty="0" smtClean="0">
                <a:solidFill>
                  <a:schemeClr val="tx2"/>
                </a:solidFill>
                <a:latin typeface="Arial" pitchFamily="34" charset="0"/>
                <a:cs typeface="Arial" pitchFamily="34" charset="0"/>
              </a:rPr>
              <a:t> </a:t>
            </a:r>
            <a:r>
              <a:rPr lang="es-MX" sz="1100" b="1" dirty="0">
                <a:solidFill>
                  <a:schemeClr val="tx2"/>
                </a:solidFill>
                <a:latin typeface="Arial" pitchFamily="34" charset="0"/>
                <a:cs typeface="Arial" pitchFamily="34" charset="0"/>
              </a:rPr>
              <a:t>edad</a:t>
            </a:r>
            <a:endParaRPr lang="es-AR" sz="1100" b="1" dirty="0">
              <a:solidFill>
                <a:schemeClr val="tx2"/>
              </a:solidFill>
              <a:latin typeface="Arial" pitchFamily="34" charset="0"/>
              <a:cs typeface="Arial" pitchFamily="34" charset="0"/>
            </a:endParaRPr>
          </a:p>
        </p:txBody>
      </p:sp>
      <p:sp>
        <p:nvSpPr>
          <p:cNvPr id="44" name="43 CuadroTexto"/>
          <p:cNvSpPr txBox="1"/>
          <p:nvPr/>
        </p:nvSpPr>
        <p:spPr>
          <a:xfrm>
            <a:off x="374848" y="2365872"/>
            <a:ext cx="1103329" cy="369332"/>
          </a:xfrm>
          <a:prstGeom prst="rect">
            <a:avLst/>
          </a:prstGeom>
          <a:noFill/>
        </p:spPr>
        <p:txBody>
          <a:bodyPr wrap="square" rtlCol="0">
            <a:spAutoFit/>
          </a:bodyPr>
          <a:lstStyle/>
          <a:p>
            <a:pPr algn="ctr"/>
            <a:r>
              <a:rPr lang="es-MX" sz="900" dirty="0" smtClean="0">
                <a:latin typeface="Arial" pitchFamily="34" charset="0"/>
                <a:cs typeface="Arial" pitchFamily="34" charset="0"/>
              </a:rPr>
              <a:t>Condenados/as </a:t>
            </a:r>
            <a:r>
              <a:rPr lang="es-MX" sz="900" b="1" dirty="0" smtClean="0">
                <a:latin typeface="Arial" pitchFamily="34" charset="0"/>
                <a:cs typeface="Arial" pitchFamily="34" charset="0"/>
              </a:rPr>
              <a:t>37,5%</a:t>
            </a:r>
            <a:endParaRPr lang="es-AR" sz="900" b="1" dirty="0">
              <a:latin typeface="Arial" pitchFamily="34" charset="0"/>
              <a:cs typeface="Arial" pitchFamily="34" charset="0"/>
            </a:endParaRPr>
          </a:p>
        </p:txBody>
      </p:sp>
      <p:sp>
        <p:nvSpPr>
          <p:cNvPr id="45" name="44 CuadroTexto"/>
          <p:cNvSpPr txBox="1"/>
          <p:nvPr/>
        </p:nvSpPr>
        <p:spPr>
          <a:xfrm>
            <a:off x="2996481" y="2204864"/>
            <a:ext cx="1349151" cy="507831"/>
          </a:xfrm>
          <a:prstGeom prst="rect">
            <a:avLst/>
          </a:prstGeom>
          <a:noFill/>
        </p:spPr>
        <p:txBody>
          <a:bodyPr wrap="square" rtlCol="0">
            <a:spAutoFit/>
          </a:bodyPr>
          <a:lstStyle/>
          <a:p>
            <a:pPr algn="ctr"/>
            <a:r>
              <a:rPr lang="es-MX" sz="900" dirty="0" smtClean="0">
                <a:latin typeface="Arial" pitchFamily="34" charset="0"/>
                <a:cs typeface="Arial" pitchFamily="34" charset="0"/>
              </a:rPr>
              <a:t>Encarcelados/as preventivamente </a:t>
            </a:r>
            <a:r>
              <a:rPr lang="es-MX" sz="900" b="1" dirty="0" smtClean="0">
                <a:latin typeface="Arial" pitchFamily="34" charset="0"/>
                <a:cs typeface="Arial" pitchFamily="34" charset="0"/>
              </a:rPr>
              <a:t>62,5%</a:t>
            </a:r>
            <a:endParaRPr lang="es-AR" sz="900" b="1" dirty="0">
              <a:latin typeface="Arial" pitchFamily="34" charset="0"/>
              <a:cs typeface="Arial" pitchFamily="34" charset="0"/>
            </a:endParaRPr>
          </a:p>
        </p:txBody>
      </p:sp>
      <p:sp>
        <p:nvSpPr>
          <p:cNvPr id="48" name="47 Flecha arriba"/>
          <p:cNvSpPr/>
          <p:nvPr/>
        </p:nvSpPr>
        <p:spPr>
          <a:xfrm>
            <a:off x="4214155" y="2294839"/>
            <a:ext cx="194586" cy="288628"/>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Arial" pitchFamily="34" charset="0"/>
              <a:cs typeface="Arial" pitchFamily="34" charset="0"/>
            </a:endParaRPr>
          </a:p>
        </p:txBody>
      </p:sp>
      <p:sp>
        <p:nvSpPr>
          <p:cNvPr id="49" name="48 Rectángulo"/>
          <p:cNvSpPr/>
          <p:nvPr/>
        </p:nvSpPr>
        <p:spPr>
          <a:xfrm>
            <a:off x="3162424" y="2735204"/>
            <a:ext cx="1141783" cy="42817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800" b="1" dirty="0" smtClean="0">
                <a:latin typeface="Arial" pitchFamily="34" charset="0"/>
                <a:cs typeface="Arial" pitchFamily="34" charset="0"/>
              </a:rPr>
              <a:t>Enero: 61,7%</a:t>
            </a:r>
          </a:p>
          <a:p>
            <a:pPr algn="ctr"/>
            <a:r>
              <a:rPr lang="es-MX" sz="800" b="1" dirty="0" smtClean="0">
                <a:latin typeface="Arial" pitchFamily="34" charset="0"/>
                <a:cs typeface="Arial" pitchFamily="34" charset="0"/>
              </a:rPr>
              <a:t>Diciembre: 60,4%</a:t>
            </a:r>
          </a:p>
          <a:p>
            <a:pPr algn="ctr"/>
            <a:r>
              <a:rPr lang="es-MX" sz="800" b="1" dirty="0" smtClean="0">
                <a:latin typeface="Arial" pitchFamily="34" charset="0"/>
                <a:cs typeface="Arial" pitchFamily="34" charset="0"/>
              </a:rPr>
              <a:t>Noviembre: 61,1%</a:t>
            </a:r>
          </a:p>
        </p:txBody>
      </p:sp>
      <p:sp>
        <p:nvSpPr>
          <p:cNvPr id="51"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smtClean="0">
                <a:solidFill>
                  <a:schemeClr val="tx2">
                    <a:lumMod val="75000"/>
                  </a:schemeClr>
                </a:solidFill>
                <a:latin typeface="Arial" pitchFamily="34" charset="0"/>
                <a:ea typeface="+mn-ea"/>
                <a:cs typeface="Arial" pitchFamily="34" charset="0"/>
              </a:rPr>
              <a:t>Síntesis general. Febrero 2015</a:t>
            </a:r>
            <a:endParaRPr lang="es-AR" sz="2400" dirty="0">
              <a:solidFill>
                <a:schemeClr val="tx2">
                  <a:lumMod val="75000"/>
                </a:schemeClr>
              </a:solidFill>
              <a:latin typeface="Arial" pitchFamily="34" charset="0"/>
              <a:ea typeface="+mn-ea"/>
              <a:cs typeface="Arial" pitchFamily="34" charset="0"/>
            </a:endParaRPr>
          </a:p>
        </p:txBody>
      </p:sp>
      <p:cxnSp>
        <p:nvCxnSpPr>
          <p:cNvPr id="52"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53" name="2 Marcador de contenido"/>
          <p:cNvSpPr txBox="1">
            <a:spLocks/>
          </p:cNvSpPr>
          <p:nvPr/>
        </p:nvSpPr>
        <p:spPr>
          <a:xfrm>
            <a:off x="230832" y="836712"/>
            <a:ext cx="8229600" cy="637531"/>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s-MX" sz="1800" dirty="0">
                <a:solidFill>
                  <a:schemeClr val="tx2">
                    <a:lumMod val="75000"/>
                  </a:schemeClr>
                </a:solidFill>
                <a:latin typeface="Arial" pitchFamily="34" charset="0"/>
                <a:cs typeface="Arial" pitchFamily="34" charset="0"/>
              </a:rPr>
              <a:t>Población penal al </a:t>
            </a:r>
            <a:r>
              <a:rPr lang="es-MX" sz="1800" dirty="0" smtClean="0">
                <a:solidFill>
                  <a:schemeClr val="tx2">
                    <a:lumMod val="75000"/>
                  </a:schemeClr>
                </a:solidFill>
                <a:latin typeface="Arial" pitchFamily="34" charset="0"/>
                <a:cs typeface="Arial" pitchFamily="34" charset="0"/>
              </a:rPr>
              <a:t>27/02/2015</a:t>
            </a:r>
            <a:r>
              <a:rPr lang="es-MX" sz="2000" dirty="0" smtClean="0">
                <a:latin typeface="Arial" pitchFamily="34" charset="0"/>
                <a:cs typeface="Arial" pitchFamily="34" charset="0"/>
              </a:rPr>
              <a:t>: </a:t>
            </a:r>
            <a:r>
              <a:rPr lang="es-MX" sz="2000" dirty="0" smtClean="0">
                <a:solidFill>
                  <a:schemeClr val="accent4">
                    <a:lumMod val="75000"/>
                  </a:schemeClr>
                </a:solidFill>
                <a:latin typeface="Arial" pitchFamily="34" charset="0"/>
                <a:cs typeface="Arial" pitchFamily="34" charset="0"/>
              </a:rPr>
              <a:t>10.641</a:t>
            </a:r>
            <a:r>
              <a:rPr lang="es-MX" sz="2800" dirty="0" smtClean="0">
                <a:solidFill>
                  <a:schemeClr val="accent6">
                    <a:lumMod val="75000"/>
                  </a:schemeClr>
                </a:solidFill>
                <a:latin typeface="Arial" pitchFamily="34" charset="0"/>
                <a:cs typeface="Arial" pitchFamily="34" charset="0"/>
              </a:rPr>
              <a:t> </a:t>
            </a:r>
            <a:r>
              <a:rPr lang="es-MX" sz="1800" dirty="0" smtClean="0">
                <a:solidFill>
                  <a:schemeClr val="tx2">
                    <a:lumMod val="75000"/>
                  </a:schemeClr>
                </a:solidFill>
                <a:latin typeface="Arial" pitchFamily="34" charset="0"/>
                <a:cs typeface="Arial" pitchFamily="34" charset="0"/>
              </a:rPr>
              <a:t>personas</a:t>
            </a:r>
            <a:r>
              <a:rPr lang="es-MX" sz="1600" dirty="0" smtClean="0">
                <a:latin typeface="Arial" pitchFamily="34" charset="0"/>
                <a:cs typeface="Arial" pitchFamily="34" charset="0"/>
              </a:rPr>
              <a:t> </a:t>
            </a:r>
            <a:endParaRPr lang="es-AR" sz="1800" dirty="0">
              <a:latin typeface="Arial" pitchFamily="34" charset="0"/>
              <a:cs typeface="Arial" pitchFamily="34" charset="0"/>
            </a:endParaRPr>
          </a:p>
        </p:txBody>
      </p:sp>
      <p:sp>
        <p:nvSpPr>
          <p:cNvPr id="25" name="16 CuadroTexto"/>
          <p:cNvSpPr txBox="1"/>
          <p:nvPr/>
        </p:nvSpPr>
        <p:spPr>
          <a:xfrm>
            <a:off x="2839616" y="5808583"/>
            <a:ext cx="3026791" cy="215444"/>
          </a:xfrm>
          <a:prstGeom prst="rect">
            <a:avLst/>
          </a:prstGeom>
          <a:solidFill>
            <a:schemeClr val="bg1"/>
          </a:solidFill>
        </p:spPr>
        <p:txBody>
          <a:bodyPr wrap="none" rtlCol="0">
            <a:spAutoFit/>
          </a:bodyPr>
          <a:lstStyle/>
          <a:p>
            <a:r>
              <a:rPr lang="es-MX" sz="800" dirty="0" smtClean="0">
                <a:latin typeface="Arial" pitchFamily="34" charset="0"/>
                <a:cs typeface="Arial" pitchFamily="34" charset="0"/>
              </a:rPr>
              <a:t>Fuente: Partes semanales enviados por el SPF. Febrero 2015.</a:t>
            </a:r>
            <a:endParaRPr lang="es-AR" sz="800" dirty="0">
              <a:latin typeface="Arial" pitchFamily="34" charset="0"/>
              <a:cs typeface="Arial" pitchFamily="34" charset="0"/>
            </a:endParaRPr>
          </a:p>
        </p:txBody>
      </p:sp>
      <p:sp>
        <p:nvSpPr>
          <p:cNvPr id="26" name="25 Rectángulo"/>
          <p:cNvSpPr/>
          <p:nvPr/>
        </p:nvSpPr>
        <p:spPr>
          <a:xfrm>
            <a:off x="326221" y="6057901"/>
            <a:ext cx="8494251" cy="721568"/>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AR" dirty="0"/>
          </a:p>
        </p:txBody>
      </p:sp>
    </p:spTree>
    <p:extLst>
      <p:ext uri="{BB962C8B-B14F-4D97-AF65-F5344CB8AC3E}">
        <p14:creationId xmlns:p14="http://schemas.microsoft.com/office/powerpoint/2010/main" val="34956971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smtClean="0">
                <a:solidFill>
                  <a:srgbClr val="1F497D">
                    <a:lumMod val="75000"/>
                  </a:srgbClr>
                </a:solidFill>
                <a:latin typeface="Arial"/>
                <a:cs typeface="Arial"/>
              </a:rPr>
              <a:t>Foco en situación procesal. Evolución</a:t>
            </a:r>
            <a:endParaRPr lang="es-AR" sz="2400" dirty="0">
              <a:solidFill>
                <a:srgbClr val="1F497D">
                  <a:lumMod val="75000"/>
                </a:srgbClr>
              </a:solidFill>
              <a:latin typeface="Arial"/>
              <a:cs typeface="Arial"/>
            </a:endParaRPr>
          </a:p>
        </p:txBody>
      </p:sp>
      <p:cxnSp>
        <p:nvCxnSpPr>
          <p:cNvPr id="52"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54" name="53 CuadroTexto"/>
          <p:cNvSpPr txBox="1"/>
          <p:nvPr/>
        </p:nvSpPr>
        <p:spPr>
          <a:xfrm>
            <a:off x="307171" y="6111170"/>
            <a:ext cx="8545635" cy="553998"/>
          </a:xfrm>
          <a:prstGeom prst="rect">
            <a:avLst/>
          </a:prstGeom>
          <a:noFill/>
        </p:spPr>
        <p:txBody>
          <a:bodyPr wrap="square" rtlCol="0">
            <a:spAutoFit/>
          </a:bodyPr>
          <a:lstStyle/>
          <a:p>
            <a:pPr algn="just"/>
            <a:r>
              <a:rPr lang="es-MX" sz="1500" dirty="0" smtClean="0">
                <a:solidFill>
                  <a:srgbClr val="17375E"/>
                </a:solidFill>
                <a:latin typeface="Arial" pitchFamily="34" charset="0"/>
                <a:cs typeface="Arial" pitchFamily="34" charset="0"/>
              </a:rPr>
              <a:t>Crece ininterrumpidamente el conjunto de personas detenidas en forma preventiva. Respecto al mismo mes de 2014 este conjunto creció un 4% y llega a niveles inéditos. </a:t>
            </a:r>
          </a:p>
        </p:txBody>
      </p:sp>
      <p:graphicFrame>
        <p:nvGraphicFramePr>
          <p:cNvPr id="25" name="24 Gráfico"/>
          <p:cNvGraphicFramePr/>
          <p:nvPr>
            <p:extLst>
              <p:ext uri="{D42A27DB-BD31-4B8C-83A1-F6EECF244321}">
                <p14:modId xmlns:p14="http://schemas.microsoft.com/office/powerpoint/2010/main" val="732975977"/>
              </p:ext>
            </p:extLst>
          </p:nvPr>
        </p:nvGraphicFramePr>
        <p:xfrm>
          <a:off x="182205" y="1613944"/>
          <a:ext cx="8494251" cy="1866622"/>
        </p:xfrm>
        <a:graphic>
          <a:graphicData uri="http://schemas.openxmlformats.org/drawingml/2006/chart">
            <c:chart xmlns:c="http://schemas.openxmlformats.org/drawingml/2006/chart" xmlns:r="http://schemas.openxmlformats.org/officeDocument/2006/relationships" r:id="rId3"/>
          </a:graphicData>
        </a:graphic>
      </p:graphicFrame>
      <p:sp>
        <p:nvSpPr>
          <p:cNvPr id="26" name="25 CuadroTexto"/>
          <p:cNvSpPr txBox="1"/>
          <p:nvPr/>
        </p:nvSpPr>
        <p:spPr>
          <a:xfrm>
            <a:off x="1331640" y="5733256"/>
            <a:ext cx="3143809" cy="200055"/>
          </a:xfrm>
          <a:prstGeom prst="rect">
            <a:avLst/>
          </a:prstGeom>
          <a:noFill/>
        </p:spPr>
        <p:txBody>
          <a:bodyPr wrap="none" rtlCol="0">
            <a:spAutoFit/>
          </a:bodyPr>
          <a:lstStyle/>
          <a:p>
            <a:r>
              <a:rPr lang="es-MX" sz="700" dirty="0" smtClean="0">
                <a:latin typeface="Arial" pitchFamily="34" charset="0"/>
                <a:cs typeface="Arial" pitchFamily="34" charset="0"/>
              </a:rPr>
              <a:t>Fuente: SNEEP. Dirección de política criminal. Ministerio Justicia y DDHH</a:t>
            </a:r>
            <a:endParaRPr lang="es-AR" sz="700" dirty="0">
              <a:latin typeface="Arial" pitchFamily="34" charset="0"/>
              <a:cs typeface="Arial" pitchFamily="34" charset="0"/>
            </a:endParaRPr>
          </a:p>
        </p:txBody>
      </p:sp>
      <p:graphicFrame>
        <p:nvGraphicFramePr>
          <p:cNvPr id="27" name="26 Gráfico"/>
          <p:cNvGraphicFramePr/>
          <p:nvPr>
            <p:extLst>
              <p:ext uri="{D42A27DB-BD31-4B8C-83A1-F6EECF244321}">
                <p14:modId xmlns:p14="http://schemas.microsoft.com/office/powerpoint/2010/main" val="2521920599"/>
              </p:ext>
            </p:extLst>
          </p:nvPr>
        </p:nvGraphicFramePr>
        <p:xfrm>
          <a:off x="251520" y="4005064"/>
          <a:ext cx="8532126" cy="1737268"/>
        </p:xfrm>
        <a:graphic>
          <a:graphicData uri="http://schemas.openxmlformats.org/drawingml/2006/chart">
            <c:chart xmlns:c="http://schemas.openxmlformats.org/drawingml/2006/chart" xmlns:r="http://schemas.openxmlformats.org/officeDocument/2006/relationships" r:id="rId4"/>
          </a:graphicData>
        </a:graphic>
      </p:graphicFrame>
      <p:sp>
        <p:nvSpPr>
          <p:cNvPr id="28" name="27 CuadroTexto"/>
          <p:cNvSpPr txBox="1"/>
          <p:nvPr/>
        </p:nvSpPr>
        <p:spPr>
          <a:xfrm>
            <a:off x="3348231" y="3789040"/>
            <a:ext cx="2308749" cy="415498"/>
          </a:xfrm>
          <a:prstGeom prst="rect">
            <a:avLst/>
          </a:prstGeom>
          <a:noFill/>
        </p:spPr>
        <p:txBody>
          <a:bodyPr wrap="square" rtlCol="0">
            <a:spAutoFit/>
          </a:bodyPr>
          <a:lstStyle/>
          <a:p>
            <a:pPr algn="ctr"/>
            <a:r>
              <a:rPr lang="es-MX" sz="1100" b="1" dirty="0" smtClean="0">
                <a:solidFill>
                  <a:schemeClr val="tx2"/>
                </a:solidFill>
                <a:latin typeface="Arial" pitchFamily="34" charset="0"/>
                <a:cs typeface="Arial" pitchFamily="34" charset="0"/>
              </a:rPr>
              <a:t>Evolución 2002-2014</a:t>
            </a:r>
          </a:p>
          <a:p>
            <a:pPr algn="ctr"/>
            <a:r>
              <a:rPr lang="es-MX" sz="1000" dirty="0" smtClean="0">
                <a:solidFill>
                  <a:schemeClr val="tx2"/>
                </a:solidFill>
                <a:latin typeface="Arial" pitchFamily="34" charset="0"/>
                <a:cs typeface="Arial" pitchFamily="34" charset="0"/>
              </a:rPr>
              <a:t>En porcentajes</a:t>
            </a:r>
          </a:p>
        </p:txBody>
      </p:sp>
      <p:sp>
        <p:nvSpPr>
          <p:cNvPr id="29" name="28 CuadroTexto"/>
          <p:cNvSpPr txBox="1"/>
          <p:nvPr/>
        </p:nvSpPr>
        <p:spPr>
          <a:xfrm>
            <a:off x="2803699" y="1198446"/>
            <a:ext cx="3291797" cy="415498"/>
          </a:xfrm>
          <a:prstGeom prst="rect">
            <a:avLst/>
          </a:prstGeom>
          <a:noFill/>
        </p:spPr>
        <p:txBody>
          <a:bodyPr wrap="square" rtlCol="0">
            <a:spAutoFit/>
          </a:bodyPr>
          <a:lstStyle/>
          <a:p>
            <a:pPr algn="ctr"/>
            <a:r>
              <a:rPr lang="es-MX" sz="1100" b="1" dirty="0" smtClean="0">
                <a:solidFill>
                  <a:schemeClr val="tx2"/>
                </a:solidFill>
                <a:latin typeface="Arial" pitchFamily="34" charset="0"/>
                <a:cs typeface="Arial" pitchFamily="34" charset="0"/>
              </a:rPr>
              <a:t>Evolución septiembre 2013 – febrero 2015</a:t>
            </a:r>
          </a:p>
          <a:p>
            <a:pPr algn="ctr"/>
            <a:r>
              <a:rPr lang="es-MX" sz="1000" dirty="0" smtClean="0">
                <a:solidFill>
                  <a:schemeClr val="tx2"/>
                </a:solidFill>
                <a:latin typeface="Arial" pitchFamily="34" charset="0"/>
                <a:cs typeface="Arial" pitchFamily="34" charset="0"/>
              </a:rPr>
              <a:t>En porcentajes</a:t>
            </a:r>
          </a:p>
        </p:txBody>
      </p:sp>
      <p:sp>
        <p:nvSpPr>
          <p:cNvPr id="31" name="30 CuadroTexto"/>
          <p:cNvSpPr txBox="1"/>
          <p:nvPr/>
        </p:nvSpPr>
        <p:spPr>
          <a:xfrm>
            <a:off x="1441748" y="3710082"/>
            <a:ext cx="1794081" cy="184666"/>
          </a:xfrm>
          <a:prstGeom prst="rect">
            <a:avLst/>
          </a:prstGeom>
          <a:noFill/>
        </p:spPr>
        <p:txBody>
          <a:bodyPr wrap="none" rtlCol="0">
            <a:spAutoFit/>
          </a:bodyPr>
          <a:lstStyle/>
          <a:p>
            <a:r>
              <a:rPr lang="es-MX" sz="600" dirty="0" smtClean="0">
                <a:latin typeface="Arial" pitchFamily="34" charset="0"/>
                <a:cs typeface="Arial" pitchFamily="34" charset="0"/>
              </a:rPr>
              <a:t>Fuente: partes semanales enviados por el SPF</a:t>
            </a:r>
            <a:endParaRPr lang="es-AR" sz="600" dirty="0">
              <a:latin typeface="Arial" pitchFamily="34" charset="0"/>
              <a:cs typeface="Arial" pitchFamily="34" charset="0"/>
            </a:endParaRPr>
          </a:p>
        </p:txBody>
      </p:sp>
      <p:cxnSp>
        <p:nvCxnSpPr>
          <p:cNvPr id="9" name="Conector recto de flecha 8"/>
          <p:cNvCxnSpPr/>
          <p:nvPr/>
        </p:nvCxnSpPr>
        <p:spPr>
          <a:xfrm flipV="1">
            <a:off x="3440899" y="2358837"/>
            <a:ext cx="5019533" cy="20606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4" name="13 Rectángulo"/>
          <p:cNvSpPr/>
          <p:nvPr/>
        </p:nvSpPr>
        <p:spPr>
          <a:xfrm>
            <a:off x="8264988" y="1700756"/>
            <a:ext cx="411600" cy="1483645"/>
          </a:xfrm>
          <a:prstGeom prst="rect">
            <a:avLst/>
          </a:prstGeom>
          <a:noFill/>
          <a:ln>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5" name="14 CuadroTexto"/>
          <p:cNvSpPr txBox="1"/>
          <p:nvPr/>
        </p:nvSpPr>
        <p:spPr>
          <a:xfrm>
            <a:off x="2937260" y="3421459"/>
            <a:ext cx="4884625" cy="203488"/>
          </a:xfrm>
          <a:prstGeom prst="rect">
            <a:avLst/>
          </a:prstGeom>
          <a:solidFill>
            <a:schemeClr val="accent5">
              <a:lumMod val="75000"/>
            </a:schemeClr>
          </a:solidFill>
        </p:spPr>
        <p:txBody>
          <a:bodyPr wrap="square" rtlCol="0" anchor="ctr">
            <a:spAutoFit/>
          </a:bodyPr>
          <a:lstStyle/>
          <a:p>
            <a:pPr algn="ctr"/>
            <a:r>
              <a:rPr lang="es-MX" sz="1000" dirty="0" smtClean="0">
                <a:solidFill>
                  <a:schemeClr val="bg1"/>
                </a:solidFill>
                <a:latin typeface="Arial" pitchFamily="34" charset="0"/>
                <a:cs typeface="Arial" pitchFamily="34" charset="0"/>
              </a:rPr>
              <a:t>2014</a:t>
            </a:r>
            <a:endParaRPr lang="es-AR" sz="1000" dirty="0">
              <a:solidFill>
                <a:schemeClr val="bg1"/>
              </a:solidFill>
              <a:latin typeface="Arial" pitchFamily="34" charset="0"/>
              <a:cs typeface="Arial" pitchFamily="34" charset="0"/>
            </a:endParaRPr>
          </a:p>
        </p:txBody>
      </p:sp>
      <p:sp>
        <p:nvSpPr>
          <p:cNvPr id="16" name="15 CuadroTexto"/>
          <p:cNvSpPr txBox="1"/>
          <p:nvPr/>
        </p:nvSpPr>
        <p:spPr>
          <a:xfrm>
            <a:off x="7867962" y="3421459"/>
            <a:ext cx="843652" cy="203488"/>
          </a:xfrm>
          <a:prstGeom prst="rect">
            <a:avLst/>
          </a:prstGeom>
          <a:solidFill>
            <a:schemeClr val="accent4">
              <a:lumMod val="75000"/>
            </a:schemeClr>
          </a:solidFill>
        </p:spPr>
        <p:txBody>
          <a:bodyPr wrap="square" rtlCol="0" anchor="ctr">
            <a:spAutoFit/>
          </a:bodyPr>
          <a:lstStyle/>
          <a:p>
            <a:pPr algn="ctr"/>
            <a:r>
              <a:rPr lang="es-MX" sz="1000" dirty="0" smtClean="0">
                <a:solidFill>
                  <a:schemeClr val="bg1"/>
                </a:solidFill>
                <a:latin typeface="Arial" pitchFamily="34" charset="0"/>
                <a:cs typeface="Arial" pitchFamily="34" charset="0"/>
              </a:rPr>
              <a:t>2015</a:t>
            </a:r>
            <a:endParaRPr lang="es-AR" sz="1000" dirty="0">
              <a:solidFill>
                <a:schemeClr val="bg1"/>
              </a:solidFill>
              <a:latin typeface="Arial" pitchFamily="34" charset="0"/>
              <a:cs typeface="Arial" pitchFamily="34" charset="0"/>
            </a:endParaRPr>
          </a:p>
        </p:txBody>
      </p:sp>
      <p:sp>
        <p:nvSpPr>
          <p:cNvPr id="17" name="16 CuadroTexto"/>
          <p:cNvSpPr txBox="1"/>
          <p:nvPr/>
        </p:nvSpPr>
        <p:spPr>
          <a:xfrm>
            <a:off x="1274490" y="3421459"/>
            <a:ext cx="1611088" cy="203488"/>
          </a:xfrm>
          <a:prstGeom prst="rect">
            <a:avLst/>
          </a:prstGeom>
          <a:solidFill>
            <a:schemeClr val="accent3">
              <a:lumMod val="50000"/>
            </a:schemeClr>
          </a:solidFill>
        </p:spPr>
        <p:txBody>
          <a:bodyPr wrap="square" rtlCol="0" anchor="ctr">
            <a:spAutoFit/>
          </a:bodyPr>
          <a:lstStyle/>
          <a:p>
            <a:pPr algn="ctr"/>
            <a:r>
              <a:rPr lang="es-MX" sz="1000" dirty="0" smtClean="0">
                <a:solidFill>
                  <a:schemeClr val="bg1"/>
                </a:solidFill>
                <a:latin typeface="Arial" pitchFamily="34" charset="0"/>
                <a:cs typeface="Arial" pitchFamily="34" charset="0"/>
              </a:rPr>
              <a:t>2013</a:t>
            </a:r>
            <a:endParaRPr lang="es-AR" sz="1000" dirty="0">
              <a:solidFill>
                <a:schemeClr val="bg1"/>
              </a:solidFill>
              <a:latin typeface="Arial" pitchFamily="34" charset="0"/>
              <a:cs typeface="Arial" pitchFamily="34" charset="0"/>
            </a:endParaRPr>
          </a:p>
        </p:txBody>
      </p:sp>
      <p:sp>
        <p:nvSpPr>
          <p:cNvPr id="18" name="17 Rectángulo"/>
          <p:cNvSpPr/>
          <p:nvPr/>
        </p:nvSpPr>
        <p:spPr>
          <a:xfrm>
            <a:off x="251520" y="6082595"/>
            <a:ext cx="8669536" cy="620673"/>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AR" dirty="0"/>
          </a:p>
        </p:txBody>
      </p:sp>
    </p:spTree>
    <p:extLst>
      <p:ext uri="{BB962C8B-B14F-4D97-AF65-F5344CB8AC3E}">
        <p14:creationId xmlns:p14="http://schemas.microsoft.com/office/powerpoint/2010/main" val="17571444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1 Título"/>
          <p:cNvSpPr txBox="1">
            <a:spLocks/>
          </p:cNvSpPr>
          <p:nvPr/>
        </p:nvSpPr>
        <p:spPr>
          <a:xfrm>
            <a:off x="182205" y="409228"/>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000" dirty="0" smtClean="0">
                <a:solidFill>
                  <a:srgbClr val="1F497D">
                    <a:lumMod val="75000"/>
                  </a:srgbClr>
                </a:solidFill>
                <a:latin typeface="Arial" pitchFamily="34" charset="0"/>
                <a:cs typeface="Arial" pitchFamily="34" charset="0"/>
              </a:rPr>
              <a:t>Impacto de la prisión preventiva en la población penal</a:t>
            </a:r>
            <a:r>
              <a:rPr lang="es-MX" sz="2000" dirty="0">
                <a:solidFill>
                  <a:srgbClr val="1F497D">
                    <a:lumMod val="75000"/>
                  </a:srgbClr>
                </a:solidFill>
                <a:latin typeface="Arial" pitchFamily="34" charset="0"/>
                <a:cs typeface="Arial" pitchFamily="34" charset="0"/>
              </a:rPr>
              <a:t/>
            </a:r>
            <a:br>
              <a:rPr lang="es-MX" sz="2000" dirty="0">
                <a:solidFill>
                  <a:srgbClr val="1F497D">
                    <a:lumMod val="75000"/>
                  </a:srgbClr>
                </a:solidFill>
                <a:latin typeface="Arial" pitchFamily="34" charset="0"/>
                <a:cs typeface="Arial" pitchFamily="34" charset="0"/>
              </a:rPr>
            </a:br>
            <a:endParaRPr lang="es-AR" sz="2000" dirty="0">
              <a:solidFill>
                <a:srgbClr val="1F497D">
                  <a:lumMod val="75000"/>
                </a:srgbClr>
              </a:solidFill>
              <a:latin typeface="Arial" pitchFamily="34" charset="0"/>
              <a:cs typeface="Arial" pitchFamily="34" charset="0"/>
            </a:endParaRPr>
          </a:p>
        </p:txBody>
      </p:sp>
      <p:cxnSp>
        <p:nvCxnSpPr>
          <p:cNvPr id="6" name="Conector recto 8"/>
          <p:cNvCxnSpPr/>
          <p:nvPr/>
        </p:nvCxnSpPr>
        <p:spPr>
          <a:xfrm>
            <a:off x="251520"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graphicFrame>
        <p:nvGraphicFramePr>
          <p:cNvPr id="38" name="37 Gráfico"/>
          <p:cNvGraphicFramePr/>
          <p:nvPr>
            <p:extLst>
              <p:ext uri="{D42A27DB-BD31-4B8C-83A1-F6EECF244321}">
                <p14:modId xmlns:p14="http://schemas.microsoft.com/office/powerpoint/2010/main" val="3536759553"/>
              </p:ext>
            </p:extLst>
          </p:nvPr>
        </p:nvGraphicFramePr>
        <p:xfrm>
          <a:off x="368480" y="1772816"/>
          <a:ext cx="8229599" cy="2808312"/>
        </p:xfrm>
        <a:graphic>
          <a:graphicData uri="http://schemas.openxmlformats.org/drawingml/2006/chart">
            <c:chart xmlns:c="http://schemas.openxmlformats.org/drawingml/2006/chart" xmlns:r="http://schemas.openxmlformats.org/officeDocument/2006/relationships" r:id="rId3"/>
          </a:graphicData>
        </a:graphic>
      </p:graphicFrame>
      <p:sp>
        <p:nvSpPr>
          <p:cNvPr id="49" name="48 Rectángulo"/>
          <p:cNvSpPr/>
          <p:nvPr/>
        </p:nvSpPr>
        <p:spPr>
          <a:xfrm>
            <a:off x="179512" y="938603"/>
            <a:ext cx="8206219" cy="47417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AR" dirty="0">
              <a:solidFill>
                <a:srgbClr val="17375E"/>
              </a:solidFill>
              <a:latin typeface="Arial" pitchFamily="34" charset="0"/>
              <a:cs typeface="Arial" pitchFamily="34" charset="0"/>
            </a:endParaRPr>
          </a:p>
        </p:txBody>
      </p:sp>
      <p:sp>
        <p:nvSpPr>
          <p:cNvPr id="10" name="9 Rectángulo"/>
          <p:cNvSpPr/>
          <p:nvPr/>
        </p:nvSpPr>
        <p:spPr>
          <a:xfrm>
            <a:off x="443161" y="4755027"/>
            <a:ext cx="8206219" cy="16983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100" dirty="0" smtClean="0">
                <a:solidFill>
                  <a:srgbClr val="17375E"/>
                </a:solidFill>
                <a:latin typeface="Arial" pitchFamily="34" charset="0"/>
                <a:cs typeface="Arial" pitchFamily="34" charset="0"/>
              </a:rPr>
              <a:t>Existe una </a:t>
            </a:r>
            <a:r>
              <a:rPr lang="es-MX" sz="1100" b="1" u="sng" dirty="0" smtClean="0">
                <a:solidFill>
                  <a:srgbClr val="17375E"/>
                </a:solidFill>
                <a:latin typeface="Arial" pitchFamily="34" charset="0"/>
                <a:cs typeface="Arial" pitchFamily="34" charset="0"/>
              </a:rPr>
              <a:t>correlación estadística positiva</a:t>
            </a:r>
            <a:r>
              <a:rPr lang="es-MX" sz="1100" u="sng" dirty="0" smtClean="0">
                <a:solidFill>
                  <a:srgbClr val="17375E"/>
                </a:solidFill>
                <a:latin typeface="Arial" pitchFamily="34" charset="0"/>
                <a:cs typeface="Arial" pitchFamily="34" charset="0"/>
              </a:rPr>
              <a:t> entre las variables “personas detenidas en el SPF” (población) y “personas encarceladas preventivamente”</a:t>
            </a:r>
            <a:r>
              <a:rPr lang="es-MX" sz="1100" dirty="0" smtClean="0">
                <a:solidFill>
                  <a:srgbClr val="17375E"/>
                </a:solidFill>
                <a:latin typeface="Arial" pitchFamily="34" charset="0"/>
                <a:cs typeface="Arial" pitchFamily="34" charset="0"/>
              </a:rPr>
              <a:t>.</a:t>
            </a:r>
          </a:p>
          <a:p>
            <a:pPr algn="just"/>
            <a:r>
              <a:rPr lang="es-MX" sz="1100" dirty="0" smtClean="0">
                <a:solidFill>
                  <a:srgbClr val="17375E"/>
                </a:solidFill>
                <a:latin typeface="Arial" pitchFamily="34" charset="0"/>
                <a:cs typeface="Arial" pitchFamily="34" charset="0"/>
              </a:rPr>
              <a:t> </a:t>
            </a:r>
          </a:p>
          <a:p>
            <a:pPr algn="just"/>
            <a:r>
              <a:rPr lang="es-MX" sz="1100" dirty="0" smtClean="0">
                <a:solidFill>
                  <a:srgbClr val="17375E"/>
                </a:solidFill>
                <a:latin typeface="Arial" pitchFamily="34" charset="0"/>
                <a:cs typeface="Arial" pitchFamily="34" charset="0"/>
              </a:rPr>
              <a:t>Esto se corrobora al someter la información mensual de cada uno de estos indicadores al coeficiente estadístico de Pearson. </a:t>
            </a:r>
            <a:r>
              <a:rPr lang="es-AR" sz="1100" dirty="0">
                <a:solidFill>
                  <a:srgbClr val="17375E"/>
                </a:solidFill>
                <a:latin typeface="Arial" pitchFamily="34" charset="0"/>
                <a:cs typeface="Arial" pitchFamily="34" charset="0"/>
              </a:rPr>
              <a:t>En estadística, </a:t>
            </a:r>
            <a:r>
              <a:rPr lang="es-AR" sz="1100" dirty="0" smtClean="0">
                <a:solidFill>
                  <a:srgbClr val="17375E"/>
                </a:solidFill>
                <a:latin typeface="Arial" pitchFamily="34" charset="0"/>
                <a:cs typeface="Arial" pitchFamily="34" charset="0"/>
              </a:rPr>
              <a:t>este coeficiente es </a:t>
            </a:r>
            <a:r>
              <a:rPr lang="es-AR" sz="1100" dirty="0">
                <a:solidFill>
                  <a:srgbClr val="17375E"/>
                </a:solidFill>
                <a:latin typeface="Arial" pitchFamily="34" charset="0"/>
                <a:cs typeface="Arial" pitchFamily="34" charset="0"/>
              </a:rPr>
              <a:t>una medida </a:t>
            </a:r>
            <a:r>
              <a:rPr lang="es-AR" sz="1100" dirty="0" smtClean="0">
                <a:solidFill>
                  <a:srgbClr val="17375E"/>
                </a:solidFill>
                <a:latin typeface="Arial" pitchFamily="34" charset="0"/>
                <a:cs typeface="Arial" pitchFamily="34" charset="0"/>
              </a:rPr>
              <a:t>del grado de </a:t>
            </a:r>
            <a:r>
              <a:rPr lang="es-AR" sz="1100" dirty="0">
                <a:solidFill>
                  <a:srgbClr val="17375E"/>
                </a:solidFill>
                <a:latin typeface="Arial" pitchFamily="34" charset="0"/>
                <a:cs typeface="Arial" pitchFamily="34" charset="0"/>
              </a:rPr>
              <a:t>relación </a:t>
            </a:r>
            <a:r>
              <a:rPr lang="es-AR" sz="1100" dirty="0" smtClean="0">
                <a:solidFill>
                  <a:srgbClr val="17375E"/>
                </a:solidFill>
                <a:latin typeface="Arial" pitchFamily="34" charset="0"/>
                <a:cs typeface="Arial" pitchFamily="34" charset="0"/>
              </a:rPr>
              <a:t>entre </a:t>
            </a:r>
            <a:r>
              <a:rPr lang="es-AR" sz="1100" dirty="0">
                <a:solidFill>
                  <a:srgbClr val="17375E"/>
                </a:solidFill>
                <a:latin typeface="Arial" pitchFamily="34" charset="0"/>
                <a:cs typeface="Arial" pitchFamily="34" charset="0"/>
              </a:rPr>
              <a:t>dos variables </a:t>
            </a:r>
            <a:r>
              <a:rPr lang="es-AR" sz="1100" dirty="0" smtClean="0">
                <a:solidFill>
                  <a:srgbClr val="17375E"/>
                </a:solidFill>
                <a:latin typeface="Arial" pitchFamily="34" charset="0"/>
                <a:cs typeface="Arial" pitchFamily="34" charset="0"/>
              </a:rPr>
              <a:t>cuantitativas. A</a:t>
            </a:r>
            <a:r>
              <a:rPr lang="es-MX" sz="1100" dirty="0" err="1" smtClean="0">
                <a:solidFill>
                  <a:srgbClr val="17375E"/>
                </a:solidFill>
                <a:latin typeface="Arial" pitchFamily="34" charset="0"/>
                <a:cs typeface="Arial" pitchFamily="34" charset="0"/>
              </a:rPr>
              <a:t>naliza</a:t>
            </a:r>
            <a:r>
              <a:rPr lang="es-MX" sz="1100" dirty="0" smtClean="0">
                <a:solidFill>
                  <a:srgbClr val="17375E"/>
                </a:solidFill>
                <a:latin typeface="Arial" pitchFamily="34" charset="0"/>
                <a:cs typeface="Arial" pitchFamily="34" charset="0"/>
              </a:rPr>
              <a:t> el movimiento de ambas variables en este caso, a lo largo de un período temporal. </a:t>
            </a:r>
          </a:p>
          <a:p>
            <a:pPr algn="just"/>
            <a:endParaRPr lang="es-MX" sz="1100" dirty="0">
              <a:solidFill>
                <a:srgbClr val="17375E"/>
              </a:solidFill>
              <a:latin typeface="Arial" pitchFamily="34" charset="0"/>
              <a:cs typeface="Arial" pitchFamily="34" charset="0"/>
            </a:endParaRPr>
          </a:p>
          <a:p>
            <a:pPr algn="just"/>
            <a:r>
              <a:rPr lang="es-MX" sz="1100" dirty="0" smtClean="0">
                <a:solidFill>
                  <a:srgbClr val="17375E"/>
                </a:solidFill>
                <a:latin typeface="Arial" pitchFamily="34" charset="0"/>
                <a:cs typeface="Arial" pitchFamily="34" charset="0"/>
              </a:rPr>
              <a:t>El resultado mostró </a:t>
            </a:r>
            <a:r>
              <a:rPr lang="es-MX" sz="1100" u="sng" dirty="0" smtClean="0">
                <a:solidFill>
                  <a:srgbClr val="17375E"/>
                </a:solidFill>
                <a:latin typeface="Arial" pitchFamily="34" charset="0"/>
                <a:cs typeface="Arial" pitchFamily="34" charset="0"/>
              </a:rPr>
              <a:t>una asociación de </a:t>
            </a:r>
            <a:r>
              <a:rPr lang="es-MX" sz="1100" b="1" u="sng" dirty="0" smtClean="0">
                <a:solidFill>
                  <a:srgbClr val="17375E"/>
                </a:solidFill>
                <a:latin typeface="Arial" pitchFamily="34" charset="0"/>
                <a:cs typeface="Arial" pitchFamily="34" charset="0"/>
              </a:rPr>
              <a:t>0,986</a:t>
            </a:r>
            <a:r>
              <a:rPr lang="es-MX" sz="1100" u="sng" dirty="0" smtClean="0">
                <a:solidFill>
                  <a:srgbClr val="17375E"/>
                </a:solidFill>
                <a:latin typeface="Arial" pitchFamily="34" charset="0"/>
                <a:cs typeface="Arial" pitchFamily="34" charset="0"/>
              </a:rPr>
              <a:t> </a:t>
            </a:r>
            <a:r>
              <a:rPr lang="es-MX" sz="1100" dirty="0" smtClean="0">
                <a:solidFill>
                  <a:srgbClr val="17375E"/>
                </a:solidFill>
                <a:latin typeface="Arial" pitchFamily="34" charset="0"/>
                <a:cs typeface="Arial" pitchFamily="34" charset="0"/>
              </a:rPr>
              <a:t>(el coeficiente oscila entre 0 y 1, siendo 1 asociación perfecta</a:t>
            </a:r>
            <a:r>
              <a:rPr lang="es-MX" sz="1100" dirty="0">
                <a:solidFill>
                  <a:srgbClr val="17375E"/>
                </a:solidFill>
                <a:latin typeface="Arial" pitchFamily="34" charset="0"/>
                <a:cs typeface="Arial" pitchFamily="34" charset="0"/>
              </a:rPr>
              <a:t>). </a:t>
            </a:r>
            <a:r>
              <a:rPr lang="es-AR" sz="1100" b="1" dirty="0">
                <a:solidFill>
                  <a:srgbClr val="17375E"/>
                </a:solidFill>
                <a:latin typeface="Arial" pitchFamily="34" charset="0"/>
                <a:cs typeface="Arial" pitchFamily="34" charset="0"/>
              </a:rPr>
              <a:t>El índice indica una dependencia </a:t>
            </a:r>
            <a:r>
              <a:rPr lang="es-AR" sz="1100" b="1" dirty="0" smtClean="0">
                <a:solidFill>
                  <a:srgbClr val="17375E"/>
                </a:solidFill>
                <a:latin typeface="Arial" pitchFamily="34" charset="0"/>
                <a:cs typeface="Arial" pitchFamily="34" charset="0"/>
              </a:rPr>
              <a:t>muy alta (casi total) entre </a:t>
            </a:r>
            <a:r>
              <a:rPr lang="es-AR" sz="1100" b="1" dirty="0">
                <a:solidFill>
                  <a:srgbClr val="17375E"/>
                </a:solidFill>
                <a:latin typeface="Arial" pitchFamily="34" charset="0"/>
                <a:cs typeface="Arial" pitchFamily="34" charset="0"/>
              </a:rPr>
              <a:t>las dos </a:t>
            </a:r>
            <a:r>
              <a:rPr lang="es-AR" sz="1100" b="1" dirty="0" smtClean="0">
                <a:solidFill>
                  <a:srgbClr val="17375E"/>
                </a:solidFill>
                <a:latin typeface="Arial" pitchFamily="34" charset="0"/>
                <a:cs typeface="Arial" pitchFamily="34" charset="0"/>
              </a:rPr>
              <a:t>variables</a:t>
            </a:r>
            <a:r>
              <a:rPr lang="es-AR" sz="1100" dirty="0" smtClean="0">
                <a:solidFill>
                  <a:srgbClr val="17375E"/>
                </a:solidFill>
                <a:latin typeface="Arial" pitchFamily="34" charset="0"/>
                <a:cs typeface="Arial" pitchFamily="34" charset="0"/>
              </a:rPr>
              <a:t>. En estadística esto implica una </a:t>
            </a:r>
            <a:r>
              <a:rPr lang="es-AR" sz="1100" b="1" dirty="0" smtClean="0">
                <a:solidFill>
                  <a:srgbClr val="17375E"/>
                </a:solidFill>
                <a:latin typeface="Arial" pitchFamily="34" charset="0"/>
                <a:cs typeface="Arial" pitchFamily="34" charset="0"/>
              </a:rPr>
              <a:t>relación </a:t>
            </a:r>
            <a:r>
              <a:rPr lang="es-AR" sz="1100" b="1" dirty="0">
                <a:solidFill>
                  <a:srgbClr val="17375E"/>
                </a:solidFill>
                <a:latin typeface="Arial" pitchFamily="34" charset="0"/>
                <a:cs typeface="Arial" pitchFamily="34" charset="0"/>
              </a:rPr>
              <a:t>directa</a:t>
            </a:r>
            <a:r>
              <a:rPr lang="es-AR" sz="1100" dirty="0">
                <a:solidFill>
                  <a:srgbClr val="17375E"/>
                </a:solidFill>
                <a:latin typeface="Arial" pitchFamily="34" charset="0"/>
                <a:cs typeface="Arial" pitchFamily="34" charset="0"/>
              </a:rPr>
              <a:t>: cuando una de ellas aumenta, la otra también lo hace en proporción constante</a:t>
            </a:r>
            <a:r>
              <a:rPr lang="es-AR" sz="1100" dirty="0" smtClean="0">
                <a:solidFill>
                  <a:srgbClr val="17375E"/>
                </a:solidFill>
                <a:latin typeface="Arial" pitchFamily="34" charset="0"/>
                <a:cs typeface="Arial" pitchFamily="34" charset="0"/>
              </a:rPr>
              <a:t>.</a:t>
            </a:r>
            <a:endParaRPr lang="es-MX" sz="1100" dirty="0">
              <a:solidFill>
                <a:srgbClr val="17375E"/>
              </a:solidFill>
              <a:latin typeface="Arial" pitchFamily="34" charset="0"/>
              <a:cs typeface="Arial" pitchFamily="34" charset="0"/>
            </a:endParaRPr>
          </a:p>
        </p:txBody>
      </p:sp>
      <p:sp>
        <p:nvSpPr>
          <p:cNvPr id="20" name="19 CuadroTexto"/>
          <p:cNvSpPr txBox="1"/>
          <p:nvPr/>
        </p:nvSpPr>
        <p:spPr>
          <a:xfrm>
            <a:off x="1097177" y="1156682"/>
            <a:ext cx="6728125" cy="577081"/>
          </a:xfrm>
          <a:prstGeom prst="rect">
            <a:avLst/>
          </a:prstGeom>
          <a:noFill/>
        </p:spPr>
        <p:txBody>
          <a:bodyPr wrap="none" rtlCol="0">
            <a:spAutoFit/>
          </a:bodyPr>
          <a:lstStyle/>
          <a:p>
            <a:pPr algn="ctr"/>
            <a:r>
              <a:rPr lang="es-MX" sz="1050" dirty="0" smtClean="0">
                <a:solidFill>
                  <a:srgbClr val="1F497D">
                    <a:lumMod val="75000"/>
                  </a:srgbClr>
                </a:solidFill>
                <a:latin typeface="Arial" pitchFamily="34" charset="0"/>
                <a:cs typeface="Arial" pitchFamily="34" charset="0"/>
              </a:rPr>
              <a:t>Total de personas detenidas en  el SPF y personas encarceladas preventivamente (enero 2014-febrero 2015)</a:t>
            </a:r>
            <a:endParaRPr lang="es-MX" sz="1050" dirty="0">
              <a:solidFill>
                <a:srgbClr val="1F497D">
                  <a:lumMod val="75000"/>
                </a:srgbClr>
              </a:solidFill>
              <a:latin typeface="Arial" pitchFamily="34" charset="0"/>
              <a:cs typeface="Arial" pitchFamily="34" charset="0"/>
            </a:endParaRPr>
          </a:p>
          <a:p>
            <a:pPr algn="ctr"/>
            <a:endParaRPr lang="es-MX" sz="1050" dirty="0" smtClean="0">
              <a:solidFill>
                <a:srgbClr val="1F497D">
                  <a:lumMod val="75000"/>
                </a:srgbClr>
              </a:solidFill>
              <a:latin typeface="Arial" pitchFamily="34" charset="0"/>
              <a:cs typeface="Arial" pitchFamily="34" charset="0"/>
            </a:endParaRPr>
          </a:p>
          <a:p>
            <a:pPr algn="ctr"/>
            <a:r>
              <a:rPr lang="es-MX" sz="1050" dirty="0" smtClean="0">
                <a:solidFill>
                  <a:srgbClr val="1F497D">
                    <a:lumMod val="75000"/>
                  </a:srgbClr>
                </a:solidFill>
                <a:latin typeface="Arial" pitchFamily="34" charset="0"/>
                <a:cs typeface="Arial" pitchFamily="34" charset="0"/>
              </a:rPr>
              <a:t>Expresada </a:t>
            </a:r>
            <a:r>
              <a:rPr lang="es-MX" sz="1050" dirty="0">
                <a:solidFill>
                  <a:srgbClr val="1F497D">
                    <a:lumMod val="75000"/>
                  </a:srgbClr>
                </a:solidFill>
                <a:latin typeface="Arial" pitchFamily="34" charset="0"/>
                <a:cs typeface="Arial" pitchFamily="34" charset="0"/>
              </a:rPr>
              <a:t>en números absolutos</a:t>
            </a:r>
            <a:endParaRPr lang="es-AR" sz="1050" dirty="0">
              <a:solidFill>
                <a:srgbClr val="1F497D">
                  <a:lumMod val="75000"/>
                </a:srgbClr>
              </a:solidFill>
              <a:latin typeface="Arial" pitchFamily="34" charset="0"/>
              <a:cs typeface="Arial" pitchFamily="34" charset="0"/>
            </a:endParaRPr>
          </a:p>
        </p:txBody>
      </p:sp>
    </p:spTree>
    <p:extLst>
      <p:ext uri="{BB962C8B-B14F-4D97-AF65-F5344CB8AC3E}">
        <p14:creationId xmlns:p14="http://schemas.microsoft.com/office/powerpoint/2010/main" val="30380062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1 Título"/>
          <p:cNvSpPr txBox="1">
            <a:spLocks/>
          </p:cNvSpPr>
          <p:nvPr/>
        </p:nvSpPr>
        <p:spPr>
          <a:xfrm>
            <a:off x="182205" y="409228"/>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000" dirty="0" smtClean="0">
                <a:solidFill>
                  <a:srgbClr val="1F497D">
                    <a:lumMod val="75000"/>
                  </a:srgbClr>
                </a:solidFill>
                <a:latin typeface="Arial" pitchFamily="34" charset="0"/>
                <a:cs typeface="Arial" pitchFamily="34" charset="0"/>
              </a:rPr>
              <a:t>Impacto de la prisión preventiva en la población penal</a:t>
            </a:r>
            <a:r>
              <a:rPr lang="es-MX" sz="2000" dirty="0">
                <a:solidFill>
                  <a:srgbClr val="1F497D">
                    <a:lumMod val="75000"/>
                  </a:srgbClr>
                </a:solidFill>
                <a:latin typeface="Arial" pitchFamily="34" charset="0"/>
                <a:cs typeface="Arial" pitchFamily="34" charset="0"/>
              </a:rPr>
              <a:t/>
            </a:r>
            <a:br>
              <a:rPr lang="es-MX" sz="2000" dirty="0">
                <a:solidFill>
                  <a:srgbClr val="1F497D">
                    <a:lumMod val="75000"/>
                  </a:srgbClr>
                </a:solidFill>
                <a:latin typeface="Arial" pitchFamily="34" charset="0"/>
                <a:cs typeface="Arial" pitchFamily="34" charset="0"/>
              </a:rPr>
            </a:br>
            <a:endParaRPr lang="es-AR" sz="2000" dirty="0">
              <a:solidFill>
                <a:srgbClr val="1F497D">
                  <a:lumMod val="75000"/>
                </a:srgbClr>
              </a:solidFill>
              <a:latin typeface="Arial" pitchFamily="34" charset="0"/>
              <a:cs typeface="Arial" pitchFamily="34" charset="0"/>
            </a:endParaRPr>
          </a:p>
        </p:txBody>
      </p:sp>
      <p:cxnSp>
        <p:nvCxnSpPr>
          <p:cNvPr id="6" name="Conector recto 8"/>
          <p:cNvCxnSpPr/>
          <p:nvPr/>
        </p:nvCxnSpPr>
        <p:spPr>
          <a:xfrm>
            <a:off x="251520"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47" name="46 Rectángulo"/>
          <p:cNvSpPr/>
          <p:nvPr/>
        </p:nvSpPr>
        <p:spPr>
          <a:xfrm>
            <a:off x="389523" y="2007890"/>
            <a:ext cx="8072844" cy="3911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itchFamily="34" charset="0"/>
              <a:buChar char="•"/>
            </a:pPr>
            <a:r>
              <a:rPr lang="es-MX" dirty="0" smtClean="0">
                <a:solidFill>
                  <a:srgbClr val="17375E"/>
                </a:solidFill>
                <a:latin typeface="Arial" pitchFamily="34" charset="0"/>
                <a:cs typeface="Arial" pitchFamily="34" charset="0"/>
              </a:rPr>
              <a:t>La información precedente permite afirmar que el </a:t>
            </a:r>
            <a:r>
              <a:rPr lang="es-MX" dirty="0">
                <a:solidFill>
                  <a:srgbClr val="17375E"/>
                </a:solidFill>
                <a:latin typeface="Arial" pitchFamily="34" charset="0"/>
                <a:cs typeface="Arial" pitchFamily="34" charset="0"/>
              </a:rPr>
              <a:t>crecimiento en la población detenida preventivamente </a:t>
            </a:r>
            <a:r>
              <a:rPr lang="es-MX" dirty="0" smtClean="0">
                <a:solidFill>
                  <a:srgbClr val="17375E"/>
                </a:solidFill>
                <a:latin typeface="Arial" pitchFamily="34" charset="0"/>
                <a:cs typeface="Arial" pitchFamily="34" charset="0"/>
              </a:rPr>
              <a:t>impacta en la cantidad total de personas alojadas </a:t>
            </a:r>
            <a:r>
              <a:rPr lang="es-MX" dirty="0">
                <a:solidFill>
                  <a:srgbClr val="17375E"/>
                </a:solidFill>
                <a:latin typeface="Arial" pitchFamily="34" charset="0"/>
                <a:cs typeface="Arial" pitchFamily="34" charset="0"/>
              </a:rPr>
              <a:t>en el </a:t>
            </a:r>
            <a:r>
              <a:rPr lang="es-MX" dirty="0" smtClean="0">
                <a:solidFill>
                  <a:srgbClr val="17375E"/>
                </a:solidFill>
                <a:latin typeface="Arial" pitchFamily="34" charset="0"/>
                <a:cs typeface="Arial" pitchFamily="34" charset="0"/>
              </a:rPr>
              <a:t>SPF debido al alto grado de asociación entre ambas variables.  </a:t>
            </a:r>
            <a:endParaRPr lang="es-AR" dirty="0">
              <a:solidFill>
                <a:srgbClr val="17375E"/>
              </a:solidFill>
              <a:latin typeface="Arial" pitchFamily="34" charset="0"/>
              <a:cs typeface="Arial" pitchFamily="34" charset="0"/>
            </a:endParaRPr>
          </a:p>
          <a:p>
            <a:pPr marL="285750" indent="-285750" algn="just">
              <a:buFont typeface="Arial" pitchFamily="34" charset="0"/>
              <a:buChar char="•"/>
            </a:pPr>
            <a:endParaRPr lang="es-MX" dirty="0" smtClean="0">
              <a:solidFill>
                <a:srgbClr val="17375E"/>
              </a:solidFill>
              <a:latin typeface="Arial" pitchFamily="34" charset="0"/>
              <a:cs typeface="Arial" pitchFamily="34" charset="0"/>
            </a:endParaRPr>
          </a:p>
          <a:p>
            <a:pPr marL="285750" indent="-285750" algn="just">
              <a:buFont typeface="Arial" pitchFamily="34" charset="0"/>
              <a:buChar char="•"/>
            </a:pPr>
            <a:r>
              <a:rPr lang="es-MX" dirty="0">
                <a:solidFill>
                  <a:srgbClr val="17375E"/>
                </a:solidFill>
                <a:latin typeface="Arial" pitchFamily="34" charset="0"/>
                <a:cs typeface="Arial" pitchFamily="34" charset="0"/>
              </a:rPr>
              <a:t>Si bien esta vinculación entre encarcelados preventivos y población total, era algo supuesto o deducible, esta operación permite llegar a conclusiones o corroborar hipótesis </a:t>
            </a:r>
            <a:r>
              <a:rPr lang="es-MX" dirty="0" smtClean="0">
                <a:solidFill>
                  <a:srgbClr val="17375E"/>
                </a:solidFill>
                <a:latin typeface="Arial" pitchFamily="34" charset="0"/>
                <a:cs typeface="Arial" pitchFamily="34" charset="0"/>
              </a:rPr>
              <a:t>científicamente, contando </a:t>
            </a:r>
            <a:r>
              <a:rPr lang="es-MX" dirty="0">
                <a:solidFill>
                  <a:srgbClr val="17375E"/>
                </a:solidFill>
                <a:latin typeface="Arial" pitchFamily="34" charset="0"/>
                <a:cs typeface="Arial" pitchFamily="34" charset="0"/>
              </a:rPr>
              <a:t>con un respaldo empírico</a:t>
            </a:r>
            <a:r>
              <a:rPr lang="es-MX" dirty="0" smtClean="0">
                <a:solidFill>
                  <a:srgbClr val="17375E"/>
                </a:solidFill>
                <a:latin typeface="Arial" pitchFamily="34" charset="0"/>
                <a:cs typeface="Arial" pitchFamily="34" charset="0"/>
              </a:rPr>
              <a:t>.</a:t>
            </a:r>
          </a:p>
          <a:p>
            <a:pPr marL="285750" indent="-285750" algn="just">
              <a:buFont typeface="Arial" pitchFamily="34" charset="0"/>
              <a:buChar char="•"/>
            </a:pPr>
            <a:endParaRPr lang="es-MX" dirty="0">
              <a:solidFill>
                <a:srgbClr val="17375E"/>
              </a:solidFill>
              <a:latin typeface="Arial" pitchFamily="34" charset="0"/>
              <a:cs typeface="Arial" pitchFamily="34" charset="0"/>
            </a:endParaRPr>
          </a:p>
          <a:p>
            <a:pPr marL="285750" indent="-285750" algn="just">
              <a:buFont typeface="Arial" pitchFamily="34" charset="0"/>
              <a:buChar char="•"/>
            </a:pPr>
            <a:r>
              <a:rPr lang="es-MX" dirty="0" smtClean="0">
                <a:solidFill>
                  <a:srgbClr val="17375E"/>
                </a:solidFill>
                <a:latin typeface="Arial" pitchFamily="34" charset="0"/>
                <a:cs typeface="Arial" pitchFamily="34" charset="0"/>
              </a:rPr>
              <a:t>Se puede entonces afirmar que un freno en los índices de encarcelamiento preventivo además de dotar de garantías al proceso de las personas imputadas, repercutiría en la cantidad total de detenidos y por tanto de las condiciones de vida de los mismos.</a:t>
            </a:r>
          </a:p>
        </p:txBody>
      </p:sp>
      <p:sp>
        <p:nvSpPr>
          <p:cNvPr id="48" name="47 Rectángulo"/>
          <p:cNvSpPr/>
          <p:nvPr/>
        </p:nvSpPr>
        <p:spPr>
          <a:xfrm>
            <a:off x="387588" y="1916832"/>
            <a:ext cx="8278227" cy="4104456"/>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AR" dirty="0">
              <a:solidFill>
                <a:prstClr val="white"/>
              </a:solidFill>
            </a:endParaRPr>
          </a:p>
        </p:txBody>
      </p:sp>
    </p:spTree>
    <p:extLst>
      <p:ext uri="{BB962C8B-B14F-4D97-AF65-F5344CB8AC3E}">
        <p14:creationId xmlns:p14="http://schemas.microsoft.com/office/powerpoint/2010/main" val="25213573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14 Rectángulo"/>
          <p:cNvSpPr/>
          <p:nvPr/>
        </p:nvSpPr>
        <p:spPr>
          <a:xfrm>
            <a:off x="8073497" y="1988839"/>
            <a:ext cx="547840" cy="2704155"/>
          </a:xfrm>
          <a:prstGeom prst="rect">
            <a:avLst/>
          </a:prstGeom>
          <a:noFill/>
          <a:ln>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11 CuadroTexto"/>
          <p:cNvSpPr txBox="1"/>
          <p:nvPr/>
        </p:nvSpPr>
        <p:spPr>
          <a:xfrm>
            <a:off x="1676822" y="4732430"/>
            <a:ext cx="5817959" cy="261610"/>
          </a:xfrm>
          <a:prstGeom prst="rect">
            <a:avLst/>
          </a:prstGeom>
          <a:solidFill>
            <a:schemeClr val="accent5">
              <a:lumMod val="75000"/>
            </a:schemeClr>
          </a:solidFill>
        </p:spPr>
        <p:txBody>
          <a:bodyPr wrap="square" rtlCol="0">
            <a:spAutoFit/>
          </a:bodyPr>
          <a:lstStyle/>
          <a:p>
            <a:pPr algn="ctr"/>
            <a:r>
              <a:rPr lang="es-MX" sz="1100" dirty="0" smtClean="0">
                <a:solidFill>
                  <a:schemeClr val="bg1"/>
                </a:solidFill>
                <a:latin typeface="Arial" pitchFamily="34" charset="0"/>
                <a:cs typeface="Arial" pitchFamily="34" charset="0"/>
              </a:rPr>
              <a:t>2014</a:t>
            </a:r>
            <a:endParaRPr lang="es-AR" sz="1100" dirty="0">
              <a:solidFill>
                <a:schemeClr val="bg1"/>
              </a:solidFill>
              <a:latin typeface="Arial" pitchFamily="34" charset="0"/>
              <a:cs typeface="Arial" pitchFamily="34" charset="0"/>
            </a:endParaRPr>
          </a:p>
        </p:txBody>
      </p:sp>
      <p:sp>
        <p:nvSpPr>
          <p:cNvPr id="30" name="29 Rectángulo"/>
          <p:cNvSpPr/>
          <p:nvPr/>
        </p:nvSpPr>
        <p:spPr>
          <a:xfrm>
            <a:off x="255928" y="5661248"/>
            <a:ext cx="8679985" cy="995685"/>
          </a:xfrm>
          <a:prstGeom prst="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400" dirty="0">
              <a:solidFill>
                <a:prstClr val="white"/>
              </a:solidFill>
            </a:endParaRPr>
          </a:p>
        </p:txBody>
      </p:sp>
      <p:sp>
        <p:nvSpPr>
          <p:cNvPr id="51"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smtClean="0">
                <a:solidFill>
                  <a:srgbClr val="1F497D">
                    <a:lumMod val="75000"/>
                  </a:srgbClr>
                </a:solidFill>
                <a:latin typeface="Arial"/>
                <a:cs typeface="Arial"/>
              </a:rPr>
              <a:t>Foco en jurisdicción. Evolución</a:t>
            </a:r>
            <a:endParaRPr lang="es-AR" sz="2400" dirty="0">
              <a:solidFill>
                <a:srgbClr val="1F497D">
                  <a:lumMod val="75000"/>
                </a:srgbClr>
              </a:solidFill>
              <a:latin typeface="Arial"/>
              <a:cs typeface="Arial"/>
            </a:endParaRPr>
          </a:p>
        </p:txBody>
      </p:sp>
      <p:cxnSp>
        <p:nvCxnSpPr>
          <p:cNvPr id="52"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54" name="53 CuadroTexto"/>
          <p:cNvSpPr txBox="1"/>
          <p:nvPr/>
        </p:nvSpPr>
        <p:spPr>
          <a:xfrm>
            <a:off x="284504" y="5745683"/>
            <a:ext cx="8607976" cy="738664"/>
          </a:xfrm>
          <a:prstGeom prst="rect">
            <a:avLst/>
          </a:prstGeom>
          <a:noFill/>
        </p:spPr>
        <p:txBody>
          <a:bodyPr wrap="square" rtlCol="0">
            <a:spAutoFit/>
          </a:bodyPr>
          <a:lstStyle/>
          <a:p>
            <a:pPr algn="just"/>
            <a:r>
              <a:rPr lang="es-MX" sz="1400" dirty="0" smtClean="0">
                <a:solidFill>
                  <a:srgbClr val="17375E"/>
                </a:solidFill>
                <a:latin typeface="Arial" pitchFamily="34" charset="0"/>
                <a:cs typeface="Arial" pitchFamily="34" charset="0"/>
              </a:rPr>
              <a:t>Al efectuarse un análisis temporal de la distribución de las personas detenidas según los fueros que tramitan sus causas se puede advertir </a:t>
            </a:r>
            <a:r>
              <a:rPr lang="es-MX" sz="1400" dirty="0" smtClean="0">
                <a:solidFill>
                  <a:srgbClr val="17375E"/>
                </a:solidFill>
                <a:latin typeface="Arial" pitchFamily="34" charset="0"/>
                <a:cs typeface="Arial" pitchFamily="34" charset="0"/>
              </a:rPr>
              <a:t>que desciende </a:t>
            </a:r>
            <a:r>
              <a:rPr lang="es-MX" sz="1400" dirty="0" smtClean="0">
                <a:solidFill>
                  <a:srgbClr val="17375E"/>
                </a:solidFill>
                <a:latin typeface="Arial" pitchFamily="34" charset="0"/>
                <a:cs typeface="Arial" pitchFamily="34" charset="0"/>
              </a:rPr>
              <a:t>la cantidad de personas a disposición de la justicia nacional y provincial y </a:t>
            </a:r>
            <a:r>
              <a:rPr lang="es-MX" sz="1400" dirty="0" smtClean="0">
                <a:solidFill>
                  <a:srgbClr val="17375E"/>
                </a:solidFill>
                <a:latin typeface="Arial" pitchFamily="34" charset="0"/>
                <a:cs typeface="Arial" pitchFamily="34" charset="0"/>
              </a:rPr>
              <a:t>que se </a:t>
            </a:r>
            <a:r>
              <a:rPr lang="es-MX" sz="1400" dirty="0" smtClean="0">
                <a:solidFill>
                  <a:srgbClr val="17375E"/>
                </a:solidFill>
                <a:latin typeface="Arial" pitchFamily="34" charset="0"/>
                <a:cs typeface="Arial" pitchFamily="34" charset="0"/>
              </a:rPr>
              <a:t>va incrementando el conjunto que depende de juzgados federales.  </a:t>
            </a:r>
          </a:p>
        </p:txBody>
      </p:sp>
      <p:graphicFrame>
        <p:nvGraphicFramePr>
          <p:cNvPr id="25" name="24 Gráfico"/>
          <p:cNvGraphicFramePr/>
          <p:nvPr>
            <p:extLst>
              <p:ext uri="{D42A27DB-BD31-4B8C-83A1-F6EECF244321}">
                <p14:modId xmlns:p14="http://schemas.microsoft.com/office/powerpoint/2010/main" val="2824528893"/>
              </p:ext>
            </p:extLst>
          </p:nvPr>
        </p:nvGraphicFramePr>
        <p:xfrm>
          <a:off x="182205" y="1987146"/>
          <a:ext cx="8422243" cy="2882014"/>
        </p:xfrm>
        <a:graphic>
          <a:graphicData uri="http://schemas.openxmlformats.org/drawingml/2006/chart">
            <c:chart xmlns:c="http://schemas.openxmlformats.org/drawingml/2006/chart" xmlns:r="http://schemas.openxmlformats.org/officeDocument/2006/relationships" r:id="rId3"/>
          </a:graphicData>
        </a:graphic>
      </p:graphicFrame>
      <p:sp>
        <p:nvSpPr>
          <p:cNvPr id="29" name="28 CuadroTexto"/>
          <p:cNvSpPr txBox="1"/>
          <p:nvPr/>
        </p:nvSpPr>
        <p:spPr>
          <a:xfrm>
            <a:off x="2803699" y="1412776"/>
            <a:ext cx="3291797" cy="415498"/>
          </a:xfrm>
          <a:prstGeom prst="rect">
            <a:avLst/>
          </a:prstGeom>
          <a:noFill/>
        </p:spPr>
        <p:txBody>
          <a:bodyPr wrap="square" rtlCol="0">
            <a:spAutoFit/>
          </a:bodyPr>
          <a:lstStyle/>
          <a:p>
            <a:pPr algn="ctr"/>
            <a:r>
              <a:rPr lang="es-MX" sz="1100" b="1" dirty="0" smtClean="0">
                <a:solidFill>
                  <a:srgbClr val="1F497D"/>
                </a:solidFill>
                <a:latin typeface="Arial" pitchFamily="34" charset="0"/>
                <a:cs typeface="Arial" pitchFamily="34" charset="0"/>
              </a:rPr>
              <a:t>Evolución diciembre 2013 – febrero 2015</a:t>
            </a:r>
          </a:p>
          <a:p>
            <a:pPr algn="ctr"/>
            <a:r>
              <a:rPr lang="es-MX" sz="1000" dirty="0" smtClean="0">
                <a:solidFill>
                  <a:srgbClr val="1F497D"/>
                </a:solidFill>
                <a:latin typeface="Arial" pitchFamily="34" charset="0"/>
                <a:cs typeface="Arial" pitchFamily="34" charset="0"/>
              </a:rPr>
              <a:t>En porcentajes</a:t>
            </a:r>
          </a:p>
        </p:txBody>
      </p:sp>
      <p:sp>
        <p:nvSpPr>
          <p:cNvPr id="31" name="30 CuadroTexto"/>
          <p:cNvSpPr txBox="1"/>
          <p:nvPr/>
        </p:nvSpPr>
        <p:spPr>
          <a:xfrm>
            <a:off x="1010365" y="5085184"/>
            <a:ext cx="2337499" cy="215444"/>
          </a:xfrm>
          <a:prstGeom prst="rect">
            <a:avLst/>
          </a:prstGeom>
          <a:noFill/>
        </p:spPr>
        <p:txBody>
          <a:bodyPr wrap="none" rtlCol="0">
            <a:spAutoFit/>
          </a:bodyPr>
          <a:lstStyle/>
          <a:p>
            <a:r>
              <a:rPr lang="es-MX" sz="800" dirty="0" smtClean="0">
                <a:solidFill>
                  <a:prstClr val="black"/>
                </a:solidFill>
                <a:latin typeface="Arial" pitchFamily="34" charset="0"/>
                <a:cs typeface="Arial" pitchFamily="34" charset="0"/>
              </a:rPr>
              <a:t>Fuente: partes semanales enviados por el SPF</a:t>
            </a:r>
            <a:endParaRPr lang="es-AR" sz="800" dirty="0">
              <a:solidFill>
                <a:prstClr val="black"/>
              </a:solidFill>
              <a:latin typeface="Arial" pitchFamily="34" charset="0"/>
              <a:cs typeface="Arial" pitchFamily="34" charset="0"/>
            </a:endParaRPr>
          </a:p>
        </p:txBody>
      </p:sp>
      <p:cxnSp>
        <p:nvCxnSpPr>
          <p:cNvPr id="9" name="Conector recto de flecha 8"/>
          <p:cNvCxnSpPr/>
          <p:nvPr/>
        </p:nvCxnSpPr>
        <p:spPr>
          <a:xfrm>
            <a:off x="1517603" y="2962712"/>
            <a:ext cx="6798813" cy="106249"/>
          </a:xfrm>
          <a:prstGeom prst="straightConnector1">
            <a:avLst/>
          </a:prstGeom>
          <a:ln>
            <a:solidFill>
              <a:schemeClr val="accent1"/>
            </a:solidFill>
            <a:tailEnd type="triangle"/>
          </a:ln>
        </p:spPr>
        <p:style>
          <a:lnRef idx="1">
            <a:schemeClr val="accent2"/>
          </a:lnRef>
          <a:fillRef idx="0">
            <a:schemeClr val="accent2"/>
          </a:fillRef>
          <a:effectRef idx="0">
            <a:schemeClr val="accent2"/>
          </a:effectRef>
          <a:fontRef idx="minor">
            <a:schemeClr val="tx1"/>
          </a:fontRef>
        </p:style>
      </p:cxnSp>
      <p:sp>
        <p:nvSpPr>
          <p:cNvPr id="16" name="15 CuadroTexto"/>
          <p:cNvSpPr txBox="1"/>
          <p:nvPr/>
        </p:nvSpPr>
        <p:spPr>
          <a:xfrm>
            <a:off x="1067849" y="4731094"/>
            <a:ext cx="504056" cy="261610"/>
          </a:xfrm>
          <a:prstGeom prst="rect">
            <a:avLst/>
          </a:prstGeom>
          <a:solidFill>
            <a:schemeClr val="accent3">
              <a:lumMod val="50000"/>
            </a:schemeClr>
          </a:solidFill>
          <a:ln>
            <a:noFill/>
          </a:ln>
        </p:spPr>
        <p:txBody>
          <a:bodyPr wrap="square" rtlCol="0">
            <a:spAutoFit/>
          </a:bodyPr>
          <a:lstStyle/>
          <a:p>
            <a:pPr algn="ctr"/>
            <a:r>
              <a:rPr lang="es-MX" sz="1100" dirty="0" smtClean="0">
                <a:solidFill>
                  <a:schemeClr val="bg1"/>
                </a:solidFill>
                <a:latin typeface="Arial" pitchFamily="34" charset="0"/>
                <a:cs typeface="Arial" pitchFamily="34" charset="0"/>
              </a:rPr>
              <a:t>2013</a:t>
            </a:r>
            <a:endParaRPr lang="es-AR" sz="1100" dirty="0">
              <a:solidFill>
                <a:schemeClr val="bg1"/>
              </a:solidFill>
              <a:latin typeface="Arial" pitchFamily="34" charset="0"/>
              <a:cs typeface="Arial" pitchFamily="34" charset="0"/>
            </a:endParaRPr>
          </a:p>
        </p:txBody>
      </p:sp>
      <p:sp>
        <p:nvSpPr>
          <p:cNvPr id="17" name="16 CuadroTexto"/>
          <p:cNvSpPr txBox="1"/>
          <p:nvPr/>
        </p:nvSpPr>
        <p:spPr>
          <a:xfrm>
            <a:off x="7586872" y="4733095"/>
            <a:ext cx="1046411" cy="261610"/>
          </a:xfrm>
          <a:prstGeom prst="rect">
            <a:avLst/>
          </a:prstGeom>
          <a:solidFill>
            <a:schemeClr val="accent4">
              <a:lumMod val="75000"/>
            </a:schemeClr>
          </a:solidFill>
        </p:spPr>
        <p:txBody>
          <a:bodyPr wrap="square" rtlCol="0">
            <a:spAutoFit/>
          </a:bodyPr>
          <a:lstStyle/>
          <a:p>
            <a:pPr algn="ctr"/>
            <a:r>
              <a:rPr lang="es-MX" sz="1100" dirty="0" smtClean="0">
                <a:solidFill>
                  <a:schemeClr val="bg1"/>
                </a:solidFill>
                <a:latin typeface="Arial" pitchFamily="34" charset="0"/>
                <a:cs typeface="Arial" pitchFamily="34" charset="0"/>
              </a:rPr>
              <a:t>2015</a:t>
            </a:r>
            <a:endParaRPr lang="es-AR" sz="11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1321171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Rectángulo"/>
          <p:cNvSpPr/>
          <p:nvPr/>
        </p:nvSpPr>
        <p:spPr>
          <a:xfrm>
            <a:off x="100367" y="5770776"/>
            <a:ext cx="3103481" cy="2198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1"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smtClean="0">
                <a:solidFill>
                  <a:srgbClr val="1F497D">
                    <a:lumMod val="75000"/>
                  </a:srgbClr>
                </a:solidFill>
                <a:latin typeface="Arial" pitchFamily="34" charset="0"/>
                <a:cs typeface="Arial" pitchFamily="34" charset="0"/>
              </a:rPr>
              <a:t>Jurisdicción según situación procesal</a:t>
            </a:r>
            <a:endParaRPr lang="es-AR" sz="2400" dirty="0">
              <a:solidFill>
                <a:srgbClr val="1F497D">
                  <a:lumMod val="75000"/>
                </a:srgbClr>
              </a:solidFill>
              <a:latin typeface="Arial" pitchFamily="34" charset="0"/>
              <a:cs typeface="Arial" pitchFamily="34" charset="0"/>
            </a:endParaRPr>
          </a:p>
        </p:txBody>
      </p:sp>
      <p:cxnSp>
        <p:nvCxnSpPr>
          <p:cNvPr id="52"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graphicFrame>
        <p:nvGraphicFramePr>
          <p:cNvPr id="14" name="13 Gráfico"/>
          <p:cNvGraphicFramePr/>
          <p:nvPr>
            <p:extLst>
              <p:ext uri="{D42A27DB-BD31-4B8C-83A1-F6EECF244321}">
                <p14:modId xmlns:p14="http://schemas.microsoft.com/office/powerpoint/2010/main" val="37971391"/>
              </p:ext>
            </p:extLst>
          </p:nvPr>
        </p:nvGraphicFramePr>
        <p:xfrm>
          <a:off x="347603" y="2158061"/>
          <a:ext cx="7848872" cy="2693708"/>
        </p:xfrm>
        <a:graphic>
          <a:graphicData uri="http://schemas.openxmlformats.org/drawingml/2006/chart">
            <c:chart xmlns:c="http://schemas.openxmlformats.org/drawingml/2006/chart" xmlns:r="http://schemas.openxmlformats.org/officeDocument/2006/relationships" r:id="rId3"/>
          </a:graphicData>
        </a:graphic>
      </p:graphicFrame>
      <p:sp>
        <p:nvSpPr>
          <p:cNvPr id="16" name="15 CuadroTexto"/>
          <p:cNvSpPr txBox="1"/>
          <p:nvPr/>
        </p:nvSpPr>
        <p:spPr>
          <a:xfrm>
            <a:off x="2077810" y="1427483"/>
            <a:ext cx="4968552" cy="477054"/>
          </a:xfrm>
          <a:prstGeom prst="rect">
            <a:avLst/>
          </a:prstGeom>
          <a:noFill/>
        </p:spPr>
        <p:txBody>
          <a:bodyPr wrap="square" rtlCol="0">
            <a:spAutoFit/>
          </a:bodyPr>
          <a:lstStyle/>
          <a:p>
            <a:pPr algn="ctr"/>
            <a:r>
              <a:rPr lang="es-MX" sz="1400" dirty="0" smtClean="0">
                <a:solidFill>
                  <a:schemeClr val="tx2"/>
                </a:solidFill>
                <a:latin typeface="Arial" pitchFamily="34" charset="0"/>
                <a:cs typeface="Arial" pitchFamily="34" charset="0"/>
              </a:rPr>
              <a:t>Situación procesal según jurisdicción. Febrero 2015</a:t>
            </a:r>
          </a:p>
          <a:p>
            <a:pPr algn="ctr"/>
            <a:r>
              <a:rPr lang="es-MX" sz="1100" dirty="0" smtClean="0">
                <a:solidFill>
                  <a:schemeClr val="tx2"/>
                </a:solidFill>
                <a:latin typeface="Arial" pitchFamily="34" charset="0"/>
                <a:cs typeface="Arial" pitchFamily="34" charset="0"/>
              </a:rPr>
              <a:t>En porcentajes</a:t>
            </a:r>
          </a:p>
        </p:txBody>
      </p:sp>
      <p:cxnSp>
        <p:nvCxnSpPr>
          <p:cNvPr id="17" name="16 Conector recto"/>
          <p:cNvCxnSpPr/>
          <p:nvPr/>
        </p:nvCxnSpPr>
        <p:spPr>
          <a:xfrm>
            <a:off x="1827824" y="3072077"/>
            <a:ext cx="5942244"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18 CuadroTexto"/>
          <p:cNvSpPr txBox="1"/>
          <p:nvPr/>
        </p:nvSpPr>
        <p:spPr>
          <a:xfrm>
            <a:off x="5094841" y="4724997"/>
            <a:ext cx="708848" cy="215444"/>
          </a:xfrm>
          <a:prstGeom prst="rect">
            <a:avLst/>
          </a:prstGeom>
          <a:noFill/>
        </p:spPr>
        <p:txBody>
          <a:bodyPr wrap="none" rtlCol="0">
            <a:spAutoFit/>
          </a:bodyPr>
          <a:lstStyle/>
          <a:p>
            <a:r>
              <a:rPr lang="es-MX" sz="800" dirty="0" smtClean="0">
                <a:latin typeface="Arial" pitchFamily="34" charset="0"/>
                <a:cs typeface="Arial" pitchFamily="34" charset="0"/>
              </a:rPr>
              <a:t>Base: 3975</a:t>
            </a:r>
            <a:endParaRPr lang="es-AR" sz="800" dirty="0">
              <a:latin typeface="Arial" pitchFamily="34" charset="0"/>
              <a:cs typeface="Arial" pitchFamily="34" charset="0"/>
            </a:endParaRPr>
          </a:p>
        </p:txBody>
      </p:sp>
      <p:sp>
        <p:nvSpPr>
          <p:cNvPr id="20" name="19 CuadroTexto"/>
          <p:cNvSpPr txBox="1"/>
          <p:nvPr/>
        </p:nvSpPr>
        <p:spPr>
          <a:xfrm>
            <a:off x="6763080" y="4724997"/>
            <a:ext cx="651140" cy="215444"/>
          </a:xfrm>
          <a:prstGeom prst="rect">
            <a:avLst/>
          </a:prstGeom>
          <a:noFill/>
        </p:spPr>
        <p:txBody>
          <a:bodyPr wrap="none" rtlCol="0">
            <a:spAutoFit/>
          </a:bodyPr>
          <a:lstStyle/>
          <a:p>
            <a:r>
              <a:rPr lang="es-MX" sz="800" dirty="0" smtClean="0">
                <a:latin typeface="Arial" pitchFamily="34" charset="0"/>
                <a:cs typeface="Arial" pitchFamily="34" charset="0"/>
              </a:rPr>
              <a:t>Base: 663</a:t>
            </a:r>
            <a:endParaRPr lang="es-AR" sz="800" dirty="0">
              <a:latin typeface="Arial" pitchFamily="34" charset="0"/>
              <a:cs typeface="Arial" pitchFamily="34" charset="0"/>
            </a:endParaRPr>
          </a:p>
        </p:txBody>
      </p:sp>
      <p:sp>
        <p:nvSpPr>
          <p:cNvPr id="21" name="20 CuadroTexto"/>
          <p:cNvSpPr txBox="1"/>
          <p:nvPr/>
        </p:nvSpPr>
        <p:spPr>
          <a:xfrm>
            <a:off x="3438657" y="4724997"/>
            <a:ext cx="708848" cy="215444"/>
          </a:xfrm>
          <a:prstGeom prst="rect">
            <a:avLst/>
          </a:prstGeom>
          <a:noFill/>
        </p:spPr>
        <p:txBody>
          <a:bodyPr wrap="none" rtlCol="0">
            <a:spAutoFit/>
          </a:bodyPr>
          <a:lstStyle/>
          <a:p>
            <a:r>
              <a:rPr lang="es-MX" sz="800" dirty="0" smtClean="0">
                <a:latin typeface="Arial" pitchFamily="34" charset="0"/>
                <a:cs typeface="Arial" pitchFamily="34" charset="0"/>
              </a:rPr>
              <a:t>Base: 6003</a:t>
            </a:r>
            <a:endParaRPr lang="es-AR" sz="800" dirty="0">
              <a:latin typeface="Arial" pitchFamily="34" charset="0"/>
              <a:cs typeface="Arial" pitchFamily="34" charset="0"/>
            </a:endParaRPr>
          </a:p>
        </p:txBody>
      </p:sp>
      <p:sp>
        <p:nvSpPr>
          <p:cNvPr id="22" name="21 CuadroTexto"/>
          <p:cNvSpPr txBox="1"/>
          <p:nvPr/>
        </p:nvSpPr>
        <p:spPr>
          <a:xfrm>
            <a:off x="1835696" y="4724997"/>
            <a:ext cx="795411" cy="215444"/>
          </a:xfrm>
          <a:prstGeom prst="rect">
            <a:avLst/>
          </a:prstGeom>
          <a:noFill/>
        </p:spPr>
        <p:txBody>
          <a:bodyPr wrap="none" rtlCol="0">
            <a:spAutoFit/>
          </a:bodyPr>
          <a:lstStyle/>
          <a:p>
            <a:r>
              <a:rPr lang="es-MX" sz="800" dirty="0" smtClean="0">
                <a:latin typeface="Arial" pitchFamily="34" charset="0"/>
                <a:cs typeface="Arial" pitchFamily="34" charset="0"/>
              </a:rPr>
              <a:t>Base: 10.641</a:t>
            </a:r>
            <a:endParaRPr lang="es-AR" sz="800" dirty="0">
              <a:latin typeface="Arial" pitchFamily="34" charset="0"/>
              <a:cs typeface="Arial" pitchFamily="34" charset="0"/>
            </a:endParaRPr>
          </a:p>
        </p:txBody>
      </p:sp>
      <p:sp>
        <p:nvSpPr>
          <p:cNvPr id="23" name="22 Flecha derecha"/>
          <p:cNvSpPr/>
          <p:nvPr/>
        </p:nvSpPr>
        <p:spPr>
          <a:xfrm rot="16200000">
            <a:off x="5782469" y="2803360"/>
            <a:ext cx="245914" cy="21085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latin typeface="Arial" pitchFamily="34" charset="0"/>
              <a:cs typeface="Arial" pitchFamily="34" charset="0"/>
            </a:endParaRPr>
          </a:p>
        </p:txBody>
      </p:sp>
      <p:sp>
        <p:nvSpPr>
          <p:cNvPr id="24" name="23 CuadroTexto"/>
          <p:cNvSpPr txBox="1"/>
          <p:nvPr/>
        </p:nvSpPr>
        <p:spPr>
          <a:xfrm>
            <a:off x="5954737" y="2650728"/>
            <a:ext cx="877437" cy="461665"/>
          </a:xfrm>
          <a:prstGeom prst="rect">
            <a:avLst/>
          </a:prstGeom>
          <a:noFill/>
        </p:spPr>
        <p:txBody>
          <a:bodyPr wrap="square" rtlCol="0">
            <a:spAutoFit/>
          </a:bodyPr>
          <a:lstStyle/>
          <a:p>
            <a:r>
              <a:rPr lang="es-MX" sz="800" b="1" dirty="0" smtClean="0">
                <a:latin typeface="Arial" pitchFamily="34" charset="0"/>
                <a:cs typeface="Arial" pitchFamily="34" charset="0"/>
              </a:rPr>
              <a:t>+14% respecto del total general</a:t>
            </a:r>
            <a:endParaRPr lang="es-AR" sz="800" b="1" dirty="0">
              <a:latin typeface="Arial" pitchFamily="34" charset="0"/>
              <a:cs typeface="Arial" pitchFamily="34" charset="0"/>
            </a:endParaRPr>
          </a:p>
        </p:txBody>
      </p:sp>
      <p:sp>
        <p:nvSpPr>
          <p:cNvPr id="32" name="31 CuadroTexto"/>
          <p:cNvSpPr txBox="1"/>
          <p:nvPr/>
        </p:nvSpPr>
        <p:spPr>
          <a:xfrm>
            <a:off x="467545" y="5770776"/>
            <a:ext cx="8208911" cy="784830"/>
          </a:xfrm>
          <a:prstGeom prst="rect">
            <a:avLst/>
          </a:prstGeom>
          <a:noFill/>
        </p:spPr>
        <p:txBody>
          <a:bodyPr wrap="square" rtlCol="0">
            <a:spAutoFit/>
          </a:bodyPr>
          <a:lstStyle/>
          <a:p>
            <a:pPr algn="just"/>
            <a:r>
              <a:rPr lang="es-MX" sz="1500" dirty="0" smtClean="0">
                <a:solidFill>
                  <a:srgbClr val="17375E"/>
                </a:solidFill>
                <a:latin typeface="Arial" pitchFamily="34" charset="0"/>
                <a:cs typeface="Arial" pitchFamily="34" charset="0"/>
              </a:rPr>
              <a:t>La suba de encarcelamientos preventivos vista a nivel general se podría explicar por las personas detenidas bajo esta condición en los fueros nacional y federal, donde se aprecia un incremento sostenido en los últimos tres meses.      </a:t>
            </a:r>
          </a:p>
        </p:txBody>
      </p:sp>
      <p:sp>
        <p:nvSpPr>
          <p:cNvPr id="25" name="16 CuadroTexto"/>
          <p:cNvSpPr txBox="1"/>
          <p:nvPr/>
        </p:nvSpPr>
        <p:spPr>
          <a:xfrm>
            <a:off x="461121" y="5373216"/>
            <a:ext cx="2997937" cy="215444"/>
          </a:xfrm>
          <a:prstGeom prst="rect">
            <a:avLst/>
          </a:prstGeom>
          <a:solidFill>
            <a:schemeClr val="bg1"/>
          </a:solidFill>
        </p:spPr>
        <p:txBody>
          <a:bodyPr wrap="none" rtlCol="0">
            <a:spAutoFit/>
          </a:bodyPr>
          <a:lstStyle/>
          <a:p>
            <a:r>
              <a:rPr lang="es-MX" sz="800" dirty="0" smtClean="0">
                <a:latin typeface="Arial" pitchFamily="34" charset="0"/>
                <a:cs typeface="Arial" pitchFamily="34" charset="0"/>
              </a:rPr>
              <a:t>Fuente: Partes semanales enviados por el SPF. Febrero 2015</a:t>
            </a:r>
            <a:endParaRPr lang="es-AR" sz="800" dirty="0">
              <a:latin typeface="Arial" pitchFamily="34" charset="0"/>
              <a:cs typeface="Arial" pitchFamily="34" charset="0"/>
            </a:endParaRPr>
          </a:p>
        </p:txBody>
      </p:sp>
      <p:sp>
        <p:nvSpPr>
          <p:cNvPr id="26" name="25 Rectángulo"/>
          <p:cNvSpPr/>
          <p:nvPr/>
        </p:nvSpPr>
        <p:spPr>
          <a:xfrm>
            <a:off x="1721396" y="2190006"/>
            <a:ext cx="882302" cy="2313781"/>
          </a:xfrm>
          <a:prstGeom prst="rect">
            <a:avLst/>
          </a:prstGeom>
          <a:noFill/>
          <a:ln>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7" name="26 Rectángulo"/>
          <p:cNvSpPr/>
          <p:nvPr/>
        </p:nvSpPr>
        <p:spPr>
          <a:xfrm>
            <a:off x="467545" y="5732676"/>
            <a:ext cx="8208911" cy="811951"/>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AR" dirty="0"/>
          </a:p>
        </p:txBody>
      </p:sp>
      <p:sp>
        <p:nvSpPr>
          <p:cNvPr id="4" name="3 Rectángulo"/>
          <p:cNvSpPr/>
          <p:nvPr/>
        </p:nvSpPr>
        <p:spPr>
          <a:xfrm>
            <a:off x="3995936" y="3913621"/>
            <a:ext cx="86544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800" dirty="0" smtClean="0">
                <a:latin typeface="Arial" pitchFamily="34" charset="0"/>
                <a:cs typeface="Arial" pitchFamily="34" charset="0"/>
              </a:rPr>
              <a:t>Ene: 55,7%</a:t>
            </a:r>
          </a:p>
          <a:p>
            <a:pPr algn="ctr"/>
            <a:r>
              <a:rPr lang="es-MX" sz="800" dirty="0" smtClean="0">
                <a:latin typeface="Arial" pitchFamily="34" charset="0"/>
                <a:cs typeface="Arial" pitchFamily="34" charset="0"/>
              </a:rPr>
              <a:t>Dic: 54%</a:t>
            </a:r>
            <a:endParaRPr lang="es-AR" sz="800" dirty="0">
              <a:latin typeface="Arial" pitchFamily="34" charset="0"/>
              <a:cs typeface="Arial" pitchFamily="34" charset="0"/>
            </a:endParaRPr>
          </a:p>
        </p:txBody>
      </p:sp>
      <p:sp>
        <p:nvSpPr>
          <p:cNvPr id="28" name="27 Rectángulo"/>
          <p:cNvSpPr/>
          <p:nvPr/>
        </p:nvSpPr>
        <p:spPr>
          <a:xfrm>
            <a:off x="5528013" y="3913621"/>
            <a:ext cx="86544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800" dirty="0" smtClean="0">
                <a:latin typeface="Arial" pitchFamily="34" charset="0"/>
                <a:cs typeface="Arial" pitchFamily="34" charset="0"/>
              </a:rPr>
              <a:t>Ene: 76,2%</a:t>
            </a:r>
          </a:p>
          <a:p>
            <a:pPr algn="ctr"/>
            <a:r>
              <a:rPr lang="es-MX" sz="800" dirty="0" smtClean="0">
                <a:latin typeface="Arial" pitchFamily="34" charset="0"/>
                <a:cs typeface="Arial" pitchFamily="34" charset="0"/>
              </a:rPr>
              <a:t>Dic: 75,1%</a:t>
            </a:r>
            <a:endParaRPr lang="es-AR" sz="800" dirty="0">
              <a:latin typeface="Arial" pitchFamily="34" charset="0"/>
              <a:cs typeface="Arial" pitchFamily="34" charset="0"/>
            </a:endParaRPr>
          </a:p>
        </p:txBody>
      </p:sp>
    </p:spTree>
    <p:extLst>
      <p:ext uri="{BB962C8B-B14F-4D97-AF65-F5344CB8AC3E}">
        <p14:creationId xmlns:p14="http://schemas.microsoft.com/office/powerpoint/2010/main" val="26530200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29 Rectángulo"/>
          <p:cNvSpPr/>
          <p:nvPr/>
        </p:nvSpPr>
        <p:spPr>
          <a:xfrm>
            <a:off x="179512" y="5839173"/>
            <a:ext cx="8828409" cy="7374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400" dirty="0" smtClean="0">
                <a:solidFill>
                  <a:srgbClr val="17375E"/>
                </a:solidFill>
                <a:latin typeface="Arial" pitchFamily="34" charset="0"/>
                <a:cs typeface="Arial" pitchFamily="34" charset="0"/>
              </a:rPr>
              <a:t>Se sostiene el crecimiento de las personas encarceladas preventivamente a disposición de la justicia nacional y federal. La suba más significativa la muestra la justicia nacional con un incremento del 4% interanual. </a:t>
            </a:r>
            <a:endParaRPr lang="es-AR" sz="1400" dirty="0">
              <a:solidFill>
                <a:srgbClr val="17375E"/>
              </a:solidFill>
              <a:latin typeface="Arial" pitchFamily="34" charset="0"/>
              <a:cs typeface="Arial" pitchFamily="34" charset="0"/>
            </a:endParaRPr>
          </a:p>
        </p:txBody>
      </p:sp>
      <p:sp>
        <p:nvSpPr>
          <p:cNvPr id="51" name="1 Título"/>
          <p:cNvSpPr txBox="1">
            <a:spLocks/>
          </p:cNvSpPr>
          <p:nvPr/>
        </p:nvSpPr>
        <p:spPr>
          <a:xfrm>
            <a:off x="254213" y="52834"/>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a:solidFill>
                  <a:srgbClr val="1F497D">
                    <a:lumMod val="75000"/>
                  </a:srgbClr>
                </a:solidFill>
                <a:latin typeface="Arial" pitchFamily="34" charset="0"/>
                <a:cs typeface="Arial" pitchFamily="34" charset="0"/>
              </a:rPr>
              <a:t>Jurisdicción según situación procesal</a:t>
            </a:r>
            <a:endParaRPr lang="es-AR" sz="2400" dirty="0">
              <a:solidFill>
                <a:srgbClr val="1F497D">
                  <a:lumMod val="75000"/>
                </a:srgbClr>
              </a:solidFill>
              <a:latin typeface="Arial" pitchFamily="34" charset="0"/>
              <a:cs typeface="Arial" pitchFamily="34" charset="0"/>
            </a:endParaRPr>
          </a:p>
          <a:p>
            <a:pPr algn="l"/>
            <a:r>
              <a:rPr lang="es-MX" sz="2400" dirty="0" smtClean="0">
                <a:solidFill>
                  <a:srgbClr val="1F497D">
                    <a:lumMod val="75000"/>
                  </a:srgbClr>
                </a:solidFill>
                <a:latin typeface="Arial" pitchFamily="34" charset="0"/>
                <a:cs typeface="Arial" pitchFamily="34" charset="0"/>
              </a:rPr>
              <a:t>Evolución mensual</a:t>
            </a:r>
            <a:endParaRPr lang="es-AR" sz="2400" dirty="0">
              <a:solidFill>
                <a:srgbClr val="1F497D">
                  <a:lumMod val="75000"/>
                </a:srgbClr>
              </a:solidFill>
              <a:latin typeface="Arial" pitchFamily="34" charset="0"/>
              <a:cs typeface="Arial" pitchFamily="34" charset="0"/>
            </a:endParaRPr>
          </a:p>
        </p:txBody>
      </p:sp>
      <p:cxnSp>
        <p:nvCxnSpPr>
          <p:cNvPr id="52"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16" name="15 CuadroTexto"/>
          <p:cNvSpPr txBox="1"/>
          <p:nvPr/>
        </p:nvSpPr>
        <p:spPr>
          <a:xfrm>
            <a:off x="1043608" y="1022102"/>
            <a:ext cx="6840760" cy="692497"/>
          </a:xfrm>
          <a:prstGeom prst="rect">
            <a:avLst/>
          </a:prstGeom>
          <a:noFill/>
        </p:spPr>
        <p:txBody>
          <a:bodyPr wrap="square" rtlCol="0">
            <a:spAutoFit/>
          </a:bodyPr>
          <a:lstStyle/>
          <a:p>
            <a:pPr algn="ctr"/>
            <a:r>
              <a:rPr lang="es-MX" sz="1400" b="1" dirty="0" smtClean="0">
                <a:solidFill>
                  <a:schemeClr val="tx2"/>
                </a:solidFill>
                <a:latin typeface="Arial" pitchFamily="34" charset="0"/>
                <a:cs typeface="Arial" pitchFamily="34" charset="0"/>
              </a:rPr>
              <a:t>Personas encarceladas preventivamente </a:t>
            </a:r>
            <a:r>
              <a:rPr lang="es-MX" sz="1400" dirty="0" smtClean="0">
                <a:solidFill>
                  <a:schemeClr val="tx2"/>
                </a:solidFill>
                <a:latin typeface="Arial" pitchFamily="34" charset="0"/>
                <a:cs typeface="Arial" pitchFamily="34" charset="0"/>
              </a:rPr>
              <a:t>por jurisdicción. </a:t>
            </a:r>
          </a:p>
          <a:p>
            <a:pPr algn="ctr"/>
            <a:r>
              <a:rPr lang="es-MX" sz="1400" dirty="0" smtClean="0">
                <a:solidFill>
                  <a:schemeClr val="tx2"/>
                </a:solidFill>
                <a:latin typeface="Arial" pitchFamily="34" charset="0"/>
                <a:cs typeface="Arial" pitchFamily="34" charset="0"/>
              </a:rPr>
              <a:t>enero 2014 </a:t>
            </a:r>
            <a:r>
              <a:rPr lang="es-MX" sz="1400" dirty="0" smtClean="0">
                <a:solidFill>
                  <a:schemeClr val="tx2"/>
                </a:solidFill>
                <a:latin typeface="Arial" pitchFamily="34" charset="0"/>
                <a:cs typeface="Arial" pitchFamily="34" charset="0"/>
              </a:rPr>
              <a:t>- </a:t>
            </a:r>
            <a:r>
              <a:rPr lang="es-MX" sz="1400" dirty="0" smtClean="0">
                <a:solidFill>
                  <a:schemeClr val="tx2"/>
                </a:solidFill>
                <a:latin typeface="Arial" pitchFamily="34" charset="0"/>
                <a:cs typeface="Arial" pitchFamily="34" charset="0"/>
              </a:rPr>
              <a:t>febrero 2015 </a:t>
            </a:r>
          </a:p>
          <a:p>
            <a:pPr algn="ctr"/>
            <a:r>
              <a:rPr lang="es-MX" sz="1100" dirty="0" smtClean="0">
                <a:solidFill>
                  <a:schemeClr val="tx2"/>
                </a:solidFill>
                <a:latin typeface="Arial" pitchFamily="34" charset="0"/>
                <a:cs typeface="Arial" pitchFamily="34" charset="0"/>
              </a:rPr>
              <a:t>En porcentajes</a:t>
            </a:r>
          </a:p>
        </p:txBody>
      </p:sp>
      <p:graphicFrame>
        <p:nvGraphicFramePr>
          <p:cNvPr id="4" name="3 Gráfico"/>
          <p:cNvGraphicFramePr/>
          <p:nvPr>
            <p:extLst>
              <p:ext uri="{D42A27DB-BD31-4B8C-83A1-F6EECF244321}">
                <p14:modId xmlns:p14="http://schemas.microsoft.com/office/powerpoint/2010/main" val="3928726443"/>
              </p:ext>
            </p:extLst>
          </p:nvPr>
        </p:nvGraphicFramePr>
        <p:xfrm>
          <a:off x="252700" y="1783848"/>
          <a:ext cx="8566259" cy="3445351"/>
        </p:xfrm>
        <a:graphic>
          <a:graphicData uri="http://schemas.openxmlformats.org/drawingml/2006/chart">
            <c:chart xmlns:c="http://schemas.openxmlformats.org/drawingml/2006/chart" xmlns:r="http://schemas.openxmlformats.org/officeDocument/2006/relationships" r:id="rId3"/>
          </a:graphicData>
        </a:graphic>
      </p:graphicFrame>
      <p:sp>
        <p:nvSpPr>
          <p:cNvPr id="9" name="16 CuadroTexto"/>
          <p:cNvSpPr txBox="1"/>
          <p:nvPr/>
        </p:nvSpPr>
        <p:spPr>
          <a:xfrm>
            <a:off x="208087" y="5445224"/>
            <a:ext cx="2348720" cy="215444"/>
          </a:xfrm>
          <a:prstGeom prst="rect">
            <a:avLst/>
          </a:prstGeom>
          <a:solidFill>
            <a:schemeClr val="bg1"/>
          </a:solidFill>
        </p:spPr>
        <p:txBody>
          <a:bodyPr wrap="none" rtlCol="0">
            <a:spAutoFit/>
          </a:bodyPr>
          <a:lstStyle/>
          <a:p>
            <a:r>
              <a:rPr lang="es-MX" sz="800" dirty="0" smtClean="0">
                <a:latin typeface="Arial" pitchFamily="34" charset="0"/>
                <a:cs typeface="Arial" pitchFamily="34" charset="0"/>
              </a:rPr>
              <a:t>Fuente: Partes semanales enviados por el SPF</a:t>
            </a:r>
            <a:endParaRPr lang="es-AR" sz="800" dirty="0">
              <a:latin typeface="Arial" pitchFamily="34" charset="0"/>
              <a:cs typeface="Arial" pitchFamily="34" charset="0"/>
            </a:endParaRPr>
          </a:p>
        </p:txBody>
      </p:sp>
      <p:cxnSp>
        <p:nvCxnSpPr>
          <p:cNvPr id="10" name="9 Conector recto de flecha"/>
          <p:cNvCxnSpPr/>
          <p:nvPr/>
        </p:nvCxnSpPr>
        <p:spPr>
          <a:xfrm flipV="1">
            <a:off x="5938639" y="2335230"/>
            <a:ext cx="1657102" cy="71624"/>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2" name="11 CuadroTexto"/>
          <p:cNvSpPr txBox="1"/>
          <p:nvPr/>
        </p:nvSpPr>
        <p:spPr>
          <a:xfrm>
            <a:off x="315863" y="4434495"/>
            <a:ext cx="6472061" cy="276999"/>
          </a:xfrm>
          <a:prstGeom prst="rect">
            <a:avLst/>
          </a:prstGeom>
          <a:solidFill>
            <a:schemeClr val="accent5">
              <a:lumMod val="75000"/>
            </a:schemeClr>
          </a:solidFill>
        </p:spPr>
        <p:txBody>
          <a:bodyPr wrap="square" rtlCol="0">
            <a:spAutoFit/>
          </a:bodyPr>
          <a:lstStyle/>
          <a:p>
            <a:pPr algn="ctr"/>
            <a:r>
              <a:rPr lang="es-MX" sz="1200" dirty="0" smtClean="0">
                <a:solidFill>
                  <a:schemeClr val="bg1"/>
                </a:solidFill>
                <a:latin typeface="Arial" pitchFamily="34" charset="0"/>
                <a:cs typeface="Arial" pitchFamily="34" charset="0"/>
              </a:rPr>
              <a:t>2014</a:t>
            </a:r>
            <a:endParaRPr lang="es-AR" sz="1200" dirty="0">
              <a:solidFill>
                <a:schemeClr val="bg1"/>
              </a:solidFill>
              <a:latin typeface="Arial" pitchFamily="34" charset="0"/>
              <a:cs typeface="Arial" pitchFamily="34" charset="0"/>
            </a:endParaRPr>
          </a:p>
        </p:txBody>
      </p:sp>
      <p:sp>
        <p:nvSpPr>
          <p:cNvPr id="13" name="12 CuadroTexto"/>
          <p:cNvSpPr txBox="1"/>
          <p:nvPr/>
        </p:nvSpPr>
        <p:spPr>
          <a:xfrm>
            <a:off x="6855862" y="4425034"/>
            <a:ext cx="1124318" cy="276999"/>
          </a:xfrm>
          <a:prstGeom prst="rect">
            <a:avLst/>
          </a:prstGeom>
          <a:solidFill>
            <a:schemeClr val="accent4">
              <a:lumMod val="75000"/>
            </a:schemeClr>
          </a:solidFill>
        </p:spPr>
        <p:txBody>
          <a:bodyPr wrap="none" rtlCol="0">
            <a:spAutoFit/>
          </a:bodyPr>
          <a:lstStyle/>
          <a:p>
            <a:pPr algn="ctr"/>
            <a:r>
              <a:rPr lang="es-MX" sz="1200" dirty="0" smtClean="0">
                <a:solidFill>
                  <a:schemeClr val="bg1"/>
                </a:solidFill>
                <a:latin typeface="Arial" pitchFamily="34" charset="0"/>
                <a:cs typeface="Arial" pitchFamily="34" charset="0"/>
              </a:rPr>
              <a:t>2015</a:t>
            </a:r>
            <a:endParaRPr lang="es-AR" sz="1200" dirty="0">
              <a:solidFill>
                <a:schemeClr val="bg1"/>
              </a:solidFill>
              <a:latin typeface="Arial" pitchFamily="34" charset="0"/>
              <a:cs typeface="Arial" pitchFamily="34" charset="0"/>
            </a:endParaRPr>
          </a:p>
        </p:txBody>
      </p:sp>
      <p:sp>
        <p:nvSpPr>
          <p:cNvPr id="14" name="13 Rectángulo"/>
          <p:cNvSpPr/>
          <p:nvPr/>
        </p:nvSpPr>
        <p:spPr>
          <a:xfrm>
            <a:off x="7369274" y="1815820"/>
            <a:ext cx="602624" cy="2545159"/>
          </a:xfrm>
          <a:prstGeom prst="rect">
            <a:avLst/>
          </a:prstGeom>
          <a:noFill/>
          <a:ln>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15" name="14 Conector recto de flecha"/>
          <p:cNvCxnSpPr/>
          <p:nvPr/>
        </p:nvCxnSpPr>
        <p:spPr>
          <a:xfrm flipV="1">
            <a:off x="610047" y="2983302"/>
            <a:ext cx="6913686" cy="216024"/>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8" name="17 Rectángulo"/>
          <p:cNvSpPr/>
          <p:nvPr/>
        </p:nvSpPr>
        <p:spPr>
          <a:xfrm>
            <a:off x="145604" y="5833839"/>
            <a:ext cx="8828409" cy="797422"/>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AR" dirty="0"/>
          </a:p>
        </p:txBody>
      </p:sp>
    </p:spTree>
    <p:extLst>
      <p:ext uri="{BB962C8B-B14F-4D97-AF65-F5344CB8AC3E}">
        <p14:creationId xmlns:p14="http://schemas.microsoft.com/office/powerpoint/2010/main" val="18533689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9" name="38 Conector recto"/>
          <p:cNvCxnSpPr/>
          <p:nvPr/>
        </p:nvCxnSpPr>
        <p:spPr>
          <a:xfrm>
            <a:off x="353707" y="4768577"/>
            <a:ext cx="8221206"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6" name="25 Gráfico"/>
          <p:cNvGraphicFramePr/>
          <p:nvPr>
            <p:extLst>
              <p:ext uri="{D42A27DB-BD31-4B8C-83A1-F6EECF244321}">
                <p14:modId xmlns:p14="http://schemas.microsoft.com/office/powerpoint/2010/main" val="3397555273"/>
              </p:ext>
            </p:extLst>
          </p:nvPr>
        </p:nvGraphicFramePr>
        <p:xfrm>
          <a:off x="182205" y="2865845"/>
          <a:ext cx="2940093" cy="2435363"/>
        </p:xfrm>
        <a:graphic>
          <a:graphicData uri="http://schemas.openxmlformats.org/drawingml/2006/chart">
            <c:chart xmlns:c="http://schemas.openxmlformats.org/drawingml/2006/chart" xmlns:r="http://schemas.openxmlformats.org/officeDocument/2006/relationships" r:id="rId3"/>
          </a:graphicData>
        </a:graphic>
      </p:graphicFrame>
      <p:sp>
        <p:nvSpPr>
          <p:cNvPr id="23" name="22 Flecha abajo"/>
          <p:cNvSpPr/>
          <p:nvPr/>
        </p:nvSpPr>
        <p:spPr>
          <a:xfrm rot="5400000">
            <a:off x="2201282" y="2919398"/>
            <a:ext cx="769527" cy="924635"/>
          </a:xfrm>
          <a:prstGeom prst="downArrow">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s-AR"/>
          </a:p>
        </p:txBody>
      </p:sp>
      <p:sp>
        <p:nvSpPr>
          <p:cNvPr id="3" name="2 Flecha abajo"/>
          <p:cNvSpPr/>
          <p:nvPr/>
        </p:nvSpPr>
        <p:spPr>
          <a:xfrm rot="5400000">
            <a:off x="2258260" y="3822632"/>
            <a:ext cx="727972" cy="94882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p>
        </p:txBody>
      </p:sp>
      <p:sp>
        <p:nvSpPr>
          <p:cNvPr id="51"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smtClean="0">
                <a:solidFill>
                  <a:srgbClr val="1F497D">
                    <a:lumMod val="75000"/>
                  </a:srgbClr>
                </a:solidFill>
                <a:latin typeface="Arial" pitchFamily="34" charset="0"/>
                <a:cs typeface="Arial" pitchFamily="34" charset="0"/>
              </a:rPr>
              <a:t>Foco en situación procesal</a:t>
            </a:r>
            <a:endParaRPr lang="es-AR" sz="2400" dirty="0">
              <a:solidFill>
                <a:srgbClr val="1F497D">
                  <a:lumMod val="75000"/>
                </a:srgbClr>
              </a:solidFill>
              <a:latin typeface="Arial" pitchFamily="34" charset="0"/>
              <a:cs typeface="Arial" pitchFamily="34" charset="0"/>
            </a:endParaRPr>
          </a:p>
        </p:txBody>
      </p:sp>
      <p:cxnSp>
        <p:nvCxnSpPr>
          <p:cNvPr id="52"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graphicFrame>
        <p:nvGraphicFramePr>
          <p:cNvPr id="25" name="24 Gráfico"/>
          <p:cNvGraphicFramePr/>
          <p:nvPr>
            <p:extLst>
              <p:ext uri="{D42A27DB-BD31-4B8C-83A1-F6EECF244321}">
                <p14:modId xmlns:p14="http://schemas.microsoft.com/office/powerpoint/2010/main" val="3598384557"/>
              </p:ext>
            </p:extLst>
          </p:nvPr>
        </p:nvGraphicFramePr>
        <p:xfrm>
          <a:off x="2555776" y="1534962"/>
          <a:ext cx="4392488" cy="329800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7" name="26 Gráfico"/>
          <p:cNvGraphicFramePr/>
          <p:nvPr>
            <p:extLst>
              <p:ext uri="{D42A27DB-BD31-4B8C-83A1-F6EECF244321}">
                <p14:modId xmlns:p14="http://schemas.microsoft.com/office/powerpoint/2010/main" val="2593951315"/>
              </p:ext>
            </p:extLst>
          </p:nvPr>
        </p:nvGraphicFramePr>
        <p:xfrm>
          <a:off x="6126582" y="2877397"/>
          <a:ext cx="2909914" cy="2230931"/>
        </p:xfrm>
        <a:graphic>
          <a:graphicData uri="http://schemas.openxmlformats.org/drawingml/2006/chart">
            <c:chart xmlns:c="http://schemas.openxmlformats.org/drawingml/2006/chart" xmlns:r="http://schemas.openxmlformats.org/officeDocument/2006/relationships" r:id="rId5"/>
          </a:graphicData>
        </a:graphic>
      </p:graphicFrame>
      <p:sp>
        <p:nvSpPr>
          <p:cNvPr id="28" name="27 CuadroTexto"/>
          <p:cNvSpPr txBox="1"/>
          <p:nvPr/>
        </p:nvSpPr>
        <p:spPr>
          <a:xfrm>
            <a:off x="2761343" y="1778839"/>
            <a:ext cx="1322790" cy="400110"/>
          </a:xfrm>
          <a:prstGeom prst="rect">
            <a:avLst/>
          </a:prstGeom>
          <a:noFill/>
        </p:spPr>
        <p:txBody>
          <a:bodyPr wrap="square" rtlCol="0">
            <a:spAutoFit/>
          </a:bodyPr>
          <a:lstStyle/>
          <a:p>
            <a:pPr algn="ctr"/>
            <a:r>
              <a:rPr lang="es-MX" sz="1000" dirty="0" smtClean="0">
                <a:solidFill>
                  <a:schemeClr val="accent2">
                    <a:lumMod val="75000"/>
                  </a:schemeClr>
                </a:solidFill>
                <a:latin typeface="Arial" pitchFamily="34" charset="0"/>
                <a:cs typeface="Arial" pitchFamily="34" charset="0"/>
              </a:rPr>
              <a:t>Condenados/as 37,5%</a:t>
            </a:r>
            <a:endParaRPr lang="es-AR" sz="1000" dirty="0">
              <a:solidFill>
                <a:schemeClr val="accent2">
                  <a:lumMod val="75000"/>
                </a:schemeClr>
              </a:solidFill>
              <a:latin typeface="Arial" pitchFamily="34" charset="0"/>
              <a:cs typeface="Arial" pitchFamily="34" charset="0"/>
            </a:endParaRPr>
          </a:p>
        </p:txBody>
      </p:sp>
      <p:sp>
        <p:nvSpPr>
          <p:cNvPr id="29" name="28 CuadroTexto"/>
          <p:cNvSpPr txBox="1"/>
          <p:nvPr/>
        </p:nvSpPr>
        <p:spPr>
          <a:xfrm>
            <a:off x="5075970" y="1701895"/>
            <a:ext cx="1272920" cy="553998"/>
          </a:xfrm>
          <a:prstGeom prst="rect">
            <a:avLst/>
          </a:prstGeom>
          <a:noFill/>
        </p:spPr>
        <p:txBody>
          <a:bodyPr wrap="square" rtlCol="0">
            <a:spAutoFit/>
          </a:bodyPr>
          <a:lstStyle/>
          <a:p>
            <a:pPr algn="ctr"/>
            <a:r>
              <a:rPr lang="es-MX" sz="1000" dirty="0" smtClean="0">
                <a:solidFill>
                  <a:schemeClr val="accent1">
                    <a:lumMod val="75000"/>
                  </a:schemeClr>
                </a:solidFill>
                <a:latin typeface="Arial" pitchFamily="34" charset="0"/>
                <a:cs typeface="Arial" pitchFamily="34" charset="0"/>
              </a:rPr>
              <a:t>Encarcelados/as preventivamente</a:t>
            </a:r>
          </a:p>
          <a:p>
            <a:pPr algn="ctr"/>
            <a:r>
              <a:rPr lang="es-MX" sz="1000" dirty="0" smtClean="0">
                <a:solidFill>
                  <a:schemeClr val="accent1">
                    <a:lumMod val="75000"/>
                  </a:schemeClr>
                </a:solidFill>
                <a:latin typeface="Arial" pitchFamily="34" charset="0"/>
                <a:cs typeface="Arial" pitchFamily="34" charset="0"/>
              </a:rPr>
              <a:t>62,5%</a:t>
            </a:r>
            <a:endParaRPr lang="es-AR" sz="1000" dirty="0">
              <a:solidFill>
                <a:schemeClr val="accent1">
                  <a:lumMod val="75000"/>
                </a:schemeClr>
              </a:solidFill>
              <a:latin typeface="Arial" pitchFamily="34" charset="0"/>
              <a:cs typeface="Arial" pitchFamily="34" charset="0"/>
            </a:endParaRPr>
          </a:p>
        </p:txBody>
      </p:sp>
      <p:sp>
        <p:nvSpPr>
          <p:cNvPr id="31" name="30 Flecha abajo"/>
          <p:cNvSpPr/>
          <p:nvPr/>
        </p:nvSpPr>
        <p:spPr>
          <a:xfrm rot="5400000">
            <a:off x="2731299" y="2273217"/>
            <a:ext cx="540901" cy="404196"/>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latin typeface="Arial" pitchFamily="34" charset="0"/>
              <a:cs typeface="Arial" pitchFamily="34" charset="0"/>
            </a:endParaRPr>
          </a:p>
        </p:txBody>
      </p:sp>
      <p:graphicFrame>
        <p:nvGraphicFramePr>
          <p:cNvPr id="33" name="32 Tabla"/>
          <p:cNvGraphicFramePr>
            <a:graphicFrameLocks noGrp="1"/>
          </p:cNvGraphicFramePr>
          <p:nvPr>
            <p:extLst>
              <p:ext uri="{D42A27DB-BD31-4B8C-83A1-F6EECF244321}">
                <p14:modId xmlns:p14="http://schemas.microsoft.com/office/powerpoint/2010/main" val="3070536780"/>
              </p:ext>
            </p:extLst>
          </p:nvPr>
        </p:nvGraphicFramePr>
        <p:xfrm>
          <a:off x="326221" y="2195339"/>
          <a:ext cx="2235579" cy="525512"/>
        </p:xfrm>
        <a:graphic>
          <a:graphicData uri="http://schemas.openxmlformats.org/drawingml/2006/table">
            <a:tbl>
              <a:tblPr firstRow="1" bandRow="1">
                <a:tableStyleId>{21E4AEA4-8DFA-4A89-87EB-49C32662AFE0}</a:tableStyleId>
              </a:tblPr>
              <a:tblGrid>
                <a:gridCol w="2235579"/>
              </a:tblGrid>
              <a:tr h="525512">
                <a:tc>
                  <a:txBody>
                    <a:bodyPr/>
                    <a:lstStyle/>
                    <a:p>
                      <a:pPr algn="ctr"/>
                      <a:r>
                        <a:rPr lang="es-MX" sz="900" dirty="0" smtClean="0">
                          <a:latin typeface="Arial" pitchFamily="34" charset="0"/>
                          <a:cs typeface="Arial" pitchFamily="34" charset="0"/>
                        </a:rPr>
                        <a:t>Total condenados</a:t>
                      </a:r>
                      <a:r>
                        <a:rPr lang="es-MX" sz="900" baseline="0" dirty="0" smtClean="0">
                          <a:latin typeface="Arial" pitchFamily="34" charset="0"/>
                          <a:cs typeface="Arial" pitchFamily="34" charset="0"/>
                        </a:rPr>
                        <a:t> por j</a:t>
                      </a:r>
                      <a:r>
                        <a:rPr lang="es-MX" sz="900" dirty="0" smtClean="0">
                          <a:latin typeface="Arial" pitchFamily="34" charset="0"/>
                          <a:cs typeface="Arial" pitchFamily="34" charset="0"/>
                        </a:rPr>
                        <a:t>urisdicción de origen (%)</a:t>
                      </a:r>
                      <a:endParaRPr lang="es-AR" sz="900" dirty="0">
                        <a:latin typeface="Arial" pitchFamily="34" charset="0"/>
                        <a:cs typeface="Arial" pitchFamily="34" charset="0"/>
                      </a:endParaRPr>
                    </a:p>
                  </a:txBody>
                  <a:tcPr anchor="ctr"/>
                </a:tc>
              </a:tr>
            </a:tbl>
          </a:graphicData>
        </a:graphic>
      </p:graphicFrame>
      <p:graphicFrame>
        <p:nvGraphicFramePr>
          <p:cNvPr id="34" name="33 Tabla"/>
          <p:cNvGraphicFramePr>
            <a:graphicFrameLocks noGrp="1"/>
          </p:cNvGraphicFramePr>
          <p:nvPr>
            <p:extLst>
              <p:ext uri="{D42A27DB-BD31-4B8C-83A1-F6EECF244321}">
                <p14:modId xmlns:p14="http://schemas.microsoft.com/office/powerpoint/2010/main" val="67052671"/>
              </p:ext>
            </p:extLst>
          </p:nvPr>
        </p:nvGraphicFramePr>
        <p:xfrm>
          <a:off x="6485260" y="2212800"/>
          <a:ext cx="2119188" cy="502920"/>
        </p:xfrm>
        <a:graphic>
          <a:graphicData uri="http://schemas.openxmlformats.org/drawingml/2006/table">
            <a:tbl>
              <a:tblPr firstRow="1" bandRow="1">
                <a:tableStyleId>{5C22544A-7EE6-4342-B048-85BDC9FD1C3A}</a:tableStyleId>
              </a:tblPr>
              <a:tblGrid>
                <a:gridCol w="2119188"/>
              </a:tblGrid>
              <a:tr h="223825">
                <a:tc>
                  <a:txBody>
                    <a:bodyPr/>
                    <a:lstStyle/>
                    <a:p>
                      <a:pPr algn="ctr"/>
                      <a:r>
                        <a:rPr lang="es-MX" sz="900" dirty="0" smtClean="0">
                          <a:latin typeface="Arial" pitchFamily="34" charset="0"/>
                          <a:cs typeface="Arial" pitchFamily="34" charset="0"/>
                        </a:rPr>
                        <a:t>Total personas encarceladas preventivamente por jurisdicción de origen (%)</a:t>
                      </a:r>
                      <a:endParaRPr lang="es-AR" sz="900" dirty="0">
                        <a:latin typeface="Arial" pitchFamily="34" charset="0"/>
                        <a:cs typeface="Arial" pitchFamily="34" charset="0"/>
                      </a:endParaRPr>
                    </a:p>
                  </a:txBody>
                  <a:tcPr anchor="ctr">
                    <a:solidFill>
                      <a:schemeClr val="tx2">
                        <a:lumMod val="60000"/>
                        <a:lumOff val="40000"/>
                      </a:schemeClr>
                    </a:solidFill>
                  </a:tcPr>
                </a:tc>
              </a:tr>
            </a:tbl>
          </a:graphicData>
        </a:graphic>
      </p:graphicFrame>
      <p:sp>
        <p:nvSpPr>
          <p:cNvPr id="35" name="34 Flecha abajo"/>
          <p:cNvSpPr/>
          <p:nvPr/>
        </p:nvSpPr>
        <p:spPr>
          <a:xfrm rot="16200000">
            <a:off x="5761751" y="2468189"/>
            <a:ext cx="612910" cy="444616"/>
          </a:xfrm>
          <a:prstGeom prst="downArrow">
            <a:avLst/>
          </a:prstGeom>
          <a:solidFill>
            <a:schemeClr val="tx2">
              <a:lumMod val="60000"/>
              <a:lumOff val="4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s-AR">
              <a:latin typeface="Arial" pitchFamily="34" charset="0"/>
              <a:cs typeface="Arial" pitchFamily="34" charset="0"/>
            </a:endParaRPr>
          </a:p>
        </p:txBody>
      </p:sp>
      <p:sp>
        <p:nvSpPr>
          <p:cNvPr id="36" name="35 CuadroTexto"/>
          <p:cNvSpPr txBox="1"/>
          <p:nvPr/>
        </p:nvSpPr>
        <p:spPr>
          <a:xfrm>
            <a:off x="6804248" y="4765680"/>
            <a:ext cx="1543124" cy="338554"/>
          </a:xfrm>
          <a:prstGeom prst="rect">
            <a:avLst/>
          </a:prstGeom>
          <a:noFill/>
        </p:spPr>
        <p:txBody>
          <a:bodyPr wrap="square" rtlCol="0">
            <a:spAutoFit/>
          </a:bodyPr>
          <a:lstStyle/>
          <a:p>
            <a:pPr algn="ctr"/>
            <a:r>
              <a:rPr lang="es-MX" sz="800" dirty="0" smtClean="0">
                <a:latin typeface="Arial" pitchFamily="34" charset="0"/>
                <a:cs typeface="Arial" pitchFamily="34" charset="0"/>
              </a:rPr>
              <a:t>Base: 6651 encarcelados/as preventivamente</a:t>
            </a:r>
            <a:endParaRPr lang="es-AR" sz="800" dirty="0">
              <a:latin typeface="Arial" pitchFamily="34" charset="0"/>
              <a:cs typeface="Arial" pitchFamily="34" charset="0"/>
            </a:endParaRPr>
          </a:p>
        </p:txBody>
      </p:sp>
      <p:sp>
        <p:nvSpPr>
          <p:cNvPr id="37" name="36 CuadroTexto"/>
          <p:cNvSpPr txBox="1"/>
          <p:nvPr/>
        </p:nvSpPr>
        <p:spPr>
          <a:xfrm>
            <a:off x="827584" y="4775508"/>
            <a:ext cx="1440160" cy="215444"/>
          </a:xfrm>
          <a:prstGeom prst="rect">
            <a:avLst/>
          </a:prstGeom>
          <a:noFill/>
        </p:spPr>
        <p:txBody>
          <a:bodyPr wrap="square" rtlCol="0">
            <a:spAutoFit/>
          </a:bodyPr>
          <a:lstStyle/>
          <a:p>
            <a:pPr algn="ctr"/>
            <a:r>
              <a:rPr lang="es-MX" sz="800" dirty="0" smtClean="0">
                <a:latin typeface="Arial" pitchFamily="34" charset="0"/>
                <a:cs typeface="Arial" pitchFamily="34" charset="0"/>
              </a:rPr>
              <a:t>Base: 3984 condenados/as</a:t>
            </a:r>
            <a:endParaRPr lang="es-AR" sz="800" dirty="0">
              <a:latin typeface="Arial" pitchFamily="34" charset="0"/>
              <a:cs typeface="Arial" pitchFamily="34" charset="0"/>
            </a:endParaRPr>
          </a:p>
        </p:txBody>
      </p:sp>
      <p:sp>
        <p:nvSpPr>
          <p:cNvPr id="38" name="37 CuadroTexto"/>
          <p:cNvSpPr txBox="1"/>
          <p:nvPr/>
        </p:nvSpPr>
        <p:spPr>
          <a:xfrm>
            <a:off x="2660067" y="1052736"/>
            <a:ext cx="3726190" cy="369332"/>
          </a:xfrm>
          <a:prstGeom prst="rect">
            <a:avLst/>
          </a:prstGeom>
          <a:noFill/>
        </p:spPr>
        <p:txBody>
          <a:bodyPr wrap="square" rtlCol="0">
            <a:spAutoFit/>
          </a:bodyPr>
          <a:lstStyle/>
          <a:p>
            <a:pPr algn="ctr"/>
            <a:r>
              <a:rPr lang="es-MX" dirty="0">
                <a:solidFill>
                  <a:srgbClr val="1F497D">
                    <a:lumMod val="75000"/>
                  </a:srgbClr>
                </a:solidFill>
                <a:latin typeface="Arial" pitchFamily="34" charset="0"/>
                <a:ea typeface="+mj-ea"/>
                <a:cs typeface="Arial" pitchFamily="34" charset="0"/>
              </a:rPr>
              <a:t>Composición </a:t>
            </a:r>
            <a:r>
              <a:rPr lang="es-MX" dirty="0" smtClean="0">
                <a:solidFill>
                  <a:srgbClr val="1F497D">
                    <a:lumMod val="75000"/>
                  </a:srgbClr>
                </a:solidFill>
                <a:latin typeface="Arial" pitchFamily="34" charset="0"/>
                <a:ea typeface="+mj-ea"/>
                <a:cs typeface="Arial" pitchFamily="34" charset="0"/>
              </a:rPr>
              <a:t>en febrero de 2015</a:t>
            </a:r>
            <a:endParaRPr lang="es-MX" dirty="0">
              <a:solidFill>
                <a:srgbClr val="1F497D">
                  <a:lumMod val="75000"/>
                </a:srgbClr>
              </a:solidFill>
              <a:latin typeface="Arial" pitchFamily="34" charset="0"/>
              <a:ea typeface="+mj-ea"/>
              <a:cs typeface="Arial" pitchFamily="34" charset="0"/>
            </a:endParaRPr>
          </a:p>
        </p:txBody>
      </p:sp>
      <p:sp>
        <p:nvSpPr>
          <p:cNvPr id="2" name="1 CuadroTexto"/>
          <p:cNvSpPr txBox="1"/>
          <p:nvPr/>
        </p:nvSpPr>
        <p:spPr>
          <a:xfrm>
            <a:off x="2227299" y="4112376"/>
            <a:ext cx="969648" cy="369332"/>
          </a:xfrm>
          <a:prstGeom prst="rect">
            <a:avLst/>
          </a:prstGeom>
          <a:noFill/>
        </p:spPr>
        <p:txBody>
          <a:bodyPr wrap="square" rtlCol="0">
            <a:spAutoFit/>
          </a:bodyPr>
          <a:lstStyle/>
          <a:p>
            <a:pPr algn="ctr"/>
            <a:r>
              <a:rPr lang="es-MX" sz="900" dirty="0" smtClean="0">
                <a:solidFill>
                  <a:schemeClr val="bg1"/>
                </a:solidFill>
                <a:latin typeface="Arial" panose="020B0604020202020204" pitchFamily="34" charset="0"/>
                <a:cs typeface="Arial" panose="020B0604020202020204" pitchFamily="34" charset="0"/>
              </a:rPr>
              <a:t>Diciembre: 64%</a:t>
            </a:r>
          </a:p>
        </p:txBody>
      </p:sp>
      <p:sp>
        <p:nvSpPr>
          <p:cNvPr id="21" name="20 CuadroTexto"/>
          <p:cNvSpPr txBox="1"/>
          <p:nvPr/>
        </p:nvSpPr>
        <p:spPr>
          <a:xfrm>
            <a:off x="2227299" y="3203684"/>
            <a:ext cx="976549" cy="369332"/>
          </a:xfrm>
          <a:prstGeom prst="rect">
            <a:avLst/>
          </a:prstGeom>
          <a:noFill/>
        </p:spPr>
        <p:txBody>
          <a:bodyPr wrap="square" rtlCol="0">
            <a:spAutoFit/>
          </a:bodyPr>
          <a:lstStyle/>
          <a:p>
            <a:pPr algn="ctr"/>
            <a:r>
              <a:rPr lang="es-MX" sz="900" dirty="0" smtClean="0">
                <a:solidFill>
                  <a:schemeClr val="bg1"/>
                </a:solidFill>
                <a:latin typeface="Arial" panose="020B0604020202020204" pitchFamily="34" charset="0"/>
                <a:cs typeface="Arial" panose="020B0604020202020204" pitchFamily="34" charset="0"/>
              </a:rPr>
              <a:t>Diciembre: 24%</a:t>
            </a:r>
          </a:p>
        </p:txBody>
      </p:sp>
      <p:sp>
        <p:nvSpPr>
          <p:cNvPr id="24" name="23 Flecha abajo"/>
          <p:cNvSpPr/>
          <p:nvPr/>
        </p:nvSpPr>
        <p:spPr>
          <a:xfrm rot="5400000">
            <a:off x="8136436" y="2942752"/>
            <a:ext cx="659545" cy="911962"/>
          </a:xfrm>
          <a:prstGeom prst="downArrow">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s-AR" dirty="0">
              <a:latin typeface="Arial" panose="020B0604020202020204" pitchFamily="34" charset="0"/>
              <a:cs typeface="Arial" panose="020B0604020202020204" pitchFamily="34" charset="0"/>
            </a:endParaRPr>
          </a:p>
        </p:txBody>
      </p:sp>
      <p:sp>
        <p:nvSpPr>
          <p:cNvPr id="32" name="31 Flecha abajo"/>
          <p:cNvSpPr/>
          <p:nvPr/>
        </p:nvSpPr>
        <p:spPr>
          <a:xfrm rot="5400000">
            <a:off x="8134841" y="3806848"/>
            <a:ext cx="659545" cy="91196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latin typeface="Arial" panose="020B0604020202020204" pitchFamily="34" charset="0"/>
              <a:cs typeface="Arial" panose="020B0604020202020204" pitchFamily="34" charset="0"/>
            </a:endParaRPr>
          </a:p>
        </p:txBody>
      </p:sp>
      <p:sp>
        <p:nvSpPr>
          <p:cNvPr id="4" name="3 CuadroTexto"/>
          <p:cNvSpPr txBox="1"/>
          <p:nvPr/>
        </p:nvSpPr>
        <p:spPr>
          <a:xfrm>
            <a:off x="8018559" y="3212976"/>
            <a:ext cx="1020909" cy="369332"/>
          </a:xfrm>
          <a:prstGeom prst="rect">
            <a:avLst/>
          </a:prstGeom>
          <a:noFill/>
        </p:spPr>
        <p:txBody>
          <a:bodyPr wrap="square" rtlCol="0">
            <a:spAutoFit/>
          </a:bodyPr>
          <a:lstStyle/>
          <a:p>
            <a:pPr algn="ctr"/>
            <a:r>
              <a:rPr lang="es-MX" sz="900" dirty="0" smtClean="0">
                <a:solidFill>
                  <a:schemeClr val="bg1"/>
                </a:solidFill>
                <a:latin typeface="Arial" panose="020B0604020202020204" pitchFamily="34" charset="0"/>
                <a:cs typeface="Arial" panose="020B0604020202020204" pitchFamily="34" charset="0"/>
              </a:rPr>
              <a:t>Diciembre: </a:t>
            </a:r>
          </a:p>
          <a:p>
            <a:pPr algn="ctr"/>
            <a:r>
              <a:rPr lang="es-MX" sz="900" dirty="0" smtClean="0">
                <a:solidFill>
                  <a:schemeClr val="bg1"/>
                </a:solidFill>
                <a:latin typeface="Arial" panose="020B0604020202020204" pitchFamily="34" charset="0"/>
                <a:cs typeface="Arial" panose="020B0604020202020204" pitchFamily="34" charset="0"/>
              </a:rPr>
              <a:t>47%</a:t>
            </a:r>
            <a:endParaRPr lang="es-AR" sz="900" dirty="0">
              <a:solidFill>
                <a:schemeClr val="bg1"/>
              </a:solidFill>
              <a:latin typeface="Arial" panose="020B0604020202020204" pitchFamily="34" charset="0"/>
              <a:cs typeface="Arial" panose="020B0604020202020204" pitchFamily="34" charset="0"/>
            </a:endParaRPr>
          </a:p>
        </p:txBody>
      </p:sp>
      <p:sp>
        <p:nvSpPr>
          <p:cNvPr id="41" name="40 CuadroTexto"/>
          <p:cNvSpPr txBox="1"/>
          <p:nvPr/>
        </p:nvSpPr>
        <p:spPr>
          <a:xfrm>
            <a:off x="8105902" y="4082306"/>
            <a:ext cx="901118" cy="369332"/>
          </a:xfrm>
          <a:prstGeom prst="rect">
            <a:avLst/>
          </a:prstGeom>
          <a:noFill/>
        </p:spPr>
        <p:txBody>
          <a:bodyPr wrap="square" rtlCol="0">
            <a:spAutoFit/>
          </a:bodyPr>
          <a:lstStyle/>
          <a:p>
            <a:pPr algn="ctr"/>
            <a:r>
              <a:rPr lang="es-MX" sz="900" dirty="0" smtClean="0">
                <a:solidFill>
                  <a:schemeClr val="bg1"/>
                </a:solidFill>
                <a:latin typeface="Arial" panose="020B0604020202020204" pitchFamily="34" charset="0"/>
                <a:cs typeface="Arial" panose="020B0604020202020204" pitchFamily="34" charset="0"/>
              </a:rPr>
              <a:t>Diciembre: 50%</a:t>
            </a:r>
            <a:endParaRPr lang="es-AR" sz="900" dirty="0">
              <a:solidFill>
                <a:schemeClr val="bg1"/>
              </a:solidFill>
              <a:latin typeface="Arial" panose="020B0604020202020204" pitchFamily="34" charset="0"/>
              <a:cs typeface="Arial" panose="020B0604020202020204" pitchFamily="34" charset="0"/>
            </a:endParaRPr>
          </a:p>
        </p:txBody>
      </p:sp>
      <p:sp>
        <p:nvSpPr>
          <p:cNvPr id="42" name="16 CuadroTexto"/>
          <p:cNvSpPr txBox="1"/>
          <p:nvPr/>
        </p:nvSpPr>
        <p:spPr>
          <a:xfrm>
            <a:off x="227137" y="5661248"/>
            <a:ext cx="2997937" cy="215444"/>
          </a:xfrm>
          <a:prstGeom prst="rect">
            <a:avLst/>
          </a:prstGeom>
          <a:solidFill>
            <a:schemeClr val="bg1"/>
          </a:solidFill>
        </p:spPr>
        <p:txBody>
          <a:bodyPr wrap="none" rtlCol="0">
            <a:spAutoFit/>
          </a:bodyPr>
          <a:lstStyle/>
          <a:p>
            <a:r>
              <a:rPr lang="es-MX" sz="800" dirty="0" smtClean="0">
                <a:latin typeface="Arial" pitchFamily="34" charset="0"/>
                <a:cs typeface="Arial" pitchFamily="34" charset="0"/>
              </a:rPr>
              <a:t>Fuente: Partes semanales enviados por el SPF. Febrero 2015</a:t>
            </a:r>
            <a:endParaRPr lang="es-AR" sz="800" dirty="0">
              <a:latin typeface="Arial" pitchFamily="34" charset="0"/>
              <a:cs typeface="Arial" pitchFamily="34" charset="0"/>
            </a:endParaRPr>
          </a:p>
        </p:txBody>
      </p:sp>
      <p:sp>
        <p:nvSpPr>
          <p:cNvPr id="43" name="39 CuadroTexto"/>
          <p:cNvSpPr txBox="1"/>
          <p:nvPr/>
        </p:nvSpPr>
        <p:spPr>
          <a:xfrm>
            <a:off x="262662" y="6074132"/>
            <a:ext cx="8557810" cy="523220"/>
          </a:xfrm>
          <a:prstGeom prst="rect">
            <a:avLst/>
          </a:prstGeom>
          <a:noFill/>
        </p:spPr>
        <p:txBody>
          <a:bodyPr wrap="square" rtlCol="0">
            <a:spAutoFit/>
          </a:bodyPr>
          <a:lstStyle/>
          <a:p>
            <a:pPr algn="just"/>
            <a:r>
              <a:rPr lang="es-MX" sz="1400" dirty="0" smtClean="0">
                <a:solidFill>
                  <a:srgbClr val="17375E"/>
                </a:solidFill>
                <a:latin typeface="Arial" pitchFamily="34" charset="0"/>
                <a:cs typeface="Arial" pitchFamily="34" charset="0"/>
              </a:rPr>
              <a:t>Entre las personas presas con condena, se incrementa el grupo de personas que están a disposición de la justicia nacional. Entre quienes no tienen condena los valores son similares al mes anterior. </a:t>
            </a:r>
          </a:p>
        </p:txBody>
      </p:sp>
      <p:sp>
        <p:nvSpPr>
          <p:cNvPr id="40" name="39 Rectángulo"/>
          <p:cNvSpPr/>
          <p:nvPr/>
        </p:nvSpPr>
        <p:spPr>
          <a:xfrm>
            <a:off x="210780" y="6074132"/>
            <a:ext cx="8638267" cy="595228"/>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AR" dirty="0"/>
          </a:p>
        </p:txBody>
      </p:sp>
    </p:spTree>
    <p:extLst>
      <p:ext uri="{BB962C8B-B14F-4D97-AF65-F5344CB8AC3E}">
        <p14:creationId xmlns:p14="http://schemas.microsoft.com/office/powerpoint/2010/main" val="9855205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2 Grupo"/>
          <p:cNvGrpSpPr/>
          <p:nvPr/>
        </p:nvGrpSpPr>
        <p:grpSpPr>
          <a:xfrm>
            <a:off x="2989867" y="1050657"/>
            <a:ext cx="5470565" cy="5330671"/>
            <a:chOff x="2989867" y="1050657"/>
            <a:chExt cx="5470565" cy="5330671"/>
          </a:xfrm>
        </p:grpSpPr>
        <p:pic>
          <p:nvPicPr>
            <p:cNvPr id="83" name="Picture 2" descr="http://www.aefip.org/Fotos/Seccionales/mapa_argentin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5598" y="1294978"/>
              <a:ext cx="2571750" cy="5086350"/>
            </a:xfrm>
            <a:prstGeom prst="rect">
              <a:avLst/>
            </a:prstGeom>
            <a:noFill/>
            <a:extLst>
              <a:ext uri="{909E8E84-426E-40DD-AFC4-6F175D3DCCD1}">
                <a14:hiddenFill xmlns:a14="http://schemas.microsoft.com/office/drawing/2010/main">
                  <a:solidFill>
                    <a:srgbClr val="FFFFFF"/>
                  </a:solidFill>
                </a14:hiddenFill>
              </a:ext>
            </a:extLst>
          </p:spPr>
        </p:pic>
        <p:sp>
          <p:nvSpPr>
            <p:cNvPr id="84" name="83 Rectángulo"/>
            <p:cNvSpPr/>
            <p:nvPr/>
          </p:nvSpPr>
          <p:spPr>
            <a:xfrm>
              <a:off x="6721962" y="2551317"/>
              <a:ext cx="1312116" cy="335741"/>
            </a:xfrm>
            <a:prstGeom prst="rect">
              <a:avLst/>
            </a:prstGeom>
            <a:solidFill>
              <a:srgbClr val="93A299">
                <a:lumMod val="40000"/>
                <a:lumOff val="60000"/>
              </a:srgbClr>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292934">
                      <a:lumMod val="90000"/>
                      <a:lumOff val="10000"/>
                    </a:srgbClr>
                  </a:solidFill>
                  <a:effectLst/>
                  <a:uLnTx/>
                  <a:uFillTx/>
                  <a:latin typeface="Arial" pitchFamily="34" charset="0"/>
                  <a:cs typeface="Arial" pitchFamily="34" charset="0"/>
                </a:rPr>
                <a:t>-</a:t>
              </a:r>
              <a:r>
                <a:rPr kumimoji="0" lang="es-MX" sz="600" b="0" i="0" u="none" strike="noStrike" kern="0" cap="none" spc="0" normalizeH="0" baseline="0" noProof="0" dirty="0" err="1" smtClean="0">
                  <a:ln>
                    <a:noFill/>
                  </a:ln>
                  <a:solidFill>
                    <a:srgbClr val="292934">
                      <a:lumMod val="90000"/>
                      <a:lumOff val="10000"/>
                    </a:srgbClr>
                  </a:solidFill>
                  <a:effectLst/>
                  <a:uLnTx/>
                  <a:uFillTx/>
                  <a:latin typeface="Arial" pitchFamily="34" charset="0"/>
                  <a:cs typeface="Arial" pitchFamily="34" charset="0"/>
                </a:rPr>
                <a:t>Sta</a:t>
              </a:r>
              <a:r>
                <a:rPr kumimoji="0" lang="es-MX" sz="600" b="0" i="0" u="none" strike="noStrike" kern="0" cap="none" spc="0" normalizeH="0" baseline="0" noProof="0" dirty="0" smtClean="0">
                  <a:ln>
                    <a:noFill/>
                  </a:ln>
                  <a:solidFill>
                    <a:srgbClr val="292934">
                      <a:lumMod val="90000"/>
                      <a:lumOff val="10000"/>
                    </a:srgbClr>
                  </a:solidFill>
                  <a:effectLst/>
                  <a:uLnTx/>
                  <a:uFillTx/>
                  <a:latin typeface="Arial" pitchFamily="34" charset="0"/>
                  <a:cs typeface="Arial" pitchFamily="34" charset="0"/>
                </a:rPr>
                <a:t> Rosa: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292934">
                      <a:lumMod val="90000"/>
                      <a:lumOff val="10000"/>
                    </a:srgbClr>
                  </a:solidFill>
                  <a:effectLst/>
                  <a:uLnTx/>
                  <a:uFillTx/>
                  <a:latin typeface="Arial" pitchFamily="34" charset="0"/>
                  <a:cs typeface="Arial" pitchFamily="34" charset="0"/>
                </a:rPr>
                <a:t>Colonia Penal U.4</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292934">
                      <a:lumMod val="90000"/>
                      <a:lumOff val="10000"/>
                    </a:srgbClr>
                  </a:solidFill>
                  <a:effectLst/>
                  <a:uLnTx/>
                  <a:uFillTx/>
                  <a:latin typeface="Arial" pitchFamily="34" charset="0"/>
                  <a:cs typeface="Arial" pitchFamily="34" charset="0"/>
                </a:rPr>
                <a:t>Correccional mujeres U.13</a:t>
              </a:r>
              <a:endParaRPr kumimoji="0" lang="es-AR" sz="600" b="0" i="0" u="none" strike="noStrike" kern="0" cap="none" spc="0" normalizeH="0" baseline="0" noProof="0" dirty="0">
                <a:ln>
                  <a:noFill/>
                </a:ln>
                <a:solidFill>
                  <a:srgbClr val="292934">
                    <a:lumMod val="90000"/>
                    <a:lumOff val="10000"/>
                  </a:srgbClr>
                </a:solidFill>
                <a:effectLst/>
                <a:uLnTx/>
                <a:uFillTx/>
                <a:latin typeface="Arial" pitchFamily="34" charset="0"/>
                <a:cs typeface="Arial" pitchFamily="34" charset="0"/>
              </a:endParaRPr>
            </a:p>
          </p:txBody>
        </p:sp>
        <p:sp>
          <p:nvSpPr>
            <p:cNvPr id="85" name="84 Rectángulo"/>
            <p:cNvSpPr/>
            <p:nvPr/>
          </p:nvSpPr>
          <p:spPr>
            <a:xfrm>
              <a:off x="3792032" y="4202334"/>
              <a:ext cx="921920" cy="218351"/>
            </a:xfrm>
            <a:prstGeom prst="rect">
              <a:avLst/>
            </a:prstGeom>
            <a:solidFill>
              <a:srgbClr val="53AB94"/>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-Gral. Roca: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Colonia penal U.5</a:t>
              </a:r>
              <a:endParaRPr kumimoji="0" lang="es-AR" sz="6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86" name="85 Rectángulo"/>
            <p:cNvSpPr/>
            <p:nvPr/>
          </p:nvSpPr>
          <p:spPr>
            <a:xfrm>
              <a:off x="5702416" y="4805255"/>
              <a:ext cx="694382" cy="218351"/>
            </a:xfrm>
            <a:prstGeom prst="rect">
              <a:avLst/>
            </a:prstGeom>
            <a:solidFill>
              <a:srgbClr val="0070C0"/>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700" b="0" i="0" u="none" strike="noStrike" kern="0" cap="none" spc="0" normalizeH="0" baseline="0" noProof="0" dirty="0" smtClean="0">
                  <a:ln>
                    <a:noFill/>
                  </a:ln>
                  <a:solidFill>
                    <a:srgbClr val="FFFFFF"/>
                  </a:solidFill>
                  <a:effectLst/>
                  <a:uLnTx/>
                  <a:uFillTx/>
                  <a:latin typeface="Arial" pitchFamily="34" charset="0"/>
                  <a:cs typeface="Arial" pitchFamily="34" charset="0"/>
                </a:rPr>
                <a:t>-Rawson: </a:t>
              </a:r>
              <a:r>
                <a:rPr kumimoji="0" lang="es-MX" sz="700" b="0" i="0" u="none" strike="noStrike" kern="0" cap="none" spc="0" normalizeH="0" baseline="0" noProof="0" dirty="0">
                  <a:ln>
                    <a:noFill/>
                  </a:ln>
                  <a:solidFill>
                    <a:srgbClr val="FFFFFF"/>
                  </a:solidFill>
                  <a:effectLst/>
                  <a:uLnTx/>
                  <a:uFillTx/>
                  <a:latin typeface="Arial" pitchFamily="34" charset="0"/>
                  <a:cs typeface="Arial" pitchFamily="34" charset="0"/>
                </a:rPr>
                <a:t>U6</a:t>
              </a:r>
              <a:endParaRPr kumimoji="0" lang="es-AR" sz="7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87" name="86 Rectángulo"/>
            <p:cNvSpPr/>
            <p:nvPr/>
          </p:nvSpPr>
          <p:spPr>
            <a:xfrm>
              <a:off x="5993499" y="1050657"/>
              <a:ext cx="1060182" cy="221105"/>
            </a:xfrm>
            <a:prstGeom prst="rect">
              <a:avLst/>
            </a:prstGeom>
            <a:solidFill>
              <a:srgbClr val="BF77AA"/>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Resistencia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Prisión regional U.7</a:t>
              </a:r>
              <a:endParaRPr kumimoji="0" lang="es-AR" sz="6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88" name="87 Rectángulo"/>
            <p:cNvSpPr/>
            <p:nvPr/>
          </p:nvSpPr>
          <p:spPr>
            <a:xfrm>
              <a:off x="4532926" y="1420680"/>
              <a:ext cx="535596" cy="218351"/>
            </a:xfrm>
            <a:prstGeom prst="rect">
              <a:avLst/>
            </a:prstGeom>
            <a:solidFill>
              <a:srgbClr val="808DA0">
                <a:lumMod val="60000"/>
                <a:lumOff val="40000"/>
              </a:srgbClr>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Jujuy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U.22</a:t>
              </a:r>
              <a:endParaRPr kumimoji="0" lang="es-AR" sz="6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89" name="88 Rectángulo"/>
            <p:cNvSpPr/>
            <p:nvPr/>
          </p:nvSpPr>
          <p:spPr>
            <a:xfrm>
              <a:off x="3991455" y="3781919"/>
              <a:ext cx="740255" cy="218351"/>
            </a:xfrm>
            <a:prstGeom prst="rect">
              <a:avLst/>
            </a:prstGeom>
            <a:solidFill>
              <a:srgbClr val="D2533C">
                <a:lumMod val="40000"/>
                <a:lumOff val="60000"/>
              </a:srgbClr>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292934">
                      <a:lumMod val="90000"/>
                      <a:lumOff val="10000"/>
                    </a:srgbClr>
                  </a:solidFill>
                  <a:effectLst/>
                  <a:uLnTx/>
                  <a:uFillTx/>
                  <a:latin typeface="Arial" pitchFamily="34" charset="0"/>
                  <a:cs typeface="Arial" pitchFamily="34" charset="0"/>
                </a:rPr>
                <a:t>-Neuquén: U.9</a:t>
              </a:r>
              <a:endParaRPr kumimoji="0" lang="es-AR" sz="600" b="0" i="0" u="none" strike="noStrike" kern="0" cap="none" spc="0" normalizeH="0" baseline="0" noProof="0" dirty="0">
                <a:ln>
                  <a:noFill/>
                </a:ln>
                <a:solidFill>
                  <a:srgbClr val="292934">
                    <a:lumMod val="90000"/>
                    <a:lumOff val="10000"/>
                  </a:srgbClr>
                </a:solidFill>
                <a:effectLst/>
                <a:uLnTx/>
                <a:uFillTx/>
                <a:latin typeface="Arial" pitchFamily="34" charset="0"/>
                <a:cs typeface="Arial" pitchFamily="34" charset="0"/>
              </a:endParaRPr>
            </a:p>
          </p:txBody>
        </p:sp>
        <p:sp>
          <p:nvSpPr>
            <p:cNvPr id="90" name="89 Rectángulo"/>
            <p:cNvSpPr/>
            <p:nvPr/>
          </p:nvSpPr>
          <p:spPr>
            <a:xfrm>
              <a:off x="6849550" y="1661888"/>
              <a:ext cx="535596" cy="218351"/>
            </a:xfrm>
            <a:prstGeom prst="rect">
              <a:avLst/>
            </a:prstGeom>
            <a:solidFill>
              <a:srgbClr val="FFFF00"/>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292934">
                      <a:lumMod val="90000"/>
                      <a:lumOff val="10000"/>
                    </a:srgbClr>
                  </a:solidFill>
                  <a:effectLst/>
                  <a:uLnTx/>
                  <a:uFillTx/>
                  <a:latin typeface="Arial" pitchFamily="34" charset="0"/>
                  <a:cs typeface="Arial" pitchFamily="34" charset="0"/>
                </a:rPr>
                <a:t>Formosa: U.10</a:t>
              </a:r>
              <a:endParaRPr kumimoji="0" lang="es-AR" sz="600" b="0" i="0" u="none" strike="noStrike" kern="0" cap="none" spc="0" normalizeH="0" baseline="0" noProof="0" dirty="0">
                <a:ln>
                  <a:noFill/>
                </a:ln>
                <a:solidFill>
                  <a:srgbClr val="292934">
                    <a:lumMod val="90000"/>
                    <a:lumOff val="10000"/>
                  </a:srgbClr>
                </a:solidFill>
                <a:effectLst/>
                <a:uLnTx/>
                <a:uFillTx/>
                <a:latin typeface="Arial" pitchFamily="34" charset="0"/>
                <a:cs typeface="Arial" pitchFamily="34" charset="0"/>
              </a:endParaRPr>
            </a:p>
          </p:txBody>
        </p:sp>
        <p:sp>
          <p:nvSpPr>
            <p:cNvPr id="91" name="90 Rectángulo"/>
            <p:cNvSpPr/>
            <p:nvPr/>
          </p:nvSpPr>
          <p:spPr>
            <a:xfrm>
              <a:off x="6360487" y="1316597"/>
              <a:ext cx="880862" cy="218351"/>
            </a:xfrm>
            <a:prstGeom prst="rect">
              <a:avLst/>
            </a:prstGeom>
            <a:solidFill>
              <a:srgbClr val="BF77AA"/>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R. S. Peña: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Colonia penal  U.11</a:t>
              </a:r>
              <a:endParaRPr kumimoji="0" lang="es-AR" sz="6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92" name="91 Rectángulo"/>
            <p:cNvSpPr/>
            <p:nvPr/>
          </p:nvSpPr>
          <p:spPr>
            <a:xfrm>
              <a:off x="5657814" y="4460205"/>
              <a:ext cx="985991" cy="266896"/>
            </a:xfrm>
            <a:prstGeom prst="rect">
              <a:avLst/>
            </a:prstGeom>
            <a:solidFill>
              <a:srgbClr val="53AB94"/>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-Viedma:</a:t>
              </a:r>
              <a:endParaRPr kumimoji="0" lang="es-MX" sz="600" b="0" i="0" u="none" strike="noStrike" kern="0" cap="none" spc="0" normalizeH="0" baseline="0" noProof="0" dirty="0">
                <a:ln>
                  <a:noFill/>
                </a:ln>
                <a:solidFill>
                  <a:srgbClr val="FFFFFF"/>
                </a:solidFill>
                <a:effectLst/>
                <a:uLnTx/>
                <a:uFillTx/>
                <a:latin typeface="Arial" pitchFamily="34" charset="0"/>
                <a:cs typeface="Arial"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Colonia </a:t>
              </a:r>
              <a:r>
                <a:rPr kumimoji="0" lang="es-MX" sz="600" b="0" i="0" u="none" strike="noStrike" kern="0" cap="none" spc="0" normalizeH="0" baseline="0" noProof="0" dirty="0">
                  <a:ln>
                    <a:noFill/>
                  </a:ln>
                  <a:solidFill>
                    <a:srgbClr val="FFFFFF"/>
                  </a:solidFill>
                  <a:effectLst/>
                  <a:uLnTx/>
                  <a:uFillTx/>
                  <a:latin typeface="Arial" pitchFamily="34" charset="0"/>
                  <a:cs typeface="Arial" pitchFamily="34" charset="0"/>
                </a:rPr>
                <a:t>penal  </a:t>
              </a: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U.12</a:t>
              </a:r>
              <a:endParaRPr kumimoji="0" lang="es-MX" sz="6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93" name="92 Rectángulo"/>
            <p:cNvSpPr/>
            <p:nvPr/>
          </p:nvSpPr>
          <p:spPr>
            <a:xfrm>
              <a:off x="3952912" y="4645551"/>
              <a:ext cx="754857" cy="218351"/>
            </a:xfrm>
            <a:prstGeom prst="rect">
              <a:avLst/>
            </a:prstGeom>
            <a:solidFill>
              <a:srgbClr val="0070C0"/>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700" b="0" i="0" u="none" strike="noStrike" kern="0" cap="none" spc="0" normalizeH="0" baseline="0" noProof="0" dirty="0" smtClean="0">
                  <a:ln>
                    <a:noFill/>
                  </a:ln>
                  <a:solidFill>
                    <a:srgbClr val="FFFFFF"/>
                  </a:solidFill>
                  <a:effectLst/>
                  <a:uLnTx/>
                  <a:uFillTx/>
                  <a:latin typeface="Arial" pitchFamily="34" charset="0"/>
                  <a:cs typeface="Arial" pitchFamily="34" charset="0"/>
                </a:rPr>
                <a:t>-</a:t>
              </a:r>
              <a:r>
                <a:rPr kumimoji="0" lang="es-MX" sz="700" b="0" i="0" u="none" strike="noStrike" kern="0" cap="none" spc="0" normalizeH="0" baseline="0" noProof="0" dirty="0" err="1" smtClean="0">
                  <a:ln>
                    <a:noFill/>
                  </a:ln>
                  <a:solidFill>
                    <a:srgbClr val="FFFFFF"/>
                  </a:solidFill>
                  <a:effectLst/>
                  <a:uLnTx/>
                  <a:uFillTx/>
                  <a:latin typeface="Arial" pitchFamily="34" charset="0"/>
                  <a:cs typeface="Arial" pitchFamily="34" charset="0"/>
                </a:rPr>
                <a:t>Esquel</a:t>
              </a:r>
              <a:r>
                <a:rPr kumimoji="0" lang="es-MX" sz="700" b="0" i="0" u="none" strike="noStrike" kern="0" cap="none" spc="0" normalizeH="0" baseline="0" noProof="0" dirty="0" smtClean="0">
                  <a:ln>
                    <a:noFill/>
                  </a:ln>
                  <a:solidFill>
                    <a:srgbClr val="FFFFFF"/>
                  </a:solidFill>
                  <a:effectLst/>
                  <a:uLnTx/>
                  <a:uFillTx/>
                  <a:latin typeface="Arial" pitchFamily="34" charset="0"/>
                  <a:cs typeface="Arial" pitchFamily="34" charset="0"/>
                </a:rPr>
                <a:t>: U14</a:t>
              </a:r>
              <a:endParaRPr kumimoji="0" lang="es-AR" sz="7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94" name="93 Rectángulo"/>
            <p:cNvSpPr/>
            <p:nvPr/>
          </p:nvSpPr>
          <p:spPr>
            <a:xfrm>
              <a:off x="5683758" y="5371408"/>
              <a:ext cx="989404" cy="218351"/>
            </a:xfrm>
            <a:prstGeom prst="rect">
              <a:avLst/>
            </a:prstGeom>
            <a:solidFill>
              <a:srgbClr val="C86EB5"/>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700" b="0" i="0" u="none" strike="noStrike" kern="0" cap="none" spc="0" normalizeH="0" baseline="0" noProof="0" dirty="0" smtClean="0">
                  <a:ln>
                    <a:noFill/>
                  </a:ln>
                  <a:solidFill>
                    <a:srgbClr val="FFFFFF"/>
                  </a:solidFill>
                  <a:effectLst/>
                  <a:uLnTx/>
                  <a:uFillTx/>
                  <a:latin typeface="Arial" pitchFamily="34" charset="0"/>
                  <a:cs typeface="Arial" pitchFamily="34" charset="0"/>
                </a:rPr>
                <a:t>R. Gallegos: U15</a:t>
              </a:r>
              <a:endParaRPr kumimoji="0" lang="es-AR" sz="7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95" name="94 Rectángulo"/>
            <p:cNvSpPr/>
            <p:nvPr/>
          </p:nvSpPr>
          <p:spPr>
            <a:xfrm>
              <a:off x="3001287" y="1730965"/>
              <a:ext cx="1329053" cy="488575"/>
            </a:xfrm>
            <a:prstGeom prst="rect">
              <a:avLst/>
            </a:prstGeom>
            <a:solidFill>
              <a:srgbClr val="FF0000"/>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Salta: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CF NOA III (hombres y mujeres)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Instituto penitenciario U16</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Cárcel Federal U23</a:t>
              </a:r>
              <a:endParaRPr kumimoji="0" lang="es-AR" sz="6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96" name="95 Rectángulo"/>
            <p:cNvSpPr/>
            <p:nvPr/>
          </p:nvSpPr>
          <p:spPr>
            <a:xfrm>
              <a:off x="7192569" y="2021216"/>
              <a:ext cx="760389" cy="209314"/>
            </a:xfrm>
            <a:prstGeom prst="rect">
              <a:avLst/>
            </a:prstGeom>
            <a:solidFill>
              <a:srgbClr val="C00000"/>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Misiones: Candelaria U.17</a:t>
              </a:r>
              <a:endParaRPr kumimoji="0" lang="es-AR" sz="6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97" name="96 Rectángulo"/>
            <p:cNvSpPr/>
            <p:nvPr/>
          </p:nvSpPr>
          <p:spPr>
            <a:xfrm>
              <a:off x="6911484" y="3281247"/>
              <a:ext cx="1548948" cy="503987"/>
            </a:xfrm>
            <a:prstGeom prst="rect">
              <a:avLst/>
            </a:prstGeom>
            <a:solidFill>
              <a:srgbClr val="FF9933"/>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-CABA: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CPFCABA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a:ln>
                    <a:noFill/>
                  </a:ln>
                  <a:solidFill>
                    <a:srgbClr val="FFFFFF"/>
                  </a:solidFill>
                  <a:effectLst/>
                  <a:uLnTx/>
                  <a:uFillTx/>
                  <a:latin typeface="Arial" pitchFamily="34" charset="0"/>
                  <a:cs typeface="Arial" pitchFamily="34" charset="0"/>
                </a:rPr>
                <a:t>Pre </a:t>
              </a: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egreso U18</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Enfermedades infecciosas U.21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Unidad de tránsito U.28</a:t>
              </a:r>
              <a:endParaRPr kumimoji="0" lang="es-AR" sz="6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98" name="97 Rectángulo"/>
            <p:cNvSpPr/>
            <p:nvPr/>
          </p:nvSpPr>
          <p:spPr>
            <a:xfrm>
              <a:off x="6421404" y="2980877"/>
              <a:ext cx="1264554" cy="218351"/>
            </a:xfrm>
            <a:prstGeom prst="rect">
              <a:avLst/>
            </a:prstGeom>
            <a:solidFill>
              <a:srgbClr val="93A299">
                <a:lumMod val="40000"/>
                <a:lumOff val="60000"/>
              </a:srgbClr>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292934">
                      <a:lumMod val="90000"/>
                      <a:lumOff val="10000"/>
                    </a:srgbClr>
                  </a:solidFill>
                  <a:effectLst/>
                  <a:uLnTx/>
                  <a:uFillTx/>
                  <a:latin typeface="Arial" pitchFamily="34" charset="0"/>
                  <a:cs typeface="Arial" pitchFamily="34" charset="0"/>
                </a:rPr>
                <a:t>-Gral</a:t>
              </a:r>
              <a:r>
                <a:rPr kumimoji="0" lang="es-MX" sz="600" b="0" i="0" u="none" strike="noStrike" kern="0" cap="none" spc="0" normalizeH="0" baseline="0" noProof="0" dirty="0">
                  <a:ln>
                    <a:noFill/>
                  </a:ln>
                  <a:solidFill>
                    <a:srgbClr val="292934">
                      <a:lumMod val="90000"/>
                      <a:lumOff val="10000"/>
                    </a:srgbClr>
                  </a:solidFill>
                  <a:effectLst/>
                  <a:uLnTx/>
                  <a:uFillTx/>
                  <a:latin typeface="Arial" pitchFamily="34" charset="0"/>
                  <a:cs typeface="Arial" pitchFamily="34" charset="0"/>
                </a:rPr>
                <a:t>. Pico </a:t>
              </a:r>
              <a:r>
                <a:rPr kumimoji="0" lang="es-MX" sz="600" b="0" i="0" u="none" strike="noStrike" kern="0" cap="none" spc="0" normalizeH="0" baseline="0" noProof="0" dirty="0" smtClean="0">
                  <a:ln>
                    <a:noFill/>
                  </a:ln>
                  <a:solidFill>
                    <a:srgbClr val="292934">
                      <a:lumMod val="90000"/>
                      <a:lumOff val="10000"/>
                    </a:srgbClr>
                  </a:solidFill>
                  <a:effectLst/>
                  <a:uLnTx/>
                  <a:uFillTx/>
                  <a:latin typeface="Arial" pitchFamily="34" charset="0"/>
                  <a:cs typeface="Arial" pitchFamily="34" charset="0"/>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292934">
                      <a:lumMod val="90000"/>
                      <a:lumOff val="10000"/>
                    </a:srgbClr>
                  </a:solidFill>
                  <a:effectLst/>
                  <a:uLnTx/>
                  <a:uFillTx/>
                  <a:latin typeface="Arial" pitchFamily="34" charset="0"/>
                  <a:cs typeface="Arial" pitchFamily="34" charset="0"/>
                </a:rPr>
                <a:t>Correccional </a:t>
              </a:r>
              <a:r>
                <a:rPr kumimoji="0" lang="es-MX" sz="600" b="0" i="0" u="none" strike="noStrike" kern="0" cap="none" spc="0" normalizeH="0" baseline="0" noProof="0" dirty="0">
                  <a:ln>
                    <a:noFill/>
                  </a:ln>
                  <a:solidFill>
                    <a:srgbClr val="292934">
                      <a:lumMod val="90000"/>
                      <a:lumOff val="10000"/>
                    </a:srgbClr>
                  </a:solidFill>
                  <a:effectLst/>
                  <a:uLnTx/>
                  <a:uFillTx/>
                  <a:latin typeface="Arial" pitchFamily="34" charset="0"/>
                  <a:cs typeface="Arial" pitchFamily="34" charset="0"/>
                </a:rPr>
                <a:t>abierto U.25</a:t>
              </a:r>
              <a:endParaRPr kumimoji="0" lang="es-AR" sz="600" b="0" i="0" u="none" strike="noStrike" kern="0" cap="none" spc="0" normalizeH="0" baseline="0" noProof="0" dirty="0">
                <a:ln>
                  <a:noFill/>
                </a:ln>
                <a:solidFill>
                  <a:srgbClr val="292934">
                    <a:lumMod val="90000"/>
                    <a:lumOff val="10000"/>
                  </a:srgbClr>
                </a:solidFill>
                <a:effectLst/>
                <a:uLnTx/>
                <a:uFillTx/>
                <a:latin typeface="Arial" pitchFamily="34" charset="0"/>
                <a:cs typeface="Arial" pitchFamily="34" charset="0"/>
              </a:endParaRPr>
            </a:p>
          </p:txBody>
        </p:sp>
        <p:sp>
          <p:nvSpPr>
            <p:cNvPr id="99" name="98 Rectángulo"/>
            <p:cNvSpPr/>
            <p:nvPr/>
          </p:nvSpPr>
          <p:spPr>
            <a:xfrm>
              <a:off x="6856442" y="3988377"/>
              <a:ext cx="920633" cy="474225"/>
            </a:xfrm>
            <a:prstGeom prst="rect">
              <a:avLst/>
            </a:prstGeom>
            <a:solidFill>
              <a:srgbClr val="FFB48F"/>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292934">
                      <a:lumMod val="90000"/>
                      <a:lumOff val="10000"/>
                    </a:srgbClr>
                  </a:solidFill>
                  <a:effectLst/>
                  <a:uLnTx/>
                  <a:uFillTx/>
                  <a:latin typeface="Arial" pitchFamily="34" charset="0"/>
                  <a:cs typeface="Arial" pitchFamily="34" charset="0"/>
                </a:rPr>
                <a:t>-Ezeiza: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292934">
                      <a:lumMod val="90000"/>
                      <a:lumOff val="10000"/>
                    </a:srgbClr>
                  </a:solidFill>
                  <a:effectLst/>
                  <a:uLnTx/>
                  <a:uFillTx/>
                  <a:latin typeface="Arial" pitchFamily="34" charset="0"/>
                  <a:cs typeface="Arial" pitchFamily="34" charset="0"/>
                </a:rPr>
                <a:t>CPF I y IV</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292934">
                      <a:lumMod val="90000"/>
                      <a:lumOff val="10000"/>
                    </a:srgbClr>
                  </a:solidFill>
                  <a:effectLst/>
                  <a:uLnTx/>
                  <a:uFillTx/>
                  <a:latin typeface="Arial" pitchFamily="34" charset="0"/>
                  <a:cs typeface="Arial" pitchFamily="34" charset="0"/>
                </a:rPr>
                <a:t>Colonia Penal  U.19</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292934">
                      <a:lumMod val="90000"/>
                      <a:lumOff val="10000"/>
                    </a:srgbClr>
                  </a:solidFill>
                  <a:effectLst/>
                  <a:uLnTx/>
                  <a:uFillTx/>
                  <a:latin typeface="Arial" pitchFamily="34" charset="0"/>
                  <a:cs typeface="Arial" pitchFamily="34" charset="0"/>
                </a:rPr>
                <a:t>CF Mujeres U.31</a:t>
              </a:r>
              <a:endParaRPr kumimoji="0" lang="es-AR" sz="600" b="0" i="0" u="none" strike="noStrike" kern="0" cap="none" spc="0" normalizeH="0" baseline="0" noProof="0" dirty="0">
                <a:ln>
                  <a:noFill/>
                </a:ln>
                <a:solidFill>
                  <a:srgbClr val="292934">
                    <a:lumMod val="90000"/>
                    <a:lumOff val="10000"/>
                  </a:srgbClr>
                </a:solidFill>
                <a:effectLst/>
                <a:uLnTx/>
                <a:uFillTx/>
                <a:latin typeface="Arial" pitchFamily="34" charset="0"/>
                <a:cs typeface="Arial" pitchFamily="34" charset="0"/>
              </a:endParaRPr>
            </a:p>
          </p:txBody>
        </p:sp>
        <p:sp>
          <p:nvSpPr>
            <p:cNvPr id="100" name="99 Rectángulo"/>
            <p:cNvSpPr/>
            <p:nvPr/>
          </p:nvSpPr>
          <p:spPr>
            <a:xfrm>
              <a:off x="3650022" y="2442141"/>
              <a:ext cx="1150702" cy="218351"/>
            </a:xfrm>
            <a:prstGeom prst="rect">
              <a:avLst/>
            </a:prstGeom>
            <a:solidFill>
              <a:srgbClr val="00B0F0"/>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S Estero: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Instituto penal federal U.10</a:t>
              </a:r>
              <a:endParaRPr kumimoji="0" lang="es-AR" sz="6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101" name="100 Rectángulo"/>
            <p:cNvSpPr/>
            <p:nvPr/>
          </p:nvSpPr>
          <p:spPr>
            <a:xfrm>
              <a:off x="5945846" y="4037182"/>
              <a:ext cx="682055" cy="351544"/>
            </a:xfrm>
            <a:prstGeom prst="rect">
              <a:avLst/>
            </a:prstGeom>
            <a:solidFill>
              <a:srgbClr val="FFB48F"/>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a:ln>
                    <a:noFill/>
                  </a:ln>
                  <a:solidFill>
                    <a:srgbClr val="292934">
                      <a:lumMod val="90000"/>
                      <a:lumOff val="10000"/>
                    </a:srgbClr>
                  </a:solidFill>
                  <a:effectLst/>
                  <a:uLnTx/>
                  <a:uFillTx/>
                  <a:latin typeface="Arial" pitchFamily="34" charset="0"/>
                  <a:cs typeface="Arial" pitchFamily="34" charset="0"/>
                </a:rPr>
                <a:t>-Marcos </a:t>
              </a:r>
              <a:r>
                <a:rPr kumimoji="0" lang="es-MX" sz="600" b="0" i="0" u="none" strike="noStrike" kern="0" cap="none" spc="0" normalizeH="0" baseline="0" noProof="0" dirty="0" smtClean="0">
                  <a:ln>
                    <a:noFill/>
                  </a:ln>
                  <a:solidFill>
                    <a:srgbClr val="292934">
                      <a:lumMod val="90000"/>
                      <a:lumOff val="10000"/>
                    </a:srgbClr>
                  </a:solidFill>
                  <a:effectLst/>
                  <a:uLnTx/>
                  <a:uFillTx/>
                  <a:latin typeface="Arial" pitchFamily="34" charset="0"/>
                  <a:cs typeface="Arial" pitchFamily="34" charset="0"/>
                </a:rPr>
                <a:t>Paz:</a:t>
              </a:r>
              <a:endParaRPr kumimoji="0" lang="es-MX" sz="600" b="0" i="0" u="none" strike="noStrike" kern="0" cap="none" spc="0" normalizeH="0" baseline="0" noProof="0" dirty="0">
                <a:ln>
                  <a:noFill/>
                </a:ln>
                <a:solidFill>
                  <a:srgbClr val="292934">
                    <a:lumMod val="90000"/>
                    <a:lumOff val="10000"/>
                  </a:srgbClr>
                </a:solidFill>
                <a:effectLst/>
                <a:uLnTx/>
                <a:uFillTx/>
                <a:latin typeface="Arial" pitchFamily="34" charset="0"/>
                <a:cs typeface="Arial"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292934">
                      <a:lumMod val="90000"/>
                      <a:lumOff val="10000"/>
                    </a:srgbClr>
                  </a:solidFill>
                  <a:effectLst/>
                  <a:uLnTx/>
                  <a:uFillTx/>
                  <a:latin typeface="Arial" pitchFamily="34" charset="0"/>
                  <a:cs typeface="Arial" pitchFamily="34" charset="0"/>
                </a:rPr>
                <a:t>CPF </a:t>
              </a:r>
              <a:r>
                <a:rPr kumimoji="0" lang="es-MX" sz="600" b="0" i="0" u="none" strike="noStrike" kern="0" cap="none" spc="0" normalizeH="0" baseline="0" noProof="0" dirty="0">
                  <a:ln>
                    <a:noFill/>
                  </a:ln>
                  <a:solidFill>
                    <a:srgbClr val="292934">
                      <a:lumMod val="90000"/>
                      <a:lumOff val="10000"/>
                    </a:srgbClr>
                  </a:solidFill>
                  <a:effectLst/>
                  <a:uLnTx/>
                  <a:uFillTx/>
                  <a:latin typeface="Arial" pitchFamily="34" charset="0"/>
                  <a:cs typeface="Arial" pitchFamily="34" charset="0"/>
                </a:rPr>
                <a:t>II</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a:ln>
                    <a:noFill/>
                  </a:ln>
                  <a:solidFill>
                    <a:srgbClr val="292934">
                      <a:lumMod val="90000"/>
                      <a:lumOff val="10000"/>
                    </a:srgbClr>
                  </a:solidFill>
                  <a:effectLst/>
                  <a:uLnTx/>
                  <a:uFillTx/>
                  <a:latin typeface="Arial" pitchFamily="34" charset="0"/>
                  <a:cs typeface="Arial" pitchFamily="34" charset="0"/>
                </a:rPr>
                <a:t>CF </a:t>
              </a:r>
              <a:r>
                <a:rPr kumimoji="0" lang="es-MX" sz="600" b="0" i="0" u="none" strike="noStrike" kern="0" cap="none" spc="0" normalizeH="0" baseline="0" noProof="0" dirty="0" err="1" smtClean="0">
                  <a:ln>
                    <a:noFill/>
                  </a:ln>
                  <a:solidFill>
                    <a:srgbClr val="292934">
                      <a:lumMod val="90000"/>
                      <a:lumOff val="10000"/>
                    </a:srgbClr>
                  </a:solidFill>
                  <a:effectLst/>
                  <a:uLnTx/>
                  <a:uFillTx/>
                  <a:latin typeface="Arial" pitchFamily="34" charset="0"/>
                  <a:cs typeface="Arial" pitchFamily="34" charset="0"/>
                </a:rPr>
                <a:t>Jov</a:t>
              </a:r>
              <a:r>
                <a:rPr kumimoji="0" lang="es-MX" sz="600" b="0" i="0" u="none" strike="noStrike" kern="0" cap="none" spc="0" normalizeH="0" baseline="0" noProof="0" dirty="0" smtClean="0">
                  <a:ln>
                    <a:noFill/>
                  </a:ln>
                  <a:solidFill>
                    <a:srgbClr val="292934">
                      <a:lumMod val="90000"/>
                      <a:lumOff val="10000"/>
                    </a:srgbClr>
                  </a:solidFill>
                  <a:effectLst/>
                  <a:uLnTx/>
                  <a:uFillTx/>
                  <a:latin typeface="Arial" pitchFamily="34" charset="0"/>
                  <a:cs typeface="Arial" pitchFamily="34" charset="0"/>
                </a:rPr>
                <a:t>. </a:t>
              </a:r>
              <a:r>
                <a:rPr kumimoji="0" lang="es-MX" sz="600" b="0" i="0" u="none" strike="noStrike" kern="0" cap="none" spc="0" normalizeH="0" baseline="0" noProof="0" dirty="0">
                  <a:ln>
                    <a:noFill/>
                  </a:ln>
                  <a:solidFill>
                    <a:srgbClr val="292934">
                      <a:lumMod val="90000"/>
                      <a:lumOff val="10000"/>
                    </a:srgbClr>
                  </a:solidFill>
                  <a:effectLst/>
                  <a:uLnTx/>
                  <a:uFillTx/>
                  <a:latin typeface="Arial" pitchFamily="34" charset="0"/>
                  <a:cs typeface="Arial" pitchFamily="34" charset="0"/>
                </a:rPr>
                <a:t>Ad</a:t>
              </a:r>
              <a:endParaRPr kumimoji="0" lang="es-AR" sz="600" b="0" i="0" u="none" strike="noStrike" kern="0" cap="none" spc="0" normalizeH="0" baseline="0" noProof="0" dirty="0">
                <a:ln>
                  <a:noFill/>
                </a:ln>
                <a:solidFill>
                  <a:srgbClr val="292934">
                    <a:lumMod val="90000"/>
                    <a:lumOff val="10000"/>
                  </a:srgbClr>
                </a:solidFill>
                <a:effectLst/>
                <a:uLnTx/>
                <a:uFillTx/>
                <a:latin typeface="Arial" pitchFamily="34" charset="0"/>
                <a:cs typeface="Arial" pitchFamily="34" charset="0"/>
              </a:endParaRPr>
            </a:p>
          </p:txBody>
        </p:sp>
        <p:cxnSp>
          <p:nvCxnSpPr>
            <p:cNvPr id="102" name="101 Conector recto"/>
            <p:cNvCxnSpPr>
              <a:endCxn id="84" idx="1"/>
            </p:cNvCxnSpPr>
            <p:nvPr/>
          </p:nvCxnSpPr>
          <p:spPr>
            <a:xfrm flipV="1">
              <a:off x="5585806" y="2719188"/>
              <a:ext cx="1136156" cy="725006"/>
            </a:xfrm>
            <a:prstGeom prst="line">
              <a:avLst/>
            </a:prstGeom>
            <a:noFill/>
            <a:ln w="9525" cap="flat" cmpd="sng" algn="ctr">
              <a:solidFill>
                <a:srgbClr val="93A299"/>
              </a:solidFill>
              <a:prstDash val="solid"/>
            </a:ln>
            <a:effectLst/>
          </p:spPr>
        </p:cxnSp>
        <p:cxnSp>
          <p:nvCxnSpPr>
            <p:cNvPr id="103" name="102 Conector recto"/>
            <p:cNvCxnSpPr/>
            <p:nvPr/>
          </p:nvCxnSpPr>
          <p:spPr>
            <a:xfrm>
              <a:off x="6449902" y="3432820"/>
              <a:ext cx="446520" cy="99253"/>
            </a:xfrm>
            <a:prstGeom prst="line">
              <a:avLst/>
            </a:prstGeom>
            <a:noFill/>
            <a:ln w="9525" cap="flat" cmpd="sng" algn="ctr">
              <a:solidFill>
                <a:srgbClr val="93A299"/>
              </a:solidFill>
              <a:prstDash val="solid"/>
            </a:ln>
            <a:effectLst/>
          </p:spPr>
        </p:cxnSp>
        <p:cxnSp>
          <p:nvCxnSpPr>
            <p:cNvPr id="104" name="103 Conector recto"/>
            <p:cNvCxnSpPr>
              <a:endCxn id="90" idx="1"/>
            </p:cNvCxnSpPr>
            <p:nvPr/>
          </p:nvCxnSpPr>
          <p:spPr>
            <a:xfrm flipV="1">
              <a:off x="6360487" y="1771064"/>
              <a:ext cx="489063" cy="204189"/>
            </a:xfrm>
            <a:prstGeom prst="line">
              <a:avLst/>
            </a:prstGeom>
            <a:noFill/>
            <a:ln w="9525" cap="flat" cmpd="sng" algn="ctr">
              <a:solidFill>
                <a:srgbClr val="93A299"/>
              </a:solidFill>
              <a:prstDash val="solid"/>
            </a:ln>
            <a:effectLst/>
          </p:spPr>
        </p:cxnSp>
        <p:cxnSp>
          <p:nvCxnSpPr>
            <p:cNvPr id="105" name="104 Conector recto"/>
            <p:cNvCxnSpPr>
              <a:endCxn id="99" idx="1"/>
            </p:cNvCxnSpPr>
            <p:nvPr/>
          </p:nvCxnSpPr>
          <p:spPr>
            <a:xfrm>
              <a:off x="6289286" y="3634607"/>
              <a:ext cx="567156" cy="590883"/>
            </a:xfrm>
            <a:prstGeom prst="line">
              <a:avLst/>
            </a:prstGeom>
            <a:noFill/>
            <a:ln w="9525" cap="flat" cmpd="sng" algn="ctr">
              <a:solidFill>
                <a:srgbClr val="93A299"/>
              </a:solidFill>
              <a:prstDash val="solid"/>
            </a:ln>
            <a:effectLst/>
          </p:spPr>
        </p:cxnSp>
        <p:cxnSp>
          <p:nvCxnSpPr>
            <p:cNvPr id="106" name="105 Conector recto"/>
            <p:cNvCxnSpPr/>
            <p:nvPr/>
          </p:nvCxnSpPr>
          <p:spPr>
            <a:xfrm>
              <a:off x="6258975" y="3703445"/>
              <a:ext cx="27332" cy="317123"/>
            </a:xfrm>
            <a:prstGeom prst="line">
              <a:avLst/>
            </a:prstGeom>
            <a:noFill/>
            <a:ln w="9525" cap="flat" cmpd="sng" algn="ctr">
              <a:solidFill>
                <a:srgbClr val="93A299"/>
              </a:solidFill>
              <a:prstDash val="solid"/>
            </a:ln>
            <a:effectLst/>
          </p:spPr>
        </p:cxnSp>
        <p:pic>
          <p:nvPicPr>
            <p:cNvPr id="107" name="Picture 8" descr="Hombre Mujer Icono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461" r="59357" b="124"/>
            <a:stretch/>
          </p:blipFill>
          <p:spPr bwMode="auto">
            <a:xfrm>
              <a:off x="7855838" y="2746846"/>
              <a:ext cx="97121" cy="199335"/>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8" descr="Hombre Mujer Icono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461" r="59357" b="124"/>
            <a:stretch/>
          </p:blipFill>
          <p:spPr bwMode="auto">
            <a:xfrm>
              <a:off x="7648925" y="4296198"/>
              <a:ext cx="97121" cy="199335"/>
            </a:xfrm>
            <a:prstGeom prst="rect">
              <a:avLst/>
            </a:prstGeom>
            <a:noFill/>
            <a:extLst>
              <a:ext uri="{909E8E84-426E-40DD-AFC4-6F175D3DCCD1}">
                <a14:hiddenFill xmlns:a14="http://schemas.microsoft.com/office/drawing/2010/main">
                  <a:solidFill>
                    <a:srgbClr val="FFFFFF"/>
                  </a:solidFill>
                </a14:hiddenFill>
              </a:ext>
            </a:extLst>
          </p:spPr>
        </p:pic>
        <p:cxnSp>
          <p:nvCxnSpPr>
            <p:cNvPr id="109" name="108 Conector recto"/>
            <p:cNvCxnSpPr>
              <a:endCxn id="98" idx="1"/>
            </p:cNvCxnSpPr>
            <p:nvPr/>
          </p:nvCxnSpPr>
          <p:spPr>
            <a:xfrm flipV="1">
              <a:off x="5481638" y="3090053"/>
              <a:ext cx="939766" cy="535278"/>
            </a:xfrm>
            <a:prstGeom prst="line">
              <a:avLst/>
            </a:prstGeom>
            <a:noFill/>
            <a:ln w="9525" cap="flat" cmpd="sng" algn="ctr">
              <a:solidFill>
                <a:srgbClr val="93A299"/>
              </a:solidFill>
              <a:prstDash val="solid"/>
            </a:ln>
            <a:effectLst/>
          </p:spPr>
        </p:cxnSp>
        <p:cxnSp>
          <p:nvCxnSpPr>
            <p:cNvPr id="110" name="109 Conector recto"/>
            <p:cNvCxnSpPr>
              <a:endCxn id="85" idx="3"/>
            </p:cNvCxnSpPr>
            <p:nvPr/>
          </p:nvCxnSpPr>
          <p:spPr>
            <a:xfrm flipH="1">
              <a:off x="4713952" y="4081341"/>
              <a:ext cx="540729" cy="230169"/>
            </a:xfrm>
            <a:prstGeom prst="line">
              <a:avLst/>
            </a:prstGeom>
            <a:noFill/>
            <a:ln w="9525" cap="flat" cmpd="sng" algn="ctr">
              <a:solidFill>
                <a:srgbClr val="93A299"/>
              </a:solidFill>
              <a:prstDash val="solid"/>
            </a:ln>
            <a:effectLst/>
          </p:spPr>
        </p:cxnSp>
        <p:cxnSp>
          <p:nvCxnSpPr>
            <p:cNvPr id="111" name="110 Conector recto"/>
            <p:cNvCxnSpPr/>
            <p:nvPr/>
          </p:nvCxnSpPr>
          <p:spPr>
            <a:xfrm flipH="1" flipV="1">
              <a:off x="4731712" y="3891094"/>
              <a:ext cx="252604" cy="19477"/>
            </a:xfrm>
            <a:prstGeom prst="line">
              <a:avLst/>
            </a:prstGeom>
            <a:noFill/>
            <a:ln w="9525" cap="flat" cmpd="sng" algn="ctr">
              <a:solidFill>
                <a:srgbClr val="93A299"/>
              </a:solidFill>
              <a:prstDash val="solid"/>
            </a:ln>
            <a:effectLst/>
          </p:spPr>
        </p:cxnSp>
        <p:cxnSp>
          <p:nvCxnSpPr>
            <p:cNvPr id="112" name="111 Conector recto"/>
            <p:cNvCxnSpPr/>
            <p:nvPr/>
          </p:nvCxnSpPr>
          <p:spPr>
            <a:xfrm flipH="1">
              <a:off x="4713952" y="4727101"/>
              <a:ext cx="228782" cy="0"/>
            </a:xfrm>
            <a:prstGeom prst="line">
              <a:avLst/>
            </a:prstGeom>
            <a:noFill/>
            <a:ln w="9525" cap="flat" cmpd="sng" algn="ctr">
              <a:solidFill>
                <a:srgbClr val="93A299"/>
              </a:solidFill>
              <a:prstDash val="solid"/>
            </a:ln>
            <a:effectLst/>
          </p:spPr>
        </p:cxnSp>
        <p:cxnSp>
          <p:nvCxnSpPr>
            <p:cNvPr id="113" name="112 Conector recto"/>
            <p:cNvCxnSpPr>
              <a:stCxn id="94" idx="1"/>
            </p:cNvCxnSpPr>
            <p:nvPr/>
          </p:nvCxnSpPr>
          <p:spPr>
            <a:xfrm flipH="1" flipV="1">
              <a:off x="5312900" y="5449779"/>
              <a:ext cx="370858" cy="30805"/>
            </a:xfrm>
            <a:prstGeom prst="line">
              <a:avLst/>
            </a:prstGeom>
            <a:noFill/>
            <a:ln w="9525" cap="flat" cmpd="sng" algn="ctr">
              <a:solidFill>
                <a:srgbClr val="93A299"/>
              </a:solidFill>
              <a:prstDash val="solid"/>
            </a:ln>
            <a:effectLst/>
          </p:spPr>
        </p:cxnSp>
        <p:cxnSp>
          <p:nvCxnSpPr>
            <p:cNvPr id="114" name="113 Conector recto"/>
            <p:cNvCxnSpPr/>
            <p:nvPr/>
          </p:nvCxnSpPr>
          <p:spPr>
            <a:xfrm flipH="1" flipV="1">
              <a:off x="5384485" y="4805255"/>
              <a:ext cx="273882" cy="78154"/>
            </a:xfrm>
            <a:prstGeom prst="line">
              <a:avLst/>
            </a:prstGeom>
            <a:noFill/>
            <a:ln w="9525" cap="flat" cmpd="sng" algn="ctr">
              <a:solidFill>
                <a:srgbClr val="93A299"/>
              </a:solidFill>
              <a:prstDash val="solid"/>
            </a:ln>
            <a:effectLst/>
          </p:spPr>
        </p:cxnSp>
        <p:cxnSp>
          <p:nvCxnSpPr>
            <p:cNvPr id="115" name="114 Conector recto"/>
            <p:cNvCxnSpPr/>
            <p:nvPr/>
          </p:nvCxnSpPr>
          <p:spPr>
            <a:xfrm>
              <a:off x="5831473" y="4225490"/>
              <a:ext cx="0" cy="220445"/>
            </a:xfrm>
            <a:prstGeom prst="line">
              <a:avLst/>
            </a:prstGeom>
            <a:noFill/>
            <a:ln w="9525" cap="flat" cmpd="sng" algn="ctr">
              <a:solidFill>
                <a:srgbClr val="93A299"/>
              </a:solidFill>
              <a:prstDash val="solid"/>
            </a:ln>
            <a:effectLst/>
          </p:spPr>
        </p:cxnSp>
        <p:pic>
          <p:nvPicPr>
            <p:cNvPr id="116" name="Picture 8" descr="Hombre Mujer Icono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461" r="59357" b="124"/>
            <a:stretch/>
          </p:blipFill>
          <p:spPr bwMode="auto">
            <a:xfrm>
              <a:off x="2989867" y="1880239"/>
              <a:ext cx="97121" cy="199335"/>
            </a:xfrm>
            <a:prstGeom prst="rect">
              <a:avLst/>
            </a:prstGeom>
            <a:noFill/>
            <a:extLst>
              <a:ext uri="{909E8E84-426E-40DD-AFC4-6F175D3DCCD1}">
                <a14:hiddenFill xmlns:a14="http://schemas.microsoft.com/office/drawing/2010/main">
                  <a:solidFill>
                    <a:srgbClr val="FFFFFF"/>
                  </a:solidFill>
                </a14:hiddenFill>
              </a:ext>
            </a:extLst>
          </p:spPr>
        </p:pic>
        <p:cxnSp>
          <p:nvCxnSpPr>
            <p:cNvPr id="117" name="116 Conector recto"/>
            <p:cNvCxnSpPr>
              <a:stCxn id="95" idx="3"/>
            </p:cNvCxnSpPr>
            <p:nvPr/>
          </p:nvCxnSpPr>
          <p:spPr>
            <a:xfrm flipV="1">
              <a:off x="4330340" y="1913850"/>
              <a:ext cx="1054145" cy="61403"/>
            </a:xfrm>
            <a:prstGeom prst="line">
              <a:avLst/>
            </a:prstGeom>
            <a:noFill/>
            <a:ln w="9525" cap="flat" cmpd="sng" algn="ctr">
              <a:solidFill>
                <a:srgbClr val="93A299"/>
              </a:solidFill>
              <a:prstDash val="solid"/>
            </a:ln>
            <a:effectLst/>
          </p:spPr>
        </p:cxnSp>
        <p:pic>
          <p:nvPicPr>
            <p:cNvPr id="118" name="Picture 8" descr="Hombre Mujer Icono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461" r="59357" b="124"/>
            <a:stretch/>
          </p:blipFill>
          <p:spPr bwMode="auto">
            <a:xfrm>
              <a:off x="4543704" y="1478658"/>
              <a:ext cx="97121" cy="199335"/>
            </a:xfrm>
            <a:prstGeom prst="rect">
              <a:avLst/>
            </a:prstGeom>
            <a:noFill/>
            <a:extLst>
              <a:ext uri="{909E8E84-426E-40DD-AFC4-6F175D3DCCD1}">
                <a14:hiddenFill xmlns:a14="http://schemas.microsoft.com/office/drawing/2010/main">
                  <a:solidFill>
                    <a:srgbClr val="FFFFFF"/>
                  </a:solidFill>
                </a14:hiddenFill>
              </a:ext>
            </a:extLst>
          </p:spPr>
        </p:pic>
        <p:cxnSp>
          <p:nvCxnSpPr>
            <p:cNvPr id="119" name="118 Conector recto"/>
            <p:cNvCxnSpPr>
              <a:stCxn id="100" idx="3"/>
            </p:cNvCxnSpPr>
            <p:nvPr/>
          </p:nvCxnSpPr>
          <p:spPr>
            <a:xfrm flipV="1">
              <a:off x="4800724" y="2335293"/>
              <a:ext cx="907915" cy="216024"/>
            </a:xfrm>
            <a:prstGeom prst="line">
              <a:avLst/>
            </a:prstGeom>
            <a:noFill/>
            <a:ln w="9525" cap="flat" cmpd="sng" algn="ctr">
              <a:solidFill>
                <a:srgbClr val="93A299"/>
              </a:solidFill>
              <a:prstDash val="solid"/>
            </a:ln>
            <a:effectLst/>
          </p:spPr>
        </p:cxnSp>
        <p:cxnSp>
          <p:nvCxnSpPr>
            <p:cNvPr id="120" name="119 Conector recto"/>
            <p:cNvCxnSpPr>
              <a:endCxn id="96" idx="1"/>
            </p:cNvCxnSpPr>
            <p:nvPr/>
          </p:nvCxnSpPr>
          <p:spPr>
            <a:xfrm flipV="1">
              <a:off x="6911484" y="2125873"/>
              <a:ext cx="281085" cy="11854"/>
            </a:xfrm>
            <a:prstGeom prst="line">
              <a:avLst/>
            </a:prstGeom>
            <a:noFill/>
            <a:ln w="9525" cap="flat" cmpd="sng" algn="ctr">
              <a:solidFill>
                <a:srgbClr val="93A299"/>
              </a:solidFill>
              <a:prstDash val="solid"/>
            </a:ln>
            <a:effectLst/>
          </p:spPr>
        </p:cxnSp>
        <p:cxnSp>
          <p:nvCxnSpPr>
            <p:cNvPr id="121" name="120 Conector recto"/>
            <p:cNvCxnSpPr/>
            <p:nvPr/>
          </p:nvCxnSpPr>
          <p:spPr>
            <a:xfrm flipV="1">
              <a:off x="6049607" y="1529855"/>
              <a:ext cx="473983" cy="445398"/>
            </a:xfrm>
            <a:prstGeom prst="line">
              <a:avLst/>
            </a:prstGeom>
            <a:noFill/>
            <a:ln w="9525" cap="flat" cmpd="sng" algn="ctr">
              <a:solidFill>
                <a:srgbClr val="93A299"/>
              </a:solidFill>
              <a:prstDash val="solid"/>
            </a:ln>
            <a:effectLst/>
          </p:spPr>
        </p:cxnSp>
        <p:cxnSp>
          <p:nvCxnSpPr>
            <p:cNvPr id="122" name="121 Conector recto"/>
            <p:cNvCxnSpPr/>
            <p:nvPr/>
          </p:nvCxnSpPr>
          <p:spPr>
            <a:xfrm flipV="1">
              <a:off x="5909352" y="1294978"/>
              <a:ext cx="451135" cy="618872"/>
            </a:xfrm>
            <a:prstGeom prst="line">
              <a:avLst/>
            </a:prstGeom>
            <a:noFill/>
            <a:ln w="9525" cap="flat" cmpd="sng" algn="ctr">
              <a:solidFill>
                <a:srgbClr val="93A299"/>
              </a:solidFill>
              <a:prstDash val="solid"/>
            </a:ln>
            <a:effectLst/>
          </p:spPr>
        </p:cxnSp>
        <p:cxnSp>
          <p:nvCxnSpPr>
            <p:cNvPr id="123" name="122 Conector recto"/>
            <p:cNvCxnSpPr>
              <a:stCxn id="88" idx="3"/>
            </p:cNvCxnSpPr>
            <p:nvPr/>
          </p:nvCxnSpPr>
          <p:spPr>
            <a:xfrm>
              <a:off x="5068522" y="1529856"/>
              <a:ext cx="315963" cy="132032"/>
            </a:xfrm>
            <a:prstGeom prst="line">
              <a:avLst/>
            </a:prstGeom>
            <a:noFill/>
            <a:ln w="9525" cap="flat" cmpd="sng" algn="ctr">
              <a:solidFill>
                <a:srgbClr val="93A299"/>
              </a:solidFill>
              <a:prstDash val="solid"/>
            </a:ln>
            <a:effectLst/>
          </p:spPr>
        </p:cxnSp>
        <p:sp>
          <p:nvSpPr>
            <p:cNvPr id="50" name="49 Rectángulo"/>
            <p:cNvSpPr/>
            <p:nvPr/>
          </p:nvSpPr>
          <p:spPr>
            <a:xfrm>
              <a:off x="4756484" y="1124744"/>
              <a:ext cx="535596" cy="218351"/>
            </a:xfrm>
            <a:prstGeom prst="rect">
              <a:avLst/>
            </a:prstGeom>
            <a:solidFill>
              <a:srgbClr val="808DA0">
                <a:lumMod val="60000"/>
                <a:lumOff val="40000"/>
              </a:srgbClr>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Jujuy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U.8</a:t>
              </a:r>
              <a:endParaRPr kumimoji="0" lang="es-AR" sz="6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cxnSp>
          <p:nvCxnSpPr>
            <p:cNvPr id="53" name="52 Conector recto"/>
            <p:cNvCxnSpPr/>
            <p:nvPr/>
          </p:nvCxnSpPr>
          <p:spPr>
            <a:xfrm>
              <a:off x="5096699" y="1354664"/>
              <a:ext cx="287786" cy="223661"/>
            </a:xfrm>
            <a:prstGeom prst="line">
              <a:avLst/>
            </a:prstGeom>
            <a:noFill/>
            <a:ln w="9525" cap="flat" cmpd="sng" algn="ctr">
              <a:solidFill>
                <a:srgbClr val="93A299"/>
              </a:solidFill>
              <a:prstDash val="solid"/>
            </a:ln>
            <a:effectLst/>
          </p:spPr>
        </p:cxnSp>
      </p:grpSp>
      <p:sp>
        <p:nvSpPr>
          <p:cNvPr id="51"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smtClean="0">
                <a:solidFill>
                  <a:srgbClr val="1F497D">
                    <a:lumMod val="75000"/>
                  </a:srgbClr>
                </a:solidFill>
                <a:latin typeface="Arial" pitchFamily="34" charset="0"/>
                <a:cs typeface="Arial" pitchFamily="34" charset="0"/>
              </a:rPr>
              <a:t>Referencia geográfica</a:t>
            </a:r>
            <a:endParaRPr lang="es-AR" sz="2400" dirty="0">
              <a:solidFill>
                <a:srgbClr val="1F497D">
                  <a:lumMod val="75000"/>
                </a:srgbClr>
              </a:solidFill>
              <a:latin typeface="Arial" pitchFamily="34" charset="0"/>
              <a:cs typeface="Arial" pitchFamily="34" charset="0"/>
            </a:endParaRPr>
          </a:p>
        </p:txBody>
      </p:sp>
      <p:cxnSp>
        <p:nvCxnSpPr>
          <p:cNvPr id="52"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124" name="123 Rectángulo"/>
          <p:cNvSpPr/>
          <p:nvPr/>
        </p:nvSpPr>
        <p:spPr>
          <a:xfrm>
            <a:off x="167392" y="2609617"/>
            <a:ext cx="2676416" cy="1323439"/>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s-AR" sz="1600" dirty="0">
                <a:solidFill>
                  <a:srgbClr val="1F497D">
                    <a:lumMod val="75000"/>
                  </a:srgbClr>
                </a:solidFill>
                <a:latin typeface="Arial" pitchFamily="34" charset="0"/>
                <a:ea typeface="+mj-ea"/>
                <a:cs typeface="Arial" pitchFamily="34" charset="0"/>
              </a:rPr>
              <a:t>El </a:t>
            </a:r>
            <a:r>
              <a:rPr lang="es-AR" sz="1600" dirty="0" smtClean="0">
                <a:solidFill>
                  <a:srgbClr val="1F497D">
                    <a:lumMod val="75000"/>
                  </a:srgbClr>
                </a:solidFill>
                <a:latin typeface="Arial" pitchFamily="34" charset="0"/>
                <a:ea typeface="+mj-ea"/>
                <a:cs typeface="Arial" pitchFamily="34" charset="0"/>
              </a:rPr>
              <a:t>Servicio </a:t>
            </a:r>
            <a:r>
              <a:rPr lang="es-AR" sz="1600" dirty="0">
                <a:solidFill>
                  <a:srgbClr val="1F497D">
                    <a:lumMod val="75000"/>
                  </a:srgbClr>
                </a:solidFill>
                <a:latin typeface="Arial" pitchFamily="34" charset="0"/>
                <a:ea typeface="+mj-ea"/>
                <a:cs typeface="Arial" pitchFamily="34" charset="0"/>
              </a:rPr>
              <a:t>Penitenciario Federal (SPF) se compone de 28 cárceles y 10 alcaidías distribuidas en todo el territorio nacional</a:t>
            </a:r>
            <a:r>
              <a:rPr lang="es-AR" sz="1600" dirty="0" smtClean="0">
                <a:solidFill>
                  <a:srgbClr val="1F497D">
                    <a:lumMod val="75000"/>
                  </a:srgbClr>
                </a:solidFill>
                <a:latin typeface="Arial" pitchFamily="34" charset="0"/>
                <a:ea typeface="+mj-ea"/>
                <a:cs typeface="Arial" pitchFamily="34" charset="0"/>
              </a:rPr>
              <a:t>.</a:t>
            </a:r>
            <a:endParaRPr lang="es-AR" sz="1600" dirty="0">
              <a:solidFill>
                <a:srgbClr val="1F497D">
                  <a:lumMod val="75000"/>
                </a:srgbClr>
              </a:solidFill>
              <a:latin typeface="Arial" pitchFamily="34" charset="0"/>
              <a:ea typeface="+mj-ea"/>
              <a:cs typeface="Arial" pitchFamily="34" charset="0"/>
            </a:endParaRPr>
          </a:p>
        </p:txBody>
      </p:sp>
      <p:sp>
        <p:nvSpPr>
          <p:cNvPr id="125" name="124 Rectángulo"/>
          <p:cNvSpPr/>
          <p:nvPr/>
        </p:nvSpPr>
        <p:spPr>
          <a:xfrm>
            <a:off x="179512" y="4994012"/>
            <a:ext cx="3470510" cy="52322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s-MX" sz="1400" dirty="0">
                <a:solidFill>
                  <a:srgbClr val="1F497D">
                    <a:lumMod val="75000"/>
                  </a:srgbClr>
                </a:solidFill>
                <a:latin typeface="Arial" pitchFamily="34" charset="0"/>
                <a:ea typeface="+mj-ea"/>
                <a:cs typeface="Arial" pitchFamily="34" charset="0"/>
              </a:rPr>
              <a:t>Se referencian geográficamente las unidades incluidas en los partes del SPF.</a:t>
            </a:r>
            <a:endParaRPr lang="es-AR" sz="1400" dirty="0">
              <a:solidFill>
                <a:srgbClr val="1F497D">
                  <a:lumMod val="75000"/>
                </a:srgbClr>
              </a:solidFill>
              <a:latin typeface="Arial" pitchFamily="34" charset="0"/>
              <a:ea typeface="+mj-ea"/>
              <a:cs typeface="Arial" pitchFamily="34" charset="0"/>
            </a:endParaRPr>
          </a:p>
        </p:txBody>
      </p:sp>
      <p:sp>
        <p:nvSpPr>
          <p:cNvPr id="126" name="125 Rectángulo"/>
          <p:cNvSpPr/>
          <p:nvPr/>
        </p:nvSpPr>
        <p:spPr>
          <a:xfrm>
            <a:off x="167392" y="6381328"/>
            <a:ext cx="8725088" cy="369332"/>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prstClr val="white"/>
              </a:solidFill>
              <a:latin typeface="Arial" pitchFamily="34" charset="0"/>
              <a:cs typeface="Arial" pitchFamily="34" charset="0"/>
            </a:endParaRPr>
          </a:p>
        </p:txBody>
      </p:sp>
      <p:sp>
        <p:nvSpPr>
          <p:cNvPr id="128" name="127 Rectángulo"/>
          <p:cNvSpPr/>
          <p:nvPr/>
        </p:nvSpPr>
        <p:spPr>
          <a:xfrm>
            <a:off x="180727" y="6381328"/>
            <a:ext cx="7631633" cy="369332"/>
          </a:xfrm>
          <a:prstGeom prst="rect">
            <a:avLst/>
          </a:prstGeom>
        </p:spPr>
        <p:txBody>
          <a:bodyPr wrap="square">
            <a:spAutoFit/>
          </a:bodyPr>
          <a:lstStyle/>
          <a:p>
            <a:r>
              <a:rPr lang="es-MX" dirty="0">
                <a:solidFill>
                  <a:srgbClr val="17375E"/>
                </a:solidFill>
                <a:latin typeface="Arial" pitchFamily="34" charset="0"/>
                <a:cs typeface="Arial" pitchFamily="34" charset="0"/>
              </a:rPr>
              <a:t>A continuación se detalla la población alojada en cada unidad…</a:t>
            </a:r>
            <a:endParaRPr lang="es-AR" dirty="0">
              <a:solidFill>
                <a:srgbClr val="17375E"/>
              </a:solidFill>
              <a:latin typeface="Arial" pitchFamily="34" charset="0"/>
              <a:cs typeface="Arial" pitchFamily="34" charset="0"/>
            </a:endParaRPr>
          </a:p>
        </p:txBody>
      </p:sp>
      <p:sp>
        <p:nvSpPr>
          <p:cNvPr id="2" name="1 Rectángulo"/>
          <p:cNvSpPr/>
          <p:nvPr/>
        </p:nvSpPr>
        <p:spPr>
          <a:xfrm>
            <a:off x="167392" y="5661248"/>
            <a:ext cx="2822475" cy="3005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18850918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smtClean="0">
                <a:solidFill>
                  <a:srgbClr val="1F497D">
                    <a:lumMod val="75000"/>
                  </a:srgbClr>
                </a:solidFill>
                <a:latin typeface="Arial" pitchFamily="34" charset="0"/>
                <a:cs typeface="Arial" pitchFamily="34" charset="0"/>
              </a:rPr>
              <a:t>Población alojada por Unidad</a:t>
            </a:r>
            <a:endParaRPr lang="es-AR" sz="2400" dirty="0">
              <a:solidFill>
                <a:srgbClr val="1F497D">
                  <a:lumMod val="75000"/>
                </a:srgbClr>
              </a:solidFill>
              <a:latin typeface="Arial" pitchFamily="34" charset="0"/>
              <a:cs typeface="Arial" pitchFamily="34" charset="0"/>
            </a:endParaRPr>
          </a:p>
        </p:txBody>
      </p:sp>
      <p:cxnSp>
        <p:nvCxnSpPr>
          <p:cNvPr id="52"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graphicFrame>
        <p:nvGraphicFramePr>
          <p:cNvPr id="20" name="11 Marcador de contenido"/>
          <p:cNvGraphicFramePr>
            <a:graphicFrameLocks/>
          </p:cNvGraphicFramePr>
          <p:nvPr>
            <p:extLst>
              <p:ext uri="{D42A27DB-BD31-4B8C-83A1-F6EECF244321}">
                <p14:modId xmlns:p14="http://schemas.microsoft.com/office/powerpoint/2010/main" val="1936708033"/>
              </p:ext>
            </p:extLst>
          </p:nvPr>
        </p:nvGraphicFramePr>
        <p:xfrm>
          <a:off x="326221" y="3521754"/>
          <a:ext cx="8340202" cy="19638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11 Marcador de contenido"/>
          <p:cNvGraphicFramePr>
            <a:graphicFrameLocks/>
          </p:cNvGraphicFramePr>
          <p:nvPr>
            <p:extLst>
              <p:ext uri="{D42A27DB-BD31-4B8C-83A1-F6EECF244321}">
                <p14:modId xmlns:p14="http://schemas.microsoft.com/office/powerpoint/2010/main" val="417182305"/>
              </p:ext>
            </p:extLst>
          </p:nvPr>
        </p:nvGraphicFramePr>
        <p:xfrm>
          <a:off x="262695" y="1401141"/>
          <a:ext cx="8482639" cy="1937660"/>
        </p:xfrm>
        <a:graphic>
          <a:graphicData uri="http://schemas.openxmlformats.org/drawingml/2006/chart">
            <c:chart xmlns:c="http://schemas.openxmlformats.org/drawingml/2006/chart" xmlns:r="http://schemas.openxmlformats.org/officeDocument/2006/relationships" r:id="rId4"/>
          </a:graphicData>
        </a:graphic>
      </p:graphicFrame>
      <p:sp>
        <p:nvSpPr>
          <p:cNvPr id="22" name="21 Llamada con línea 1"/>
          <p:cNvSpPr/>
          <p:nvPr/>
        </p:nvSpPr>
        <p:spPr>
          <a:xfrm>
            <a:off x="398844" y="1088740"/>
            <a:ext cx="711067" cy="327309"/>
          </a:xfrm>
          <a:prstGeom prst="borderCallout1">
            <a:avLst>
              <a:gd name="adj1" fmla="val 111344"/>
              <a:gd name="adj2" fmla="val 51540"/>
              <a:gd name="adj3" fmla="val 160120"/>
              <a:gd name="adj4" fmla="val 5078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00" dirty="0" smtClean="0">
                <a:latin typeface="Arial" pitchFamily="34" charset="0"/>
                <a:cs typeface="Arial" pitchFamily="34" charset="0"/>
              </a:rPr>
              <a:t>19% del total</a:t>
            </a:r>
            <a:endParaRPr lang="es-AR" sz="1000" dirty="0">
              <a:latin typeface="Arial" pitchFamily="34" charset="0"/>
              <a:cs typeface="Arial" pitchFamily="34" charset="0"/>
            </a:endParaRPr>
          </a:p>
        </p:txBody>
      </p:sp>
      <p:sp>
        <p:nvSpPr>
          <p:cNvPr id="23" name="22 Llamada con línea 1"/>
          <p:cNvSpPr/>
          <p:nvPr/>
        </p:nvSpPr>
        <p:spPr>
          <a:xfrm>
            <a:off x="1231759" y="1277340"/>
            <a:ext cx="648072" cy="319687"/>
          </a:xfrm>
          <a:prstGeom prst="borderCallout1">
            <a:avLst>
              <a:gd name="adj1" fmla="val 103405"/>
              <a:gd name="adj2" fmla="val 49558"/>
              <a:gd name="adj3" fmla="val 161497"/>
              <a:gd name="adj4" fmla="val 32872"/>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dirty="0" smtClean="0">
                <a:latin typeface="Arial" pitchFamily="34" charset="0"/>
                <a:cs typeface="Arial" pitchFamily="34" charset="0"/>
              </a:rPr>
              <a:t>15% del total</a:t>
            </a:r>
            <a:endParaRPr lang="es-AR" sz="900" dirty="0">
              <a:latin typeface="Arial" pitchFamily="34" charset="0"/>
              <a:cs typeface="Arial" pitchFamily="34" charset="0"/>
            </a:endParaRPr>
          </a:p>
        </p:txBody>
      </p:sp>
      <p:sp>
        <p:nvSpPr>
          <p:cNvPr id="24" name="23 Llamada con línea 1"/>
          <p:cNvSpPr/>
          <p:nvPr/>
        </p:nvSpPr>
        <p:spPr>
          <a:xfrm>
            <a:off x="2422936" y="1309113"/>
            <a:ext cx="648072" cy="319687"/>
          </a:xfrm>
          <a:prstGeom prst="borderCallout1">
            <a:avLst>
              <a:gd name="adj1" fmla="val 103405"/>
              <a:gd name="adj2" fmla="val 49558"/>
              <a:gd name="adj3" fmla="val 161497"/>
              <a:gd name="adj4" fmla="val 32872"/>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dirty="0" smtClean="0">
                <a:latin typeface="Arial" pitchFamily="34" charset="0"/>
                <a:cs typeface="Arial" pitchFamily="34" charset="0"/>
              </a:rPr>
              <a:t>16% del total</a:t>
            </a:r>
            <a:endParaRPr lang="es-AR" sz="900" dirty="0">
              <a:latin typeface="Arial" pitchFamily="34" charset="0"/>
              <a:cs typeface="Arial" pitchFamily="34" charset="0"/>
            </a:endParaRPr>
          </a:p>
        </p:txBody>
      </p:sp>
      <p:sp>
        <p:nvSpPr>
          <p:cNvPr id="32" name="31 Llamada con línea 1"/>
          <p:cNvSpPr/>
          <p:nvPr/>
        </p:nvSpPr>
        <p:spPr>
          <a:xfrm>
            <a:off x="6420146" y="3789040"/>
            <a:ext cx="576064" cy="319687"/>
          </a:xfrm>
          <a:prstGeom prst="borderCallout1">
            <a:avLst>
              <a:gd name="adj1" fmla="val 103405"/>
              <a:gd name="adj2" fmla="val 49558"/>
              <a:gd name="adj3" fmla="val 161497"/>
              <a:gd name="adj4" fmla="val -8281"/>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dirty="0" smtClean="0">
                <a:latin typeface="Arial" pitchFamily="34" charset="0"/>
                <a:cs typeface="Arial" pitchFamily="34" charset="0"/>
              </a:rPr>
              <a:t>5% del total</a:t>
            </a:r>
            <a:endParaRPr lang="es-AR" sz="900" dirty="0">
              <a:latin typeface="Arial" pitchFamily="34" charset="0"/>
              <a:cs typeface="Arial" pitchFamily="34" charset="0"/>
            </a:endParaRPr>
          </a:p>
        </p:txBody>
      </p:sp>
      <p:sp>
        <p:nvSpPr>
          <p:cNvPr id="42" name="41 Rectángulo"/>
          <p:cNvSpPr/>
          <p:nvPr/>
        </p:nvSpPr>
        <p:spPr>
          <a:xfrm>
            <a:off x="1579467" y="3345940"/>
            <a:ext cx="532101"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latin typeface="Arial" pitchFamily="34" charset="0"/>
                <a:cs typeface="Arial" pitchFamily="34" charset="0"/>
              </a:rPr>
              <a:t>Salta</a:t>
            </a:r>
            <a:endParaRPr lang="es-AR" sz="700" dirty="0">
              <a:latin typeface="Arial" pitchFamily="34" charset="0"/>
              <a:cs typeface="Arial" pitchFamily="34" charset="0"/>
            </a:endParaRPr>
          </a:p>
        </p:txBody>
      </p:sp>
      <p:sp>
        <p:nvSpPr>
          <p:cNvPr id="43" name="42 Rectángulo"/>
          <p:cNvSpPr/>
          <p:nvPr/>
        </p:nvSpPr>
        <p:spPr>
          <a:xfrm>
            <a:off x="2163730" y="3345940"/>
            <a:ext cx="585311"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latin typeface="Arial" pitchFamily="34" charset="0"/>
                <a:cs typeface="Arial" pitchFamily="34" charset="0"/>
              </a:rPr>
              <a:t>CABA</a:t>
            </a:r>
            <a:endParaRPr lang="es-AR" sz="700" dirty="0">
              <a:latin typeface="Arial" pitchFamily="34" charset="0"/>
              <a:cs typeface="Arial" pitchFamily="34" charset="0"/>
            </a:endParaRPr>
          </a:p>
        </p:txBody>
      </p:sp>
      <p:sp>
        <p:nvSpPr>
          <p:cNvPr id="44" name="43 Rectángulo"/>
          <p:cNvSpPr/>
          <p:nvPr/>
        </p:nvSpPr>
        <p:spPr>
          <a:xfrm>
            <a:off x="3362454" y="3345940"/>
            <a:ext cx="535596"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latin typeface="Arial" pitchFamily="34" charset="0"/>
                <a:cs typeface="Arial" pitchFamily="34" charset="0"/>
              </a:rPr>
              <a:t>Sta. Rosa</a:t>
            </a:r>
            <a:endParaRPr lang="es-AR" sz="700" dirty="0">
              <a:latin typeface="Arial" pitchFamily="34" charset="0"/>
              <a:cs typeface="Arial" pitchFamily="34" charset="0"/>
            </a:endParaRPr>
          </a:p>
        </p:txBody>
      </p:sp>
      <p:sp>
        <p:nvSpPr>
          <p:cNvPr id="45" name="44 Rectángulo"/>
          <p:cNvSpPr/>
          <p:nvPr/>
        </p:nvSpPr>
        <p:spPr>
          <a:xfrm>
            <a:off x="3925223" y="3345940"/>
            <a:ext cx="589156"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latin typeface="Arial" pitchFamily="34" charset="0"/>
                <a:cs typeface="Arial" pitchFamily="34" charset="0"/>
              </a:rPr>
              <a:t>Gral. Roca</a:t>
            </a:r>
            <a:endParaRPr lang="es-AR" sz="700" dirty="0">
              <a:latin typeface="Arial" pitchFamily="34" charset="0"/>
              <a:cs typeface="Arial" pitchFamily="34" charset="0"/>
            </a:endParaRPr>
          </a:p>
        </p:txBody>
      </p:sp>
      <p:sp>
        <p:nvSpPr>
          <p:cNvPr id="46" name="45 Rectángulo"/>
          <p:cNvSpPr/>
          <p:nvPr/>
        </p:nvSpPr>
        <p:spPr>
          <a:xfrm>
            <a:off x="4551263" y="3345940"/>
            <a:ext cx="535596"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latin typeface="Arial" pitchFamily="34" charset="0"/>
                <a:cs typeface="Arial" pitchFamily="34" charset="0"/>
              </a:rPr>
              <a:t>Rawson</a:t>
            </a:r>
            <a:endParaRPr lang="es-AR" sz="700" dirty="0">
              <a:latin typeface="Arial" pitchFamily="34" charset="0"/>
              <a:cs typeface="Arial" pitchFamily="34" charset="0"/>
            </a:endParaRPr>
          </a:p>
        </p:txBody>
      </p:sp>
      <p:sp>
        <p:nvSpPr>
          <p:cNvPr id="47" name="46 Rectángulo"/>
          <p:cNvSpPr/>
          <p:nvPr/>
        </p:nvSpPr>
        <p:spPr>
          <a:xfrm>
            <a:off x="5120479" y="3345940"/>
            <a:ext cx="589156"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600" dirty="0" smtClean="0">
                <a:latin typeface="Arial" pitchFamily="34" charset="0"/>
                <a:cs typeface="Arial" pitchFamily="34" charset="0"/>
              </a:rPr>
              <a:t>Resistencia</a:t>
            </a:r>
            <a:endParaRPr lang="es-AR" sz="600" dirty="0">
              <a:latin typeface="Arial" pitchFamily="34" charset="0"/>
              <a:cs typeface="Arial" pitchFamily="34" charset="0"/>
            </a:endParaRPr>
          </a:p>
        </p:txBody>
      </p:sp>
      <p:sp>
        <p:nvSpPr>
          <p:cNvPr id="48" name="47 Rectángulo"/>
          <p:cNvSpPr/>
          <p:nvPr/>
        </p:nvSpPr>
        <p:spPr>
          <a:xfrm>
            <a:off x="5735845" y="3345940"/>
            <a:ext cx="589156"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latin typeface="Arial" pitchFamily="34" charset="0"/>
                <a:cs typeface="Arial" pitchFamily="34" charset="0"/>
              </a:rPr>
              <a:t>Jujuy</a:t>
            </a:r>
            <a:endParaRPr lang="es-AR" sz="700" dirty="0">
              <a:latin typeface="Arial" pitchFamily="34" charset="0"/>
              <a:cs typeface="Arial" pitchFamily="34" charset="0"/>
            </a:endParaRPr>
          </a:p>
        </p:txBody>
      </p:sp>
      <p:sp>
        <p:nvSpPr>
          <p:cNvPr id="49" name="48 Rectángulo"/>
          <p:cNvSpPr/>
          <p:nvPr/>
        </p:nvSpPr>
        <p:spPr>
          <a:xfrm>
            <a:off x="6341856" y="3345940"/>
            <a:ext cx="589156"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latin typeface="Arial" pitchFamily="34" charset="0"/>
                <a:cs typeface="Arial" pitchFamily="34" charset="0"/>
              </a:rPr>
              <a:t>Neuquén</a:t>
            </a:r>
            <a:endParaRPr lang="es-AR" sz="700" dirty="0">
              <a:latin typeface="Arial" pitchFamily="34" charset="0"/>
              <a:cs typeface="Arial" pitchFamily="34" charset="0"/>
            </a:endParaRPr>
          </a:p>
        </p:txBody>
      </p:sp>
      <p:sp>
        <p:nvSpPr>
          <p:cNvPr id="50" name="49 Rectángulo"/>
          <p:cNvSpPr/>
          <p:nvPr/>
        </p:nvSpPr>
        <p:spPr>
          <a:xfrm>
            <a:off x="6952166" y="3345940"/>
            <a:ext cx="535596"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latin typeface="Arial" pitchFamily="34" charset="0"/>
                <a:cs typeface="Arial" pitchFamily="34" charset="0"/>
              </a:rPr>
              <a:t>Formosa</a:t>
            </a:r>
            <a:endParaRPr lang="es-AR" sz="700" dirty="0">
              <a:latin typeface="Arial" pitchFamily="34" charset="0"/>
              <a:cs typeface="Arial" pitchFamily="34" charset="0"/>
            </a:endParaRPr>
          </a:p>
        </p:txBody>
      </p:sp>
      <p:sp>
        <p:nvSpPr>
          <p:cNvPr id="53" name="52 Rectángulo"/>
          <p:cNvSpPr/>
          <p:nvPr/>
        </p:nvSpPr>
        <p:spPr>
          <a:xfrm>
            <a:off x="7517709" y="3345940"/>
            <a:ext cx="589156"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latin typeface="Arial" pitchFamily="34" charset="0"/>
                <a:cs typeface="Arial" pitchFamily="34" charset="0"/>
              </a:rPr>
              <a:t>R. S. Peña</a:t>
            </a:r>
            <a:endParaRPr lang="es-AR" sz="700" dirty="0">
              <a:latin typeface="Arial" pitchFamily="34" charset="0"/>
              <a:cs typeface="Arial" pitchFamily="34" charset="0"/>
            </a:endParaRPr>
          </a:p>
        </p:txBody>
      </p:sp>
      <p:sp>
        <p:nvSpPr>
          <p:cNvPr id="54" name="53 Rectángulo"/>
          <p:cNvSpPr/>
          <p:nvPr/>
        </p:nvSpPr>
        <p:spPr>
          <a:xfrm>
            <a:off x="8130827" y="3345940"/>
            <a:ext cx="535596"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latin typeface="Arial" pitchFamily="34" charset="0"/>
                <a:cs typeface="Arial" pitchFamily="34" charset="0"/>
              </a:rPr>
              <a:t>Viedma</a:t>
            </a:r>
            <a:endParaRPr lang="es-AR" sz="700" dirty="0">
              <a:latin typeface="Arial" pitchFamily="34" charset="0"/>
              <a:cs typeface="Arial" pitchFamily="34" charset="0"/>
            </a:endParaRPr>
          </a:p>
        </p:txBody>
      </p:sp>
      <p:sp>
        <p:nvSpPr>
          <p:cNvPr id="55" name="54 Rectángulo"/>
          <p:cNvSpPr/>
          <p:nvPr/>
        </p:nvSpPr>
        <p:spPr>
          <a:xfrm>
            <a:off x="459334" y="5300422"/>
            <a:ext cx="535596"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latin typeface="Arial" pitchFamily="34" charset="0"/>
                <a:cs typeface="Arial" pitchFamily="34" charset="0"/>
              </a:rPr>
              <a:t>Sta. Rosa</a:t>
            </a:r>
            <a:endParaRPr lang="es-AR" sz="700" dirty="0">
              <a:latin typeface="Arial" pitchFamily="34" charset="0"/>
              <a:cs typeface="Arial" pitchFamily="34" charset="0"/>
            </a:endParaRPr>
          </a:p>
        </p:txBody>
      </p:sp>
      <p:sp>
        <p:nvSpPr>
          <p:cNvPr id="56" name="55 Rectángulo"/>
          <p:cNvSpPr/>
          <p:nvPr/>
        </p:nvSpPr>
        <p:spPr>
          <a:xfrm>
            <a:off x="1025900" y="5300422"/>
            <a:ext cx="486905"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err="1" smtClean="0">
                <a:latin typeface="Arial" pitchFamily="34" charset="0"/>
                <a:cs typeface="Arial" pitchFamily="34" charset="0"/>
              </a:rPr>
              <a:t>Esquel</a:t>
            </a:r>
            <a:endParaRPr lang="es-AR" sz="700" dirty="0">
              <a:latin typeface="Arial" pitchFamily="34" charset="0"/>
              <a:cs typeface="Arial" pitchFamily="34" charset="0"/>
            </a:endParaRPr>
          </a:p>
        </p:txBody>
      </p:sp>
      <p:sp>
        <p:nvSpPr>
          <p:cNvPr id="57" name="56 Rectángulo"/>
          <p:cNvSpPr/>
          <p:nvPr/>
        </p:nvSpPr>
        <p:spPr>
          <a:xfrm>
            <a:off x="1555795" y="5300422"/>
            <a:ext cx="535596"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latin typeface="Arial" pitchFamily="34" charset="0"/>
                <a:cs typeface="Arial" pitchFamily="34" charset="0"/>
              </a:rPr>
              <a:t>R. Gallegos</a:t>
            </a:r>
            <a:endParaRPr lang="es-AR" sz="700" dirty="0">
              <a:latin typeface="Arial" pitchFamily="34" charset="0"/>
              <a:cs typeface="Arial" pitchFamily="34" charset="0"/>
            </a:endParaRPr>
          </a:p>
        </p:txBody>
      </p:sp>
      <p:sp>
        <p:nvSpPr>
          <p:cNvPr id="58" name="57 Rectángulo"/>
          <p:cNvSpPr/>
          <p:nvPr/>
        </p:nvSpPr>
        <p:spPr>
          <a:xfrm>
            <a:off x="2116962" y="5300422"/>
            <a:ext cx="486905"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latin typeface="Arial" pitchFamily="34" charset="0"/>
                <a:cs typeface="Arial" pitchFamily="34" charset="0"/>
              </a:rPr>
              <a:t>Salta</a:t>
            </a:r>
            <a:endParaRPr lang="es-AR" sz="700" dirty="0">
              <a:latin typeface="Arial" pitchFamily="34" charset="0"/>
              <a:cs typeface="Arial" pitchFamily="34" charset="0"/>
            </a:endParaRPr>
          </a:p>
        </p:txBody>
      </p:sp>
      <p:sp>
        <p:nvSpPr>
          <p:cNvPr id="59" name="58 Rectángulo"/>
          <p:cNvSpPr/>
          <p:nvPr/>
        </p:nvSpPr>
        <p:spPr>
          <a:xfrm>
            <a:off x="2643847" y="5300422"/>
            <a:ext cx="486905"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latin typeface="Arial" pitchFamily="34" charset="0"/>
                <a:cs typeface="Arial" pitchFamily="34" charset="0"/>
              </a:rPr>
              <a:t>Cande </a:t>
            </a:r>
            <a:r>
              <a:rPr lang="es-MX" sz="700" dirty="0" err="1" smtClean="0">
                <a:latin typeface="Arial" pitchFamily="34" charset="0"/>
                <a:cs typeface="Arial" pitchFamily="34" charset="0"/>
              </a:rPr>
              <a:t>laria</a:t>
            </a:r>
            <a:endParaRPr lang="es-AR" sz="700" dirty="0">
              <a:latin typeface="Arial" pitchFamily="34" charset="0"/>
              <a:cs typeface="Arial" pitchFamily="34" charset="0"/>
            </a:endParaRPr>
          </a:p>
        </p:txBody>
      </p:sp>
      <p:sp>
        <p:nvSpPr>
          <p:cNvPr id="60" name="59 Rectángulo"/>
          <p:cNvSpPr/>
          <p:nvPr/>
        </p:nvSpPr>
        <p:spPr>
          <a:xfrm>
            <a:off x="3177381" y="5300422"/>
            <a:ext cx="535596" cy="3120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600" dirty="0" smtClean="0">
                <a:latin typeface="Arial" pitchFamily="34" charset="0"/>
                <a:cs typeface="Arial" pitchFamily="34" charset="0"/>
              </a:rPr>
              <a:t>Pre egreso.</a:t>
            </a:r>
          </a:p>
          <a:p>
            <a:pPr algn="ctr"/>
            <a:r>
              <a:rPr lang="es-MX" sz="600" dirty="0" smtClean="0">
                <a:latin typeface="Arial" pitchFamily="34" charset="0"/>
                <a:cs typeface="Arial" pitchFamily="34" charset="0"/>
              </a:rPr>
              <a:t>CABA</a:t>
            </a:r>
            <a:endParaRPr lang="es-AR" sz="600" dirty="0">
              <a:latin typeface="Arial" pitchFamily="34" charset="0"/>
              <a:cs typeface="Arial" pitchFamily="34" charset="0"/>
            </a:endParaRPr>
          </a:p>
        </p:txBody>
      </p:sp>
      <p:sp>
        <p:nvSpPr>
          <p:cNvPr id="61" name="60 Rectángulo"/>
          <p:cNvSpPr/>
          <p:nvPr/>
        </p:nvSpPr>
        <p:spPr>
          <a:xfrm>
            <a:off x="3742408" y="5300422"/>
            <a:ext cx="486905"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latin typeface="Arial" pitchFamily="34" charset="0"/>
                <a:cs typeface="Arial" pitchFamily="34" charset="0"/>
              </a:rPr>
              <a:t>Ezeiza</a:t>
            </a:r>
            <a:endParaRPr lang="es-AR" sz="700" dirty="0">
              <a:latin typeface="Arial" pitchFamily="34" charset="0"/>
              <a:cs typeface="Arial" pitchFamily="34" charset="0"/>
            </a:endParaRPr>
          </a:p>
        </p:txBody>
      </p:sp>
      <p:sp>
        <p:nvSpPr>
          <p:cNvPr id="62" name="61 Rectángulo"/>
          <p:cNvSpPr/>
          <p:nvPr/>
        </p:nvSpPr>
        <p:spPr>
          <a:xfrm>
            <a:off x="4272770" y="5300422"/>
            <a:ext cx="486905"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latin typeface="Arial" pitchFamily="34" charset="0"/>
                <a:cs typeface="Arial" pitchFamily="34" charset="0"/>
              </a:rPr>
              <a:t>CABA</a:t>
            </a:r>
            <a:endParaRPr lang="es-AR" sz="700" dirty="0">
              <a:latin typeface="Arial" pitchFamily="34" charset="0"/>
              <a:cs typeface="Arial" pitchFamily="34" charset="0"/>
            </a:endParaRPr>
          </a:p>
        </p:txBody>
      </p:sp>
      <p:sp>
        <p:nvSpPr>
          <p:cNvPr id="63" name="62 Rectángulo"/>
          <p:cNvSpPr/>
          <p:nvPr/>
        </p:nvSpPr>
        <p:spPr>
          <a:xfrm>
            <a:off x="4819259" y="5300422"/>
            <a:ext cx="486905"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latin typeface="Arial" pitchFamily="34" charset="0"/>
                <a:cs typeface="Arial" pitchFamily="34" charset="0"/>
              </a:rPr>
              <a:t>Jujuy</a:t>
            </a:r>
            <a:endParaRPr lang="es-AR" sz="700" dirty="0">
              <a:latin typeface="Arial" pitchFamily="34" charset="0"/>
              <a:cs typeface="Arial" pitchFamily="34" charset="0"/>
            </a:endParaRPr>
          </a:p>
        </p:txBody>
      </p:sp>
      <p:sp>
        <p:nvSpPr>
          <p:cNvPr id="64" name="63 Rectángulo"/>
          <p:cNvSpPr/>
          <p:nvPr/>
        </p:nvSpPr>
        <p:spPr>
          <a:xfrm>
            <a:off x="5344400" y="5300422"/>
            <a:ext cx="486905"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latin typeface="Arial" pitchFamily="34" charset="0"/>
                <a:cs typeface="Arial" pitchFamily="34" charset="0"/>
              </a:rPr>
              <a:t>Salta</a:t>
            </a:r>
            <a:endParaRPr lang="es-AR" sz="700" dirty="0">
              <a:latin typeface="Arial" pitchFamily="34" charset="0"/>
              <a:cs typeface="Arial" pitchFamily="34" charset="0"/>
            </a:endParaRPr>
          </a:p>
        </p:txBody>
      </p:sp>
      <p:sp>
        <p:nvSpPr>
          <p:cNvPr id="65" name="64 Rectángulo"/>
          <p:cNvSpPr/>
          <p:nvPr/>
        </p:nvSpPr>
        <p:spPr>
          <a:xfrm>
            <a:off x="5904290" y="5513204"/>
            <a:ext cx="535596"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latin typeface="Arial" pitchFamily="34" charset="0"/>
                <a:cs typeface="Arial" pitchFamily="34" charset="0"/>
              </a:rPr>
              <a:t>Marcos Paz</a:t>
            </a:r>
            <a:endParaRPr lang="es-AR" sz="700" dirty="0">
              <a:latin typeface="Arial" pitchFamily="34" charset="0"/>
              <a:cs typeface="Arial" pitchFamily="34" charset="0"/>
            </a:endParaRPr>
          </a:p>
        </p:txBody>
      </p:sp>
      <p:sp>
        <p:nvSpPr>
          <p:cNvPr id="66" name="65 Rectángulo"/>
          <p:cNvSpPr/>
          <p:nvPr/>
        </p:nvSpPr>
        <p:spPr>
          <a:xfrm>
            <a:off x="6516216" y="5296359"/>
            <a:ext cx="535596"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latin typeface="Arial" pitchFamily="34" charset="0"/>
                <a:cs typeface="Arial" pitchFamily="34" charset="0"/>
              </a:rPr>
              <a:t>Gral. Pico</a:t>
            </a:r>
            <a:endParaRPr lang="es-AR" sz="700" dirty="0">
              <a:latin typeface="Arial" pitchFamily="34" charset="0"/>
              <a:cs typeface="Arial" pitchFamily="34" charset="0"/>
            </a:endParaRPr>
          </a:p>
        </p:txBody>
      </p:sp>
      <p:sp>
        <p:nvSpPr>
          <p:cNvPr id="67" name="66 Rectángulo"/>
          <p:cNvSpPr/>
          <p:nvPr/>
        </p:nvSpPr>
        <p:spPr>
          <a:xfrm>
            <a:off x="7091953" y="5299273"/>
            <a:ext cx="486905"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latin typeface="Arial" pitchFamily="34" charset="0"/>
                <a:cs typeface="Arial" pitchFamily="34" charset="0"/>
              </a:rPr>
              <a:t>Sta. Rosa</a:t>
            </a:r>
            <a:endParaRPr lang="es-AR" sz="700" dirty="0">
              <a:latin typeface="Arial" pitchFamily="34" charset="0"/>
              <a:cs typeface="Arial" pitchFamily="34" charset="0"/>
            </a:endParaRPr>
          </a:p>
        </p:txBody>
      </p:sp>
      <p:sp>
        <p:nvSpPr>
          <p:cNvPr id="68" name="67 Rectángulo"/>
          <p:cNvSpPr/>
          <p:nvPr/>
        </p:nvSpPr>
        <p:spPr>
          <a:xfrm>
            <a:off x="7627831" y="5300180"/>
            <a:ext cx="486905"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latin typeface="Arial" pitchFamily="34" charset="0"/>
                <a:cs typeface="Arial" pitchFamily="34" charset="0"/>
              </a:rPr>
              <a:t>Ezeiza</a:t>
            </a:r>
            <a:endParaRPr lang="es-AR" sz="700" dirty="0">
              <a:latin typeface="Arial" pitchFamily="34" charset="0"/>
              <a:cs typeface="Arial" pitchFamily="34" charset="0"/>
            </a:endParaRPr>
          </a:p>
        </p:txBody>
      </p:sp>
      <p:sp>
        <p:nvSpPr>
          <p:cNvPr id="69" name="68 Rectángulo"/>
          <p:cNvSpPr/>
          <p:nvPr/>
        </p:nvSpPr>
        <p:spPr>
          <a:xfrm>
            <a:off x="8153887" y="5300180"/>
            <a:ext cx="486905"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latin typeface="Arial" pitchFamily="34" charset="0"/>
                <a:cs typeface="Arial" pitchFamily="34" charset="0"/>
              </a:rPr>
              <a:t>S. Estero</a:t>
            </a:r>
            <a:endParaRPr lang="es-AR" sz="700" dirty="0">
              <a:latin typeface="Arial" pitchFamily="34" charset="0"/>
              <a:cs typeface="Arial" pitchFamily="34" charset="0"/>
            </a:endParaRPr>
          </a:p>
        </p:txBody>
      </p:sp>
      <p:sp>
        <p:nvSpPr>
          <p:cNvPr id="70" name="69 Rectángulo"/>
          <p:cNvSpPr/>
          <p:nvPr/>
        </p:nvSpPr>
        <p:spPr>
          <a:xfrm>
            <a:off x="459167" y="3345940"/>
            <a:ext cx="486905"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latin typeface="Arial" pitchFamily="34" charset="0"/>
                <a:cs typeface="Arial" pitchFamily="34" charset="0"/>
              </a:rPr>
              <a:t>Ezeiza</a:t>
            </a:r>
            <a:endParaRPr lang="es-AR" sz="700" dirty="0">
              <a:latin typeface="Arial" pitchFamily="34" charset="0"/>
              <a:cs typeface="Arial" pitchFamily="34" charset="0"/>
            </a:endParaRPr>
          </a:p>
        </p:txBody>
      </p:sp>
      <p:sp>
        <p:nvSpPr>
          <p:cNvPr id="71" name="70 Rectángulo"/>
          <p:cNvSpPr/>
          <p:nvPr/>
        </p:nvSpPr>
        <p:spPr>
          <a:xfrm>
            <a:off x="989684" y="3345940"/>
            <a:ext cx="535596"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latin typeface="Arial" pitchFamily="34" charset="0"/>
                <a:cs typeface="Arial" pitchFamily="34" charset="0"/>
              </a:rPr>
              <a:t>Marcos Paz</a:t>
            </a:r>
            <a:endParaRPr lang="es-AR" sz="700" dirty="0">
              <a:latin typeface="Arial" pitchFamily="34" charset="0"/>
              <a:cs typeface="Arial" pitchFamily="34" charset="0"/>
            </a:endParaRPr>
          </a:p>
        </p:txBody>
      </p:sp>
      <p:sp>
        <p:nvSpPr>
          <p:cNvPr id="72" name="71 Rectángulo"/>
          <p:cNvSpPr/>
          <p:nvPr/>
        </p:nvSpPr>
        <p:spPr>
          <a:xfrm>
            <a:off x="2787122" y="3345940"/>
            <a:ext cx="535596"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latin typeface="Arial" pitchFamily="34" charset="0"/>
                <a:cs typeface="Arial" pitchFamily="34" charset="0"/>
              </a:rPr>
              <a:t>Ezeiza</a:t>
            </a:r>
            <a:endParaRPr lang="es-AR" sz="700" dirty="0">
              <a:latin typeface="Arial" pitchFamily="34" charset="0"/>
              <a:cs typeface="Arial" pitchFamily="34" charset="0"/>
            </a:endParaRPr>
          </a:p>
        </p:txBody>
      </p:sp>
      <p:sp>
        <p:nvSpPr>
          <p:cNvPr id="75" name="2 Marcador de contenido"/>
          <p:cNvSpPr txBox="1">
            <a:spLocks/>
          </p:cNvSpPr>
          <p:nvPr/>
        </p:nvSpPr>
        <p:spPr>
          <a:xfrm>
            <a:off x="4099940" y="1207293"/>
            <a:ext cx="4645395" cy="637531"/>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gn="ctr"/>
            <a:r>
              <a:rPr lang="es-MX" sz="1400" dirty="0" smtClean="0">
                <a:latin typeface="Arial" pitchFamily="34" charset="0"/>
                <a:cs typeface="Arial" pitchFamily="34" charset="0"/>
              </a:rPr>
              <a:t>Expresada en números </a:t>
            </a:r>
            <a:r>
              <a:rPr lang="es-MX" sz="1400" dirty="0" smtClean="0">
                <a:latin typeface="Arial" pitchFamily="34" charset="0"/>
                <a:cs typeface="Arial" pitchFamily="34" charset="0"/>
              </a:rPr>
              <a:t>absolutos</a:t>
            </a:r>
            <a:endParaRPr lang="es-MX" sz="1400" dirty="0" smtClean="0">
              <a:latin typeface="Arial" pitchFamily="34" charset="0"/>
              <a:cs typeface="Arial" pitchFamily="34" charset="0"/>
            </a:endParaRPr>
          </a:p>
          <a:p>
            <a:pPr algn="ctr"/>
            <a:r>
              <a:rPr lang="es-MX" sz="1400" dirty="0" smtClean="0">
                <a:latin typeface="Arial" pitchFamily="34" charset="0"/>
                <a:cs typeface="Arial" pitchFamily="34" charset="0"/>
              </a:rPr>
              <a:t>Población penal al 27/02/2015: </a:t>
            </a:r>
            <a:r>
              <a:rPr lang="es-MX" sz="1400" b="1" dirty="0" smtClean="0">
                <a:solidFill>
                  <a:schemeClr val="accent4">
                    <a:lumMod val="75000"/>
                  </a:schemeClr>
                </a:solidFill>
                <a:latin typeface="Arial" pitchFamily="34" charset="0"/>
                <a:cs typeface="Arial" pitchFamily="34" charset="0"/>
              </a:rPr>
              <a:t>10.641</a:t>
            </a:r>
            <a:r>
              <a:rPr lang="es-MX" sz="1400" b="1" dirty="0" smtClean="0">
                <a:solidFill>
                  <a:schemeClr val="accent6">
                    <a:lumMod val="75000"/>
                  </a:schemeClr>
                </a:solidFill>
                <a:latin typeface="Arial" pitchFamily="34" charset="0"/>
                <a:cs typeface="Arial" pitchFamily="34" charset="0"/>
              </a:rPr>
              <a:t> </a:t>
            </a:r>
            <a:r>
              <a:rPr lang="es-MX" sz="1400" dirty="0" smtClean="0">
                <a:latin typeface="Arial" pitchFamily="34" charset="0"/>
                <a:cs typeface="Arial" pitchFamily="34" charset="0"/>
              </a:rPr>
              <a:t>personas</a:t>
            </a:r>
            <a:r>
              <a:rPr lang="es-MX" sz="1100" dirty="0" smtClean="0">
                <a:latin typeface="Arial" pitchFamily="34" charset="0"/>
                <a:cs typeface="Arial" pitchFamily="34" charset="0"/>
              </a:rPr>
              <a:t> </a:t>
            </a:r>
            <a:endParaRPr lang="es-AR" sz="1200" dirty="0">
              <a:latin typeface="Arial" pitchFamily="34" charset="0"/>
              <a:cs typeface="Arial" pitchFamily="34" charset="0"/>
            </a:endParaRPr>
          </a:p>
        </p:txBody>
      </p:sp>
      <p:sp>
        <p:nvSpPr>
          <p:cNvPr id="76" name="16 CuadroTexto"/>
          <p:cNvSpPr txBox="1"/>
          <p:nvPr/>
        </p:nvSpPr>
        <p:spPr>
          <a:xfrm>
            <a:off x="100367" y="5733256"/>
            <a:ext cx="3026791" cy="215444"/>
          </a:xfrm>
          <a:prstGeom prst="rect">
            <a:avLst/>
          </a:prstGeom>
          <a:solidFill>
            <a:schemeClr val="bg1"/>
          </a:solidFill>
        </p:spPr>
        <p:txBody>
          <a:bodyPr wrap="none" rtlCol="0">
            <a:spAutoFit/>
          </a:bodyPr>
          <a:lstStyle/>
          <a:p>
            <a:r>
              <a:rPr lang="es-MX" sz="800" dirty="0" smtClean="0">
                <a:latin typeface="Arial" pitchFamily="34" charset="0"/>
                <a:cs typeface="Arial" pitchFamily="34" charset="0"/>
              </a:rPr>
              <a:t>Fuente: Partes semanales enviados por el SPF. Febrero 2015.</a:t>
            </a:r>
            <a:endParaRPr lang="es-AR" sz="800" dirty="0">
              <a:latin typeface="Arial" pitchFamily="34" charset="0"/>
              <a:cs typeface="Arial" pitchFamily="34" charset="0"/>
            </a:endParaRPr>
          </a:p>
        </p:txBody>
      </p:sp>
      <p:sp>
        <p:nvSpPr>
          <p:cNvPr id="73" name="73 CuadroTexto"/>
          <p:cNvSpPr txBox="1"/>
          <p:nvPr/>
        </p:nvSpPr>
        <p:spPr>
          <a:xfrm>
            <a:off x="369422" y="6115362"/>
            <a:ext cx="8375914" cy="553998"/>
          </a:xfrm>
          <a:prstGeom prst="rect">
            <a:avLst/>
          </a:prstGeom>
        </p:spPr>
        <p:txBody>
          <a:bodyPr wrap="square">
            <a:spAutoFit/>
          </a:bodyPr>
          <a:lstStyle>
            <a:defPPr>
              <a:defRPr lang="es-AR"/>
            </a:defPPr>
            <a:lvl1pPr>
              <a:defRPr sz="2000">
                <a:solidFill>
                  <a:schemeClr val="tx2">
                    <a:lumMod val="75000"/>
                  </a:schemeClr>
                </a:solidFill>
                <a:latin typeface="Arial" pitchFamily="34" charset="0"/>
                <a:cs typeface="Arial" pitchFamily="34" charset="0"/>
              </a:defRPr>
            </a:lvl1pPr>
          </a:lstStyle>
          <a:p>
            <a:r>
              <a:rPr lang="es-MX" sz="1500" dirty="0" smtClean="0"/>
              <a:t>En la distribución por unidades </a:t>
            </a:r>
            <a:r>
              <a:rPr lang="es-MX" sz="1500" dirty="0" smtClean="0"/>
              <a:t>no se registran variantes </a:t>
            </a:r>
            <a:r>
              <a:rPr lang="es-MX" sz="1500" dirty="0" smtClean="0"/>
              <a:t>respecto de la concentración </a:t>
            </a:r>
            <a:r>
              <a:rPr lang="es-MX" sz="1500" dirty="0" smtClean="0"/>
              <a:t>de personas detenidas </a:t>
            </a:r>
            <a:r>
              <a:rPr lang="es-MX" sz="1500" dirty="0" smtClean="0"/>
              <a:t>en los Complejos más grandes </a:t>
            </a:r>
            <a:r>
              <a:rPr lang="es-MX" sz="1500" dirty="0" smtClean="0"/>
              <a:t>del AMBA (CPF I, II, IV, CABA). </a:t>
            </a:r>
            <a:endParaRPr lang="es-AR" sz="1500" dirty="0"/>
          </a:p>
        </p:txBody>
      </p:sp>
      <p:sp>
        <p:nvSpPr>
          <p:cNvPr id="74" name="73 Rectángulo"/>
          <p:cNvSpPr/>
          <p:nvPr/>
        </p:nvSpPr>
        <p:spPr>
          <a:xfrm>
            <a:off x="182205" y="6047868"/>
            <a:ext cx="8710275" cy="693500"/>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AR" dirty="0"/>
          </a:p>
        </p:txBody>
      </p:sp>
    </p:spTree>
    <p:extLst>
      <p:ext uri="{BB962C8B-B14F-4D97-AF65-F5344CB8AC3E}">
        <p14:creationId xmlns:p14="http://schemas.microsoft.com/office/powerpoint/2010/main" val="21972273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1 Título"/>
          <p:cNvSpPr txBox="1">
            <a:spLocks/>
          </p:cNvSpPr>
          <p:nvPr/>
        </p:nvSpPr>
        <p:spPr>
          <a:xfrm>
            <a:off x="683568" y="256385"/>
            <a:ext cx="7824349"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4000" b="1" dirty="0">
                <a:solidFill>
                  <a:schemeClr val="bg1"/>
                </a:solidFill>
                <a:latin typeface="Arial"/>
                <a:ea typeface="+mn-ea"/>
                <a:cs typeface="Arial"/>
              </a:rPr>
              <a:t>Introducción</a:t>
            </a:r>
            <a:endParaRPr lang="es-AR" sz="4000" b="1" dirty="0">
              <a:solidFill>
                <a:schemeClr val="bg1"/>
              </a:solidFill>
              <a:latin typeface="Arial"/>
              <a:ea typeface="+mn-ea"/>
              <a:cs typeface="Arial"/>
            </a:endParaRPr>
          </a:p>
        </p:txBody>
      </p:sp>
      <p:sp>
        <p:nvSpPr>
          <p:cNvPr id="5" name="4 Rectángulo"/>
          <p:cNvSpPr/>
          <p:nvPr/>
        </p:nvSpPr>
        <p:spPr>
          <a:xfrm>
            <a:off x="107504" y="5733256"/>
            <a:ext cx="338437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4" name="2 Marcador de contenido"/>
          <p:cNvSpPr txBox="1">
            <a:spLocks/>
          </p:cNvSpPr>
          <p:nvPr/>
        </p:nvSpPr>
        <p:spPr>
          <a:xfrm>
            <a:off x="683568" y="2132856"/>
            <a:ext cx="7931224" cy="3949899"/>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es-MX" sz="2000" dirty="0">
                <a:solidFill>
                  <a:schemeClr val="tx2">
                    <a:lumMod val="75000"/>
                  </a:schemeClr>
                </a:solidFill>
                <a:latin typeface="Arial" pitchFamily="34" charset="0"/>
                <a:cs typeface="Arial" pitchFamily="34" charset="0"/>
              </a:rPr>
              <a:t>La información contenida en el presente reporte es producto de la sistematización de los partes semanales enviados por el Servicio Penitenciario Federal (SPF) a PROCUVIN. </a:t>
            </a:r>
          </a:p>
          <a:p>
            <a:pPr algn="just"/>
            <a:endParaRPr lang="es-MX" sz="2000" dirty="0">
              <a:solidFill>
                <a:schemeClr val="tx2">
                  <a:lumMod val="75000"/>
                </a:schemeClr>
              </a:solidFill>
              <a:latin typeface="Arial" pitchFamily="34" charset="0"/>
              <a:cs typeface="Arial" pitchFamily="34" charset="0"/>
            </a:endParaRPr>
          </a:p>
          <a:p>
            <a:pPr algn="just"/>
            <a:r>
              <a:rPr lang="es-MX" sz="2000" dirty="0">
                <a:solidFill>
                  <a:schemeClr val="tx2">
                    <a:lumMod val="75000"/>
                  </a:schemeClr>
                </a:solidFill>
                <a:latin typeface="Arial" pitchFamily="34" charset="0"/>
                <a:cs typeface="Arial" pitchFamily="34" charset="0"/>
              </a:rPr>
              <a:t>La Procuraduría posee la facultad de requerir información a las distintas agencias penales a fin de conocer y caracterizar el universo sobre el que interviene.</a:t>
            </a:r>
          </a:p>
          <a:p>
            <a:pPr algn="just"/>
            <a:endParaRPr lang="es-MX" sz="2000" dirty="0">
              <a:solidFill>
                <a:schemeClr val="tx2">
                  <a:lumMod val="75000"/>
                </a:schemeClr>
              </a:solidFill>
              <a:latin typeface="Arial" pitchFamily="34" charset="0"/>
              <a:cs typeface="Arial" pitchFamily="34" charset="0"/>
            </a:endParaRPr>
          </a:p>
          <a:p>
            <a:pPr algn="just"/>
            <a:r>
              <a:rPr lang="es-MX" sz="2000" dirty="0">
                <a:solidFill>
                  <a:schemeClr val="tx2">
                    <a:lumMod val="75000"/>
                  </a:schemeClr>
                </a:solidFill>
                <a:latin typeface="Arial" pitchFamily="34" charset="0"/>
                <a:cs typeface="Arial" pitchFamily="34" charset="0"/>
              </a:rPr>
              <a:t>El área de Registro y Bases de Datos recibe esta información como insumo estadístico </a:t>
            </a:r>
            <a:r>
              <a:rPr lang="es-MX" sz="2000" dirty="0" smtClean="0">
                <a:solidFill>
                  <a:schemeClr val="tx2">
                    <a:lumMod val="75000"/>
                  </a:schemeClr>
                </a:solidFill>
                <a:latin typeface="Arial" pitchFamily="34" charset="0"/>
                <a:cs typeface="Arial" pitchFamily="34" charset="0"/>
              </a:rPr>
              <a:t>descriptivo, pero </a:t>
            </a:r>
            <a:r>
              <a:rPr lang="es-MX" sz="2000" dirty="0">
                <a:solidFill>
                  <a:schemeClr val="tx2">
                    <a:lumMod val="75000"/>
                  </a:schemeClr>
                </a:solidFill>
                <a:latin typeface="Arial" pitchFamily="34" charset="0"/>
                <a:cs typeface="Arial" pitchFamily="34" charset="0"/>
              </a:rPr>
              <a:t>también como herramienta de análisis del sistema carcelario</a:t>
            </a:r>
            <a:r>
              <a:rPr lang="es-MX" sz="2400" dirty="0" smtClean="0">
                <a:latin typeface="Arial" pitchFamily="34" charset="0"/>
                <a:cs typeface="Arial" pitchFamily="34" charset="0"/>
              </a:rPr>
              <a:t>. </a:t>
            </a:r>
            <a:endParaRPr lang="es-AR" sz="2400" dirty="0">
              <a:latin typeface="Arial" pitchFamily="34" charset="0"/>
              <a:cs typeface="Arial" pitchFamily="34" charset="0"/>
            </a:endParaRPr>
          </a:p>
        </p:txBody>
      </p:sp>
    </p:spTree>
    <p:extLst>
      <p:ext uri="{BB962C8B-B14F-4D97-AF65-F5344CB8AC3E}">
        <p14:creationId xmlns:p14="http://schemas.microsoft.com/office/powerpoint/2010/main" val="12764178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smtClean="0">
                <a:solidFill>
                  <a:srgbClr val="1F497D">
                    <a:lumMod val="75000"/>
                  </a:srgbClr>
                </a:solidFill>
                <a:latin typeface="Arial" pitchFamily="34" charset="0"/>
                <a:cs typeface="Arial" pitchFamily="34" charset="0"/>
              </a:rPr>
              <a:t>Población alojada por Unidad</a:t>
            </a:r>
            <a:endParaRPr lang="es-AR" sz="2400" dirty="0">
              <a:solidFill>
                <a:srgbClr val="1F497D">
                  <a:lumMod val="75000"/>
                </a:srgbClr>
              </a:solidFill>
              <a:latin typeface="Arial" pitchFamily="34" charset="0"/>
              <a:cs typeface="Arial" pitchFamily="34" charset="0"/>
            </a:endParaRPr>
          </a:p>
        </p:txBody>
      </p:sp>
      <p:cxnSp>
        <p:nvCxnSpPr>
          <p:cNvPr id="52"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graphicFrame>
        <p:nvGraphicFramePr>
          <p:cNvPr id="20" name="11 Marcador de contenido"/>
          <p:cNvGraphicFramePr>
            <a:graphicFrameLocks/>
          </p:cNvGraphicFramePr>
          <p:nvPr>
            <p:extLst>
              <p:ext uri="{D42A27DB-BD31-4B8C-83A1-F6EECF244321}">
                <p14:modId xmlns:p14="http://schemas.microsoft.com/office/powerpoint/2010/main" val="1203859649"/>
              </p:ext>
            </p:extLst>
          </p:nvPr>
        </p:nvGraphicFramePr>
        <p:xfrm>
          <a:off x="334704" y="3521754"/>
          <a:ext cx="8229600" cy="19638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11 Marcador de contenido"/>
          <p:cNvGraphicFramePr>
            <a:graphicFrameLocks/>
          </p:cNvGraphicFramePr>
          <p:nvPr>
            <p:extLst>
              <p:ext uri="{D42A27DB-BD31-4B8C-83A1-F6EECF244321}">
                <p14:modId xmlns:p14="http://schemas.microsoft.com/office/powerpoint/2010/main" val="1934447460"/>
              </p:ext>
            </p:extLst>
          </p:nvPr>
        </p:nvGraphicFramePr>
        <p:xfrm>
          <a:off x="262696" y="1412777"/>
          <a:ext cx="8424936" cy="1926024"/>
        </p:xfrm>
        <a:graphic>
          <a:graphicData uri="http://schemas.openxmlformats.org/drawingml/2006/chart">
            <c:chart xmlns:c="http://schemas.openxmlformats.org/drawingml/2006/chart" xmlns:r="http://schemas.openxmlformats.org/officeDocument/2006/relationships" r:id="rId4"/>
          </a:graphicData>
        </a:graphic>
      </p:graphicFrame>
      <p:sp>
        <p:nvSpPr>
          <p:cNvPr id="42" name="41 Rectángulo"/>
          <p:cNvSpPr/>
          <p:nvPr/>
        </p:nvSpPr>
        <p:spPr>
          <a:xfrm>
            <a:off x="1595369" y="3325093"/>
            <a:ext cx="532101"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Salta</a:t>
            </a:r>
            <a:endParaRPr lang="es-AR" sz="700" dirty="0">
              <a:solidFill>
                <a:prstClr val="white"/>
              </a:solidFill>
              <a:latin typeface="Arial" pitchFamily="34" charset="0"/>
              <a:cs typeface="Arial" pitchFamily="34" charset="0"/>
            </a:endParaRPr>
          </a:p>
        </p:txBody>
      </p:sp>
      <p:sp>
        <p:nvSpPr>
          <p:cNvPr id="43" name="42 Rectángulo"/>
          <p:cNvSpPr/>
          <p:nvPr/>
        </p:nvSpPr>
        <p:spPr>
          <a:xfrm>
            <a:off x="2171681" y="3325093"/>
            <a:ext cx="585311"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CABA</a:t>
            </a:r>
            <a:endParaRPr lang="es-AR" sz="700" dirty="0">
              <a:solidFill>
                <a:prstClr val="white"/>
              </a:solidFill>
              <a:latin typeface="Arial" pitchFamily="34" charset="0"/>
              <a:cs typeface="Arial" pitchFamily="34" charset="0"/>
            </a:endParaRPr>
          </a:p>
        </p:txBody>
      </p:sp>
      <p:sp>
        <p:nvSpPr>
          <p:cNvPr id="44" name="43 Rectángulo"/>
          <p:cNvSpPr/>
          <p:nvPr/>
        </p:nvSpPr>
        <p:spPr>
          <a:xfrm>
            <a:off x="3362454" y="3325093"/>
            <a:ext cx="535596"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Sta. Rosa</a:t>
            </a:r>
            <a:endParaRPr lang="es-AR" sz="700" dirty="0">
              <a:solidFill>
                <a:prstClr val="white"/>
              </a:solidFill>
              <a:latin typeface="Arial" pitchFamily="34" charset="0"/>
              <a:cs typeface="Arial" pitchFamily="34" charset="0"/>
            </a:endParaRPr>
          </a:p>
        </p:txBody>
      </p:sp>
      <p:sp>
        <p:nvSpPr>
          <p:cNvPr id="45" name="44 Rectángulo"/>
          <p:cNvSpPr/>
          <p:nvPr/>
        </p:nvSpPr>
        <p:spPr>
          <a:xfrm>
            <a:off x="3941125" y="3325093"/>
            <a:ext cx="589156"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Gral. Roca</a:t>
            </a:r>
            <a:endParaRPr lang="es-AR" sz="700" dirty="0">
              <a:solidFill>
                <a:prstClr val="white"/>
              </a:solidFill>
              <a:latin typeface="Arial" pitchFamily="34" charset="0"/>
              <a:cs typeface="Arial" pitchFamily="34" charset="0"/>
            </a:endParaRPr>
          </a:p>
        </p:txBody>
      </p:sp>
      <p:sp>
        <p:nvSpPr>
          <p:cNvPr id="46" name="45 Rectángulo"/>
          <p:cNvSpPr/>
          <p:nvPr/>
        </p:nvSpPr>
        <p:spPr>
          <a:xfrm>
            <a:off x="4559214" y="3325093"/>
            <a:ext cx="535596"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Rawson</a:t>
            </a:r>
            <a:endParaRPr lang="es-AR" sz="700" dirty="0">
              <a:solidFill>
                <a:prstClr val="white"/>
              </a:solidFill>
              <a:latin typeface="Arial" pitchFamily="34" charset="0"/>
              <a:cs typeface="Arial" pitchFamily="34" charset="0"/>
            </a:endParaRPr>
          </a:p>
        </p:txBody>
      </p:sp>
      <p:sp>
        <p:nvSpPr>
          <p:cNvPr id="47" name="46 Rectángulo"/>
          <p:cNvSpPr/>
          <p:nvPr/>
        </p:nvSpPr>
        <p:spPr>
          <a:xfrm>
            <a:off x="5120479" y="3325093"/>
            <a:ext cx="589156"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600" dirty="0" smtClean="0">
                <a:solidFill>
                  <a:prstClr val="white"/>
                </a:solidFill>
                <a:latin typeface="Arial" pitchFamily="34" charset="0"/>
                <a:cs typeface="Arial" pitchFamily="34" charset="0"/>
              </a:rPr>
              <a:t>Resistencia</a:t>
            </a:r>
            <a:endParaRPr lang="es-AR" sz="600" dirty="0">
              <a:solidFill>
                <a:prstClr val="white"/>
              </a:solidFill>
              <a:latin typeface="Arial" pitchFamily="34" charset="0"/>
              <a:cs typeface="Arial" pitchFamily="34" charset="0"/>
            </a:endParaRPr>
          </a:p>
        </p:txBody>
      </p:sp>
      <p:sp>
        <p:nvSpPr>
          <p:cNvPr id="48" name="47 Rectángulo"/>
          <p:cNvSpPr/>
          <p:nvPr/>
        </p:nvSpPr>
        <p:spPr>
          <a:xfrm>
            <a:off x="5735845" y="3325093"/>
            <a:ext cx="589156"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Jujuy</a:t>
            </a:r>
            <a:endParaRPr lang="es-AR" sz="700" dirty="0">
              <a:solidFill>
                <a:prstClr val="white"/>
              </a:solidFill>
              <a:latin typeface="Arial" pitchFamily="34" charset="0"/>
              <a:cs typeface="Arial" pitchFamily="34" charset="0"/>
            </a:endParaRPr>
          </a:p>
        </p:txBody>
      </p:sp>
      <p:sp>
        <p:nvSpPr>
          <p:cNvPr id="49" name="48 Rectángulo"/>
          <p:cNvSpPr/>
          <p:nvPr/>
        </p:nvSpPr>
        <p:spPr>
          <a:xfrm>
            <a:off x="6341856" y="3325093"/>
            <a:ext cx="589156"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Neuquén</a:t>
            </a:r>
            <a:endParaRPr lang="es-AR" sz="700" dirty="0">
              <a:solidFill>
                <a:prstClr val="white"/>
              </a:solidFill>
              <a:latin typeface="Arial" pitchFamily="34" charset="0"/>
              <a:cs typeface="Arial" pitchFamily="34" charset="0"/>
            </a:endParaRPr>
          </a:p>
        </p:txBody>
      </p:sp>
      <p:sp>
        <p:nvSpPr>
          <p:cNvPr id="50" name="49 Rectángulo"/>
          <p:cNvSpPr/>
          <p:nvPr/>
        </p:nvSpPr>
        <p:spPr>
          <a:xfrm>
            <a:off x="6952166" y="3325093"/>
            <a:ext cx="535596"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Formosa</a:t>
            </a:r>
            <a:endParaRPr lang="es-AR" sz="700" dirty="0">
              <a:solidFill>
                <a:prstClr val="white"/>
              </a:solidFill>
              <a:latin typeface="Arial" pitchFamily="34" charset="0"/>
              <a:cs typeface="Arial" pitchFamily="34" charset="0"/>
            </a:endParaRPr>
          </a:p>
        </p:txBody>
      </p:sp>
      <p:sp>
        <p:nvSpPr>
          <p:cNvPr id="53" name="52 Rectángulo"/>
          <p:cNvSpPr/>
          <p:nvPr/>
        </p:nvSpPr>
        <p:spPr>
          <a:xfrm>
            <a:off x="7517709" y="3325093"/>
            <a:ext cx="589156"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R. S. Peña</a:t>
            </a:r>
            <a:endParaRPr lang="es-AR" sz="700" dirty="0">
              <a:solidFill>
                <a:prstClr val="white"/>
              </a:solidFill>
              <a:latin typeface="Arial" pitchFamily="34" charset="0"/>
              <a:cs typeface="Arial" pitchFamily="34" charset="0"/>
            </a:endParaRPr>
          </a:p>
        </p:txBody>
      </p:sp>
      <p:sp>
        <p:nvSpPr>
          <p:cNvPr id="54" name="53 Rectángulo"/>
          <p:cNvSpPr/>
          <p:nvPr/>
        </p:nvSpPr>
        <p:spPr>
          <a:xfrm>
            <a:off x="8130827" y="3325093"/>
            <a:ext cx="535596"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Viedma</a:t>
            </a:r>
            <a:endParaRPr lang="es-AR" sz="700" dirty="0">
              <a:solidFill>
                <a:prstClr val="white"/>
              </a:solidFill>
              <a:latin typeface="Arial" pitchFamily="34" charset="0"/>
              <a:cs typeface="Arial" pitchFamily="34" charset="0"/>
            </a:endParaRPr>
          </a:p>
        </p:txBody>
      </p:sp>
      <p:sp>
        <p:nvSpPr>
          <p:cNvPr id="55" name="54 Rectángulo"/>
          <p:cNvSpPr/>
          <p:nvPr/>
        </p:nvSpPr>
        <p:spPr>
          <a:xfrm>
            <a:off x="459334" y="5300422"/>
            <a:ext cx="535596"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Sta. Rosa</a:t>
            </a:r>
            <a:endParaRPr lang="es-AR" sz="700" dirty="0">
              <a:solidFill>
                <a:prstClr val="white"/>
              </a:solidFill>
              <a:latin typeface="Arial" pitchFamily="34" charset="0"/>
              <a:cs typeface="Arial" pitchFamily="34" charset="0"/>
            </a:endParaRPr>
          </a:p>
        </p:txBody>
      </p:sp>
      <p:sp>
        <p:nvSpPr>
          <p:cNvPr id="56" name="55 Rectángulo"/>
          <p:cNvSpPr/>
          <p:nvPr/>
        </p:nvSpPr>
        <p:spPr>
          <a:xfrm>
            <a:off x="1036533" y="5300422"/>
            <a:ext cx="486905"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err="1" smtClean="0">
                <a:solidFill>
                  <a:prstClr val="white"/>
                </a:solidFill>
                <a:latin typeface="Arial" pitchFamily="34" charset="0"/>
                <a:cs typeface="Arial" pitchFamily="34" charset="0"/>
              </a:rPr>
              <a:t>Esquel</a:t>
            </a:r>
            <a:endParaRPr lang="es-AR" sz="700" dirty="0">
              <a:solidFill>
                <a:prstClr val="white"/>
              </a:solidFill>
              <a:latin typeface="Arial" pitchFamily="34" charset="0"/>
              <a:cs typeface="Arial" pitchFamily="34" charset="0"/>
            </a:endParaRPr>
          </a:p>
        </p:txBody>
      </p:sp>
      <p:sp>
        <p:nvSpPr>
          <p:cNvPr id="57" name="56 Rectángulo"/>
          <p:cNvSpPr/>
          <p:nvPr/>
        </p:nvSpPr>
        <p:spPr>
          <a:xfrm>
            <a:off x="1555795" y="5300422"/>
            <a:ext cx="535596"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Río</a:t>
            </a:r>
          </a:p>
          <a:p>
            <a:pPr algn="ctr"/>
            <a:r>
              <a:rPr lang="es-MX" sz="700" dirty="0" smtClean="0">
                <a:solidFill>
                  <a:prstClr val="white"/>
                </a:solidFill>
                <a:latin typeface="Arial" pitchFamily="34" charset="0"/>
                <a:cs typeface="Arial" pitchFamily="34" charset="0"/>
              </a:rPr>
              <a:t>Gallegos</a:t>
            </a:r>
            <a:endParaRPr lang="es-AR" sz="700" dirty="0">
              <a:solidFill>
                <a:prstClr val="white"/>
              </a:solidFill>
              <a:latin typeface="Arial" pitchFamily="34" charset="0"/>
              <a:cs typeface="Arial" pitchFamily="34" charset="0"/>
            </a:endParaRPr>
          </a:p>
        </p:txBody>
      </p:sp>
      <p:sp>
        <p:nvSpPr>
          <p:cNvPr id="58" name="57 Rectángulo"/>
          <p:cNvSpPr/>
          <p:nvPr/>
        </p:nvSpPr>
        <p:spPr>
          <a:xfrm>
            <a:off x="2116962" y="5300422"/>
            <a:ext cx="486905"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Salta</a:t>
            </a:r>
            <a:endParaRPr lang="es-AR" sz="700" dirty="0">
              <a:solidFill>
                <a:prstClr val="white"/>
              </a:solidFill>
              <a:latin typeface="Arial" pitchFamily="34" charset="0"/>
              <a:cs typeface="Arial" pitchFamily="34" charset="0"/>
            </a:endParaRPr>
          </a:p>
        </p:txBody>
      </p:sp>
      <p:sp>
        <p:nvSpPr>
          <p:cNvPr id="59" name="58 Rectángulo"/>
          <p:cNvSpPr/>
          <p:nvPr/>
        </p:nvSpPr>
        <p:spPr>
          <a:xfrm>
            <a:off x="2637799" y="5300423"/>
            <a:ext cx="528472" cy="19443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600" dirty="0" smtClean="0">
                <a:solidFill>
                  <a:prstClr val="white"/>
                </a:solidFill>
                <a:latin typeface="Arial" pitchFamily="34" charset="0"/>
                <a:cs typeface="Arial" pitchFamily="34" charset="0"/>
              </a:rPr>
              <a:t>Candela-</a:t>
            </a:r>
            <a:r>
              <a:rPr lang="es-MX" sz="600" dirty="0" err="1" smtClean="0">
                <a:solidFill>
                  <a:prstClr val="white"/>
                </a:solidFill>
                <a:latin typeface="Arial" pitchFamily="34" charset="0"/>
                <a:cs typeface="Arial" pitchFamily="34" charset="0"/>
              </a:rPr>
              <a:t>ria</a:t>
            </a:r>
            <a:endParaRPr lang="es-AR" sz="600" dirty="0">
              <a:solidFill>
                <a:prstClr val="white"/>
              </a:solidFill>
              <a:latin typeface="Arial" pitchFamily="34" charset="0"/>
              <a:cs typeface="Arial" pitchFamily="34" charset="0"/>
            </a:endParaRPr>
          </a:p>
        </p:txBody>
      </p:sp>
      <p:sp>
        <p:nvSpPr>
          <p:cNvPr id="60" name="59 Rectángulo"/>
          <p:cNvSpPr/>
          <p:nvPr/>
        </p:nvSpPr>
        <p:spPr>
          <a:xfrm>
            <a:off x="3205360" y="5300422"/>
            <a:ext cx="574552" cy="19443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Alcaidía Judicial</a:t>
            </a:r>
          </a:p>
        </p:txBody>
      </p:sp>
      <p:sp>
        <p:nvSpPr>
          <p:cNvPr id="61" name="60 Rectángulo"/>
          <p:cNvSpPr/>
          <p:nvPr/>
        </p:nvSpPr>
        <p:spPr>
          <a:xfrm>
            <a:off x="3751933" y="5300422"/>
            <a:ext cx="486905"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Ezeiza</a:t>
            </a:r>
            <a:endParaRPr lang="es-AR" sz="700" dirty="0">
              <a:solidFill>
                <a:prstClr val="white"/>
              </a:solidFill>
              <a:latin typeface="Arial" pitchFamily="34" charset="0"/>
              <a:cs typeface="Arial" pitchFamily="34" charset="0"/>
            </a:endParaRPr>
          </a:p>
        </p:txBody>
      </p:sp>
      <p:sp>
        <p:nvSpPr>
          <p:cNvPr id="62" name="61 Rectángulo"/>
          <p:cNvSpPr/>
          <p:nvPr/>
        </p:nvSpPr>
        <p:spPr>
          <a:xfrm>
            <a:off x="4272770" y="5300422"/>
            <a:ext cx="486905"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CABA</a:t>
            </a:r>
            <a:endParaRPr lang="es-AR" sz="700" dirty="0">
              <a:solidFill>
                <a:prstClr val="white"/>
              </a:solidFill>
              <a:latin typeface="Arial" pitchFamily="34" charset="0"/>
              <a:cs typeface="Arial" pitchFamily="34" charset="0"/>
            </a:endParaRPr>
          </a:p>
        </p:txBody>
      </p:sp>
      <p:sp>
        <p:nvSpPr>
          <p:cNvPr id="63" name="62 Rectángulo"/>
          <p:cNvSpPr/>
          <p:nvPr/>
        </p:nvSpPr>
        <p:spPr>
          <a:xfrm>
            <a:off x="4809734" y="5300422"/>
            <a:ext cx="486905"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Jujuy</a:t>
            </a:r>
            <a:endParaRPr lang="es-AR" sz="700" dirty="0">
              <a:solidFill>
                <a:prstClr val="white"/>
              </a:solidFill>
              <a:latin typeface="Arial" pitchFamily="34" charset="0"/>
              <a:cs typeface="Arial" pitchFamily="34" charset="0"/>
            </a:endParaRPr>
          </a:p>
        </p:txBody>
      </p:sp>
      <p:sp>
        <p:nvSpPr>
          <p:cNvPr id="64" name="63 Rectángulo"/>
          <p:cNvSpPr/>
          <p:nvPr/>
        </p:nvSpPr>
        <p:spPr>
          <a:xfrm>
            <a:off x="5344400" y="5300422"/>
            <a:ext cx="486905"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Salta</a:t>
            </a:r>
            <a:endParaRPr lang="es-AR" sz="700" dirty="0">
              <a:solidFill>
                <a:prstClr val="white"/>
              </a:solidFill>
              <a:latin typeface="Arial" pitchFamily="34" charset="0"/>
              <a:cs typeface="Arial" pitchFamily="34" charset="0"/>
            </a:endParaRPr>
          </a:p>
        </p:txBody>
      </p:sp>
      <p:sp>
        <p:nvSpPr>
          <p:cNvPr id="65" name="64 Rectángulo"/>
          <p:cNvSpPr/>
          <p:nvPr/>
        </p:nvSpPr>
        <p:spPr>
          <a:xfrm>
            <a:off x="5866190" y="5513204"/>
            <a:ext cx="535596"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Marcos Paz</a:t>
            </a:r>
            <a:endParaRPr lang="es-AR" sz="700" dirty="0">
              <a:solidFill>
                <a:prstClr val="white"/>
              </a:solidFill>
              <a:latin typeface="Arial" pitchFamily="34" charset="0"/>
              <a:cs typeface="Arial" pitchFamily="34" charset="0"/>
            </a:endParaRPr>
          </a:p>
        </p:txBody>
      </p:sp>
      <p:sp>
        <p:nvSpPr>
          <p:cNvPr id="66" name="65 Rectángulo"/>
          <p:cNvSpPr/>
          <p:nvPr/>
        </p:nvSpPr>
        <p:spPr>
          <a:xfrm>
            <a:off x="6422638" y="5296359"/>
            <a:ext cx="535596"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Gral. Pico</a:t>
            </a:r>
            <a:endParaRPr lang="es-AR" sz="700" dirty="0">
              <a:solidFill>
                <a:prstClr val="white"/>
              </a:solidFill>
              <a:latin typeface="Arial" pitchFamily="34" charset="0"/>
              <a:cs typeface="Arial" pitchFamily="34" charset="0"/>
            </a:endParaRPr>
          </a:p>
        </p:txBody>
      </p:sp>
      <p:sp>
        <p:nvSpPr>
          <p:cNvPr id="67" name="66 Rectángulo"/>
          <p:cNvSpPr/>
          <p:nvPr/>
        </p:nvSpPr>
        <p:spPr>
          <a:xfrm>
            <a:off x="6987742" y="5299273"/>
            <a:ext cx="486905"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Sta. Rosa</a:t>
            </a:r>
            <a:endParaRPr lang="es-AR" sz="700" dirty="0">
              <a:solidFill>
                <a:prstClr val="white"/>
              </a:solidFill>
              <a:latin typeface="Arial" pitchFamily="34" charset="0"/>
              <a:cs typeface="Arial" pitchFamily="34" charset="0"/>
            </a:endParaRPr>
          </a:p>
        </p:txBody>
      </p:sp>
      <p:sp>
        <p:nvSpPr>
          <p:cNvPr id="68" name="67 Rectángulo"/>
          <p:cNvSpPr/>
          <p:nvPr/>
        </p:nvSpPr>
        <p:spPr>
          <a:xfrm>
            <a:off x="7499274" y="5300180"/>
            <a:ext cx="535596"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Ezeiza</a:t>
            </a:r>
            <a:endParaRPr lang="es-AR" sz="700" dirty="0">
              <a:solidFill>
                <a:prstClr val="white"/>
              </a:solidFill>
              <a:latin typeface="Arial" pitchFamily="34" charset="0"/>
              <a:cs typeface="Arial" pitchFamily="34" charset="0"/>
            </a:endParaRPr>
          </a:p>
        </p:txBody>
      </p:sp>
      <p:sp>
        <p:nvSpPr>
          <p:cNvPr id="69" name="68 Rectángulo"/>
          <p:cNvSpPr/>
          <p:nvPr/>
        </p:nvSpPr>
        <p:spPr>
          <a:xfrm>
            <a:off x="8060309" y="5300180"/>
            <a:ext cx="486905"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S. Estero</a:t>
            </a:r>
            <a:endParaRPr lang="es-AR" sz="700" dirty="0">
              <a:solidFill>
                <a:prstClr val="white"/>
              </a:solidFill>
              <a:latin typeface="Arial" pitchFamily="34" charset="0"/>
              <a:cs typeface="Arial" pitchFamily="34" charset="0"/>
            </a:endParaRPr>
          </a:p>
        </p:txBody>
      </p:sp>
      <p:sp>
        <p:nvSpPr>
          <p:cNvPr id="70" name="69 Rectángulo"/>
          <p:cNvSpPr/>
          <p:nvPr/>
        </p:nvSpPr>
        <p:spPr>
          <a:xfrm>
            <a:off x="459167" y="3325093"/>
            <a:ext cx="486905"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Ezeiza</a:t>
            </a:r>
            <a:endParaRPr lang="es-AR" sz="700" dirty="0">
              <a:solidFill>
                <a:prstClr val="white"/>
              </a:solidFill>
              <a:latin typeface="Arial" pitchFamily="34" charset="0"/>
              <a:cs typeface="Arial" pitchFamily="34" charset="0"/>
            </a:endParaRPr>
          </a:p>
        </p:txBody>
      </p:sp>
      <p:sp>
        <p:nvSpPr>
          <p:cNvPr id="71" name="70 Rectángulo"/>
          <p:cNvSpPr/>
          <p:nvPr/>
        </p:nvSpPr>
        <p:spPr>
          <a:xfrm>
            <a:off x="1005586" y="3325093"/>
            <a:ext cx="535596"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Marcos Paz</a:t>
            </a:r>
            <a:endParaRPr lang="es-AR" sz="700" dirty="0">
              <a:solidFill>
                <a:prstClr val="white"/>
              </a:solidFill>
              <a:latin typeface="Arial" pitchFamily="34" charset="0"/>
              <a:cs typeface="Arial" pitchFamily="34" charset="0"/>
            </a:endParaRPr>
          </a:p>
        </p:txBody>
      </p:sp>
      <p:sp>
        <p:nvSpPr>
          <p:cNvPr id="72" name="71 Rectángulo"/>
          <p:cNvSpPr/>
          <p:nvPr/>
        </p:nvSpPr>
        <p:spPr>
          <a:xfrm>
            <a:off x="2795073" y="3325093"/>
            <a:ext cx="535596"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Ezeiza</a:t>
            </a:r>
            <a:endParaRPr lang="es-AR" sz="700" dirty="0">
              <a:solidFill>
                <a:prstClr val="white"/>
              </a:solidFill>
              <a:latin typeface="Arial" pitchFamily="34" charset="0"/>
              <a:cs typeface="Arial" pitchFamily="34" charset="0"/>
            </a:endParaRPr>
          </a:p>
        </p:txBody>
      </p:sp>
      <p:sp>
        <p:nvSpPr>
          <p:cNvPr id="77" name="76 CuadroTexto"/>
          <p:cNvSpPr txBox="1"/>
          <p:nvPr/>
        </p:nvSpPr>
        <p:spPr>
          <a:xfrm>
            <a:off x="232470" y="5973663"/>
            <a:ext cx="8804026" cy="784830"/>
          </a:xfrm>
          <a:prstGeom prst="rect">
            <a:avLst/>
          </a:prstGeom>
          <a:noFill/>
        </p:spPr>
        <p:txBody>
          <a:bodyPr wrap="square" rtlCol="0">
            <a:spAutoFit/>
          </a:bodyPr>
          <a:lstStyle/>
          <a:p>
            <a:pPr algn="just"/>
            <a:r>
              <a:rPr lang="es-MX" sz="1500" dirty="0" smtClean="0">
                <a:solidFill>
                  <a:srgbClr val="17375E"/>
                </a:solidFill>
                <a:latin typeface="Arial" pitchFamily="34" charset="0"/>
                <a:cs typeface="Arial" pitchFamily="34" charset="0"/>
              </a:rPr>
              <a:t>La evolución mensual en la cantidad de personas alojadas por dependencia, muestra una importante suba en el </a:t>
            </a:r>
            <a:r>
              <a:rPr lang="es-MX" sz="1500" dirty="0" smtClean="0">
                <a:solidFill>
                  <a:srgbClr val="17375E"/>
                </a:solidFill>
                <a:latin typeface="Arial" pitchFamily="34" charset="0"/>
                <a:cs typeface="Arial" pitchFamily="34" charset="0"/>
              </a:rPr>
              <a:t>CPF I (Ezeiza). </a:t>
            </a:r>
            <a:r>
              <a:rPr lang="es-MX" sz="1500" dirty="0" smtClean="0">
                <a:solidFill>
                  <a:srgbClr val="17375E"/>
                </a:solidFill>
                <a:latin typeface="Arial" pitchFamily="34" charset="0"/>
                <a:cs typeface="Arial" pitchFamily="34" charset="0"/>
              </a:rPr>
              <a:t>Otras unidades con leves subas son los CPFII, III y IV. También crecen los detenidos en las Unidades 6, 9, 22, 31, 35 y el CPF para </a:t>
            </a:r>
            <a:r>
              <a:rPr lang="es-MX" sz="1500" dirty="0" smtClean="0">
                <a:solidFill>
                  <a:srgbClr val="17375E"/>
                </a:solidFill>
                <a:latin typeface="Arial" pitchFamily="34" charset="0"/>
                <a:cs typeface="Arial" pitchFamily="34" charset="0"/>
              </a:rPr>
              <a:t>Jóvenes Adultos</a:t>
            </a:r>
            <a:r>
              <a:rPr lang="es-MX" sz="1500" dirty="0" smtClean="0">
                <a:solidFill>
                  <a:srgbClr val="17375E"/>
                </a:solidFill>
                <a:latin typeface="Arial" pitchFamily="34" charset="0"/>
                <a:cs typeface="Arial" pitchFamily="34" charset="0"/>
              </a:rPr>
              <a:t>. </a:t>
            </a:r>
            <a:endParaRPr lang="es-AR" sz="1500" dirty="0">
              <a:solidFill>
                <a:srgbClr val="17375E"/>
              </a:solidFill>
              <a:latin typeface="Arial" pitchFamily="34" charset="0"/>
              <a:cs typeface="Arial" pitchFamily="34" charset="0"/>
            </a:endParaRPr>
          </a:p>
        </p:txBody>
      </p:sp>
      <p:sp>
        <p:nvSpPr>
          <p:cNvPr id="78" name="2 Marcador de contenido"/>
          <p:cNvSpPr txBox="1">
            <a:spLocks/>
          </p:cNvSpPr>
          <p:nvPr/>
        </p:nvSpPr>
        <p:spPr>
          <a:xfrm>
            <a:off x="4099940" y="1135285"/>
            <a:ext cx="4645395" cy="637531"/>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gn="ctr"/>
            <a:r>
              <a:rPr lang="es-MX" sz="1400" dirty="0" smtClean="0">
                <a:latin typeface="Arial" pitchFamily="34" charset="0"/>
                <a:cs typeface="Arial" pitchFamily="34" charset="0"/>
              </a:rPr>
              <a:t>Evolución respecto al mes anterior</a:t>
            </a:r>
            <a:endParaRPr lang="es-AR" sz="1200" dirty="0">
              <a:latin typeface="Arial" pitchFamily="34" charset="0"/>
              <a:cs typeface="Arial" pitchFamily="34" charset="0"/>
            </a:endParaRPr>
          </a:p>
        </p:txBody>
      </p:sp>
      <p:sp>
        <p:nvSpPr>
          <p:cNvPr id="74" name="73 Llamada con línea 1"/>
          <p:cNvSpPr/>
          <p:nvPr/>
        </p:nvSpPr>
        <p:spPr>
          <a:xfrm>
            <a:off x="6790529" y="3627042"/>
            <a:ext cx="2001858" cy="856634"/>
          </a:xfrm>
          <a:prstGeom prst="borderCallout1">
            <a:avLst>
              <a:gd name="adj1" fmla="val 103405"/>
              <a:gd name="adj2" fmla="val 49558"/>
              <a:gd name="adj3" fmla="val 121815"/>
              <a:gd name="adj4" fmla="val 5361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800" dirty="0" smtClean="0">
                <a:solidFill>
                  <a:prstClr val="white"/>
                </a:solidFill>
                <a:latin typeface="Arial" pitchFamily="34" charset="0"/>
                <a:cs typeface="Arial" pitchFamily="34" charset="0"/>
              </a:rPr>
              <a:t>Resolución del 7/05 habilita traslado de detenidos por crímenes de Lesa Humanidad a la Unidad 31 de mujeres.                          La composición actual es de 93 mujeres y 108 “adultos mayores”, tal como los denomina el SPF.</a:t>
            </a:r>
            <a:endParaRPr lang="es-AR" sz="800" dirty="0">
              <a:solidFill>
                <a:prstClr val="white"/>
              </a:solidFill>
              <a:latin typeface="Arial" pitchFamily="34" charset="0"/>
              <a:cs typeface="Arial" pitchFamily="34" charset="0"/>
            </a:endParaRPr>
          </a:p>
        </p:txBody>
      </p:sp>
      <p:sp>
        <p:nvSpPr>
          <p:cNvPr id="41" name="40 Rectángulo"/>
          <p:cNvSpPr/>
          <p:nvPr/>
        </p:nvSpPr>
        <p:spPr>
          <a:xfrm>
            <a:off x="182205" y="5986800"/>
            <a:ext cx="8854291" cy="771693"/>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AR" dirty="0"/>
          </a:p>
        </p:txBody>
      </p:sp>
      <p:sp>
        <p:nvSpPr>
          <p:cNvPr id="76" name="16 CuadroTexto"/>
          <p:cNvSpPr txBox="1"/>
          <p:nvPr/>
        </p:nvSpPr>
        <p:spPr>
          <a:xfrm>
            <a:off x="100367" y="5733256"/>
            <a:ext cx="3026791" cy="215444"/>
          </a:xfrm>
          <a:prstGeom prst="rect">
            <a:avLst/>
          </a:prstGeom>
          <a:noFill/>
        </p:spPr>
        <p:txBody>
          <a:bodyPr wrap="none" rtlCol="0">
            <a:spAutoFit/>
          </a:bodyPr>
          <a:lstStyle/>
          <a:p>
            <a:r>
              <a:rPr lang="es-MX" sz="800" dirty="0" smtClean="0">
                <a:latin typeface="Arial" pitchFamily="34" charset="0"/>
                <a:cs typeface="Arial" pitchFamily="34" charset="0"/>
              </a:rPr>
              <a:t>Fuente: Partes semanales enviados por el SPF. Febrero 2015.</a:t>
            </a:r>
            <a:endParaRPr lang="es-AR" sz="800" dirty="0">
              <a:latin typeface="Arial" pitchFamily="34" charset="0"/>
              <a:cs typeface="Arial" pitchFamily="34" charset="0"/>
            </a:endParaRPr>
          </a:p>
        </p:txBody>
      </p:sp>
    </p:spTree>
    <p:extLst>
      <p:ext uri="{BB962C8B-B14F-4D97-AF65-F5344CB8AC3E}">
        <p14:creationId xmlns:p14="http://schemas.microsoft.com/office/powerpoint/2010/main" val="35467410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1 Título"/>
          <p:cNvSpPr txBox="1">
            <a:spLocks/>
          </p:cNvSpPr>
          <p:nvPr/>
        </p:nvSpPr>
        <p:spPr>
          <a:xfrm>
            <a:off x="106005" y="365795"/>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1900" dirty="0" smtClean="0">
                <a:solidFill>
                  <a:srgbClr val="1F497D">
                    <a:lumMod val="75000"/>
                  </a:srgbClr>
                </a:solidFill>
                <a:latin typeface="Arial" pitchFamily="34" charset="0"/>
                <a:cs typeface="Arial" pitchFamily="34" charset="0"/>
              </a:rPr>
              <a:t>Situaciones de sobrepoblación detectadas en los </a:t>
            </a:r>
            <a:r>
              <a:rPr lang="es-MX" sz="1900" dirty="0" smtClean="0">
                <a:solidFill>
                  <a:srgbClr val="1F497D">
                    <a:lumMod val="75000"/>
                  </a:srgbClr>
                </a:solidFill>
                <a:latin typeface="Arial" pitchFamily="34" charset="0"/>
                <a:cs typeface="Arial" pitchFamily="34" charset="0"/>
              </a:rPr>
              <a:t>Complejos</a:t>
            </a:r>
            <a:endParaRPr lang="es-AR" sz="1900" dirty="0">
              <a:solidFill>
                <a:srgbClr val="1F497D">
                  <a:lumMod val="75000"/>
                </a:srgbClr>
              </a:solidFill>
              <a:latin typeface="Arial" pitchFamily="34" charset="0"/>
              <a:cs typeface="Arial" pitchFamily="34" charset="0"/>
            </a:endParaRPr>
          </a:p>
        </p:txBody>
      </p:sp>
      <p:cxnSp>
        <p:nvCxnSpPr>
          <p:cNvPr id="52"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77" name="76 CuadroTexto"/>
          <p:cNvSpPr txBox="1"/>
          <p:nvPr/>
        </p:nvSpPr>
        <p:spPr>
          <a:xfrm>
            <a:off x="6084168" y="2917393"/>
            <a:ext cx="2520280" cy="1015663"/>
          </a:xfrm>
          <a:prstGeom prst="rect">
            <a:avLst/>
          </a:prstGeom>
          <a:noFill/>
        </p:spPr>
        <p:txBody>
          <a:bodyPr wrap="square" rtlCol="0">
            <a:spAutoFit/>
          </a:bodyPr>
          <a:lstStyle/>
          <a:p>
            <a:pPr algn="just">
              <a:defRPr sz="1000"/>
            </a:pPr>
            <a:r>
              <a:rPr lang="es-ES_tradnl" sz="1000" dirty="0" smtClean="0">
                <a:solidFill>
                  <a:srgbClr val="17375E"/>
                </a:solidFill>
                <a:latin typeface="Arial" pitchFamily="34" charset="0"/>
                <a:cs typeface="Arial" pitchFamily="34" charset="0"/>
              </a:rPr>
              <a:t>Según </a:t>
            </a:r>
            <a:r>
              <a:rPr lang="es-ES_tradnl" sz="1000" dirty="0" smtClean="0">
                <a:solidFill>
                  <a:srgbClr val="17375E"/>
                </a:solidFill>
                <a:latin typeface="Arial" pitchFamily="34" charset="0"/>
                <a:cs typeface="Arial" pitchFamily="34" charset="0"/>
              </a:rPr>
              <a:t>aclara el </a:t>
            </a:r>
            <a:r>
              <a:rPr lang="es-ES_tradnl" sz="1000" dirty="0" smtClean="0">
                <a:solidFill>
                  <a:srgbClr val="17375E"/>
                </a:solidFill>
                <a:latin typeface="Arial" pitchFamily="34" charset="0"/>
                <a:cs typeface="Arial" pitchFamily="34" charset="0"/>
              </a:rPr>
              <a:t>SPF: “En </a:t>
            </a:r>
            <a:r>
              <a:rPr lang="es-ES_tradnl" sz="1000" dirty="0" smtClean="0">
                <a:solidFill>
                  <a:srgbClr val="17375E"/>
                </a:solidFill>
                <a:latin typeface="Arial" pitchFamily="34" charset="0"/>
                <a:cs typeface="Arial" pitchFamily="34" charset="0"/>
              </a:rPr>
              <a:t>el </a:t>
            </a:r>
            <a:r>
              <a:rPr lang="es-ES_tradnl" sz="1000" dirty="0" smtClean="0">
                <a:solidFill>
                  <a:srgbClr val="17375E"/>
                </a:solidFill>
                <a:latin typeface="Arial" pitchFamily="34" charset="0"/>
                <a:cs typeface="Arial" pitchFamily="34" charset="0"/>
              </a:rPr>
              <a:t>CPF I </a:t>
            </a:r>
            <a:r>
              <a:rPr lang="es-ES_tradnl" sz="1000" dirty="0" smtClean="0">
                <a:solidFill>
                  <a:srgbClr val="17375E"/>
                </a:solidFill>
                <a:latin typeface="Arial" pitchFamily="34" charset="0"/>
                <a:cs typeface="Arial" pitchFamily="34" charset="0"/>
              </a:rPr>
              <a:t>hay 85  plazas de alojamiento que están destinadas a los pabellones 7 y 8 de la </a:t>
            </a:r>
            <a:r>
              <a:rPr lang="es-ES_tradnl" sz="1000" dirty="0" smtClean="0">
                <a:solidFill>
                  <a:srgbClr val="17375E"/>
                </a:solidFill>
                <a:latin typeface="Arial" pitchFamily="34" charset="0"/>
                <a:cs typeface="Arial" pitchFamily="34" charset="0"/>
              </a:rPr>
              <a:t>UR ING</a:t>
            </a:r>
            <a:r>
              <a:rPr lang="es-ES_tradnl" sz="1000" dirty="0" smtClean="0">
                <a:solidFill>
                  <a:srgbClr val="17375E"/>
                </a:solidFill>
                <a:latin typeface="Arial" pitchFamily="34" charset="0"/>
                <a:cs typeface="Arial" pitchFamily="34" charset="0"/>
              </a:rPr>
              <a:t>, </a:t>
            </a:r>
            <a:r>
              <a:rPr lang="es-ES_tradnl" sz="1000" dirty="0" smtClean="0">
                <a:solidFill>
                  <a:srgbClr val="17375E"/>
                </a:solidFill>
                <a:latin typeface="Arial" pitchFamily="34" charset="0"/>
                <a:cs typeface="Arial" pitchFamily="34" charset="0"/>
              </a:rPr>
              <a:t>UR IV </a:t>
            </a:r>
            <a:r>
              <a:rPr lang="es-ES_tradnl" sz="1000" dirty="0" smtClean="0">
                <a:solidFill>
                  <a:srgbClr val="17375E"/>
                </a:solidFill>
                <a:latin typeface="Arial" pitchFamily="34" charset="0"/>
                <a:cs typeface="Arial" pitchFamily="34" charset="0"/>
              </a:rPr>
              <a:t>y la </a:t>
            </a:r>
            <a:r>
              <a:rPr lang="es-ES_tradnl" sz="1000" dirty="0" smtClean="0">
                <a:solidFill>
                  <a:srgbClr val="17375E"/>
                </a:solidFill>
                <a:latin typeface="Arial" pitchFamily="34" charset="0"/>
                <a:cs typeface="Arial" pitchFamily="34" charset="0"/>
              </a:rPr>
              <a:t>UMA (Unidad Medico Asistencial</a:t>
            </a:r>
            <a:r>
              <a:rPr lang="es-ES_tradnl" sz="1000" dirty="0" smtClean="0">
                <a:solidFill>
                  <a:srgbClr val="17375E"/>
                </a:solidFill>
                <a:latin typeface="Arial" pitchFamily="34" charset="0"/>
                <a:cs typeface="Arial" pitchFamily="34" charset="0"/>
              </a:rPr>
              <a:t>). </a:t>
            </a:r>
            <a:r>
              <a:rPr lang="es-ES_tradnl" sz="1000" dirty="0" smtClean="0">
                <a:solidFill>
                  <a:srgbClr val="17375E"/>
                </a:solidFill>
                <a:latin typeface="Arial" pitchFamily="34" charset="0"/>
                <a:cs typeface="Arial" pitchFamily="34" charset="0"/>
              </a:rPr>
              <a:t>En </a:t>
            </a:r>
            <a:r>
              <a:rPr lang="es-ES_tradnl" sz="1000" dirty="0" smtClean="0">
                <a:solidFill>
                  <a:srgbClr val="17375E"/>
                </a:solidFill>
                <a:latin typeface="Arial" pitchFamily="34" charset="0"/>
                <a:cs typeface="Arial" pitchFamily="34" charset="0"/>
              </a:rPr>
              <a:t>el anexo de la </a:t>
            </a:r>
            <a:r>
              <a:rPr lang="es-ES_tradnl" sz="1000" dirty="0" smtClean="0">
                <a:solidFill>
                  <a:srgbClr val="17375E"/>
                </a:solidFill>
                <a:latin typeface="Arial" pitchFamily="34" charset="0"/>
                <a:cs typeface="Arial" pitchFamily="34" charset="0"/>
              </a:rPr>
              <a:t>UR I </a:t>
            </a:r>
            <a:r>
              <a:rPr lang="es-ES_tradnl" sz="1000" dirty="0" smtClean="0">
                <a:solidFill>
                  <a:srgbClr val="17375E"/>
                </a:solidFill>
                <a:latin typeface="Arial" pitchFamily="34" charset="0"/>
                <a:cs typeface="Arial" pitchFamily="34" charset="0"/>
              </a:rPr>
              <a:t>hay </a:t>
            </a:r>
            <a:r>
              <a:rPr lang="es-ES_tradnl" sz="1000" dirty="0" smtClean="0">
                <a:solidFill>
                  <a:srgbClr val="17375E"/>
                </a:solidFill>
                <a:latin typeface="Arial" pitchFamily="34" charset="0"/>
                <a:cs typeface="Arial" pitchFamily="34" charset="0"/>
              </a:rPr>
              <a:t>2 </a:t>
            </a:r>
            <a:r>
              <a:rPr lang="es-ES_tradnl" sz="1000" dirty="0" smtClean="0">
                <a:solidFill>
                  <a:srgbClr val="17375E"/>
                </a:solidFill>
                <a:latin typeface="Arial" pitchFamily="34" charset="0"/>
                <a:cs typeface="Arial" pitchFamily="34" charset="0"/>
              </a:rPr>
              <a:t>celdas clausuradas por refacciones</a:t>
            </a:r>
            <a:r>
              <a:rPr lang="es-ES_tradnl" sz="1000" dirty="0" smtClean="0">
                <a:solidFill>
                  <a:srgbClr val="17375E"/>
                </a:solidFill>
                <a:latin typeface="Arial" pitchFamily="34" charset="0"/>
                <a:cs typeface="Arial" pitchFamily="34" charset="0"/>
              </a:rPr>
              <a:t>”.</a:t>
            </a:r>
            <a:endParaRPr lang="es-ES_tradnl" sz="1000" dirty="0">
              <a:solidFill>
                <a:srgbClr val="17375E"/>
              </a:solidFill>
              <a:latin typeface="Arial" pitchFamily="34" charset="0"/>
              <a:cs typeface="Arial" pitchFamily="34" charset="0"/>
            </a:endParaRPr>
          </a:p>
        </p:txBody>
      </p:sp>
      <p:sp>
        <p:nvSpPr>
          <p:cNvPr id="2" name="1 Rectángulo"/>
          <p:cNvSpPr/>
          <p:nvPr/>
        </p:nvSpPr>
        <p:spPr>
          <a:xfrm>
            <a:off x="254212" y="1033572"/>
            <a:ext cx="8494252" cy="1938992"/>
          </a:xfrm>
          <a:prstGeom prst="rect">
            <a:avLst/>
          </a:prstGeom>
        </p:spPr>
        <p:txBody>
          <a:bodyPr wrap="square">
            <a:spAutoFit/>
          </a:bodyPr>
          <a:lstStyle/>
          <a:p>
            <a:pPr algn="just"/>
            <a:r>
              <a:rPr lang="es-AR" sz="1400" dirty="0" smtClean="0">
                <a:solidFill>
                  <a:srgbClr val="1F497D">
                    <a:lumMod val="75000"/>
                  </a:srgbClr>
                </a:solidFill>
                <a:latin typeface="Arial" pitchFamily="34" charset="0"/>
                <a:cs typeface="Arial" pitchFamily="34" charset="0"/>
              </a:rPr>
              <a:t>Se detallan los </a:t>
            </a:r>
            <a:r>
              <a:rPr lang="es-AR" sz="1400" dirty="0" smtClean="0">
                <a:solidFill>
                  <a:srgbClr val="1F497D">
                    <a:lumMod val="75000"/>
                  </a:srgbClr>
                </a:solidFill>
                <a:latin typeface="Arial" pitchFamily="34" charset="0"/>
                <a:cs typeface="Arial" pitchFamily="34" charset="0"/>
              </a:rPr>
              <a:t>espacios dentro </a:t>
            </a:r>
            <a:r>
              <a:rPr lang="es-AR" sz="1400" dirty="0" smtClean="0">
                <a:solidFill>
                  <a:srgbClr val="1F497D">
                    <a:lumMod val="75000"/>
                  </a:srgbClr>
                </a:solidFill>
                <a:latin typeface="Arial" pitchFamily="34" charset="0"/>
                <a:cs typeface="Arial" pitchFamily="34" charset="0"/>
              </a:rPr>
              <a:t>de la unidades </a:t>
            </a:r>
            <a:r>
              <a:rPr lang="es-AR" sz="1400" dirty="0" smtClean="0">
                <a:solidFill>
                  <a:srgbClr val="1F497D">
                    <a:lumMod val="75000"/>
                  </a:srgbClr>
                </a:solidFill>
                <a:latin typeface="Arial" pitchFamily="34" charset="0"/>
                <a:cs typeface="Arial" pitchFamily="34" charset="0"/>
              </a:rPr>
              <a:t>penitenciarias o complejos en los </a:t>
            </a:r>
            <a:r>
              <a:rPr lang="es-AR" sz="1400" dirty="0" smtClean="0">
                <a:solidFill>
                  <a:srgbClr val="1F497D">
                    <a:lumMod val="75000"/>
                  </a:srgbClr>
                </a:solidFill>
                <a:latin typeface="Arial" pitchFamily="34" charset="0"/>
                <a:cs typeface="Arial" pitchFamily="34" charset="0"/>
              </a:rPr>
              <a:t>que se detectan situaciones de sobrepoblación y </a:t>
            </a:r>
            <a:r>
              <a:rPr lang="es-AR" sz="1400" dirty="0" smtClean="0">
                <a:solidFill>
                  <a:srgbClr val="1F497D">
                    <a:lumMod val="75000"/>
                  </a:srgbClr>
                </a:solidFill>
                <a:latin typeface="Arial" pitchFamily="34" charset="0"/>
                <a:cs typeface="Arial" pitchFamily="34" charset="0"/>
              </a:rPr>
              <a:t>consecuentemente de </a:t>
            </a:r>
            <a:r>
              <a:rPr lang="es-AR" sz="1400" dirty="0" smtClean="0">
                <a:solidFill>
                  <a:srgbClr val="1F497D">
                    <a:lumMod val="75000"/>
                  </a:srgbClr>
                </a:solidFill>
                <a:latin typeface="Arial" pitchFamily="34" charset="0"/>
                <a:cs typeface="Arial" pitchFamily="34" charset="0"/>
              </a:rPr>
              <a:t>vulneración de derechos por agravamiento de las condiciones de </a:t>
            </a:r>
            <a:r>
              <a:rPr lang="es-AR" sz="1400" dirty="0" smtClean="0">
                <a:solidFill>
                  <a:srgbClr val="1F497D">
                    <a:lumMod val="75000"/>
                  </a:srgbClr>
                </a:solidFill>
                <a:latin typeface="Arial" pitchFamily="34" charset="0"/>
                <a:cs typeface="Arial" pitchFamily="34" charset="0"/>
              </a:rPr>
              <a:t>detención (*). </a:t>
            </a:r>
          </a:p>
          <a:p>
            <a:pPr algn="just"/>
            <a:endParaRPr lang="es-AR" sz="600" dirty="0" smtClean="0">
              <a:solidFill>
                <a:srgbClr val="1F497D">
                  <a:lumMod val="75000"/>
                </a:srgbClr>
              </a:solidFill>
              <a:latin typeface="Arial" pitchFamily="34" charset="0"/>
              <a:cs typeface="Arial" pitchFamily="34" charset="0"/>
            </a:endParaRPr>
          </a:p>
          <a:p>
            <a:pPr algn="just"/>
            <a:r>
              <a:rPr lang="es-MX" sz="1400" u="sng" dirty="0">
                <a:solidFill>
                  <a:srgbClr val="1F497D">
                    <a:lumMod val="75000"/>
                  </a:srgbClr>
                </a:solidFill>
                <a:latin typeface="Arial" pitchFamily="34" charset="0"/>
                <a:cs typeface="Arial" pitchFamily="34" charset="0"/>
              </a:rPr>
              <a:t>Se presenta la información de aquellos ámbitos en los que </a:t>
            </a:r>
            <a:r>
              <a:rPr lang="es-MX" sz="1400" u="sng" dirty="0" smtClean="0">
                <a:solidFill>
                  <a:srgbClr val="1F497D">
                    <a:lumMod val="75000"/>
                  </a:srgbClr>
                </a:solidFill>
                <a:latin typeface="Arial" pitchFamily="34" charset="0"/>
                <a:cs typeface="Arial" pitchFamily="34" charset="0"/>
              </a:rPr>
              <a:t>el cupo/disponibilidad </a:t>
            </a:r>
            <a:r>
              <a:rPr lang="es-MX" sz="1400" u="sng" dirty="0">
                <a:solidFill>
                  <a:srgbClr val="1F497D">
                    <a:lumMod val="75000"/>
                  </a:srgbClr>
                </a:solidFill>
                <a:latin typeface="Arial" pitchFamily="34" charset="0"/>
                <a:cs typeface="Arial" pitchFamily="34" charset="0"/>
              </a:rPr>
              <a:t>de lugares es nula (0) o menor a la cantidad </a:t>
            </a:r>
            <a:r>
              <a:rPr lang="es-MX" sz="1400" u="sng" dirty="0" smtClean="0">
                <a:solidFill>
                  <a:srgbClr val="1F497D">
                    <a:lumMod val="75000"/>
                  </a:srgbClr>
                </a:solidFill>
                <a:latin typeface="Arial" pitchFamily="34" charset="0"/>
                <a:cs typeface="Arial" pitchFamily="34" charset="0"/>
              </a:rPr>
              <a:t>informada de </a:t>
            </a:r>
            <a:r>
              <a:rPr lang="es-MX" sz="1400" u="sng" dirty="0">
                <a:solidFill>
                  <a:srgbClr val="1F497D">
                    <a:lumMod val="75000"/>
                  </a:srgbClr>
                </a:solidFill>
                <a:latin typeface="Arial" pitchFamily="34" charset="0"/>
                <a:cs typeface="Arial" pitchFamily="34" charset="0"/>
              </a:rPr>
              <a:t>personas </a:t>
            </a:r>
            <a:r>
              <a:rPr lang="es-MX" sz="1400" u="sng" dirty="0" smtClean="0">
                <a:solidFill>
                  <a:srgbClr val="1F497D">
                    <a:lumMod val="75000"/>
                  </a:srgbClr>
                </a:solidFill>
                <a:latin typeface="Arial" pitchFamily="34" charset="0"/>
                <a:cs typeface="Arial" pitchFamily="34" charset="0"/>
              </a:rPr>
              <a:t>allí alojadas</a:t>
            </a:r>
            <a:r>
              <a:rPr lang="es-MX" sz="1400" dirty="0" smtClean="0">
                <a:solidFill>
                  <a:srgbClr val="1F497D">
                    <a:lumMod val="75000"/>
                  </a:srgbClr>
                </a:solidFill>
                <a:latin typeface="Arial" pitchFamily="34" charset="0"/>
                <a:cs typeface="Arial" pitchFamily="34" charset="0"/>
              </a:rPr>
              <a:t>.</a:t>
            </a:r>
          </a:p>
          <a:p>
            <a:pPr algn="just"/>
            <a:endParaRPr lang="es-AR" sz="600" dirty="0">
              <a:solidFill>
                <a:srgbClr val="1F497D">
                  <a:lumMod val="75000"/>
                </a:srgbClr>
              </a:solidFill>
              <a:latin typeface="Arial" pitchFamily="34" charset="0"/>
              <a:cs typeface="Arial" pitchFamily="34" charset="0"/>
            </a:endParaRPr>
          </a:p>
          <a:p>
            <a:pPr algn="just"/>
            <a:r>
              <a:rPr lang="es-AR" sz="1100" dirty="0" smtClean="0">
                <a:solidFill>
                  <a:srgbClr val="1F497D">
                    <a:lumMod val="75000"/>
                  </a:srgbClr>
                </a:solidFill>
                <a:latin typeface="Arial" pitchFamily="34" charset="0"/>
                <a:cs typeface="Arial" pitchFamily="34" charset="0"/>
              </a:rPr>
              <a:t>(*) </a:t>
            </a:r>
            <a:r>
              <a:rPr lang="es-AR" sz="1100" dirty="0" smtClean="0">
                <a:solidFill>
                  <a:srgbClr val="1F497D">
                    <a:lumMod val="75000"/>
                  </a:srgbClr>
                </a:solidFill>
                <a:latin typeface="Arial" pitchFamily="34" charset="0"/>
                <a:cs typeface="Arial" pitchFamily="34" charset="0"/>
              </a:rPr>
              <a:t>Se </a:t>
            </a:r>
            <a:r>
              <a:rPr lang="es-AR" sz="1100" dirty="0" smtClean="0">
                <a:solidFill>
                  <a:srgbClr val="1F497D">
                    <a:lumMod val="75000"/>
                  </a:srgbClr>
                </a:solidFill>
                <a:latin typeface="Arial" pitchFamily="34" charset="0"/>
                <a:cs typeface="Arial" pitchFamily="34" charset="0"/>
              </a:rPr>
              <a:t>transcriben las aclaraciones realizadas por la división judiciales del SPF respecto a celdas o lugares que se encuentran inhabilitadas por diferentes circunstancias. </a:t>
            </a:r>
          </a:p>
          <a:p>
            <a:pPr algn="just"/>
            <a:endParaRPr lang="es-AR" sz="1400" dirty="0" smtClean="0">
              <a:solidFill>
                <a:srgbClr val="1F497D">
                  <a:lumMod val="75000"/>
                </a:srgbClr>
              </a:solidFill>
              <a:latin typeface="Arial" pitchFamily="34" charset="0"/>
              <a:cs typeface="Arial" pitchFamily="34" charset="0"/>
            </a:endParaRPr>
          </a:p>
        </p:txBody>
      </p:sp>
      <p:graphicFrame>
        <p:nvGraphicFramePr>
          <p:cNvPr id="5" name="4 Tabla"/>
          <p:cNvGraphicFramePr>
            <a:graphicFrameLocks noGrp="1"/>
          </p:cNvGraphicFramePr>
          <p:nvPr>
            <p:extLst>
              <p:ext uri="{D42A27DB-BD31-4B8C-83A1-F6EECF244321}">
                <p14:modId xmlns:p14="http://schemas.microsoft.com/office/powerpoint/2010/main" val="2101457492"/>
              </p:ext>
            </p:extLst>
          </p:nvPr>
        </p:nvGraphicFramePr>
        <p:xfrm>
          <a:off x="315170" y="2780928"/>
          <a:ext cx="5632680" cy="1205721"/>
        </p:xfrm>
        <a:graphic>
          <a:graphicData uri="http://schemas.openxmlformats.org/drawingml/2006/table">
            <a:tbl>
              <a:tblPr firstRow="1" bandRow="1">
                <a:tableStyleId>{69012ECD-51FC-41F1-AA8D-1B2483CD663E}</a:tableStyleId>
              </a:tblPr>
              <a:tblGrid>
                <a:gridCol w="1126536"/>
                <a:gridCol w="1324326"/>
                <a:gridCol w="928746"/>
                <a:gridCol w="1126536"/>
                <a:gridCol w="1126536"/>
              </a:tblGrid>
              <a:tr h="354835">
                <a:tc>
                  <a:txBody>
                    <a:bodyPr/>
                    <a:lstStyle/>
                    <a:p>
                      <a:pPr algn="ctr"/>
                      <a:r>
                        <a:rPr lang="es-MX" sz="1100" dirty="0" smtClean="0"/>
                        <a:t>Complejo /Unidad</a:t>
                      </a:r>
                      <a:endParaRPr lang="es-AR" sz="1100" dirty="0"/>
                    </a:p>
                  </a:txBody>
                  <a:tcPr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dirty="0" smtClean="0"/>
                        <a:t>Pabellones críticos</a:t>
                      </a:r>
                      <a:endParaRPr lang="es-AR" sz="1100" dirty="0" smtClean="0"/>
                    </a:p>
                  </a:txBody>
                  <a:tcPr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tcPr>
                </a:tc>
                <a:tc>
                  <a:txBody>
                    <a:bodyPr/>
                    <a:lstStyle/>
                    <a:p>
                      <a:pPr algn="ctr"/>
                      <a:r>
                        <a:rPr lang="es-MX" sz="1100" dirty="0" smtClean="0"/>
                        <a:t>Alojados/as</a:t>
                      </a:r>
                      <a:endParaRPr lang="es-AR" sz="1100" dirty="0"/>
                    </a:p>
                  </a:txBody>
                  <a:tcPr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dirty="0" smtClean="0"/>
                        <a:t>Capacidad “real”</a:t>
                      </a:r>
                      <a:endParaRPr lang="es-AR" sz="1100" dirty="0" smtClean="0"/>
                    </a:p>
                  </a:txBody>
                  <a:tcPr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tcPr>
                </a:tc>
                <a:tc>
                  <a:txBody>
                    <a:bodyPr/>
                    <a:lstStyle/>
                    <a:p>
                      <a:pPr algn="ctr"/>
                      <a:r>
                        <a:rPr lang="es-MX" sz="1100" dirty="0" smtClean="0"/>
                        <a:t>Diferencia</a:t>
                      </a:r>
                      <a:endParaRPr lang="es-AR" sz="1100" dirty="0"/>
                    </a:p>
                  </a:txBody>
                  <a:tcPr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tcPr>
                </a:tc>
              </a:tr>
              <a:tr h="259667">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dirty="0" smtClean="0"/>
                        <a:t>CPFI</a:t>
                      </a:r>
                      <a:endParaRPr lang="es-AR" sz="1100" dirty="0" smtClean="0"/>
                    </a:p>
                  </a:txBody>
                  <a:tcPr anchor="ctr"/>
                </a:tc>
                <a:tc>
                  <a:txBody>
                    <a:bodyPr/>
                    <a:lstStyle/>
                    <a:p>
                      <a:pPr algn="ctr"/>
                      <a:r>
                        <a:rPr lang="es-MX" sz="1100" dirty="0" smtClean="0"/>
                        <a:t>UR. I</a:t>
                      </a:r>
                      <a:endParaRPr lang="es-AR" sz="1100" dirty="0"/>
                    </a:p>
                  </a:txBody>
                  <a:tcPr anchor="ctr"/>
                </a:tc>
                <a:tc>
                  <a:txBody>
                    <a:bodyPr/>
                    <a:lstStyle/>
                    <a:p>
                      <a:pPr algn="ctr"/>
                      <a:r>
                        <a:rPr lang="es-MX" sz="1100" dirty="0" smtClean="0"/>
                        <a:t>389</a:t>
                      </a:r>
                      <a:endParaRPr lang="es-AR" sz="1100" dirty="0"/>
                    </a:p>
                  </a:txBody>
                  <a:tcPr anchor="ctr"/>
                </a:tc>
                <a:tc>
                  <a:txBody>
                    <a:bodyPr/>
                    <a:lstStyle/>
                    <a:p>
                      <a:pPr algn="ctr"/>
                      <a:r>
                        <a:rPr lang="es-MX" sz="1100" dirty="0" smtClean="0"/>
                        <a:t>356</a:t>
                      </a:r>
                      <a:endParaRPr lang="es-AR" sz="1100" dirty="0"/>
                    </a:p>
                  </a:txBody>
                  <a:tcPr anchor="ctr"/>
                </a:tc>
                <a:tc>
                  <a:txBody>
                    <a:bodyPr/>
                    <a:lstStyle/>
                    <a:p>
                      <a:pPr algn="ctr"/>
                      <a:r>
                        <a:rPr lang="es-MX" sz="1100" dirty="0" smtClean="0">
                          <a:solidFill>
                            <a:schemeClr val="bg1"/>
                          </a:solidFill>
                        </a:rPr>
                        <a:t>-33</a:t>
                      </a:r>
                      <a:endParaRPr lang="es-AR" sz="1100" dirty="0">
                        <a:solidFill>
                          <a:schemeClr val="bg1"/>
                        </a:solidFill>
                      </a:endParaRPr>
                    </a:p>
                  </a:txBody>
                  <a:tcPr anchor="ctr">
                    <a:solidFill>
                      <a:srgbClr val="C00000"/>
                    </a:solidFill>
                  </a:tcPr>
                </a:tc>
              </a:tr>
              <a:tr h="259667">
                <a:tc vMerge="1">
                  <a:txBody>
                    <a:bodyPr/>
                    <a:lstStyle/>
                    <a:p>
                      <a:pPr algn="ctr"/>
                      <a:endParaRPr lang="es-AR" sz="1100" dirty="0"/>
                    </a:p>
                  </a:txBody>
                  <a:tcPr anchor="ctr"/>
                </a:tc>
                <a:tc>
                  <a:txBody>
                    <a:bodyPr/>
                    <a:lstStyle/>
                    <a:p>
                      <a:pPr algn="ctr"/>
                      <a:r>
                        <a:rPr lang="es-MX" sz="1100" dirty="0" smtClean="0"/>
                        <a:t>UR.II</a:t>
                      </a:r>
                      <a:endParaRPr lang="es-AR" sz="1100" dirty="0"/>
                    </a:p>
                  </a:txBody>
                  <a:tcPr anchor="ctr"/>
                </a:tc>
                <a:tc>
                  <a:txBody>
                    <a:bodyPr/>
                    <a:lstStyle/>
                    <a:p>
                      <a:pPr algn="ctr"/>
                      <a:r>
                        <a:rPr lang="es-MX" sz="1100" dirty="0" smtClean="0"/>
                        <a:t>372</a:t>
                      </a:r>
                      <a:endParaRPr lang="es-AR" sz="1100" dirty="0"/>
                    </a:p>
                  </a:txBody>
                  <a:tcPr anchor="ctr"/>
                </a:tc>
                <a:tc>
                  <a:txBody>
                    <a:bodyPr/>
                    <a:lstStyle/>
                    <a:p>
                      <a:pPr algn="ctr"/>
                      <a:r>
                        <a:rPr lang="es-MX" sz="1100" dirty="0" smtClean="0"/>
                        <a:t>370</a:t>
                      </a:r>
                      <a:endParaRPr lang="es-AR" sz="1100" dirty="0"/>
                    </a:p>
                  </a:txBody>
                  <a:tcPr anchor="ctr"/>
                </a:tc>
                <a:tc>
                  <a:txBody>
                    <a:bodyPr/>
                    <a:lstStyle/>
                    <a:p>
                      <a:pPr algn="ctr"/>
                      <a:r>
                        <a:rPr lang="es-MX" sz="1100" dirty="0" smtClean="0"/>
                        <a:t>-2</a:t>
                      </a:r>
                      <a:endParaRPr lang="es-AR" sz="1100" dirty="0"/>
                    </a:p>
                  </a:txBody>
                  <a:tcPr anchor="ctr"/>
                </a:tc>
              </a:tr>
              <a:tr h="259667">
                <a:tc vMerge="1">
                  <a:txBody>
                    <a:bodyPr/>
                    <a:lstStyle/>
                    <a:p>
                      <a:pPr algn="ctr"/>
                      <a:endParaRPr lang="es-AR" sz="1100" dirty="0"/>
                    </a:p>
                  </a:txBody>
                  <a:tcPr anchor="ctr"/>
                </a:tc>
                <a:tc>
                  <a:txBody>
                    <a:bodyPr/>
                    <a:lstStyle/>
                    <a:p>
                      <a:pPr algn="ctr"/>
                      <a:r>
                        <a:rPr lang="es-MX" sz="1100" dirty="0" smtClean="0"/>
                        <a:t>UR 5</a:t>
                      </a:r>
                      <a:endParaRPr lang="es-AR" sz="1100" dirty="0"/>
                    </a:p>
                  </a:txBody>
                  <a:tcPr anchor="ctr"/>
                </a:tc>
                <a:tc>
                  <a:txBody>
                    <a:bodyPr/>
                    <a:lstStyle/>
                    <a:p>
                      <a:pPr algn="ctr"/>
                      <a:r>
                        <a:rPr lang="es-MX" sz="1100" dirty="0" smtClean="0"/>
                        <a:t>120</a:t>
                      </a:r>
                      <a:endParaRPr lang="es-AR" sz="1100" dirty="0"/>
                    </a:p>
                  </a:txBody>
                  <a:tcPr anchor="ctr"/>
                </a:tc>
                <a:tc>
                  <a:txBody>
                    <a:bodyPr/>
                    <a:lstStyle/>
                    <a:p>
                      <a:pPr algn="ctr"/>
                      <a:r>
                        <a:rPr lang="es-MX" sz="1100" dirty="0" smtClean="0"/>
                        <a:t>120</a:t>
                      </a:r>
                      <a:endParaRPr lang="es-AR" sz="1100" dirty="0"/>
                    </a:p>
                  </a:txBody>
                  <a:tcPr anchor="ctr"/>
                </a:tc>
                <a:tc>
                  <a:txBody>
                    <a:bodyPr/>
                    <a:lstStyle/>
                    <a:p>
                      <a:pPr algn="ctr"/>
                      <a:r>
                        <a:rPr lang="es-MX" sz="1100" dirty="0" smtClean="0"/>
                        <a:t>0</a:t>
                      </a:r>
                      <a:endParaRPr lang="es-AR" sz="1100" dirty="0"/>
                    </a:p>
                  </a:txBody>
                  <a:tcPr anchor="ctr"/>
                </a:tc>
              </a:tr>
            </a:tbl>
          </a:graphicData>
        </a:graphic>
      </p:graphicFrame>
      <p:graphicFrame>
        <p:nvGraphicFramePr>
          <p:cNvPr id="23" name="22 Tabla"/>
          <p:cNvGraphicFramePr>
            <a:graphicFrameLocks noGrp="1"/>
          </p:cNvGraphicFramePr>
          <p:nvPr>
            <p:extLst>
              <p:ext uri="{D42A27DB-BD31-4B8C-83A1-F6EECF244321}">
                <p14:modId xmlns:p14="http://schemas.microsoft.com/office/powerpoint/2010/main" val="3597330535"/>
              </p:ext>
            </p:extLst>
          </p:nvPr>
        </p:nvGraphicFramePr>
        <p:xfrm>
          <a:off x="315170" y="4167495"/>
          <a:ext cx="5632680" cy="686387"/>
        </p:xfrm>
        <a:graphic>
          <a:graphicData uri="http://schemas.openxmlformats.org/drawingml/2006/table">
            <a:tbl>
              <a:tblPr firstRow="1" bandRow="1">
                <a:tableStyleId>{B301B821-A1FF-4177-AEE7-76D212191A09}</a:tableStyleId>
              </a:tblPr>
              <a:tblGrid>
                <a:gridCol w="1126536"/>
                <a:gridCol w="1324326"/>
                <a:gridCol w="928746"/>
                <a:gridCol w="1126536"/>
                <a:gridCol w="1126536"/>
              </a:tblGrid>
              <a:tr h="354835">
                <a:tc>
                  <a:txBody>
                    <a:bodyPr/>
                    <a:lstStyle/>
                    <a:p>
                      <a:pPr algn="ctr"/>
                      <a:r>
                        <a:rPr lang="es-MX" sz="1100" dirty="0" smtClean="0"/>
                        <a:t>Complejo /Unidad</a:t>
                      </a:r>
                      <a:endParaRPr lang="es-AR" sz="1100" dirty="0"/>
                    </a:p>
                  </a:txBody>
                  <a:tcPr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dirty="0" smtClean="0"/>
                        <a:t>Pabellones críticos</a:t>
                      </a:r>
                      <a:endParaRPr lang="es-AR" sz="1100" dirty="0" smtClean="0"/>
                    </a:p>
                  </a:txBody>
                  <a:tcPr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tcPr>
                </a:tc>
                <a:tc>
                  <a:txBody>
                    <a:bodyPr/>
                    <a:lstStyle/>
                    <a:p>
                      <a:pPr algn="ctr"/>
                      <a:r>
                        <a:rPr lang="es-MX" sz="1100" dirty="0" smtClean="0"/>
                        <a:t>Alojados/as</a:t>
                      </a:r>
                      <a:endParaRPr lang="es-AR" sz="1100" dirty="0"/>
                    </a:p>
                  </a:txBody>
                  <a:tcPr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dirty="0" smtClean="0"/>
                        <a:t>Capacidad “real”</a:t>
                      </a:r>
                      <a:endParaRPr lang="es-AR" sz="1100" dirty="0" smtClean="0"/>
                    </a:p>
                  </a:txBody>
                  <a:tcPr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tcPr>
                </a:tc>
                <a:tc>
                  <a:txBody>
                    <a:bodyPr/>
                    <a:lstStyle/>
                    <a:p>
                      <a:pPr algn="ctr"/>
                      <a:r>
                        <a:rPr lang="es-MX" sz="1100" dirty="0" smtClean="0"/>
                        <a:t>Diferencia</a:t>
                      </a:r>
                      <a:endParaRPr lang="es-AR" sz="1100" dirty="0"/>
                    </a:p>
                  </a:txBody>
                  <a:tcPr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tcPr>
                </a:tc>
              </a:tr>
              <a:tr h="25966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dirty="0" smtClean="0"/>
                        <a:t>CPFII</a:t>
                      </a:r>
                      <a:endParaRPr lang="es-AR" sz="1100" dirty="0" smtClean="0"/>
                    </a:p>
                  </a:txBody>
                  <a:tcPr anchor="ctr"/>
                </a:tc>
                <a:tc>
                  <a:txBody>
                    <a:bodyPr/>
                    <a:lstStyle/>
                    <a:p>
                      <a:pPr algn="ctr"/>
                      <a:r>
                        <a:rPr lang="es-MX" sz="1100" dirty="0" smtClean="0"/>
                        <a:t>UR. I</a:t>
                      </a:r>
                      <a:endParaRPr lang="es-AR" sz="1100" dirty="0"/>
                    </a:p>
                  </a:txBody>
                  <a:tcPr anchor="ctr"/>
                </a:tc>
                <a:tc>
                  <a:txBody>
                    <a:bodyPr/>
                    <a:lstStyle/>
                    <a:p>
                      <a:pPr algn="ctr"/>
                      <a:r>
                        <a:rPr lang="es-MX" sz="1100" dirty="0" smtClean="0"/>
                        <a:t>394</a:t>
                      </a:r>
                      <a:endParaRPr lang="es-AR" sz="1100" dirty="0"/>
                    </a:p>
                  </a:txBody>
                  <a:tcPr anchor="ctr"/>
                </a:tc>
                <a:tc>
                  <a:txBody>
                    <a:bodyPr/>
                    <a:lstStyle/>
                    <a:p>
                      <a:pPr algn="ctr"/>
                      <a:r>
                        <a:rPr lang="es-MX" sz="1100" dirty="0" smtClean="0"/>
                        <a:t>388</a:t>
                      </a:r>
                      <a:endParaRPr lang="es-AR" sz="1100" dirty="0"/>
                    </a:p>
                  </a:txBody>
                  <a:tcPr anchor="ctr"/>
                </a:tc>
                <a:tc>
                  <a:txBody>
                    <a:bodyPr/>
                    <a:lstStyle/>
                    <a:p>
                      <a:pPr algn="ctr"/>
                      <a:r>
                        <a:rPr lang="es-MX" sz="1100" dirty="0" smtClean="0"/>
                        <a:t>-6</a:t>
                      </a:r>
                      <a:endParaRPr lang="es-AR" sz="1100" dirty="0"/>
                    </a:p>
                  </a:txBody>
                  <a:tcPr anchor="ctr"/>
                </a:tc>
              </a:tr>
            </a:tbl>
          </a:graphicData>
        </a:graphic>
      </p:graphicFrame>
      <p:sp>
        <p:nvSpPr>
          <p:cNvPr id="6" name="5 Rectángulo"/>
          <p:cNvSpPr/>
          <p:nvPr/>
        </p:nvSpPr>
        <p:spPr>
          <a:xfrm>
            <a:off x="6084168" y="4162797"/>
            <a:ext cx="2520280" cy="707886"/>
          </a:xfrm>
          <a:prstGeom prst="rect">
            <a:avLst/>
          </a:prstGeom>
        </p:spPr>
        <p:txBody>
          <a:bodyPr wrap="square">
            <a:spAutoFit/>
          </a:bodyPr>
          <a:lstStyle/>
          <a:p>
            <a:pPr algn="just">
              <a:defRPr sz="1000"/>
            </a:pPr>
            <a:r>
              <a:rPr lang="es-AR" sz="1000" dirty="0" smtClean="0">
                <a:solidFill>
                  <a:srgbClr val="17375E"/>
                </a:solidFill>
                <a:latin typeface="Arial" pitchFamily="34" charset="0"/>
                <a:cs typeface="Arial" pitchFamily="34" charset="0"/>
              </a:rPr>
              <a:t>El </a:t>
            </a:r>
            <a:r>
              <a:rPr lang="es-AR" sz="1000" dirty="0" smtClean="0">
                <a:solidFill>
                  <a:srgbClr val="17375E"/>
                </a:solidFill>
                <a:latin typeface="Arial" pitchFamily="34" charset="0"/>
                <a:cs typeface="Arial" pitchFamily="34" charset="0"/>
              </a:rPr>
              <a:t>SPF informa </a:t>
            </a:r>
            <a:r>
              <a:rPr lang="es-AR" sz="1000" dirty="0" smtClean="0">
                <a:solidFill>
                  <a:srgbClr val="17375E"/>
                </a:solidFill>
                <a:latin typeface="Arial" pitchFamily="34" charset="0"/>
                <a:cs typeface="Arial" pitchFamily="34" charset="0"/>
              </a:rPr>
              <a:t>que: “En </a:t>
            </a:r>
            <a:r>
              <a:rPr lang="es-AR" sz="1000" dirty="0" smtClean="0">
                <a:solidFill>
                  <a:srgbClr val="17375E"/>
                </a:solidFill>
                <a:latin typeface="Arial" pitchFamily="34" charset="0"/>
                <a:cs typeface="Arial" pitchFamily="34" charset="0"/>
              </a:rPr>
              <a:t>el CPF II existen 42 </a:t>
            </a:r>
            <a:r>
              <a:rPr lang="es-AR" sz="1000" dirty="0">
                <a:solidFill>
                  <a:srgbClr val="17375E"/>
                </a:solidFill>
                <a:latin typeface="Arial" pitchFamily="34" charset="0"/>
                <a:cs typeface="Arial" pitchFamily="34" charset="0"/>
              </a:rPr>
              <a:t>plazas destinadas al </a:t>
            </a:r>
            <a:r>
              <a:rPr lang="es-AR" sz="1000" dirty="0" smtClean="0">
                <a:solidFill>
                  <a:srgbClr val="17375E"/>
                </a:solidFill>
                <a:latin typeface="Arial" pitchFamily="34" charset="0"/>
                <a:cs typeface="Arial" pitchFamily="34" charset="0"/>
              </a:rPr>
              <a:t>Hospital Penitenciario Central </a:t>
            </a:r>
            <a:r>
              <a:rPr lang="es-AR" sz="1000" dirty="0" smtClean="0">
                <a:solidFill>
                  <a:srgbClr val="17375E"/>
                </a:solidFill>
                <a:latin typeface="Arial" pitchFamily="34" charset="0"/>
                <a:cs typeface="Arial" pitchFamily="34" charset="0"/>
              </a:rPr>
              <a:t>II por </a:t>
            </a:r>
            <a:r>
              <a:rPr lang="es-AR" sz="1000" dirty="0">
                <a:solidFill>
                  <a:srgbClr val="17375E"/>
                </a:solidFill>
                <a:latin typeface="Arial" pitchFamily="34" charset="0"/>
                <a:cs typeface="Arial" pitchFamily="34" charset="0"/>
              </a:rPr>
              <a:t>revestir carácter de alojamiento </a:t>
            </a:r>
            <a:r>
              <a:rPr lang="es-AR" sz="1000" dirty="0" smtClean="0">
                <a:solidFill>
                  <a:srgbClr val="17375E"/>
                </a:solidFill>
                <a:latin typeface="Arial" pitchFamily="34" charset="0"/>
                <a:cs typeface="Arial" pitchFamily="34" charset="0"/>
              </a:rPr>
              <a:t>transitorio</a:t>
            </a:r>
            <a:r>
              <a:rPr lang="es-AR" sz="1000" dirty="0" smtClean="0">
                <a:solidFill>
                  <a:srgbClr val="17375E"/>
                </a:solidFill>
                <a:latin typeface="Arial" pitchFamily="34" charset="0"/>
                <a:cs typeface="Arial" pitchFamily="34" charset="0"/>
              </a:rPr>
              <a:t>”.</a:t>
            </a:r>
            <a:endParaRPr lang="es-AR" sz="1000" dirty="0">
              <a:solidFill>
                <a:srgbClr val="17375E"/>
              </a:solidFill>
              <a:latin typeface="Arial" pitchFamily="34" charset="0"/>
              <a:cs typeface="Arial" pitchFamily="34" charset="0"/>
            </a:endParaRPr>
          </a:p>
        </p:txBody>
      </p:sp>
      <p:graphicFrame>
        <p:nvGraphicFramePr>
          <p:cNvPr id="29" name="28 Tabla"/>
          <p:cNvGraphicFramePr>
            <a:graphicFrameLocks noGrp="1"/>
          </p:cNvGraphicFramePr>
          <p:nvPr>
            <p:extLst>
              <p:ext uri="{D42A27DB-BD31-4B8C-83A1-F6EECF244321}">
                <p14:modId xmlns:p14="http://schemas.microsoft.com/office/powerpoint/2010/main" val="1495384767"/>
              </p:ext>
            </p:extLst>
          </p:nvPr>
        </p:nvGraphicFramePr>
        <p:xfrm>
          <a:off x="315170" y="4977318"/>
          <a:ext cx="5632680" cy="853440"/>
        </p:xfrm>
        <a:graphic>
          <a:graphicData uri="http://schemas.openxmlformats.org/drawingml/2006/table">
            <a:tbl>
              <a:tblPr firstRow="1" bandRow="1">
                <a:tableStyleId>{69012ECD-51FC-41F1-AA8D-1B2483CD663E}</a:tableStyleId>
              </a:tblPr>
              <a:tblGrid>
                <a:gridCol w="1126536"/>
                <a:gridCol w="1324326"/>
                <a:gridCol w="928746"/>
                <a:gridCol w="1126536"/>
                <a:gridCol w="1126536"/>
              </a:tblGrid>
              <a:tr h="354835">
                <a:tc>
                  <a:txBody>
                    <a:bodyPr/>
                    <a:lstStyle/>
                    <a:p>
                      <a:pPr algn="ctr"/>
                      <a:r>
                        <a:rPr lang="es-MX" sz="1100" dirty="0" smtClean="0"/>
                        <a:t>Complejo /Unidad</a:t>
                      </a:r>
                      <a:endParaRPr lang="es-AR" sz="1100" dirty="0"/>
                    </a:p>
                  </a:txBody>
                  <a:tcPr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dirty="0" smtClean="0"/>
                        <a:t>Pabellones críticos</a:t>
                      </a:r>
                      <a:endParaRPr lang="es-AR" sz="1100" dirty="0" smtClean="0"/>
                    </a:p>
                  </a:txBody>
                  <a:tcPr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tcPr>
                </a:tc>
                <a:tc>
                  <a:txBody>
                    <a:bodyPr/>
                    <a:lstStyle/>
                    <a:p>
                      <a:pPr algn="ctr"/>
                      <a:r>
                        <a:rPr lang="es-MX" sz="1100" dirty="0" smtClean="0"/>
                        <a:t>Alojados/as</a:t>
                      </a:r>
                      <a:endParaRPr lang="es-AR" sz="1100" dirty="0"/>
                    </a:p>
                  </a:txBody>
                  <a:tcPr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dirty="0" smtClean="0"/>
                        <a:t>Capacidad “real”</a:t>
                      </a:r>
                      <a:endParaRPr lang="es-AR" sz="1100" dirty="0" smtClean="0"/>
                    </a:p>
                  </a:txBody>
                  <a:tcPr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tcPr>
                </a:tc>
                <a:tc>
                  <a:txBody>
                    <a:bodyPr/>
                    <a:lstStyle/>
                    <a:p>
                      <a:pPr algn="ctr"/>
                      <a:r>
                        <a:rPr lang="es-MX" sz="1100" dirty="0" smtClean="0"/>
                        <a:t>Diferencia</a:t>
                      </a:r>
                      <a:endParaRPr lang="es-AR" sz="1100" dirty="0"/>
                    </a:p>
                  </a:txBody>
                  <a:tcPr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tcPr>
                </a:tc>
              </a:tr>
              <a:tr h="25966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dirty="0" smtClean="0"/>
                        <a:t>U.16 Salta (Cerrillos)</a:t>
                      </a:r>
                      <a:endParaRPr lang="es-AR" sz="1100" dirty="0" smtClean="0"/>
                    </a:p>
                  </a:txBody>
                  <a:tcPr anchor="ctr"/>
                </a:tc>
                <a:tc>
                  <a:txBody>
                    <a:bodyPr/>
                    <a:lstStyle/>
                    <a:p>
                      <a:pPr algn="ctr"/>
                      <a:r>
                        <a:rPr lang="es-MX" sz="1100" dirty="0" smtClean="0"/>
                        <a:t>Sin</a:t>
                      </a:r>
                      <a:r>
                        <a:rPr lang="es-MX" sz="1100" baseline="0" dirty="0" smtClean="0"/>
                        <a:t> detalle</a:t>
                      </a:r>
                      <a:endParaRPr lang="es-AR" sz="1100" dirty="0"/>
                    </a:p>
                  </a:txBody>
                  <a:tcPr anchor="ctr"/>
                </a:tc>
                <a:tc>
                  <a:txBody>
                    <a:bodyPr/>
                    <a:lstStyle/>
                    <a:p>
                      <a:pPr algn="ctr"/>
                      <a:r>
                        <a:rPr lang="es-MX" sz="1100" dirty="0" smtClean="0"/>
                        <a:t>124</a:t>
                      </a:r>
                      <a:endParaRPr lang="es-AR" sz="1100" dirty="0"/>
                    </a:p>
                  </a:txBody>
                  <a:tcPr anchor="ctr"/>
                </a:tc>
                <a:tc>
                  <a:txBody>
                    <a:bodyPr/>
                    <a:lstStyle/>
                    <a:p>
                      <a:pPr algn="ctr"/>
                      <a:r>
                        <a:rPr lang="es-MX" sz="1100" dirty="0" smtClean="0"/>
                        <a:t>124</a:t>
                      </a:r>
                      <a:endParaRPr lang="es-AR" sz="1100" dirty="0"/>
                    </a:p>
                  </a:txBody>
                  <a:tcPr anchor="ctr"/>
                </a:tc>
                <a:tc>
                  <a:txBody>
                    <a:bodyPr/>
                    <a:lstStyle/>
                    <a:p>
                      <a:pPr algn="ctr"/>
                      <a:r>
                        <a:rPr lang="es-MX" sz="1100" dirty="0" smtClean="0"/>
                        <a:t>0</a:t>
                      </a:r>
                      <a:endParaRPr lang="es-AR" sz="1100" dirty="0"/>
                    </a:p>
                  </a:txBody>
                  <a:tcPr anchor="ctr"/>
                </a:tc>
              </a:tr>
            </a:tbl>
          </a:graphicData>
        </a:graphic>
      </p:graphicFrame>
      <p:sp>
        <p:nvSpPr>
          <p:cNvPr id="7" name="6 Rectángulo"/>
          <p:cNvSpPr/>
          <p:nvPr/>
        </p:nvSpPr>
        <p:spPr>
          <a:xfrm>
            <a:off x="6084168" y="5066600"/>
            <a:ext cx="2520280" cy="707886"/>
          </a:xfrm>
          <a:prstGeom prst="rect">
            <a:avLst/>
          </a:prstGeom>
        </p:spPr>
        <p:txBody>
          <a:bodyPr wrap="square">
            <a:spAutoFit/>
          </a:bodyPr>
          <a:lstStyle/>
          <a:p>
            <a:pPr algn="just">
              <a:defRPr sz="1000"/>
            </a:pPr>
            <a:r>
              <a:rPr lang="es-ES_tradnl" sz="1000" dirty="0" smtClean="0">
                <a:solidFill>
                  <a:srgbClr val="17375E"/>
                </a:solidFill>
                <a:latin typeface="Arial" pitchFamily="34" charset="0"/>
                <a:cs typeface="Arial" pitchFamily="34" charset="0"/>
              </a:rPr>
              <a:t>Aclara el SPF: “Por </a:t>
            </a:r>
            <a:r>
              <a:rPr lang="es-ES_tradnl" sz="1000" dirty="0" smtClean="0">
                <a:solidFill>
                  <a:srgbClr val="17375E"/>
                </a:solidFill>
                <a:latin typeface="Arial" pitchFamily="34" charset="0"/>
                <a:cs typeface="Arial" pitchFamily="34" charset="0"/>
              </a:rPr>
              <a:t>orden de la superioridad se dispuso la capacidad real  de 124 internos debido a la emergencia carcelaria que aqueja la jurisdicción</a:t>
            </a:r>
            <a:r>
              <a:rPr lang="es-ES_tradnl" sz="1000" dirty="0" smtClean="0">
                <a:solidFill>
                  <a:srgbClr val="17375E"/>
                </a:solidFill>
                <a:latin typeface="Arial" pitchFamily="34" charset="0"/>
                <a:cs typeface="Arial" pitchFamily="34" charset="0"/>
              </a:rPr>
              <a:t>”.</a:t>
            </a:r>
            <a:endParaRPr lang="es-ES_tradnl" sz="1000" dirty="0">
              <a:solidFill>
                <a:srgbClr val="17375E"/>
              </a:solidFill>
              <a:latin typeface="Arial" pitchFamily="34" charset="0"/>
              <a:cs typeface="Arial" pitchFamily="34" charset="0"/>
            </a:endParaRPr>
          </a:p>
        </p:txBody>
      </p:sp>
      <p:graphicFrame>
        <p:nvGraphicFramePr>
          <p:cNvPr id="30" name="29 Tabla"/>
          <p:cNvGraphicFramePr>
            <a:graphicFrameLocks noGrp="1"/>
          </p:cNvGraphicFramePr>
          <p:nvPr>
            <p:extLst>
              <p:ext uri="{D42A27DB-BD31-4B8C-83A1-F6EECF244321}">
                <p14:modId xmlns:p14="http://schemas.microsoft.com/office/powerpoint/2010/main" val="1368432040"/>
              </p:ext>
            </p:extLst>
          </p:nvPr>
        </p:nvGraphicFramePr>
        <p:xfrm>
          <a:off x="315170" y="5982973"/>
          <a:ext cx="5632680" cy="686387"/>
        </p:xfrm>
        <a:graphic>
          <a:graphicData uri="http://schemas.openxmlformats.org/drawingml/2006/table">
            <a:tbl>
              <a:tblPr firstRow="1" bandRow="1">
                <a:tableStyleId>{B301B821-A1FF-4177-AEE7-76D212191A09}</a:tableStyleId>
              </a:tblPr>
              <a:tblGrid>
                <a:gridCol w="1126536"/>
                <a:gridCol w="1324326"/>
                <a:gridCol w="928746"/>
                <a:gridCol w="1126536"/>
                <a:gridCol w="1126536"/>
              </a:tblGrid>
              <a:tr h="354835">
                <a:tc>
                  <a:txBody>
                    <a:bodyPr/>
                    <a:lstStyle/>
                    <a:p>
                      <a:pPr algn="ctr"/>
                      <a:r>
                        <a:rPr lang="es-MX" sz="1100" dirty="0" smtClean="0"/>
                        <a:t>Complejo /Unidad</a:t>
                      </a:r>
                      <a:endParaRPr lang="es-AR" sz="1100" dirty="0"/>
                    </a:p>
                  </a:txBody>
                  <a:tcPr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dirty="0" smtClean="0"/>
                        <a:t>Pabellones críticos</a:t>
                      </a:r>
                      <a:endParaRPr lang="es-AR" sz="1100" dirty="0" smtClean="0"/>
                    </a:p>
                  </a:txBody>
                  <a:tcPr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tcPr>
                </a:tc>
                <a:tc>
                  <a:txBody>
                    <a:bodyPr/>
                    <a:lstStyle/>
                    <a:p>
                      <a:pPr algn="ctr"/>
                      <a:r>
                        <a:rPr lang="es-MX" sz="1100" dirty="0" smtClean="0"/>
                        <a:t>Alojados/as</a:t>
                      </a:r>
                      <a:endParaRPr lang="es-AR" sz="1100" dirty="0"/>
                    </a:p>
                  </a:txBody>
                  <a:tcPr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dirty="0" smtClean="0"/>
                        <a:t>Capacidad “real”</a:t>
                      </a:r>
                      <a:endParaRPr lang="es-AR" sz="1100" dirty="0" smtClean="0"/>
                    </a:p>
                  </a:txBody>
                  <a:tcPr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tcPr>
                </a:tc>
                <a:tc>
                  <a:txBody>
                    <a:bodyPr/>
                    <a:lstStyle/>
                    <a:p>
                      <a:pPr algn="ctr"/>
                      <a:r>
                        <a:rPr lang="es-MX" sz="1100" dirty="0" smtClean="0"/>
                        <a:t>Diferencia</a:t>
                      </a:r>
                      <a:endParaRPr lang="es-AR" sz="1100" dirty="0"/>
                    </a:p>
                  </a:txBody>
                  <a:tcPr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tcPr>
                </a:tc>
              </a:tr>
              <a:tr h="25966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dirty="0" smtClean="0"/>
                        <a:t>U.22 Jujuy</a:t>
                      </a:r>
                      <a:endParaRPr lang="es-AR" sz="1100" dirty="0" smtClean="0"/>
                    </a:p>
                  </a:txBody>
                  <a:tcPr anchor="ctr"/>
                </a:tc>
                <a:tc>
                  <a:txBody>
                    <a:bodyPr/>
                    <a:lstStyle/>
                    <a:p>
                      <a:pPr algn="ctr"/>
                      <a:r>
                        <a:rPr lang="es-MX" sz="1100" dirty="0" smtClean="0"/>
                        <a:t>Sin</a:t>
                      </a:r>
                      <a:r>
                        <a:rPr lang="es-MX" sz="1100" baseline="0" dirty="0" smtClean="0"/>
                        <a:t> detalle</a:t>
                      </a:r>
                      <a:endParaRPr lang="es-AR" sz="1100" dirty="0"/>
                    </a:p>
                  </a:txBody>
                  <a:tcPr anchor="ctr"/>
                </a:tc>
                <a:tc>
                  <a:txBody>
                    <a:bodyPr/>
                    <a:lstStyle/>
                    <a:p>
                      <a:pPr algn="ctr"/>
                      <a:r>
                        <a:rPr lang="es-MX" sz="1100" dirty="0" smtClean="0"/>
                        <a:t>102</a:t>
                      </a:r>
                      <a:endParaRPr lang="es-AR" sz="1100" dirty="0"/>
                    </a:p>
                  </a:txBody>
                  <a:tcPr anchor="ctr"/>
                </a:tc>
                <a:tc>
                  <a:txBody>
                    <a:bodyPr/>
                    <a:lstStyle/>
                    <a:p>
                      <a:pPr algn="ctr"/>
                      <a:r>
                        <a:rPr lang="es-MX" sz="1100" dirty="0" smtClean="0"/>
                        <a:t>102</a:t>
                      </a:r>
                      <a:endParaRPr lang="es-AR" sz="1100" dirty="0"/>
                    </a:p>
                  </a:txBody>
                  <a:tcPr anchor="ctr"/>
                </a:tc>
                <a:tc>
                  <a:txBody>
                    <a:bodyPr/>
                    <a:lstStyle/>
                    <a:p>
                      <a:pPr algn="ctr"/>
                      <a:r>
                        <a:rPr lang="es-MX" sz="1100" dirty="0" smtClean="0"/>
                        <a:t>0</a:t>
                      </a:r>
                      <a:endParaRPr lang="es-AR" sz="1100" dirty="0"/>
                    </a:p>
                  </a:txBody>
                  <a:tcPr anchor="ctr"/>
                </a:tc>
              </a:tr>
            </a:tbl>
          </a:graphicData>
        </a:graphic>
      </p:graphicFrame>
    </p:spTree>
    <p:extLst>
      <p:ext uri="{BB962C8B-B14F-4D97-AF65-F5344CB8AC3E}">
        <p14:creationId xmlns:p14="http://schemas.microsoft.com/office/powerpoint/2010/main" val="38821755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87" name="11 Marcador de contenido"/>
          <p:cNvGraphicFramePr>
            <a:graphicFrameLocks/>
          </p:cNvGraphicFramePr>
          <p:nvPr>
            <p:extLst>
              <p:ext uri="{D42A27DB-BD31-4B8C-83A1-F6EECF244321}">
                <p14:modId xmlns:p14="http://schemas.microsoft.com/office/powerpoint/2010/main" val="1296223605"/>
              </p:ext>
            </p:extLst>
          </p:nvPr>
        </p:nvGraphicFramePr>
        <p:xfrm>
          <a:off x="4932040" y="2963337"/>
          <a:ext cx="3807990" cy="1987544"/>
        </p:xfrm>
        <a:graphic>
          <a:graphicData uri="http://schemas.openxmlformats.org/drawingml/2006/chart">
            <c:chart xmlns:c="http://schemas.openxmlformats.org/drawingml/2006/chart" xmlns:r="http://schemas.openxmlformats.org/officeDocument/2006/relationships" r:id="rId3"/>
          </a:graphicData>
        </a:graphic>
      </p:graphicFrame>
      <p:sp>
        <p:nvSpPr>
          <p:cNvPr id="51"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smtClean="0">
                <a:solidFill>
                  <a:srgbClr val="1F497D">
                    <a:lumMod val="75000"/>
                  </a:srgbClr>
                </a:solidFill>
                <a:latin typeface="Arial" pitchFamily="34" charset="0"/>
                <a:cs typeface="Arial" pitchFamily="34" charset="0"/>
              </a:rPr>
              <a:t>Foco en población femenina</a:t>
            </a:r>
            <a:endParaRPr lang="es-AR" sz="2400" dirty="0">
              <a:solidFill>
                <a:srgbClr val="1F497D">
                  <a:lumMod val="75000"/>
                </a:srgbClr>
              </a:solidFill>
              <a:latin typeface="Arial" pitchFamily="34" charset="0"/>
              <a:cs typeface="Arial" pitchFamily="34" charset="0"/>
            </a:endParaRPr>
          </a:p>
        </p:txBody>
      </p:sp>
      <p:cxnSp>
        <p:nvCxnSpPr>
          <p:cNvPr id="52"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graphicFrame>
        <p:nvGraphicFramePr>
          <p:cNvPr id="73" name="11 Marcador de contenido"/>
          <p:cNvGraphicFramePr>
            <a:graphicFrameLocks/>
          </p:cNvGraphicFramePr>
          <p:nvPr>
            <p:extLst>
              <p:ext uri="{D42A27DB-BD31-4B8C-83A1-F6EECF244321}">
                <p14:modId xmlns:p14="http://schemas.microsoft.com/office/powerpoint/2010/main" val="1757268859"/>
              </p:ext>
            </p:extLst>
          </p:nvPr>
        </p:nvGraphicFramePr>
        <p:xfrm>
          <a:off x="755575" y="3087087"/>
          <a:ext cx="3879775" cy="1811611"/>
        </p:xfrm>
        <a:graphic>
          <a:graphicData uri="http://schemas.openxmlformats.org/drawingml/2006/chart">
            <c:chart xmlns:c="http://schemas.openxmlformats.org/drawingml/2006/chart" xmlns:r="http://schemas.openxmlformats.org/officeDocument/2006/relationships" r:id="rId4"/>
          </a:graphicData>
        </a:graphic>
      </p:graphicFrame>
      <p:sp>
        <p:nvSpPr>
          <p:cNvPr id="75" name="74 CuadroTexto"/>
          <p:cNvSpPr txBox="1"/>
          <p:nvPr/>
        </p:nvSpPr>
        <p:spPr>
          <a:xfrm>
            <a:off x="1748830" y="5368151"/>
            <a:ext cx="1296144" cy="200055"/>
          </a:xfrm>
          <a:prstGeom prst="rect">
            <a:avLst/>
          </a:prstGeom>
          <a:noFill/>
        </p:spPr>
        <p:txBody>
          <a:bodyPr wrap="square" rtlCol="0">
            <a:spAutoFit/>
          </a:bodyPr>
          <a:lstStyle/>
          <a:p>
            <a:pPr algn="ctr"/>
            <a:r>
              <a:rPr lang="es-MX" sz="700" dirty="0" smtClean="0">
                <a:latin typeface="Arial" pitchFamily="34" charset="0"/>
                <a:cs typeface="Arial" pitchFamily="34" charset="0"/>
              </a:rPr>
              <a:t>Base: 746 mujeres</a:t>
            </a:r>
            <a:endParaRPr lang="es-AR" sz="700" dirty="0">
              <a:latin typeface="Arial" pitchFamily="34" charset="0"/>
              <a:cs typeface="Arial" pitchFamily="34" charset="0"/>
            </a:endParaRPr>
          </a:p>
        </p:txBody>
      </p:sp>
      <p:graphicFrame>
        <p:nvGraphicFramePr>
          <p:cNvPr id="79" name="78 Tabla"/>
          <p:cNvGraphicFramePr>
            <a:graphicFrameLocks noGrp="1"/>
          </p:cNvGraphicFramePr>
          <p:nvPr>
            <p:extLst>
              <p:ext uri="{D42A27DB-BD31-4B8C-83A1-F6EECF244321}">
                <p14:modId xmlns:p14="http://schemas.microsoft.com/office/powerpoint/2010/main" val="2726420638"/>
              </p:ext>
            </p:extLst>
          </p:nvPr>
        </p:nvGraphicFramePr>
        <p:xfrm>
          <a:off x="182210" y="4941168"/>
          <a:ext cx="7377490" cy="792480"/>
        </p:xfrm>
        <a:graphic>
          <a:graphicData uri="http://schemas.openxmlformats.org/drawingml/2006/table">
            <a:tbl>
              <a:tblPr firstRow="1" bandRow="1">
                <a:tableStyleId>{5C22544A-7EE6-4342-B048-85BDC9FD1C3A}</a:tableStyleId>
              </a:tblPr>
              <a:tblGrid>
                <a:gridCol w="433970"/>
                <a:gridCol w="433970"/>
                <a:gridCol w="433970"/>
                <a:gridCol w="433970"/>
                <a:gridCol w="433970"/>
                <a:gridCol w="433970"/>
                <a:gridCol w="433970"/>
                <a:gridCol w="433970"/>
                <a:gridCol w="433970"/>
                <a:gridCol w="433970"/>
                <a:gridCol w="433970"/>
                <a:gridCol w="433970"/>
                <a:gridCol w="433970"/>
                <a:gridCol w="433970"/>
                <a:gridCol w="433970"/>
                <a:gridCol w="433970"/>
                <a:gridCol w="433970"/>
              </a:tblGrid>
              <a:tr h="182009">
                <a:tc gridSpan="17">
                  <a:txBody>
                    <a:bodyPr/>
                    <a:lstStyle/>
                    <a:p>
                      <a:pPr algn="ctr"/>
                      <a:r>
                        <a:rPr lang="es-MX" sz="1000" dirty="0" smtClean="0">
                          <a:latin typeface="Arial" panose="020B0604020202020204" pitchFamily="34" charset="0"/>
                          <a:cs typeface="Arial" panose="020B0604020202020204" pitchFamily="34" charset="0"/>
                        </a:rPr>
                        <a:t>Mujeres encarceladas preventivamente</a:t>
                      </a:r>
                      <a:endParaRPr lang="es-AR" sz="1000" dirty="0">
                        <a:latin typeface="Arial" panose="020B0604020202020204" pitchFamily="34" charset="0"/>
                        <a:cs typeface="Arial" panose="020B0604020202020204" pitchFamily="34" charset="0"/>
                      </a:endParaRPr>
                    </a:p>
                  </a:txBody>
                  <a:tcPr anchor="ctr"/>
                </a:tc>
                <a:tc hMerge="1">
                  <a:txBody>
                    <a:bodyPr/>
                    <a:lstStyle/>
                    <a:p>
                      <a:pPr algn="ctr"/>
                      <a:endParaRPr lang="es-AR" sz="700" dirty="0"/>
                    </a:p>
                  </a:txBody>
                  <a:tcPr/>
                </a:tc>
                <a:tc hMerge="1">
                  <a:txBody>
                    <a:bodyPr/>
                    <a:lstStyle/>
                    <a:p>
                      <a:pPr algn="ctr"/>
                      <a:endParaRPr lang="es-AR" sz="700" dirty="0"/>
                    </a:p>
                  </a:txBody>
                  <a:tcPr/>
                </a:tc>
                <a:tc hMerge="1">
                  <a:txBody>
                    <a:bodyPr/>
                    <a:lstStyle/>
                    <a:p>
                      <a:pPr algn="ctr"/>
                      <a:endParaRPr lang="es-AR" sz="700" dirty="0"/>
                    </a:p>
                  </a:txBody>
                  <a:tcPr/>
                </a:tc>
                <a:tc hMerge="1">
                  <a:txBody>
                    <a:bodyPr/>
                    <a:lstStyle/>
                    <a:p>
                      <a:pPr algn="ctr"/>
                      <a:endParaRPr lang="es-AR" sz="700" dirty="0"/>
                    </a:p>
                  </a:txBody>
                  <a:tcPr/>
                </a:tc>
                <a:tc hMerge="1">
                  <a:txBody>
                    <a:bodyPr/>
                    <a:lstStyle/>
                    <a:p>
                      <a:pPr algn="ctr"/>
                      <a:endParaRPr lang="es-AR" sz="700" dirty="0"/>
                    </a:p>
                  </a:txBody>
                  <a:tcPr/>
                </a:tc>
                <a:tc hMerge="1">
                  <a:txBody>
                    <a:bodyPr/>
                    <a:lstStyle/>
                    <a:p>
                      <a:pPr algn="ctr"/>
                      <a:endParaRPr lang="es-AR" sz="800" dirty="0"/>
                    </a:p>
                  </a:txBody>
                  <a:tcPr/>
                </a:tc>
                <a:tc hMerge="1">
                  <a:txBody>
                    <a:bodyPr/>
                    <a:lstStyle/>
                    <a:p>
                      <a:pPr algn="ctr"/>
                      <a:endParaRPr lang="es-AR" sz="800" dirty="0"/>
                    </a:p>
                  </a:txBody>
                  <a:tcPr/>
                </a:tc>
                <a:tc hMerge="1">
                  <a:txBody>
                    <a:bodyPr/>
                    <a:lstStyle/>
                    <a:p>
                      <a:endParaRPr lang="es-AR"/>
                    </a:p>
                  </a:txBody>
                  <a:tcPr/>
                </a:tc>
                <a:tc hMerge="1">
                  <a:txBody>
                    <a:bodyPr/>
                    <a:lstStyle/>
                    <a:p>
                      <a:pPr algn="ctr"/>
                      <a:endParaRPr lang="es-AR" sz="1050" dirty="0"/>
                    </a:p>
                  </a:txBody>
                  <a:tcPr anchor="ctr"/>
                </a:tc>
                <a:tc hMerge="1">
                  <a:txBody>
                    <a:bodyPr/>
                    <a:lstStyle/>
                    <a:p>
                      <a:pPr algn="ctr"/>
                      <a:endParaRPr lang="es-AR" sz="1000" dirty="0">
                        <a:latin typeface="Arial" panose="020B0604020202020204" pitchFamily="34" charset="0"/>
                        <a:cs typeface="Arial" panose="020B0604020202020204" pitchFamily="34" charset="0"/>
                      </a:endParaRPr>
                    </a:p>
                  </a:txBody>
                  <a:tcPr anchor="ctr"/>
                </a:tc>
                <a:tc hMerge="1">
                  <a:txBody>
                    <a:bodyPr/>
                    <a:lstStyle/>
                    <a:p>
                      <a:pPr algn="ctr"/>
                      <a:endParaRPr lang="es-AR" sz="1000" dirty="0">
                        <a:latin typeface="Arial" panose="020B0604020202020204" pitchFamily="34" charset="0"/>
                        <a:cs typeface="Arial" panose="020B0604020202020204" pitchFamily="34" charset="0"/>
                      </a:endParaRPr>
                    </a:p>
                  </a:txBody>
                  <a:tcPr anchor="ctr"/>
                </a:tc>
                <a:tc hMerge="1">
                  <a:txBody>
                    <a:bodyPr/>
                    <a:lstStyle/>
                    <a:p>
                      <a:pPr algn="ctr"/>
                      <a:endParaRPr lang="es-AR" sz="1000" dirty="0">
                        <a:latin typeface="Arial" panose="020B0604020202020204" pitchFamily="34" charset="0"/>
                        <a:cs typeface="Arial" panose="020B0604020202020204" pitchFamily="34" charset="0"/>
                      </a:endParaRPr>
                    </a:p>
                  </a:txBody>
                  <a:tcPr anchor="ctr"/>
                </a:tc>
                <a:tc hMerge="1">
                  <a:txBody>
                    <a:bodyPr/>
                    <a:lstStyle/>
                    <a:p>
                      <a:pPr algn="ctr"/>
                      <a:endParaRPr lang="es-AR" sz="1000" dirty="0">
                        <a:latin typeface="Arial" panose="020B0604020202020204" pitchFamily="34" charset="0"/>
                        <a:cs typeface="Arial" panose="020B0604020202020204" pitchFamily="34" charset="0"/>
                      </a:endParaRPr>
                    </a:p>
                  </a:txBody>
                  <a:tcPr anchor="ctr"/>
                </a:tc>
                <a:tc hMerge="1">
                  <a:txBody>
                    <a:bodyPr/>
                    <a:lstStyle/>
                    <a:p>
                      <a:pPr algn="ctr"/>
                      <a:endParaRPr lang="es-AR" sz="1000" dirty="0">
                        <a:latin typeface="Arial" panose="020B0604020202020204" pitchFamily="34" charset="0"/>
                        <a:cs typeface="Arial" panose="020B0604020202020204" pitchFamily="34" charset="0"/>
                      </a:endParaRPr>
                    </a:p>
                  </a:txBody>
                  <a:tcPr anchor="ctr"/>
                </a:tc>
                <a:tc hMerge="1">
                  <a:txBody>
                    <a:bodyPr/>
                    <a:lstStyle/>
                    <a:p>
                      <a:pPr algn="ctr"/>
                      <a:endParaRPr lang="es-AR" sz="1000" dirty="0">
                        <a:latin typeface="Arial" panose="020B0604020202020204" pitchFamily="34" charset="0"/>
                        <a:cs typeface="Arial" panose="020B0604020202020204" pitchFamily="34" charset="0"/>
                      </a:endParaRPr>
                    </a:p>
                  </a:txBody>
                  <a:tcPr anchor="ctr"/>
                </a:tc>
                <a:tc hMerge="1">
                  <a:txBody>
                    <a:bodyPr/>
                    <a:lstStyle/>
                    <a:p>
                      <a:pPr algn="ctr"/>
                      <a:endParaRPr lang="es-AR" sz="1000" dirty="0">
                        <a:latin typeface="Arial" panose="020B0604020202020204" pitchFamily="34" charset="0"/>
                        <a:cs typeface="Arial" panose="020B0604020202020204" pitchFamily="34" charset="0"/>
                      </a:endParaRPr>
                    </a:p>
                  </a:txBody>
                  <a:tcPr anchor="ctr"/>
                </a:tc>
              </a:tr>
              <a:tr h="243538">
                <a:tc>
                  <a:txBody>
                    <a:bodyPr/>
                    <a:lstStyle/>
                    <a:p>
                      <a:pPr algn="ctr"/>
                      <a:r>
                        <a:rPr lang="es-MX" sz="800" dirty="0" smtClean="0">
                          <a:solidFill>
                            <a:schemeClr val="bg1"/>
                          </a:solidFill>
                          <a:latin typeface="Arial" panose="020B0604020202020204" pitchFamily="34" charset="0"/>
                          <a:cs typeface="Arial" panose="020B0604020202020204" pitchFamily="34" charset="0"/>
                        </a:rPr>
                        <a:t>Oct</a:t>
                      </a:r>
                      <a:r>
                        <a:rPr lang="es-MX" sz="800" baseline="0" dirty="0" smtClean="0">
                          <a:solidFill>
                            <a:schemeClr val="bg1"/>
                          </a:solidFill>
                          <a:latin typeface="Arial" panose="020B0604020202020204" pitchFamily="34" charset="0"/>
                          <a:cs typeface="Arial" panose="020B0604020202020204" pitchFamily="34" charset="0"/>
                        </a:rPr>
                        <a:t> </a:t>
                      </a:r>
                    </a:p>
                    <a:p>
                      <a:pPr algn="ctr"/>
                      <a:r>
                        <a:rPr lang="es-MX" sz="800" baseline="0" dirty="0" smtClean="0">
                          <a:solidFill>
                            <a:schemeClr val="bg1"/>
                          </a:solidFill>
                          <a:latin typeface="Arial" panose="020B0604020202020204" pitchFamily="34" charset="0"/>
                          <a:cs typeface="Arial" panose="020B0604020202020204" pitchFamily="34" charset="0"/>
                        </a:rPr>
                        <a:t>’13</a:t>
                      </a:r>
                      <a:endParaRPr lang="es-AR" sz="800" dirty="0">
                        <a:solidFill>
                          <a:schemeClr val="bg1"/>
                        </a:solidFill>
                        <a:latin typeface="Arial" panose="020B0604020202020204" pitchFamily="34" charset="0"/>
                        <a:cs typeface="Arial" panose="020B0604020202020204" pitchFamily="34" charset="0"/>
                      </a:endParaRPr>
                    </a:p>
                  </a:txBody>
                  <a:tcPr anchor="ctr">
                    <a:solidFill>
                      <a:schemeClr val="accent3">
                        <a:lumMod val="50000"/>
                      </a:schemeClr>
                    </a:solidFill>
                  </a:tcPr>
                </a:tc>
                <a:tc>
                  <a:txBody>
                    <a:bodyPr/>
                    <a:lstStyle/>
                    <a:p>
                      <a:pPr algn="ctr"/>
                      <a:r>
                        <a:rPr lang="es-MX" sz="800" dirty="0" smtClean="0">
                          <a:solidFill>
                            <a:schemeClr val="bg1"/>
                          </a:solidFill>
                          <a:latin typeface="Arial" panose="020B0604020202020204" pitchFamily="34" charset="0"/>
                          <a:cs typeface="Arial" panose="020B0604020202020204" pitchFamily="34" charset="0"/>
                        </a:rPr>
                        <a:t>Nov</a:t>
                      </a:r>
                    </a:p>
                    <a:p>
                      <a:pPr algn="ctr"/>
                      <a:r>
                        <a:rPr lang="es-MX" sz="800" dirty="0" smtClean="0">
                          <a:solidFill>
                            <a:schemeClr val="bg1"/>
                          </a:solidFill>
                          <a:latin typeface="Arial" panose="020B0604020202020204" pitchFamily="34" charset="0"/>
                          <a:cs typeface="Arial" panose="020B0604020202020204" pitchFamily="34" charset="0"/>
                        </a:rPr>
                        <a:t> ‘13</a:t>
                      </a:r>
                      <a:endParaRPr lang="es-AR" sz="800" dirty="0">
                        <a:solidFill>
                          <a:schemeClr val="bg1"/>
                        </a:solidFill>
                        <a:latin typeface="Arial" panose="020B0604020202020204" pitchFamily="34" charset="0"/>
                        <a:cs typeface="Arial" panose="020B0604020202020204" pitchFamily="34" charset="0"/>
                      </a:endParaRPr>
                    </a:p>
                  </a:txBody>
                  <a:tcPr anchor="ctr">
                    <a:solidFill>
                      <a:schemeClr val="accent3">
                        <a:lumMod val="50000"/>
                      </a:schemeClr>
                    </a:solidFill>
                  </a:tcPr>
                </a:tc>
                <a:tc>
                  <a:txBody>
                    <a:bodyPr/>
                    <a:lstStyle/>
                    <a:p>
                      <a:pPr algn="ctr"/>
                      <a:r>
                        <a:rPr lang="es-MX" sz="800" dirty="0" smtClean="0">
                          <a:solidFill>
                            <a:schemeClr val="bg1"/>
                          </a:solidFill>
                          <a:latin typeface="Arial" panose="020B0604020202020204" pitchFamily="34" charset="0"/>
                          <a:cs typeface="Arial" panose="020B0604020202020204" pitchFamily="34" charset="0"/>
                        </a:rPr>
                        <a:t>Dic</a:t>
                      </a:r>
                    </a:p>
                    <a:p>
                      <a:pPr algn="ctr"/>
                      <a:r>
                        <a:rPr lang="es-MX" sz="800" dirty="0" smtClean="0">
                          <a:solidFill>
                            <a:schemeClr val="bg1"/>
                          </a:solidFill>
                          <a:latin typeface="Arial" panose="020B0604020202020204" pitchFamily="34" charset="0"/>
                          <a:cs typeface="Arial" panose="020B0604020202020204" pitchFamily="34" charset="0"/>
                        </a:rPr>
                        <a:t> ’13</a:t>
                      </a:r>
                      <a:endParaRPr lang="es-AR" sz="800" dirty="0">
                        <a:solidFill>
                          <a:schemeClr val="bg1"/>
                        </a:solidFill>
                        <a:latin typeface="Arial" panose="020B0604020202020204" pitchFamily="34" charset="0"/>
                        <a:cs typeface="Arial" panose="020B0604020202020204" pitchFamily="34" charset="0"/>
                      </a:endParaRPr>
                    </a:p>
                  </a:txBody>
                  <a:tcPr anchor="ctr">
                    <a:solidFill>
                      <a:schemeClr val="accent3">
                        <a:lumMod val="50000"/>
                      </a:schemeClr>
                    </a:solidFill>
                  </a:tcPr>
                </a:tc>
                <a:tc>
                  <a:txBody>
                    <a:bodyPr/>
                    <a:lstStyle/>
                    <a:p>
                      <a:pPr algn="ctr"/>
                      <a:r>
                        <a:rPr lang="es-MX" sz="800" dirty="0" smtClean="0">
                          <a:latin typeface="Arial" panose="020B0604020202020204" pitchFamily="34" charset="0"/>
                          <a:cs typeface="Arial" panose="020B0604020202020204" pitchFamily="34" charset="0"/>
                        </a:rPr>
                        <a:t>Ene</a:t>
                      </a:r>
                    </a:p>
                    <a:p>
                      <a:pPr algn="ctr"/>
                      <a:r>
                        <a:rPr lang="es-MX" sz="800" dirty="0" smtClean="0">
                          <a:latin typeface="Arial" panose="020B0604020202020204" pitchFamily="34" charset="0"/>
                          <a:cs typeface="Arial" panose="020B0604020202020204" pitchFamily="34" charset="0"/>
                        </a:rPr>
                        <a:t>‘14 </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Feb</a:t>
                      </a:r>
                    </a:p>
                    <a:p>
                      <a:pPr algn="ctr"/>
                      <a:r>
                        <a:rPr lang="es-MX" sz="800" dirty="0" smtClean="0">
                          <a:latin typeface="Arial" panose="020B0604020202020204" pitchFamily="34" charset="0"/>
                          <a:cs typeface="Arial" panose="020B0604020202020204" pitchFamily="34" charset="0"/>
                        </a:rPr>
                        <a:t> ’14</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Mar</a:t>
                      </a:r>
                    </a:p>
                    <a:p>
                      <a:pPr algn="ctr"/>
                      <a:r>
                        <a:rPr lang="es-MX" sz="800" dirty="0" smtClean="0">
                          <a:latin typeface="Arial" panose="020B0604020202020204" pitchFamily="34" charset="0"/>
                          <a:cs typeface="Arial" panose="020B0604020202020204" pitchFamily="34" charset="0"/>
                        </a:rPr>
                        <a:t> ’14</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Abr </a:t>
                      </a:r>
                    </a:p>
                    <a:p>
                      <a:pPr algn="ctr"/>
                      <a:r>
                        <a:rPr lang="es-MX" sz="800" dirty="0" smtClean="0">
                          <a:latin typeface="Arial" panose="020B0604020202020204" pitchFamily="34" charset="0"/>
                          <a:cs typeface="Arial" panose="020B0604020202020204" pitchFamily="34" charset="0"/>
                        </a:rPr>
                        <a:t>‘14</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err="1" smtClean="0">
                          <a:latin typeface="Arial" panose="020B0604020202020204" pitchFamily="34" charset="0"/>
                          <a:cs typeface="Arial" panose="020B0604020202020204" pitchFamily="34" charset="0"/>
                        </a:rPr>
                        <a:t>May</a:t>
                      </a:r>
                      <a:endParaRPr lang="es-MX" sz="800" dirty="0" smtClean="0">
                        <a:latin typeface="Arial" panose="020B0604020202020204" pitchFamily="34" charset="0"/>
                        <a:cs typeface="Arial" panose="020B0604020202020204" pitchFamily="34" charset="0"/>
                      </a:endParaRPr>
                    </a:p>
                    <a:p>
                      <a:pPr algn="ctr"/>
                      <a:r>
                        <a:rPr lang="es-MX" sz="800" baseline="0" dirty="0" smtClean="0">
                          <a:latin typeface="Arial" panose="020B0604020202020204" pitchFamily="34" charset="0"/>
                          <a:cs typeface="Arial" panose="020B0604020202020204" pitchFamily="34" charset="0"/>
                        </a:rPr>
                        <a:t>’14</a:t>
                      </a:r>
                      <a:r>
                        <a:rPr lang="es-MX" sz="800" dirty="0" smtClean="0">
                          <a:latin typeface="Arial" panose="020B0604020202020204" pitchFamily="34" charset="0"/>
                          <a:cs typeface="Arial" panose="020B0604020202020204" pitchFamily="34" charset="0"/>
                        </a:rPr>
                        <a:t> </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Jun</a:t>
                      </a:r>
                    </a:p>
                    <a:p>
                      <a:pPr algn="ctr"/>
                      <a:r>
                        <a:rPr lang="es-MX" sz="800" dirty="0" smtClean="0">
                          <a:latin typeface="Arial" panose="020B0604020202020204" pitchFamily="34" charset="0"/>
                          <a:cs typeface="Arial" panose="020B0604020202020204" pitchFamily="34" charset="0"/>
                        </a:rPr>
                        <a:t>’14</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Jul</a:t>
                      </a:r>
                    </a:p>
                    <a:p>
                      <a:pPr algn="ctr"/>
                      <a:r>
                        <a:rPr lang="es-MX" sz="800" dirty="0" smtClean="0">
                          <a:latin typeface="Arial" panose="020B0604020202020204" pitchFamily="34" charset="0"/>
                          <a:cs typeface="Arial" panose="020B0604020202020204" pitchFamily="34" charset="0"/>
                        </a:rPr>
                        <a:t>’14</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err="1" smtClean="0">
                          <a:latin typeface="Arial" panose="020B0604020202020204" pitchFamily="34" charset="0"/>
                          <a:cs typeface="Arial" panose="020B0604020202020204" pitchFamily="34" charset="0"/>
                        </a:rPr>
                        <a:t>Ago</a:t>
                      </a:r>
                      <a:endParaRPr lang="es-MX" sz="800" dirty="0" smtClean="0">
                        <a:latin typeface="Arial" panose="020B0604020202020204" pitchFamily="34" charset="0"/>
                        <a:cs typeface="Arial" panose="020B0604020202020204" pitchFamily="34" charset="0"/>
                      </a:endParaRPr>
                    </a:p>
                    <a:p>
                      <a:pPr algn="ctr"/>
                      <a:r>
                        <a:rPr lang="es-MX" sz="800" baseline="0" dirty="0" smtClean="0">
                          <a:latin typeface="Arial" panose="020B0604020202020204" pitchFamily="34" charset="0"/>
                          <a:cs typeface="Arial" panose="020B0604020202020204" pitchFamily="34" charset="0"/>
                        </a:rPr>
                        <a:t>‘14</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err="1" smtClean="0">
                          <a:latin typeface="Arial" panose="020B0604020202020204" pitchFamily="34" charset="0"/>
                          <a:cs typeface="Arial" panose="020B0604020202020204" pitchFamily="34" charset="0"/>
                        </a:rPr>
                        <a:t>Sep</a:t>
                      </a:r>
                      <a:endParaRPr lang="es-MX" sz="800" dirty="0" smtClean="0">
                        <a:latin typeface="Arial" panose="020B0604020202020204" pitchFamily="34" charset="0"/>
                        <a:cs typeface="Arial" panose="020B0604020202020204" pitchFamily="34" charset="0"/>
                      </a:endParaRPr>
                    </a:p>
                    <a:p>
                      <a:pPr algn="ctr"/>
                      <a:r>
                        <a:rPr lang="es-MX" sz="800" dirty="0" smtClean="0">
                          <a:latin typeface="Arial" panose="020B0604020202020204" pitchFamily="34" charset="0"/>
                          <a:cs typeface="Arial" panose="020B0604020202020204" pitchFamily="34" charset="0"/>
                        </a:rPr>
                        <a:t>’14</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Oct</a:t>
                      </a:r>
                    </a:p>
                    <a:p>
                      <a:pPr algn="ctr"/>
                      <a:r>
                        <a:rPr lang="es-MX" sz="800" dirty="0" smtClean="0">
                          <a:latin typeface="Arial" panose="020B0604020202020204" pitchFamily="34" charset="0"/>
                          <a:cs typeface="Arial" panose="020B0604020202020204" pitchFamily="34" charset="0"/>
                        </a:rPr>
                        <a:t>´14</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Nov</a:t>
                      </a:r>
                    </a:p>
                    <a:p>
                      <a:pPr algn="ctr"/>
                      <a:r>
                        <a:rPr lang="es-MX" sz="800" dirty="0" smtClean="0">
                          <a:latin typeface="Arial" panose="020B0604020202020204" pitchFamily="34" charset="0"/>
                          <a:cs typeface="Arial" panose="020B0604020202020204" pitchFamily="34" charset="0"/>
                        </a:rPr>
                        <a:t>´14</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Dic</a:t>
                      </a:r>
                    </a:p>
                    <a:p>
                      <a:pPr algn="ctr"/>
                      <a:r>
                        <a:rPr lang="es-MX" sz="800" dirty="0" smtClean="0">
                          <a:latin typeface="Arial" panose="020B0604020202020204" pitchFamily="34" charset="0"/>
                          <a:cs typeface="Arial" panose="020B0604020202020204" pitchFamily="34" charset="0"/>
                        </a:rPr>
                        <a:t>´14</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solidFill>
                            <a:schemeClr val="bg1"/>
                          </a:solidFill>
                          <a:latin typeface="Arial" panose="020B0604020202020204" pitchFamily="34" charset="0"/>
                          <a:cs typeface="Arial" panose="020B0604020202020204" pitchFamily="34" charset="0"/>
                        </a:rPr>
                        <a:t>Ene</a:t>
                      </a:r>
                    </a:p>
                    <a:p>
                      <a:pPr algn="ctr"/>
                      <a:r>
                        <a:rPr lang="es-MX" sz="800" dirty="0" smtClean="0">
                          <a:solidFill>
                            <a:schemeClr val="bg1"/>
                          </a:solidFill>
                          <a:latin typeface="Arial" panose="020B0604020202020204" pitchFamily="34" charset="0"/>
                          <a:cs typeface="Arial" panose="020B0604020202020204" pitchFamily="34" charset="0"/>
                        </a:rPr>
                        <a:t>’15</a:t>
                      </a:r>
                      <a:endParaRPr lang="es-AR" sz="800" dirty="0">
                        <a:solidFill>
                          <a:schemeClr val="bg1"/>
                        </a:solidFill>
                        <a:latin typeface="Arial" panose="020B0604020202020204" pitchFamily="34" charset="0"/>
                        <a:cs typeface="Arial" panose="020B0604020202020204" pitchFamily="34" charset="0"/>
                      </a:endParaRPr>
                    </a:p>
                  </a:txBody>
                  <a:tcPr anchor="ctr">
                    <a:solidFill>
                      <a:schemeClr val="accent4">
                        <a:lumMod val="75000"/>
                      </a:schemeClr>
                    </a:solidFill>
                  </a:tcPr>
                </a:tc>
                <a:tc>
                  <a:txBody>
                    <a:bodyPr/>
                    <a:lstStyle/>
                    <a:p>
                      <a:pPr algn="ctr"/>
                      <a:r>
                        <a:rPr lang="es-MX" sz="800" dirty="0" smtClean="0">
                          <a:solidFill>
                            <a:schemeClr val="bg1"/>
                          </a:solidFill>
                          <a:latin typeface="Arial" panose="020B0604020202020204" pitchFamily="34" charset="0"/>
                          <a:cs typeface="Arial" panose="020B0604020202020204" pitchFamily="34" charset="0"/>
                        </a:rPr>
                        <a:t>Feb</a:t>
                      </a:r>
                    </a:p>
                    <a:p>
                      <a:pPr algn="ctr"/>
                      <a:r>
                        <a:rPr lang="es-MX" sz="800" dirty="0" smtClean="0">
                          <a:solidFill>
                            <a:schemeClr val="bg1"/>
                          </a:solidFill>
                          <a:latin typeface="Arial" panose="020B0604020202020204" pitchFamily="34" charset="0"/>
                          <a:cs typeface="Arial" panose="020B0604020202020204" pitchFamily="34" charset="0"/>
                        </a:rPr>
                        <a:t>´15</a:t>
                      </a:r>
                      <a:endParaRPr lang="es-AR" sz="800" dirty="0">
                        <a:solidFill>
                          <a:schemeClr val="bg1"/>
                        </a:solidFill>
                        <a:latin typeface="Arial" panose="020B0604020202020204" pitchFamily="34" charset="0"/>
                        <a:cs typeface="Arial" panose="020B0604020202020204" pitchFamily="34" charset="0"/>
                      </a:endParaRPr>
                    </a:p>
                  </a:txBody>
                  <a:tcPr anchor="ctr">
                    <a:solidFill>
                      <a:schemeClr val="accent4">
                        <a:lumMod val="75000"/>
                      </a:schemeClr>
                    </a:solidFill>
                  </a:tcPr>
                </a:tc>
              </a:tr>
              <a:tr h="159258">
                <a:tc>
                  <a:txBody>
                    <a:bodyPr/>
                    <a:lstStyle/>
                    <a:p>
                      <a:pPr algn="ctr"/>
                      <a:r>
                        <a:rPr lang="es-MX" sz="800" dirty="0" smtClean="0">
                          <a:solidFill>
                            <a:schemeClr val="bg1"/>
                          </a:solidFill>
                          <a:latin typeface="Arial" panose="020B0604020202020204" pitchFamily="34" charset="0"/>
                          <a:cs typeface="Arial" panose="020B0604020202020204" pitchFamily="34" charset="0"/>
                        </a:rPr>
                        <a:t>61%</a:t>
                      </a:r>
                      <a:endParaRPr lang="es-AR" sz="800" dirty="0">
                        <a:solidFill>
                          <a:schemeClr val="bg1"/>
                        </a:solidFill>
                        <a:latin typeface="Arial" panose="020B0604020202020204" pitchFamily="34" charset="0"/>
                        <a:cs typeface="Arial" panose="020B0604020202020204" pitchFamily="34" charset="0"/>
                      </a:endParaRPr>
                    </a:p>
                  </a:txBody>
                  <a:tcPr anchor="ctr">
                    <a:solidFill>
                      <a:schemeClr val="accent3">
                        <a:lumMod val="50000"/>
                      </a:schemeClr>
                    </a:solidFill>
                  </a:tcPr>
                </a:tc>
                <a:tc>
                  <a:txBody>
                    <a:bodyPr/>
                    <a:lstStyle/>
                    <a:p>
                      <a:pPr algn="ctr"/>
                      <a:r>
                        <a:rPr lang="es-MX" sz="800" dirty="0" smtClean="0">
                          <a:solidFill>
                            <a:schemeClr val="bg1"/>
                          </a:solidFill>
                          <a:latin typeface="Arial" panose="020B0604020202020204" pitchFamily="34" charset="0"/>
                          <a:cs typeface="Arial" panose="020B0604020202020204" pitchFamily="34" charset="0"/>
                        </a:rPr>
                        <a:t>62%</a:t>
                      </a:r>
                      <a:endParaRPr lang="es-AR" sz="800" dirty="0">
                        <a:solidFill>
                          <a:schemeClr val="bg1"/>
                        </a:solidFill>
                        <a:latin typeface="Arial" panose="020B0604020202020204" pitchFamily="34" charset="0"/>
                        <a:cs typeface="Arial" panose="020B0604020202020204" pitchFamily="34" charset="0"/>
                      </a:endParaRPr>
                    </a:p>
                  </a:txBody>
                  <a:tcPr anchor="ctr">
                    <a:solidFill>
                      <a:schemeClr val="accent3">
                        <a:lumMod val="50000"/>
                      </a:schemeClr>
                    </a:solidFill>
                  </a:tcPr>
                </a:tc>
                <a:tc>
                  <a:txBody>
                    <a:bodyPr/>
                    <a:lstStyle/>
                    <a:p>
                      <a:pPr algn="ctr"/>
                      <a:r>
                        <a:rPr lang="es-MX" sz="800" dirty="0" smtClean="0">
                          <a:solidFill>
                            <a:schemeClr val="bg1"/>
                          </a:solidFill>
                          <a:latin typeface="Arial" panose="020B0604020202020204" pitchFamily="34" charset="0"/>
                          <a:cs typeface="Arial" panose="020B0604020202020204" pitchFamily="34" charset="0"/>
                        </a:rPr>
                        <a:t>62%</a:t>
                      </a:r>
                      <a:endParaRPr lang="es-AR" sz="800" dirty="0">
                        <a:solidFill>
                          <a:schemeClr val="bg1"/>
                        </a:solidFill>
                        <a:latin typeface="Arial" panose="020B0604020202020204" pitchFamily="34" charset="0"/>
                        <a:cs typeface="Arial" panose="020B0604020202020204" pitchFamily="34" charset="0"/>
                      </a:endParaRPr>
                    </a:p>
                  </a:txBody>
                  <a:tcPr anchor="ctr">
                    <a:solidFill>
                      <a:schemeClr val="accent3">
                        <a:lumMod val="50000"/>
                      </a:schemeClr>
                    </a:solidFill>
                  </a:tcPr>
                </a:tc>
                <a:tc>
                  <a:txBody>
                    <a:bodyPr/>
                    <a:lstStyle/>
                    <a:p>
                      <a:pPr algn="ctr"/>
                      <a:r>
                        <a:rPr lang="es-MX" sz="800" dirty="0" smtClean="0">
                          <a:latin typeface="Arial" panose="020B0604020202020204" pitchFamily="34" charset="0"/>
                          <a:cs typeface="Arial" panose="020B0604020202020204" pitchFamily="34" charset="0"/>
                        </a:rPr>
                        <a:t>64%</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65%</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65%</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67%</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66%</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64%</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64%</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64%</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66%</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66%</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65%</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65%</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solidFill>
                            <a:schemeClr val="bg1"/>
                          </a:solidFill>
                          <a:latin typeface="Arial" panose="020B0604020202020204" pitchFamily="34" charset="0"/>
                          <a:cs typeface="Arial" panose="020B0604020202020204" pitchFamily="34" charset="0"/>
                        </a:rPr>
                        <a:t>66%</a:t>
                      </a:r>
                      <a:endParaRPr lang="es-AR" sz="800" dirty="0">
                        <a:solidFill>
                          <a:schemeClr val="bg1"/>
                        </a:solidFill>
                        <a:latin typeface="Arial" panose="020B0604020202020204" pitchFamily="34" charset="0"/>
                        <a:cs typeface="Arial" panose="020B0604020202020204" pitchFamily="34" charset="0"/>
                      </a:endParaRPr>
                    </a:p>
                  </a:txBody>
                  <a:tcPr anchor="ctr">
                    <a:solidFill>
                      <a:schemeClr val="accent4">
                        <a:lumMod val="75000"/>
                      </a:schemeClr>
                    </a:solidFill>
                  </a:tcPr>
                </a:tc>
                <a:tc>
                  <a:txBody>
                    <a:bodyPr/>
                    <a:lstStyle/>
                    <a:p>
                      <a:pPr algn="ctr"/>
                      <a:r>
                        <a:rPr lang="es-MX" sz="800" dirty="0" smtClean="0">
                          <a:solidFill>
                            <a:schemeClr val="bg1"/>
                          </a:solidFill>
                          <a:latin typeface="Arial" panose="020B0604020202020204" pitchFamily="34" charset="0"/>
                          <a:cs typeface="Arial" panose="020B0604020202020204" pitchFamily="34" charset="0"/>
                        </a:rPr>
                        <a:t>65%</a:t>
                      </a:r>
                      <a:endParaRPr lang="es-AR" sz="800" dirty="0">
                        <a:solidFill>
                          <a:schemeClr val="bg1"/>
                        </a:solidFill>
                        <a:latin typeface="Arial" panose="020B0604020202020204" pitchFamily="34" charset="0"/>
                        <a:cs typeface="Arial" panose="020B0604020202020204" pitchFamily="34" charset="0"/>
                      </a:endParaRPr>
                    </a:p>
                  </a:txBody>
                  <a:tcPr anchor="ctr">
                    <a:solidFill>
                      <a:schemeClr val="accent4">
                        <a:lumMod val="75000"/>
                      </a:schemeClr>
                    </a:solidFill>
                  </a:tcPr>
                </a:tc>
              </a:tr>
            </a:tbl>
          </a:graphicData>
        </a:graphic>
      </p:graphicFrame>
      <p:graphicFrame>
        <p:nvGraphicFramePr>
          <p:cNvPr id="82" name="81 Gráfico"/>
          <p:cNvGraphicFramePr/>
          <p:nvPr>
            <p:extLst>
              <p:ext uri="{D42A27DB-BD31-4B8C-83A1-F6EECF244321}">
                <p14:modId xmlns:p14="http://schemas.microsoft.com/office/powerpoint/2010/main" val="3149979984"/>
              </p:ext>
            </p:extLst>
          </p:nvPr>
        </p:nvGraphicFramePr>
        <p:xfrm>
          <a:off x="2051720" y="1213246"/>
          <a:ext cx="6552728" cy="999768"/>
        </p:xfrm>
        <a:graphic>
          <a:graphicData uri="http://schemas.openxmlformats.org/drawingml/2006/chart">
            <c:chart xmlns:c="http://schemas.openxmlformats.org/drawingml/2006/chart" xmlns:r="http://schemas.openxmlformats.org/officeDocument/2006/relationships" r:id="rId5"/>
          </a:graphicData>
        </a:graphic>
      </p:graphicFrame>
      <p:sp>
        <p:nvSpPr>
          <p:cNvPr id="83" name="82 CuadroTexto"/>
          <p:cNvSpPr txBox="1"/>
          <p:nvPr/>
        </p:nvSpPr>
        <p:spPr>
          <a:xfrm>
            <a:off x="3191652" y="973358"/>
            <a:ext cx="4368041" cy="246221"/>
          </a:xfrm>
          <a:prstGeom prst="rect">
            <a:avLst/>
          </a:prstGeom>
          <a:noFill/>
        </p:spPr>
        <p:txBody>
          <a:bodyPr wrap="square" rtlCol="0">
            <a:spAutoFit/>
          </a:bodyPr>
          <a:lstStyle/>
          <a:p>
            <a:pPr algn="ctr"/>
            <a:r>
              <a:rPr lang="es-MX" sz="1000" b="1" dirty="0" smtClean="0">
                <a:solidFill>
                  <a:schemeClr val="tx2"/>
                </a:solidFill>
                <a:latin typeface="Arial" pitchFamily="34" charset="0"/>
                <a:cs typeface="Arial" pitchFamily="34" charset="0"/>
              </a:rPr>
              <a:t>Evolución de cantidad de detenidas. Enero 2014 – Febrero 2015</a:t>
            </a:r>
          </a:p>
        </p:txBody>
      </p:sp>
      <p:sp>
        <p:nvSpPr>
          <p:cNvPr id="84" name="83 CuadroTexto"/>
          <p:cNvSpPr txBox="1"/>
          <p:nvPr/>
        </p:nvSpPr>
        <p:spPr>
          <a:xfrm>
            <a:off x="1033508" y="2583909"/>
            <a:ext cx="3154069" cy="400110"/>
          </a:xfrm>
          <a:prstGeom prst="rect">
            <a:avLst/>
          </a:prstGeom>
          <a:noFill/>
        </p:spPr>
        <p:txBody>
          <a:bodyPr wrap="square" rtlCol="0" anchor="ctr">
            <a:spAutoFit/>
          </a:bodyPr>
          <a:lstStyle/>
          <a:p>
            <a:pPr algn="ctr"/>
            <a:r>
              <a:rPr lang="es-MX" sz="1000" b="1" dirty="0">
                <a:solidFill>
                  <a:schemeClr val="tx2">
                    <a:lumMod val="75000"/>
                  </a:schemeClr>
                </a:solidFill>
                <a:latin typeface="Arial" pitchFamily="34" charset="0"/>
                <a:cs typeface="Arial" pitchFamily="34" charset="0"/>
              </a:rPr>
              <a:t>Situación procesal general  vs.                                            Situación procesal </a:t>
            </a:r>
            <a:r>
              <a:rPr lang="es-MX" sz="1000" b="1" dirty="0" smtClean="0">
                <a:solidFill>
                  <a:schemeClr val="tx2">
                    <a:lumMod val="75000"/>
                  </a:schemeClr>
                </a:solidFill>
                <a:latin typeface="Arial" pitchFamily="34" charset="0"/>
                <a:cs typeface="Arial" pitchFamily="34" charset="0"/>
              </a:rPr>
              <a:t>detenidas (%)</a:t>
            </a:r>
            <a:endParaRPr lang="es-MX" sz="1000" b="1" dirty="0">
              <a:solidFill>
                <a:schemeClr val="tx2">
                  <a:lumMod val="75000"/>
                </a:schemeClr>
              </a:solidFill>
              <a:latin typeface="Arial" pitchFamily="34" charset="0"/>
              <a:cs typeface="Arial" pitchFamily="34" charset="0"/>
            </a:endParaRPr>
          </a:p>
        </p:txBody>
      </p:sp>
      <p:sp>
        <p:nvSpPr>
          <p:cNvPr id="85" name="1 Título"/>
          <p:cNvSpPr txBox="1">
            <a:spLocks/>
          </p:cNvSpPr>
          <p:nvPr/>
        </p:nvSpPr>
        <p:spPr>
          <a:xfrm>
            <a:off x="182205" y="1196752"/>
            <a:ext cx="1941523" cy="948491"/>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s-MX" sz="1400" b="1" spc="0" dirty="0" smtClean="0">
                <a:solidFill>
                  <a:srgbClr val="1F497D">
                    <a:lumMod val="75000"/>
                  </a:srgbClr>
                </a:solidFill>
                <a:latin typeface="Arial" pitchFamily="34" charset="0"/>
                <a:cs typeface="Arial" pitchFamily="34" charset="0"/>
              </a:rPr>
              <a:t>Son 734 las mujeres alojadas en unidades del </a:t>
            </a:r>
            <a:r>
              <a:rPr lang="es-MX" sz="1400" b="1" spc="0" dirty="0">
                <a:solidFill>
                  <a:srgbClr val="1F497D">
                    <a:lumMod val="75000"/>
                  </a:srgbClr>
                </a:solidFill>
                <a:latin typeface="Arial" pitchFamily="34" charset="0"/>
                <a:cs typeface="Arial" pitchFamily="34" charset="0"/>
              </a:rPr>
              <a:t>SPF.</a:t>
            </a:r>
            <a:endParaRPr lang="es-AR" sz="1400" b="1" spc="0" dirty="0">
              <a:solidFill>
                <a:srgbClr val="1F497D">
                  <a:lumMod val="75000"/>
                </a:srgbClr>
              </a:solidFill>
              <a:latin typeface="Arial" pitchFamily="34" charset="0"/>
              <a:cs typeface="Arial" pitchFamily="34" charset="0"/>
            </a:endParaRPr>
          </a:p>
        </p:txBody>
      </p:sp>
      <p:sp>
        <p:nvSpPr>
          <p:cNvPr id="88" name="87 CuadroTexto"/>
          <p:cNvSpPr txBox="1"/>
          <p:nvPr/>
        </p:nvSpPr>
        <p:spPr>
          <a:xfrm>
            <a:off x="5873428" y="2492896"/>
            <a:ext cx="2157868" cy="400110"/>
          </a:xfrm>
          <a:prstGeom prst="rect">
            <a:avLst/>
          </a:prstGeom>
          <a:noFill/>
        </p:spPr>
        <p:txBody>
          <a:bodyPr wrap="square" rtlCol="0" anchor="ctr">
            <a:spAutoFit/>
          </a:bodyPr>
          <a:lstStyle/>
          <a:p>
            <a:pPr algn="ctr"/>
            <a:r>
              <a:rPr lang="es-MX" sz="1000" b="1" dirty="0">
                <a:solidFill>
                  <a:schemeClr val="tx2">
                    <a:lumMod val="75000"/>
                  </a:schemeClr>
                </a:solidFill>
                <a:latin typeface="Arial" pitchFamily="34" charset="0"/>
                <a:cs typeface="Arial" pitchFamily="34" charset="0"/>
              </a:rPr>
              <a:t>Jurisdicción general vs.                    Jurisdicción </a:t>
            </a:r>
            <a:r>
              <a:rPr lang="es-MX" sz="1000" b="1" dirty="0" smtClean="0">
                <a:solidFill>
                  <a:schemeClr val="tx2">
                    <a:lumMod val="75000"/>
                  </a:schemeClr>
                </a:solidFill>
                <a:latin typeface="Arial" pitchFamily="34" charset="0"/>
                <a:cs typeface="Arial" pitchFamily="34" charset="0"/>
              </a:rPr>
              <a:t>detenidas (%)</a:t>
            </a:r>
            <a:endParaRPr lang="es-MX" sz="1000" b="1" dirty="0">
              <a:solidFill>
                <a:schemeClr val="tx2">
                  <a:lumMod val="75000"/>
                </a:schemeClr>
              </a:solidFill>
              <a:latin typeface="Arial" pitchFamily="34" charset="0"/>
              <a:cs typeface="Arial" pitchFamily="34" charset="0"/>
            </a:endParaRPr>
          </a:p>
        </p:txBody>
      </p:sp>
      <p:sp>
        <p:nvSpPr>
          <p:cNvPr id="17" name="16 CuadroTexto"/>
          <p:cNvSpPr txBox="1"/>
          <p:nvPr/>
        </p:nvSpPr>
        <p:spPr>
          <a:xfrm>
            <a:off x="100367" y="5805844"/>
            <a:ext cx="2997937" cy="215444"/>
          </a:xfrm>
          <a:prstGeom prst="rect">
            <a:avLst/>
          </a:prstGeom>
          <a:solidFill>
            <a:schemeClr val="bg1"/>
          </a:solidFill>
        </p:spPr>
        <p:txBody>
          <a:bodyPr wrap="none" rtlCol="0">
            <a:spAutoFit/>
          </a:bodyPr>
          <a:lstStyle/>
          <a:p>
            <a:r>
              <a:rPr lang="es-MX" sz="800" dirty="0" smtClean="0">
                <a:latin typeface="Arial" pitchFamily="34" charset="0"/>
                <a:cs typeface="Arial" pitchFamily="34" charset="0"/>
              </a:rPr>
              <a:t>Fuente: Partes semanales enviados por el SPF. Febrero 2015</a:t>
            </a:r>
            <a:endParaRPr lang="es-AR" sz="800" dirty="0">
              <a:latin typeface="Arial" pitchFamily="34" charset="0"/>
              <a:cs typeface="Arial" pitchFamily="34" charset="0"/>
            </a:endParaRPr>
          </a:p>
        </p:txBody>
      </p:sp>
      <p:sp>
        <p:nvSpPr>
          <p:cNvPr id="18" name="25 CuadroTexto"/>
          <p:cNvSpPr txBox="1"/>
          <p:nvPr/>
        </p:nvSpPr>
        <p:spPr>
          <a:xfrm>
            <a:off x="381511" y="6134361"/>
            <a:ext cx="8006913" cy="553998"/>
          </a:xfrm>
          <a:prstGeom prst="rect">
            <a:avLst/>
          </a:prstGeom>
          <a:noFill/>
        </p:spPr>
        <p:txBody>
          <a:bodyPr wrap="square" rtlCol="0">
            <a:spAutoFit/>
          </a:bodyPr>
          <a:lstStyle/>
          <a:p>
            <a:pPr algn="just"/>
            <a:r>
              <a:rPr lang="es-MX" sz="1500" dirty="0" smtClean="0">
                <a:solidFill>
                  <a:srgbClr val="17375E"/>
                </a:solidFill>
                <a:latin typeface="Arial" pitchFamily="34" charset="0"/>
                <a:cs typeface="Arial" pitchFamily="34" charset="0"/>
              </a:rPr>
              <a:t>Se mantiene estable el número de mujeres detenidas en el SPF, del mismo modo se encuentra sin cambios el conjunto de detenidas sin condena.   </a:t>
            </a:r>
            <a:endParaRPr lang="es-AR" sz="1500" dirty="0">
              <a:solidFill>
                <a:srgbClr val="17375E"/>
              </a:solidFill>
              <a:latin typeface="Arial" pitchFamily="34" charset="0"/>
              <a:cs typeface="Arial" pitchFamily="34" charset="0"/>
            </a:endParaRPr>
          </a:p>
        </p:txBody>
      </p:sp>
      <p:sp>
        <p:nvSpPr>
          <p:cNvPr id="20" name="19 CuadroTexto"/>
          <p:cNvSpPr txBox="1"/>
          <p:nvPr/>
        </p:nvSpPr>
        <p:spPr>
          <a:xfrm>
            <a:off x="2190403" y="2080053"/>
            <a:ext cx="5236945" cy="173427"/>
          </a:xfrm>
          <a:prstGeom prst="rect">
            <a:avLst/>
          </a:prstGeom>
          <a:solidFill>
            <a:schemeClr val="accent5">
              <a:lumMod val="75000"/>
            </a:schemeClr>
          </a:solidFill>
        </p:spPr>
        <p:txBody>
          <a:bodyPr wrap="square" rtlCol="0" anchor="ctr">
            <a:spAutoFit/>
          </a:bodyPr>
          <a:lstStyle/>
          <a:p>
            <a:pPr algn="ctr"/>
            <a:r>
              <a:rPr lang="es-MX" sz="900" dirty="0" smtClean="0">
                <a:solidFill>
                  <a:schemeClr val="bg1"/>
                </a:solidFill>
                <a:latin typeface="Arial" pitchFamily="34" charset="0"/>
                <a:cs typeface="Arial" pitchFamily="34" charset="0"/>
              </a:rPr>
              <a:t>2014</a:t>
            </a:r>
            <a:endParaRPr lang="es-AR" sz="900" dirty="0">
              <a:solidFill>
                <a:schemeClr val="bg1"/>
              </a:solidFill>
              <a:latin typeface="Arial" pitchFamily="34" charset="0"/>
              <a:cs typeface="Arial" pitchFamily="34" charset="0"/>
            </a:endParaRPr>
          </a:p>
        </p:txBody>
      </p:sp>
      <p:sp>
        <p:nvSpPr>
          <p:cNvPr id="21" name="20 CuadroTexto"/>
          <p:cNvSpPr txBox="1"/>
          <p:nvPr/>
        </p:nvSpPr>
        <p:spPr>
          <a:xfrm>
            <a:off x="7495744" y="2078100"/>
            <a:ext cx="945638" cy="173427"/>
          </a:xfrm>
          <a:prstGeom prst="rect">
            <a:avLst/>
          </a:prstGeom>
          <a:solidFill>
            <a:schemeClr val="accent4">
              <a:lumMod val="75000"/>
            </a:schemeClr>
          </a:solidFill>
        </p:spPr>
        <p:txBody>
          <a:bodyPr wrap="none" rtlCol="0" anchor="ctr">
            <a:spAutoFit/>
          </a:bodyPr>
          <a:lstStyle/>
          <a:p>
            <a:pPr algn="ctr"/>
            <a:r>
              <a:rPr lang="es-MX" sz="900" dirty="0" smtClean="0">
                <a:solidFill>
                  <a:schemeClr val="bg1"/>
                </a:solidFill>
                <a:latin typeface="Arial" pitchFamily="34" charset="0"/>
                <a:cs typeface="Arial" pitchFamily="34" charset="0"/>
              </a:rPr>
              <a:t>2015</a:t>
            </a:r>
            <a:endParaRPr lang="es-AR" sz="900" dirty="0">
              <a:solidFill>
                <a:schemeClr val="bg1"/>
              </a:solidFill>
              <a:latin typeface="Arial" pitchFamily="34" charset="0"/>
              <a:cs typeface="Arial" pitchFamily="34" charset="0"/>
            </a:endParaRPr>
          </a:p>
        </p:txBody>
      </p:sp>
      <p:sp>
        <p:nvSpPr>
          <p:cNvPr id="22" name="21 Rectángulo"/>
          <p:cNvSpPr/>
          <p:nvPr/>
        </p:nvSpPr>
        <p:spPr>
          <a:xfrm>
            <a:off x="7912943" y="1128183"/>
            <a:ext cx="452760" cy="744759"/>
          </a:xfrm>
          <a:prstGeom prst="rect">
            <a:avLst/>
          </a:prstGeom>
          <a:noFill/>
          <a:ln>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9" name="18 Rectángulo"/>
          <p:cNvSpPr/>
          <p:nvPr/>
        </p:nvSpPr>
        <p:spPr>
          <a:xfrm>
            <a:off x="326221" y="6115310"/>
            <a:ext cx="8278227" cy="626057"/>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AR" dirty="0"/>
          </a:p>
        </p:txBody>
      </p:sp>
    </p:spTree>
    <p:extLst>
      <p:ext uri="{BB962C8B-B14F-4D97-AF65-F5344CB8AC3E}">
        <p14:creationId xmlns:p14="http://schemas.microsoft.com/office/powerpoint/2010/main" val="11350304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26 Rectángulo"/>
          <p:cNvSpPr/>
          <p:nvPr/>
        </p:nvSpPr>
        <p:spPr>
          <a:xfrm>
            <a:off x="2242225" y="4528171"/>
            <a:ext cx="3913951" cy="989062"/>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accent4">
                  <a:lumMod val="75000"/>
                </a:schemeClr>
              </a:solidFill>
              <a:latin typeface="Arial" pitchFamily="34" charset="0"/>
              <a:cs typeface="Arial" pitchFamily="34" charset="0"/>
            </a:endParaRPr>
          </a:p>
        </p:txBody>
      </p:sp>
      <p:sp>
        <p:nvSpPr>
          <p:cNvPr id="26" name="25 Rectángulo"/>
          <p:cNvSpPr/>
          <p:nvPr/>
        </p:nvSpPr>
        <p:spPr>
          <a:xfrm>
            <a:off x="2195736" y="2962002"/>
            <a:ext cx="6245475" cy="1113663"/>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accent4">
                  <a:lumMod val="75000"/>
                </a:schemeClr>
              </a:solidFill>
              <a:latin typeface="Arial" pitchFamily="34" charset="0"/>
              <a:cs typeface="Arial" pitchFamily="34" charset="0"/>
            </a:endParaRPr>
          </a:p>
        </p:txBody>
      </p:sp>
      <p:sp>
        <p:nvSpPr>
          <p:cNvPr id="25" name="24 Rectángulo"/>
          <p:cNvSpPr/>
          <p:nvPr/>
        </p:nvSpPr>
        <p:spPr>
          <a:xfrm>
            <a:off x="2195736" y="1449487"/>
            <a:ext cx="6245475" cy="1113663"/>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accent4">
                  <a:lumMod val="75000"/>
                </a:schemeClr>
              </a:solidFill>
              <a:latin typeface="Arial" pitchFamily="34" charset="0"/>
              <a:cs typeface="Arial" pitchFamily="34" charset="0"/>
            </a:endParaRPr>
          </a:p>
        </p:txBody>
      </p:sp>
      <p:sp>
        <p:nvSpPr>
          <p:cNvPr id="51"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smtClean="0">
                <a:solidFill>
                  <a:srgbClr val="1F497D">
                    <a:lumMod val="75000"/>
                  </a:srgbClr>
                </a:solidFill>
                <a:latin typeface="Arial" pitchFamily="34" charset="0"/>
                <a:cs typeface="Arial" pitchFamily="34" charset="0"/>
              </a:rPr>
              <a:t>Foco en población femenina</a:t>
            </a:r>
            <a:endParaRPr lang="es-AR" sz="2400" dirty="0">
              <a:solidFill>
                <a:srgbClr val="1F497D">
                  <a:lumMod val="75000"/>
                </a:srgbClr>
              </a:solidFill>
              <a:latin typeface="Arial" pitchFamily="34" charset="0"/>
              <a:cs typeface="Arial" pitchFamily="34" charset="0"/>
            </a:endParaRPr>
          </a:p>
        </p:txBody>
      </p:sp>
      <p:cxnSp>
        <p:nvCxnSpPr>
          <p:cNvPr id="52"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17" name="16 CuadroTexto"/>
          <p:cNvSpPr txBox="1"/>
          <p:nvPr/>
        </p:nvSpPr>
        <p:spPr>
          <a:xfrm>
            <a:off x="100367" y="6597352"/>
            <a:ext cx="2997937" cy="215444"/>
          </a:xfrm>
          <a:prstGeom prst="rect">
            <a:avLst/>
          </a:prstGeom>
          <a:solidFill>
            <a:schemeClr val="bg1"/>
          </a:solidFill>
        </p:spPr>
        <p:txBody>
          <a:bodyPr wrap="none" rtlCol="0">
            <a:spAutoFit/>
          </a:bodyPr>
          <a:lstStyle/>
          <a:p>
            <a:r>
              <a:rPr lang="es-MX" sz="800" dirty="0" smtClean="0">
                <a:latin typeface="Arial" pitchFamily="34" charset="0"/>
                <a:cs typeface="Arial" pitchFamily="34" charset="0"/>
              </a:rPr>
              <a:t>Fuente: Partes semanales enviados por el SPF. Febrero 2015</a:t>
            </a:r>
            <a:endParaRPr lang="es-AR" sz="800" dirty="0">
              <a:latin typeface="Arial" pitchFamily="34" charset="0"/>
              <a:cs typeface="Arial" pitchFamily="34" charset="0"/>
            </a:endParaRPr>
          </a:p>
        </p:txBody>
      </p:sp>
      <p:sp>
        <p:nvSpPr>
          <p:cNvPr id="16" name="CuadroTexto 15"/>
          <p:cNvSpPr txBox="1"/>
          <p:nvPr/>
        </p:nvSpPr>
        <p:spPr>
          <a:xfrm>
            <a:off x="2497795" y="1573991"/>
            <a:ext cx="5890629" cy="830997"/>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defPPr>
              <a:defRPr lang="es-AR"/>
            </a:defPPr>
            <a:lvl1pPr algn="just">
              <a:defRPr sz="1600" b="1">
                <a:latin typeface="Arial" panose="020B0604020202020204" pitchFamily="34" charset="0"/>
                <a:cs typeface="Arial" panose="020B0604020202020204" pitchFamily="34" charset="0"/>
              </a:defRPr>
            </a:lvl1pPr>
          </a:lstStyle>
          <a:p>
            <a:r>
              <a:rPr lang="es-MX" b="0" dirty="0" smtClean="0">
                <a:solidFill>
                  <a:schemeClr val="accent4">
                    <a:lumMod val="75000"/>
                  </a:schemeClr>
                </a:solidFill>
              </a:rPr>
              <a:t>18 </a:t>
            </a:r>
            <a:r>
              <a:rPr lang="es-MX" b="0" dirty="0">
                <a:solidFill>
                  <a:schemeClr val="accent4">
                    <a:lumMod val="75000"/>
                  </a:schemeClr>
                </a:solidFill>
              </a:rPr>
              <a:t>de ellas se encuentran en la Unidad </a:t>
            </a:r>
            <a:r>
              <a:rPr lang="es-MX" b="0" dirty="0" smtClean="0">
                <a:solidFill>
                  <a:schemeClr val="accent4">
                    <a:lumMod val="75000"/>
                  </a:schemeClr>
                </a:solidFill>
              </a:rPr>
              <a:t>31 de Ezeiza </a:t>
            </a:r>
            <a:r>
              <a:rPr lang="es-MX" b="0" dirty="0">
                <a:solidFill>
                  <a:schemeClr val="accent4">
                    <a:lumMod val="75000"/>
                  </a:schemeClr>
                </a:solidFill>
              </a:rPr>
              <a:t>y </a:t>
            </a:r>
            <a:r>
              <a:rPr lang="es-MX" b="0" dirty="0" smtClean="0">
                <a:solidFill>
                  <a:schemeClr val="accent4">
                    <a:lumMod val="75000"/>
                  </a:schemeClr>
                </a:solidFill>
              </a:rPr>
              <a:t>2 en </a:t>
            </a:r>
            <a:r>
              <a:rPr lang="es-MX" b="0" dirty="0">
                <a:solidFill>
                  <a:schemeClr val="accent4">
                    <a:lumMod val="75000"/>
                  </a:schemeClr>
                </a:solidFill>
              </a:rPr>
              <a:t>el CPF </a:t>
            </a:r>
            <a:r>
              <a:rPr lang="es-MX" b="0" dirty="0" smtClean="0">
                <a:solidFill>
                  <a:schemeClr val="accent4">
                    <a:lumMod val="75000"/>
                  </a:schemeClr>
                </a:solidFill>
              </a:rPr>
              <a:t>III de Salta (NOA). </a:t>
            </a:r>
            <a:endParaRPr lang="es-MX" b="0" dirty="0">
              <a:solidFill>
                <a:schemeClr val="accent4">
                  <a:lumMod val="75000"/>
                </a:schemeClr>
              </a:solidFill>
            </a:endParaRPr>
          </a:p>
          <a:p>
            <a:r>
              <a:rPr lang="es-MX" dirty="0" smtClean="0">
                <a:solidFill>
                  <a:schemeClr val="accent4">
                    <a:lumMod val="75000"/>
                  </a:schemeClr>
                </a:solidFill>
              </a:rPr>
              <a:t>Representan </a:t>
            </a:r>
            <a:r>
              <a:rPr lang="es-MX" dirty="0">
                <a:solidFill>
                  <a:schemeClr val="accent4">
                    <a:lumMod val="75000"/>
                  </a:schemeClr>
                </a:solidFill>
              </a:rPr>
              <a:t>el </a:t>
            </a:r>
            <a:r>
              <a:rPr lang="es-MX" dirty="0" smtClean="0">
                <a:solidFill>
                  <a:schemeClr val="accent4">
                    <a:lumMod val="75000"/>
                  </a:schemeClr>
                </a:solidFill>
              </a:rPr>
              <a:t>3% </a:t>
            </a:r>
            <a:r>
              <a:rPr lang="es-MX" b="0" dirty="0">
                <a:solidFill>
                  <a:schemeClr val="accent4">
                    <a:lumMod val="75000"/>
                  </a:schemeClr>
                </a:solidFill>
              </a:rPr>
              <a:t>de </a:t>
            </a:r>
            <a:r>
              <a:rPr lang="es-MX" b="0" dirty="0" smtClean="0">
                <a:solidFill>
                  <a:schemeClr val="accent4">
                    <a:lumMod val="75000"/>
                  </a:schemeClr>
                </a:solidFill>
              </a:rPr>
              <a:t>las mujeres encarceladas en el SPF. </a:t>
            </a:r>
            <a:endParaRPr lang="es-AR" b="0" dirty="0">
              <a:solidFill>
                <a:schemeClr val="accent4">
                  <a:lumMod val="75000"/>
                </a:schemeClr>
              </a:solidFill>
            </a:endParaRPr>
          </a:p>
        </p:txBody>
      </p:sp>
      <p:sp>
        <p:nvSpPr>
          <p:cNvPr id="40" name="CuadroTexto 39"/>
          <p:cNvSpPr txBox="1"/>
          <p:nvPr/>
        </p:nvSpPr>
        <p:spPr>
          <a:xfrm>
            <a:off x="2483768" y="3065236"/>
            <a:ext cx="5974256" cy="830997"/>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just"/>
            <a:r>
              <a:rPr lang="es-MX" sz="1600" dirty="0" smtClean="0">
                <a:solidFill>
                  <a:schemeClr val="accent4">
                    <a:lumMod val="75000"/>
                  </a:schemeClr>
                </a:solidFill>
                <a:latin typeface="Arial" panose="020B0604020202020204" pitchFamily="34" charset="0"/>
                <a:cs typeface="Arial" panose="020B0604020202020204" pitchFamily="34" charset="0"/>
              </a:rPr>
              <a:t>27 </a:t>
            </a:r>
            <a:r>
              <a:rPr lang="es-MX" sz="1600" dirty="0">
                <a:solidFill>
                  <a:schemeClr val="accent4">
                    <a:lumMod val="75000"/>
                  </a:schemeClr>
                </a:solidFill>
                <a:latin typeface="Arial" panose="020B0604020202020204" pitchFamily="34" charset="0"/>
                <a:cs typeface="Arial" panose="020B0604020202020204" pitchFamily="34" charset="0"/>
              </a:rPr>
              <a:t>se encuentran en la Unidad 31 de </a:t>
            </a:r>
            <a:r>
              <a:rPr lang="es-MX" sz="1600" dirty="0" smtClean="0">
                <a:solidFill>
                  <a:schemeClr val="accent4">
                    <a:lumMod val="75000"/>
                  </a:schemeClr>
                </a:solidFill>
                <a:latin typeface="Arial" panose="020B0604020202020204" pitchFamily="34" charset="0"/>
                <a:cs typeface="Arial" panose="020B0604020202020204" pitchFamily="34" charset="0"/>
              </a:rPr>
              <a:t>Ezeiza, 11 </a:t>
            </a:r>
            <a:r>
              <a:rPr lang="es-MX" sz="1600" dirty="0">
                <a:solidFill>
                  <a:schemeClr val="accent4">
                    <a:lumMod val="75000"/>
                  </a:schemeClr>
                </a:solidFill>
                <a:latin typeface="Arial" panose="020B0604020202020204" pitchFamily="34" charset="0"/>
                <a:cs typeface="Arial" panose="020B0604020202020204" pitchFamily="34" charset="0"/>
              </a:rPr>
              <a:t>en el CPF III de Salta (NOA</a:t>
            </a:r>
            <a:r>
              <a:rPr lang="es-MX" sz="1600" dirty="0" smtClean="0">
                <a:solidFill>
                  <a:schemeClr val="accent4">
                    <a:lumMod val="75000"/>
                  </a:schemeClr>
                </a:solidFill>
                <a:latin typeface="Arial" panose="020B0604020202020204" pitchFamily="34" charset="0"/>
                <a:cs typeface="Arial" panose="020B0604020202020204" pitchFamily="34" charset="0"/>
              </a:rPr>
              <a:t>) y una en la U13 (Sta. Rosa). Representan </a:t>
            </a:r>
            <a:r>
              <a:rPr lang="es-MX" sz="1600" dirty="0">
                <a:solidFill>
                  <a:schemeClr val="accent4">
                    <a:lumMod val="75000"/>
                  </a:schemeClr>
                </a:solidFill>
                <a:latin typeface="Arial" panose="020B0604020202020204" pitchFamily="34" charset="0"/>
                <a:cs typeface="Arial" panose="020B0604020202020204" pitchFamily="34" charset="0"/>
              </a:rPr>
              <a:t>el </a:t>
            </a:r>
            <a:r>
              <a:rPr lang="es-MX" sz="1600" dirty="0" smtClean="0">
                <a:solidFill>
                  <a:schemeClr val="accent4">
                    <a:lumMod val="75000"/>
                  </a:schemeClr>
                </a:solidFill>
                <a:latin typeface="Arial" panose="020B0604020202020204" pitchFamily="34" charset="0"/>
                <a:cs typeface="Arial" panose="020B0604020202020204" pitchFamily="34" charset="0"/>
              </a:rPr>
              <a:t>6% </a:t>
            </a:r>
            <a:r>
              <a:rPr lang="es-MX" sz="1600" dirty="0">
                <a:solidFill>
                  <a:schemeClr val="accent4">
                    <a:lumMod val="75000"/>
                  </a:schemeClr>
                </a:solidFill>
                <a:latin typeface="Arial" panose="020B0604020202020204" pitchFamily="34" charset="0"/>
                <a:cs typeface="Arial" panose="020B0604020202020204" pitchFamily="34" charset="0"/>
              </a:rPr>
              <a:t>del total de la población penal femenina. </a:t>
            </a:r>
            <a:endParaRPr lang="es-AR" sz="1600" dirty="0">
              <a:solidFill>
                <a:schemeClr val="accent4">
                  <a:lumMod val="75000"/>
                </a:schemeClr>
              </a:solidFill>
              <a:latin typeface="Arial" panose="020B0604020202020204" pitchFamily="34" charset="0"/>
              <a:cs typeface="Arial" panose="020B0604020202020204" pitchFamily="34" charset="0"/>
            </a:endParaRPr>
          </a:p>
        </p:txBody>
      </p:sp>
      <p:graphicFrame>
        <p:nvGraphicFramePr>
          <p:cNvPr id="41" name="24 Gráfico"/>
          <p:cNvGraphicFramePr/>
          <p:nvPr>
            <p:extLst>
              <p:ext uri="{D42A27DB-BD31-4B8C-83A1-F6EECF244321}">
                <p14:modId xmlns:p14="http://schemas.microsoft.com/office/powerpoint/2010/main" val="804489588"/>
              </p:ext>
            </p:extLst>
          </p:nvPr>
        </p:nvGraphicFramePr>
        <p:xfrm>
          <a:off x="5868144" y="4312726"/>
          <a:ext cx="3079918" cy="2448272"/>
        </p:xfrm>
        <a:graphic>
          <a:graphicData uri="http://schemas.openxmlformats.org/drawingml/2006/chart">
            <c:chart xmlns:c="http://schemas.openxmlformats.org/drawingml/2006/chart" xmlns:r="http://schemas.openxmlformats.org/officeDocument/2006/relationships" r:id="rId3"/>
          </a:graphicData>
        </a:graphic>
      </p:graphicFrame>
      <p:sp>
        <p:nvSpPr>
          <p:cNvPr id="19" name="Rectángulo 18"/>
          <p:cNvSpPr/>
          <p:nvPr/>
        </p:nvSpPr>
        <p:spPr>
          <a:xfrm>
            <a:off x="6271617" y="4146366"/>
            <a:ext cx="2476961" cy="261610"/>
          </a:xfrm>
          <a:prstGeom prst="rect">
            <a:avLst/>
          </a:prstGeom>
          <a:noFill/>
        </p:spPr>
        <p:txBody>
          <a:bodyPr wrap="none" rtlCol="0">
            <a:spAutoFit/>
          </a:bodyPr>
          <a:lstStyle/>
          <a:p>
            <a:pPr algn="ctr"/>
            <a:r>
              <a:rPr lang="es-MX" sz="1100" b="1" dirty="0">
                <a:solidFill>
                  <a:schemeClr val="tx2"/>
                </a:solidFill>
                <a:latin typeface="Arial" pitchFamily="34" charset="0"/>
                <a:cs typeface="Arial" pitchFamily="34" charset="0"/>
              </a:rPr>
              <a:t>Distribución </a:t>
            </a:r>
            <a:r>
              <a:rPr lang="es-MX" sz="1100" b="1" dirty="0" smtClean="0">
                <a:solidFill>
                  <a:schemeClr val="tx2"/>
                </a:solidFill>
                <a:latin typeface="Arial" pitchFamily="34" charset="0"/>
                <a:cs typeface="Arial" pitchFamily="34" charset="0"/>
              </a:rPr>
              <a:t>etaria de los niños/as</a:t>
            </a:r>
            <a:endParaRPr lang="es-AR" sz="1100" b="1" dirty="0">
              <a:solidFill>
                <a:schemeClr val="tx2"/>
              </a:solidFill>
              <a:latin typeface="Arial" pitchFamily="34" charset="0"/>
              <a:cs typeface="Arial" pitchFamily="34" charset="0"/>
            </a:endParaRPr>
          </a:p>
        </p:txBody>
      </p:sp>
      <p:sp>
        <p:nvSpPr>
          <p:cNvPr id="43" name="16 CuadroTexto"/>
          <p:cNvSpPr txBox="1"/>
          <p:nvPr/>
        </p:nvSpPr>
        <p:spPr>
          <a:xfrm>
            <a:off x="107504" y="5839752"/>
            <a:ext cx="2838628" cy="215444"/>
          </a:xfrm>
          <a:prstGeom prst="rect">
            <a:avLst/>
          </a:prstGeom>
          <a:solidFill>
            <a:schemeClr val="bg1"/>
          </a:solidFill>
        </p:spPr>
        <p:txBody>
          <a:bodyPr wrap="square" rtlCol="0">
            <a:spAutoFit/>
          </a:bodyPr>
          <a:lstStyle/>
          <a:p>
            <a:endParaRPr lang="es-AR" sz="800" dirty="0">
              <a:latin typeface="Arial" pitchFamily="34" charset="0"/>
              <a:cs typeface="Arial" pitchFamily="34" charset="0"/>
            </a:endParaRPr>
          </a:p>
        </p:txBody>
      </p:sp>
      <p:sp>
        <p:nvSpPr>
          <p:cNvPr id="11" name="10 CuadroTexto"/>
          <p:cNvSpPr txBox="1"/>
          <p:nvPr/>
        </p:nvSpPr>
        <p:spPr>
          <a:xfrm>
            <a:off x="6391828" y="6538976"/>
            <a:ext cx="2295821" cy="200055"/>
          </a:xfrm>
          <a:prstGeom prst="rect">
            <a:avLst/>
          </a:prstGeom>
          <a:solidFill>
            <a:schemeClr val="bg1"/>
          </a:solidFill>
        </p:spPr>
        <p:txBody>
          <a:bodyPr wrap="none" rtlCol="0">
            <a:spAutoFit/>
          </a:bodyPr>
          <a:lstStyle/>
          <a:p>
            <a:r>
              <a:rPr lang="es-MX" sz="700" dirty="0" smtClean="0">
                <a:latin typeface="Arial" pitchFamily="34" charset="0"/>
                <a:cs typeface="Arial" pitchFamily="34" charset="0"/>
              </a:rPr>
              <a:t>Base: 41 niños alojados en establecimientos del SPF</a:t>
            </a:r>
            <a:endParaRPr lang="es-AR" sz="700" dirty="0">
              <a:latin typeface="Arial" pitchFamily="34" charset="0"/>
              <a:cs typeface="Arial" pitchFamily="34" charset="0"/>
            </a:endParaRPr>
          </a:p>
        </p:txBody>
      </p:sp>
      <p:sp>
        <p:nvSpPr>
          <p:cNvPr id="2" name="1 Elipse"/>
          <p:cNvSpPr/>
          <p:nvPr/>
        </p:nvSpPr>
        <p:spPr>
          <a:xfrm>
            <a:off x="345799" y="1326490"/>
            <a:ext cx="2150323" cy="1359656"/>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MX" sz="1600" dirty="0" smtClean="0">
                <a:latin typeface="Arial" pitchFamily="34" charset="0"/>
                <a:cs typeface="Arial" pitchFamily="34" charset="0"/>
              </a:rPr>
              <a:t>20 mujeres embarazadas en el SPF</a:t>
            </a:r>
            <a:endParaRPr lang="es-AR" sz="1600" dirty="0">
              <a:latin typeface="Arial" pitchFamily="34" charset="0"/>
              <a:cs typeface="Arial" pitchFamily="34" charset="0"/>
            </a:endParaRPr>
          </a:p>
        </p:txBody>
      </p:sp>
      <p:sp>
        <p:nvSpPr>
          <p:cNvPr id="20" name="19 Elipse"/>
          <p:cNvSpPr/>
          <p:nvPr/>
        </p:nvSpPr>
        <p:spPr>
          <a:xfrm>
            <a:off x="345798" y="2833325"/>
            <a:ext cx="2125877" cy="1359656"/>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MX" sz="1600" dirty="0" smtClean="0">
                <a:latin typeface="Arial" pitchFamily="34" charset="0"/>
                <a:cs typeface="Arial" pitchFamily="34" charset="0"/>
              </a:rPr>
              <a:t>39 mujeres viven con alguno de sus hijos/as en el SPF</a:t>
            </a:r>
            <a:endParaRPr lang="es-AR" sz="1600" dirty="0">
              <a:latin typeface="Arial" pitchFamily="34" charset="0"/>
              <a:cs typeface="Arial" pitchFamily="34" charset="0"/>
            </a:endParaRPr>
          </a:p>
        </p:txBody>
      </p:sp>
      <p:sp>
        <p:nvSpPr>
          <p:cNvPr id="21" name="20 Elipse"/>
          <p:cNvSpPr/>
          <p:nvPr/>
        </p:nvSpPr>
        <p:spPr>
          <a:xfrm>
            <a:off x="323528" y="4379401"/>
            <a:ext cx="2150323" cy="1359656"/>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MX" sz="1600" dirty="0" smtClean="0">
                <a:latin typeface="Arial" pitchFamily="34" charset="0"/>
                <a:cs typeface="Arial" pitchFamily="34" charset="0"/>
              </a:rPr>
              <a:t>Hay 41 niños/as viviendo en la cárcel </a:t>
            </a:r>
            <a:endParaRPr lang="es-AR" sz="1600" dirty="0">
              <a:latin typeface="Arial" pitchFamily="34" charset="0"/>
              <a:cs typeface="Arial" pitchFamily="34" charset="0"/>
            </a:endParaRPr>
          </a:p>
        </p:txBody>
      </p:sp>
      <p:sp>
        <p:nvSpPr>
          <p:cNvPr id="3" name="2 Rectángulo"/>
          <p:cNvSpPr/>
          <p:nvPr/>
        </p:nvSpPr>
        <p:spPr>
          <a:xfrm>
            <a:off x="2498626" y="4614227"/>
            <a:ext cx="3657550" cy="830997"/>
          </a:xfrm>
          <a:prstGeom prst="rect">
            <a:avLst/>
          </a:prstGeom>
        </p:spPr>
        <p:txBody>
          <a:bodyPr wrap="square">
            <a:spAutoFit/>
          </a:bodyPr>
          <a:lstStyle/>
          <a:p>
            <a:r>
              <a:rPr lang="es-AR" sz="1600" dirty="0" smtClean="0">
                <a:solidFill>
                  <a:schemeClr val="accent4">
                    <a:lumMod val="75000"/>
                  </a:schemeClr>
                </a:solidFill>
                <a:latin typeface="Arial" panose="020B0604020202020204" pitchFamily="34" charset="0"/>
                <a:cs typeface="Arial" panose="020B0604020202020204" pitchFamily="34" charset="0"/>
              </a:rPr>
              <a:t>29 están alojados con sus madres en </a:t>
            </a:r>
            <a:r>
              <a:rPr lang="es-AR" sz="1600" dirty="0">
                <a:solidFill>
                  <a:schemeClr val="accent4">
                    <a:lumMod val="75000"/>
                  </a:schemeClr>
                </a:solidFill>
                <a:latin typeface="Arial" panose="020B0604020202020204" pitchFamily="34" charset="0"/>
                <a:cs typeface="Arial" panose="020B0604020202020204" pitchFamily="34" charset="0"/>
              </a:rPr>
              <a:t>la Unidad 31 (Ezeiza</a:t>
            </a:r>
            <a:r>
              <a:rPr lang="es-AR" sz="1600" dirty="0" smtClean="0">
                <a:solidFill>
                  <a:schemeClr val="accent4">
                    <a:lumMod val="75000"/>
                  </a:schemeClr>
                </a:solidFill>
                <a:latin typeface="Arial" panose="020B0604020202020204" pitchFamily="34" charset="0"/>
                <a:cs typeface="Arial" panose="020B0604020202020204" pitchFamily="34" charset="0"/>
              </a:rPr>
              <a:t>), 11 </a:t>
            </a:r>
            <a:r>
              <a:rPr lang="es-AR" sz="1600" dirty="0">
                <a:solidFill>
                  <a:schemeClr val="accent4">
                    <a:lumMod val="75000"/>
                  </a:schemeClr>
                </a:solidFill>
                <a:latin typeface="Arial" panose="020B0604020202020204" pitchFamily="34" charset="0"/>
                <a:cs typeface="Arial" panose="020B0604020202020204" pitchFamily="34" charset="0"/>
              </a:rPr>
              <a:t>en el CPF III (NOA</a:t>
            </a:r>
            <a:r>
              <a:rPr lang="es-AR" sz="1600" dirty="0" smtClean="0">
                <a:solidFill>
                  <a:schemeClr val="accent4">
                    <a:lumMod val="75000"/>
                  </a:schemeClr>
                </a:solidFill>
                <a:latin typeface="Arial" panose="020B0604020202020204" pitchFamily="34" charset="0"/>
                <a:cs typeface="Arial" panose="020B0604020202020204" pitchFamily="34" charset="0"/>
              </a:rPr>
              <a:t>) y uno en U13 (</a:t>
            </a:r>
            <a:r>
              <a:rPr lang="es-AR" sz="1600" dirty="0" smtClean="0">
                <a:solidFill>
                  <a:schemeClr val="accent4">
                    <a:lumMod val="75000"/>
                  </a:schemeClr>
                </a:solidFill>
                <a:latin typeface="Arial" panose="020B0604020202020204" pitchFamily="34" charset="0"/>
                <a:cs typeface="Arial" panose="020B0604020202020204" pitchFamily="34" charset="0"/>
              </a:rPr>
              <a:t>Sta. </a:t>
            </a:r>
            <a:r>
              <a:rPr lang="es-AR" sz="1600" dirty="0" smtClean="0">
                <a:solidFill>
                  <a:schemeClr val="accent4">
                    <a:lumMod val="75000"/>
                  </a:schemeClr>
                </a:solidFill>
                <a:latin typeface="Arial" panose="020B0604020202020204" pitchFamily="34" charset="0"/>
                <a:cs typeface="Arial" panose="020B0604020202020204" pitchFamily="34" charset="0"/>
              </a:rPr>
              <a:t>Rosa). </a:t>
            </a:r>
            <a:endParaRPr lang="es-AR" sz="1600" dirty="0">
              <a:solidFill>
                <a:schemeClr val="accent4">
                  <a:lumMod val="75000"/>
                </a:schemeClr>
              </a:solidFill>
              <a:latin typeface="Arial" panose="020B0604020202020204" pitchFamily="34" charset="0"/>
              <a:cs typeface="Arial" panose="020B0604020202020204" pitchFamily="34" charset="0"/>
            </a:endParaRPr>
          </a:p>
        </p:txBody>
      </p:sp>
      <p:pic>
        <p:nvPicPr>
          <p:cNvPr id="1026" name="Picture 2" descr="http://cdns2.freepik.com/foto-gratis/ninos-pareja_318-59520.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94859" y="4694004"/>
            <a:ext cx="568766" cy="484340"/>
          </a:xfrm>
          <a:prstGeom prst="rect">
            <a:avLst/>
          </a:prstGeom>
          <a:noFill/>
          <a:extLst>
            <a:ext uri="{909E8E84-426E-40DD-AFC4-6F175D3DCCD1}">
              <a14:hiddenFill xmlns:a14="http://schemas.microsoft.com/office/drawing/2010/main">
                <a:solidFill>
                  <a:srgbClr val="FFFFFF"/>
                </a:solidFill>
              </a14:hiddenFill>
            </a:ext>
          </a:extLst>
        </p:spPr>
      </p:pic>
      <p:sp>
        <p:nvSpPr>
          <p:cNvPr id="22" name="1 Título"/>
          <p:cNvSpPr txBox="1">
            <a:spLocks/>
          </p:cNvSpPr>
          <p:nvPr/>
        </p:nvSpPr>
        <p:spPr>
          <a:xfrm>
            <a:off x="182205" y="980729"/>
            <a:ext cx="8062203" cy="216023"/>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s-MX" sz="1400" b="1" spc="0" dirty="0" smtClean="0">
                <a:solidFill>
                  <a:srgbClr val="1F497D">
                    <a:lumMod val="75000"/>
                  </a:srgbClr>
                </a:solidFill>
                <a:latin typeface="Arial" pitchFamily="34" charset="0"/>
                <a:cs typeface="Arial" pitchFamily="34" charset="0"/>
              </a:rPr>
              <a:t>Son 734 las mujeres alojadas en unidades del SPF en febrero de 2015.</a:t>
            </a:r>
            <a:endParaRPr lang="es-AR" sz="1400" b="1" spc="0" dirty="0">
              <a:solidFill>
                <a:srgbClr val="1F497D">
                  <a:lumMod val="75000"/>
                </a:srgbClr>
              </a:solidFill>
              <a:latin typeface="Arial" pitchFamily="34" charset="0"/>
              <a:cs typeface="Arial" pitchFamily="34" charset="0"/>
            </a:endParaRPr>
          </a:p>
        </p:txBody>
      </p:sp>
    </p:spTree>
    <p:extLst>
      <p:ext uri="{BB962C8B-B14F-4D97-AF65-F5344CB8AC3E}">
        <p14:creationId xmlns:p14="http://schemas.microsoft.com/office/powerpoint/2010/main" val="379881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7 Rectángulo"/>
          <p:cNvSpPr/>
          <p:nvPr/>
        </p:nvSpPr>
        <p:spPr>
          <a:xfrm>
            <a:off x="539552" y="4179415"/>
            <a:ext cx="8208912" cy="58382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400">
              <a:solidFill>
                <a:schemeClr val="tx2"/>
              </a:solidFill>
              <a:latin typeface="Arial" pitchFamily="34" charset="0"/>
              <a:cs typeface="Arial" pitchFamily="34" charset="0"/>
            </a:endParaRPr>
          </a:p>
        </p:txBody>
      </p:sp>
      <p:sp>
        <p:nvSpPr>
          <p:cNvPr id="25" name="24 Rectángulo"/>
          <p:cNvSpPr/>
          <p:nvPr/>
        </p:nvSpPr>
        <p:spPr>
          <a:xfrm>
            <a:off x="539552" y="1412776"/>
            <a:ext cx="8208912" cy="108012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400">
              <a:solidFill>
                <a:schemeClr val="tx2"/>
              </a:solidFill>
              <a:latin typeface="Arial" pitchFamily="34" charset="0"/>
              <a:cs typeface="Arial" pitchFamily="34" charset="0"/>
            </a:endParaRPr>
          </a:p>
        </p:txBody>
      </p:sp>
      <p:sp>
        <p:nvSpPr>
          <p:cNvPr id="6" name="5 Rectángulo"/>
          <p:cNvSpPr/>
          <p:nvPr/>
        </p:nvSpPr>
        <p:spPr>
          <a:xfrm>
            <a:off x="539552" y="5229200"/>
            <a:ext cx="8208912" cy="58382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400">
              <a:solidFill>
                <a:schemeClr val="tx2"/>
              </a:solidFill>
              <a:latin typeface="Arial" pitchFamily="34" charset="0"/>
              <a:cs typeface="Arial" pitchFamily="34" charset="0"/>
            </a:endParaRPr>
          </a:p>
        </p:txBody>
      </p:sp>
      <p:sp>
        <p:nvSpPr>
          <p:cNvPr id="7" name="6 Rectángulo"/>
          <p:cNvSpPr/>
          <p:nvPr/>
        </p:nvSpPr>
        <p:spPr>
          <a:xfrm>
            <a:off x="539552" y="2971582"/>
            <a:ext cx="8208912" cy="85478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400">
              <a:solidFill>
                <a:schemeClr val="tx2"/>
              </a:solidFill>
              <a:latin typeface="Arial" pitchFamily="34" charset="0"/>
              <a:cs typeface="Arial" pitchFamily="34" charset="0"/>
            </a:endParaRPr>
          </a:p>
        </p:txBody>
      </p:sp>
      <p:sp>
        <p:nvSpPr>
          <p:cNvPr id="51"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smtClean="0">
                <a:solidFill>
                  <a:srgbClr val="1F497D">
                    <a:lumMod val="75000"/>
                  </a:srgbClr>
                </a:solidFill>
                <a:latin typeface="Arial"/>
                <a:cs typeface="Arial"/>
              </a:rPr>
              <a:t>Población “</a:t>
            </a:r>
            <a:r>
              <a:rPr lang="es-MX" sz="2400" dirty="0" err="1" smtClean="0">
                <a:solidFill>
                  <a:srgbClr val="1F497D">
                    <a:lumMod val="75000"/>
                  </a:srgbClr>
                </a:solidFill>
                <a:latin typeface="Arial"/>
                <a:cs typeface="Arial"/>
              </a:rPr>
              <a:t>Transgénero</a:t>
            </a:r>
            <a:r>
              <a:rPr lang="es-MX" sz="2400" dirty="0" smtClean="0">
                <a:solidFill>
                  <a:srgbClr val="1F497D">
                    <a:lumMod val="75000"/>
                  </a:srgbClr>
                </a:solidFill>
                <a:latin typeface="Arial"/>
                <a:cs typeface="Arial"/>
              </a:rPr>
              <a:t>”</a:t>
            </a:r>
            <a:endParaRPr lang="es-AR" sz="2400" dirty="0">
              <a:solidFill>
                <a:srgbClr val="1F497D">
                  <a:lumMod val="75000"/>
                </a:srgbClr>
              </a:solidFill>
              <a:latin typeface="Arial"/>
              <a:cs typeface="Arial"/>
            </a:endParaRPr>
          </a:p>
        </p:txBody>
      </p:sp>
      <p:cxnSp>
        <p:nvCxnSpPr>
          <p:cNvPr id="52"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27" name="1 Título"/>
          <p:cNvSpPr txBox="1">
            <a:spLocks/>
          </p:cNvSpPr>
          <p:nvPr/>
        </p:nvSpPr>
        <p:spPr>
          <a:xfrm>
            <a:off x="539552" y="2852936"/>
            <a:ext cx="8352928" cy="1440160"/>
          </a:xfrm>
          <a:prstGeom prst="rect">
            <a:avLst/>
          </a:prstGeom>
          <a:noFill/>
          <a:ln>
            <a:noFill/>
          </a:ln>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s-MX" sz="1800" b="1" spc="0" dirty="0" smtClean="0">
                <a:latin typeface="Arial" pitchFamily="34" charset="0"/>
                <a:cs typeface="Arial" pitchFamily="34" charset="0"/>
              </a:rPr>
              <a:t>En febrero de 2015 se encuentran alojadas bajo esta denominación un total de </a:t>
            </a:r>
            <a:r>
              <a:rPr lang="es-MX" sz="1800" b="1" spc="0" dirty="0" smtClean="0">
                <a:solidFill>
                  <a:schemeClr val="accent2">
                    <a:lumMod val="75000"/>
                  </a:schemeClr>
                </a:solidFill>
                <a:latin typeface="Arial" pitchFamily="34" charset="0"/>
                <a:cs typeface="Arial" pitchFamily="34" charset="0"/>
              </a:rPr>
              <a:t>25 personas </a:t>
            </a:r>
            <a:r>
              <a:rPr lang="es-MX" sz="1800" b="1" spc="0" dirty="0" smtClean="0">
                <a:latin typeface="Arial" pitchFamily="34" charset="0"/>
                <a:cs typeface="Arial" pitchFamily="34" charset="0"/>
              </a:rPr>
              <a:t>en el SPF, específicamente en el </a:t>
            </a:r>
            <a:r>
              <a:rPr lang="es-MX" sz="1800" b="1" spc="0" dirty="0" smtClean="0">
                <a:solidFill>
                  <a:schemeClr val="accent2">
                    <a:lumMod val="75000"/>
                  </a:schemeClr>
                </a:solidFill>
                <a:latin typeface="Arial" pitchFamily="34" charset="0"/>
                <a:cs typeface="Arial" pitchFamily="34" charset="0"/>
              </a:rPr>
              <a:t>Módulo VI del Complejo Penitenciario Federal I de Ezeiza</a:t>
            </a:r>
            <a:r>
              <a:rPr lang="es-MX" sz="1800" b="1" spc="0" dirty="0" smtClean="0">
                <a:latin typeface="Arial" pitchFamily="34" charset="0"/>
                <a:cs typeface="Arial" pitchFamily="34" charset="0"/>
              </a:rPr>
              <a:t>. </a:t>
            </a:r>
          </a:p>
          <a:p>
            <a:endParaRPr lang="es-MX" sz="1800" b="1" spc="0" dirty="0" smtClean="0">
              <a:latin typeface="Arial" pitchFamily="34" charset="0"/>
              <a:cs typeface="Arial" pitchFamily="34" charset="0"/>
            </a:endParaRPr>
          </a:p>
          <a:p>
            <a:pPr marL="342900" indent="-342900">
              <a:buFont typeface="Arial" pitchFamily="34" charset="0"/>
              <a:buChar char="•"/>
            </a:pPr>
            <a:endParaRPr lang="es-MX" sz="1800" b="1" spc="0" dirty="0" smtClean="0">
              <a:latin typeface="Arial" pitchFamily="34" charset="0"/>
              <a:cs typeface="Arial" pitchFamily="34" charset="0"/>
            </a:endParaRPr>
          </a:p>
          <a:p>
            <a:pPr marL="342900" indent="-342900">
              <a:buFont typeface="Arial" pitchFamily="34" charset="0"/>
              <a:buChar char="•"/>
            </a:pPr>
            <a:endParaRPr lang="es-MX" sz="1800" b="1" spc="0" dirty="0">
              <a:latin typeface="Arial" pitchFamily="34" charset="0"/>
              <a:cs typeface="Arial" pitchFamily="34" charset="0"/>
            </a:endParaRPr>
          </a:p>
          <a:p>
            <a:r>
              <a:rPr lang="es-MX" sz="1800" b="1" spc="0" dirty="0" smtClean="0">
                <a:latin typeface="Arial" pitchFamily="34" charset="0"/>
                <a:cs typeface="Arial" pitchFamily="34" charset="0"/>
              </a:rPr>
              <a:t>Respecto del mes anterior, esa población </a:t>
            </a:r>
            <a:r>
              <a:rPr lang="es-MX" sz="1800" b="1" u="sng" spc="0" dirty="0" smtClean="0">
                <a:solidFill>
                  <a:schemeClr val="accent2">
                    <a:lumMod val="75000"/>
                  </a:schemeClr>
                </a:solidFill>
                <a:latin typeface="Arial" pitchFamily="34" charset="0"/>
                <a:cs typeface="Arial" pitchFamily="34" charset="0"/>
              </a:rPr>
              <a:t>sumó 7 personas</a:t>
            </a:r>
            <a:r>
              <a:rPr lang="es-MX" sz="1800" b="1" spc="0" dirty="0" smtClean="0">
                <a:latin typeface="Arial" pitchFamily="34" charset="0"/>
                <a:cs typeface="Arial" pitchFamily="34" charset="0"/>
              </a:rPr>
              <a:t>, un crecimiento </a:t>
            </a:r>
            <a:r>
              <a:rPr lang="es-MX" sz="1800" b="1" spc="0" dirty="0" smtClean="0">
                <a:latin typeface="Arial" pitchFamily="34" charset="0"/>
                <a:cs typeface="Arial" pitchFamily="34" charset="0"/>
              </a:rPr>
              <a:t>importante para el volumen de esta población.</a:t>
            </a:r>
            <a:endParaRPr lang="es-MX" sz="1800" b="1" spc="0" dirty="0">
              <a:latin typeface="Arial" pitchFamily="34" charset="0"/>
              <a:cs typeface="Arial" pitchFamily="34" charset="0"/>
            </a:endParaRPr>
          </a:p>
          <a:p>
            <a:pPr marL="342900" indent="-342900">
              <a:buFont typeface="Arial" pitchFamily="34" charset="0"/>
              <a:buChar char="•"/>
            </a:pPr>
            <a:endParaRPr lang="es-MX" sz="1800" b="1" spc="0" dirty="0" smtClean="0">
              <a:latin typeface="Arial" pitchFamily="34" charset="0"/>
              <a:cs typeface="Arial" pitchFamily="34" charset="0"/>
            </a:endParaRPr>
          </a:p>
          <a:p>
            <a:pPr marL="342900" indent="-342900">
              <a:buFont typeface="Arial" pitchFamily="34" charset="0"/>
              <a:buChar char="•"/>
            </a:pPr>
            <a:endParaRPr lang="es-MX" sz="1800" b="1" spc="0" dirty="0">
              <a:latin typeface="Arial" pitchFamily="34" charset="0"/>
              <a:cs typeface="Arial" pitchFamily="34" charset="0"/>
            </a:endParaRPr>
          </a:p>
          <a:p>
            <a:r>
              <a:rPr lang="es-MX" sz="1800" b="1" spc="0" dirty="0" smtClean="0">
                <a:latin typeface="Arial" pitchFamily="34" charset="0"/>
                <a:cs typeface="Arial" pitchFamily="34" charset="0"/>
              </a:rPr>
              <a:t>De este conjunto, sólo una persona tiene condena firme.   </a:t>
            </a:r>
          </a:p>
          <a:p>
            <a:r>
              <a:rPr lang="es-MX" sz="1800" b="1" spc="0" dirty="0" smtClean="0">
                <a:latin typeface="Arial" pitchFamily="34" charset="0"/>
                <a:cs typeface="Arial" pitchFamily="34" charset="0"/>
              </a:rPr>
              <a:t>            </a:t>
            </a:r>
          </a:p>
          <a:p>
            <a:pPr marL="342900" indent="-342900">
              <a:buFont typeface="Arial" pitchFamily="34" charset="0"/>
              <a:buChar char="•"/>
            </a:pPr>
            <a:endParaRPr lang="es-MX" sz="1800" b="1" spc="0" dirty="0" smtClean="0">
              <a:latin typeface="Arial" pitchFamily="34" charset="0"/>
              <a:cs typeface="Arial" pitchFamily="34" charset="0"/>
            </a:endParaRPr>
          </a:p>
          <a:p>
            <a:pPr marL="342900" indent="-342900">
              <a:buFont typeface="Arial" pitchFamily="34" charset="0"/>
              <a:buChar char="•"/>
            </a:pPr>
            <a:endParaRPr lang="es-MX" sz="1800" b="1" spc="0" dirty="0" smtClean="0">
              <a:latin typeface="Arial" pitchFamily="34" charset="0"/>
              <a:cs typeface="Arial" pitchFamily="34" charset="0"/>
            </a:endParaRPr>
          </a:p>
          <a:p>
            <a:r>
              <a:rPr lang="es-MX" sz="1800" b="1" spc="0" dirty="0" smtClean="0">
                <a:latin typeface="Arial" pitchFamily="34" charset="0"/>
                <a:cs typeface="Arial" pitchFamily="34" charset="0"/>
              </a:rPr>
              <a:t>Todas las personas </a:t>
            </a:r>
            <a:r>
              <a:rPr lang="es-MX" sz="1800" b="1" spc="0" dirty="0" err="1" smtClean="0">
                <a:latin typeface="Arial" pitchFamily="34" charset="0"/>
                <a:cs typeface="Arial" pitchFamily="34" charset="0"/>
              </a:rPr>
              <a:t>transgénero</a:t>
            </a:r>
            <a:r>
              <a:rPr lang="es-MX" sz="1800" b="1" spc="0" dirty="0" smtClean="0">
                <a:latin typeface="Arial" pitchFamily="34" charset="0"/>
                <a:cs typeface="Arial" pitchFamily="34" charset="0"/>
              </a:rPr>
              <a:t> son mayores de 21 años</a:t>
            </a:r>
            <a:r>
              <a:rPr lang="es-MX" sz="1800" b="1" dirty="0" smtClean="0">
                <a:latin typeface="Arial" pitchFamily="34" charset="0"/>
                <a:cs typeface="Arial" pitchFamily="34" charset="0"/>
              </a:rPr>
              <a:t>. </a:t>
            </a:r>
            <a:endParaRPr lang="es-AR" sz="1800" b="1" dirty="0">
              <a:latin typeface="Arial" pitchFamily="34" charset="0"/>
              <a:cs typeface="Arial" pitchFamily="34" charset="0"/>
            </a:endParaRPr>
          </a:p>
        </p:txBody>
      </p:sp>
    </p:spTree>
    <p:extLst>
      <p:ext uri="{BB962C8B-B14F-4D97-AF65-F5344CB8AC3E}">
        <p14:creationId xmlns:p14="http://schemas.microsoft.com/office/powerpoint/2010/main" val="35163553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smtClean="0">
                <a:solidFill>
                  <a:srgbClr val="1F497D">
                    <a:lumMod val="75000"/>
                  </a:srgbClr>
                </a:solidFill>
                <a:latin typeface="Arial" pitchFamily="34" charset="0"/>
                <a:cs typeface="Arial" pitchFamily="34" charset="0"/>
              </a:rPr>
              <a:t>Foco en jóvenes adultos</a:t>
            </a:r>
            <a:endParaRPr lang="es-AR" sz="2400" dirty="0">
              <a:solidFill>
                <a:srgbClr val="1F497D">
                  <a:lumMod val="75000"/>
                </a:srgbClr>
              </a:solidFill>
              <a:latin typeface="Arial" pitchFamily="34" charset="0"/>
              <a:cs typeface="Arial" pitchFamily="34" charset="0"/>
            </a:endParaRPr>
          </a:p>
        </p:txBody>
      </p:sp>
      <p:cxnSp>
        <p:nvCxnSpPr>
          <p:cNvPr id="52" name="Conector recto 8"/>
          <p:cNvCxnSpPr/>
          <p:nvPr/>
        </p:nvCxnSpPr>
        <p:spPr>
          <a:xfrm>
            <a:off x="326221" y="89540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graphicFrame>
        <p:nvGraphicFramePr>
          <p:cNvPr id="38" name="37 Gráfico"/>
          <p:cNvGraphicFramePr/>
          <p:nvPr>
            <p:extLst>
              <p:ext uri="{D42A27DB-BD31-4B8C-83A1-F6EECF244321}">
                <p14:modId xmlns:p14="http://schemas.microsoft.com/office/powerpoint/2010/main" val="2854964456"/>
              </p:ext>
            </p:extLst>
          </p:nvPr>
        </p:nvGraphicFramePr>
        <p:xfrm>
          <a:off x="551422" y="1685605"/>
          <a:ext cx="7776864" cy="1501527"/>
        </p:xfrm>
        <a:graphic>
          <a:graphicData uri="http://schemas.openxmlformats.org/drawingml/2006/chart">
            <c:chart xmlns:c="http://schemas.openxmlformats.org/drawingml/2006/chart" xmlns:r="http://schemas.openxmlformats.org/officeDocument/2006/relationships" r:id="rId3"/>
          </a:graphicData>
        </a:graphic>
      </p:graphicFrame>
      <p:sp>
        <p:nvSpPr>
          <p:cNvPr id="40" name="39 CuadroTexto"/>
          <p:cNvSpPr txBox="1"/>
          <p:nvPr/>
        </p:nvSpPr>
        <p:spPr>
          <a:xfrm>
            <a:off x="1884834" y="1124744"/>
            <a:ext cx="5616624" cy="523220"/>
          </a:xfrm>
          <a:prstGeom prst="rect">
            <a:avLst/>
          </a:prstGeom>
          <a:noFill/>
        </p:spPr>
        <p:txBody>
          <a:bodyPr wrap="square" rtlCol="0">
            <a:spAutoFit/>
          </a:bodyPr>
          <a:lstStyle/>
          <a:p>
            <a:pPr algn="ctr"/>
            <a:r>
              <a:rPr lang="es-MX" sz="1600" b="1" dirty="0">
                <a:solidFill>
                  <a:schemeClr val="tx2">
                    <a:lumMod val="75000"/>
                  </a:schemeClr>
                </a:solidFill>
                <a:latin typeface="Arial" pitchFamily="34" charset="0"/>
                <a:cs typeface="Arial" pitchFamily="34" charset="0"/>
              </a:rPr>
              <a:t>Evolución de cantidad de jóvenes </a:t>
            </a:r>
            <a:r>
              <a:rPr lang="es-MX" sz="1600" b="1" dirty="0" smtClean="0">
                <a:solidFill>
                  <a:schemeClr val="tx2">
                    <a:lumMod val="75000"/>
                  </a:schemeClr>
                </a:solidFill>
                <a:latin typeface="Arial" pitchFamily="34" charset="0"/>
                <a:cs typeface="Arial" pitchFamily="34" charset="0"/>
              </a:rPr>
              <a:t>encarcelados/as </a:t>
            </a:r>
            <a:endParaRPr lang="es-MX" sz="1600" b="1" dirty="0">
              <a:solidFill>
                <a:schemeClr val="tx2">
                  <a:lumMod val="75000"/>
                </a:schemeClr>
              </a:solidFill>
              <a:latin typeface="Arial" pitchFamily="34" charset="0"/>
              <a:cs typeface="Arial" pitchFamily="34" charset="0"/>
            </a:endParaRPr>
          </a:p>
          <a:p>
            <a:pPr algn="ctr"/>
            <a:r>
              <a:rPr lang="es-MX" sz="1200" b="1" dirty="0" smtClean="0">
                <a:solidFill>
                  <a:schemeClr val="tx2">
                    <a:lumMod val="75000"/>
                  </a:schemeClr>
                </a:solidFill>
                <a:latin typeface="Arial" pitchFamily="34" charset="0"/>
                <a:cs typeface="Arial" pitchFamily="34" charset="0"/>
              </a:rPr>
              <a:t>Enero 2014- febrero 2015</a:t>
            </a:r>
            <a:endParaRPr lang="es-MX" sz="1200" b="1" dirty="0">
              <a:solidFill>
                <a:schemeClr val="tx2">
                  <a:lumMod val="75000"/>
                </a:schemeClr>
              </a:solidFill>
              <a:latin typeface="Arial" pitchFamily="34" charset="0"/>
              <a:cs typeface="Arial" pitchFamily="34" charset="0"/>
            </a:endParaRPr>
          </a:p>
        </p:txBody>
      </p:sp>
      <p:sp>
        <p:nvSpPr>
          <p:cNvPr id="44" name="43 CuadroTexto"/>
          <p:cNvSpPr txBox="1"/>
          <p:nvPr/>
        </p:nvSpPr>
        <p:spPr>
          <a:xfrm>
            <a:off x="419919" y="6078438"/>
            <a:ext cx="8174181" cy="553998"/>
          </a:xfrm>
          <a:prstGeom prst="rect">
            <a:avLst/>
          </a:prstGeom>
          <a:noFill/>
        </p:spPr>
        <p:txBody>
          <a:bodyPr wrap="square" rtlCol="0">
            <a:spAutoFit/>
          </a:bodyPr>
          <a:lstStyle/>
          <a:p>
            <a:pPr algn="just"/>
            <a:r>
              <a:rPr lang="es-MX" sz="1500" dirty="0" smtClean="0">
                <a:solidFill>
                  <a:srgbClr val="17375E"/>
                </a:solidFill>
                <a:latin typeface="Arial" pitchFamily="34" charset="0"/>
                <a:cs typeface="Arial" pitchFamily="34" charset="0"/>
              </a:rPr>
              <a:t>Se advierte una fuerte suba en la cantidad de jóvenes presos, el incremento representa un 5% respecto a la cifra registrada en enero.  </a:t>
            </a:r>
            <a:endParaRPr lang="es-AR" sz="1500" dirty="0">
              <a:solidFill>
                <a:srgbClr val="17375E"/>
              </a:solidFill>
              <a:latin typeface="Arial" pitchFamily="34" charset="0"/>
              <a:cs typeface="Arial" pitchFamily="34" charset="0"/>
            </a:endParaRPr>
          </a:p>
        </p:txBody>
      </p:sp>
      <p:graphicFrame>
        <p:nvGraphicFramePr>
          <p:cNvPr id="24" name="23 Gráfico"/>
          <p:cNvGraphicFramePr/>
          <p:nvPr>
            <p:extLst>
              <p:ext uri="{D42A27DB-BD31-4B8C-83A1-F6EECF244321}">
                <p14:modId xmlns:p14="http://schemas.microsoft.com/office/powerpoint/2010/main" val="2151025723"/>
              </p:ext>
            </p:extLst>
          </p:nvPr>
        </p:nvGraphicFramePr>
        <p:xfrm>
          <a:off x="731912" y="3381445"/>
          <a:ext cx="3336032" cy="249047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1" name="40 Gráfico"/>
          <p:cNvGraphicFramePr/>
          <p:nvPr>
            <p:extLst>
              <p:ext uri="{D42A27DB-BD31-4B8C-83A1-F6EECF244321}">
                <p14:modId xmlns:p14="http://schemas.microsoft.com/office/powerpoint/2010/main" val="738614604"/>
              </p:ext>
            </p:extLst>
          </p:nvPr>
        </p:nvGraphicFramePr>
        <p:xfrm>
          <a:off x="5004048" y="3366436"/>
          <a:ext cx="3336032" cy="2490470"/>
        </p:xfrm>
        <a:graphic>
          <a:graphicData uri="http://schemas.openxmlformats.org/drawingml/2006/chart">
            <c:chart xmlns:c="http://schemas.openxmlformats.org/drawingml/2006/chart" xmlns:r="http://schemas.openxmlformats.org/officeDocument/2006/relationships" r:id="rId5"/>
          </a:graphicData>
        </a:graphic>
      </p:graphicFrame>
      <p:sp>
        <p:nvSpPr>
          <p:cNvPr id="45" name="44 CuadroTexto"/>
          <p:cNvSpPr txBox="1"/>
          <p:nvPr/>
        </p:nvSpPr>
        <p:spPr>
          <a:xfrm>
            <a:off x="875928" y="3366436"/>
            <a:ext cx="2459448" cy="276999"/>
          </a:xfrm>
          <a:prstGeom prst="rect">
            <a:avLst/>
          </a:prstGeom>
          <a:noFill/>
        </p:spPr>
        <p:txBody>
          <a:bodyPr wrap="square" rtlCol="0">
            <a:spAutoFit/>
          </a:bodyPr>
          <a:lstStyle/>
          <a:p>
            <a:pPr algn="r"/>
            <a:r>
              <a:rPr lang="es-MX" sz="1200" b="1" dirty="0">
                <a:solidFill>
                  <a:srgbClr val="1F497D">
                    <a:lumMod val="75000"/>
                  </a:srgbClr>
                </a:solidFill>
                <a:latin typeface="Arial" pitchFamily="34" charset="0"/>
                <a:cs typeface="Arial" pitchFamily="34" charset="0"/>
              </a:rPr>
              <a:t>Distribución según género</a:t>
            </a:r>
            <a:endParaRPr lang="es-AR" sz="1200" b="1" dirty="0">
              <a:solidFill>
                <a:srgbClr val="1F497D">
                  <a:lumMod val="75000"/>
                </a:srgbClr>
              </a:solidFill>
              <a:latin typeface="Arial" pitchFamily="34" charset="0"/>
              <a:cs typeface="Arial" pitchFamily="34" charset="0"/>
            </a:endParaRPr>
          </a:p>
        </p:txBody>
      </p:sp>
      <p:sp>
        <p:nvSpPr>
          <p:cNvPr id="46" name="45 CuadroTexto"/>
          <p:cNvSpPr txBox="1"/>
          <p:nvPr/>
        </p:nvSpPr>
        <p:spPr>
          <a:xfrm>
            <a:off x="5743178" y="5646440"/>
            <a:ext cx="1537600" cy="230832"/>
          </a:xfrm>
          <a:prstGeom prst="rect">
            <a:avLst/>
          </a:prstGeom>
          <a:noFill/>
        </p:spPr>
        <p:txBody>
          <a:bodyPr wrap="none" rtlCol="0">
            <a:spAutoFit/>
          </a:bodyPr>
          <a:lstStyle/>
          <a:p>
            <a:r>
              <a:rPr lang="es-MX" sz="900" dirty="0" smtClean="0">
                <a:solidFill>
                  <a:prstClr val="black"/>
                </a:solidFill>
                <a:latin typeface="Arial" pitchFamily="34" charset="0"/>
                <a:cs typeface="Arial" pitchFamily="34" charset="0"/>
              </a:rPr>
              <a:t>Base: 472 jóvenes adultos</a:t>
            </a:r>
            <a:endParaRPr lang="es-AR" sz="900" dirty="0">
              <a:solidFill>
                <a:prstClr val="black"/>
              </a:solidFill>
              <a:latin typeface="Arial" pitchFamily="34" charset="0"/>
              <a:cs typeface="Arial" pitchFamily="34" charset="0"/>
            </a:endParaRPr>
          </a:p>
        </p:txBody>
      </p:sp>
      <p:sp>
        <p:nvSpPr>
          <p:cNvPr id="47" name="46 CuadroTexto"/>
          <p:cNvSpPr txBox="1"/>
          <p:nvPr/>
        </p:nvSpPr>
        <p:spPr>
          <a:xfrm>
            <a:off x="1451992" y="5502424"/>
            <a:ext cx="1537600" cy="230832"/>
          </a:xfrm>
          <a:prstGeom prst="rect">
            <a:avLst/>
          </a:prstGeom>
          <a:noFill/>
        </p:spPr>
        <p:txBody>
          <a:bodyPr wrap="none" rtlCol="0">
            <a:spAutoFit/>
          </a:bodyPr>
          <a:lstStyle/>
          <a:p>
            <a:r>
              <a:rPr lang="es-MX" sz="900" dirty="0" smtClean="0">
                <a:solidFill>
                  <a:prstClr val="black"/>
                </a:solidFill>
                <a:latin typeface="Arial" pitchFamily="34" charset="0"/>
                <a:cs typeface="Arial" pitchFamily="34" charset="0"/>
              </a:rPr>
              <a:t>Base: 472 jóvenes adultos</a:t>
            </a:r>
            <a:endParaRPr lang="es-AR" sz="900" dirty="0">
              <a:solidFill>
                <a:prstClr val="black"/>
              </a:solidFill>
              <a:latin typeface="Arial" pitchFamily="34" charset="0"/>
              <a:cs typeface="Arial" pitchFamily="34" charset="0"/>
            </a:endParaRPr>
          </a:p>
        </p:txBody>
      </p:sp>
      <p:sp>
        <p:nvSpPr>
          <p:cNvPr id="48" name="47 CuadroTexto"/>
          <p:cNvSpPr txBox="1"/>
          <p:nvPr/>
        </p:nvSpPr>
        <p:spPr>
          <a:xfrm>
            <a:off x="4814972" y="3356992"/>
            <a:ext cx="3249756" cy="276999"/>
          </a:xfrm>
          <a:prstGeom prst="rect">
            <a:avLst/>
          </a:prstGeom>
          <a:noFill/>
        </p:spPr>
        <p:txBody>
          <a:bodyPr wrap="square" rtlCol="0">
            <a:spAutoFit/>
          </a:bodyPr>
          <a:lstStyle/>
          <a:p>
            <a:pPr algn="r"/>
            <a:r>
              <a:rPr lang="es-MX" sz="1200" b="1" dirty="0">
                <a:solidFill>
                  <a:srgbClr val="1F497D">
                    <a:lumMod val="75000"/>
                  </a:srgbClr>
                </a:solidFill>
                <a:latin typeface="Arial" pitchFamily="34" charset="0"/>
                <a:cs typeface="Arial" pitchFamily="34" charset="0"/>
              </a:rPr>
              <a:t>Unidades en las que están alojados</a:t>
            </a:r>
            <a:endParaRPr lang="es-AR" sz="1200" b="1" dirty="0">
              <a:solidFill>
                <a:srgbClr val="1F497D">
                  <a:lumMod val="75000"/>
                </a:srgbClr>
              </a:solidFill>
              <a:latin typeface="Arial" pitchFamily="34" charset="0"/>
              <a:cs typeface="Arial" pitchFamily="34" charset="0"/>
            </a:endParaRPr>
          </a:p>
        </p:txBody>
      </p:sp>
      <p:sp>
        <p:nvSpPr>
          <p:cNvPr id="16" name="16 CuadroTexto"/>
          <p:cNvSpPr txBox="1"/>
          <p:nvPr/>
        </p:nvSpPr>
        <p:spPr>
          <a:xfrm>
            <a:off x="100367" y="5733256"/>
            <a:ext cx="3026791" cy="215444"/>
          </a:xfrm>
          <a:prstGeom prst="rect">
            <a:avLst/>
          </a:prstGeom>
          <a:solidFill>
            <a:schemeClr val="bg1"/>
          </a:solidFill>
        </p:spPr>
        <p:txBody>
          <a:bodyPr wrap="none" rtlCol="0">
            <a:spAutoFit/>
          </a:bodyPr>
          <a:lstStyle/>
          <a:p>
            <a:r>
              <a:rPr lang="es-MX" sz="800" dirty="0" smtClean="0">
                <a:latin typeface="Arial" pitchFamily="34" charset="0"/>
                <a:cs typeface="Arial" pitchFamily="34" charset="0"/>
              </a:rPr>
              <a:t>Fuente: Partes semanales enviados por el SPF. Febrero 2015.</a:t>
            </a:r>
            <a:endParaRPr lang="es-AR" sz="800" dirty="0">
              <a:latin typeface="Arial" pitchFamily="34" charset="0"/>
              <a:cs typeface="Arial" pitchFamily="34" charset="0"/>
            </a:endParaRPr>
          </a:p>
        </p:txBody>
      </p:sp>
      <p:sp>
        <p:nvSpPr>
          <p:cNvPr id="19" name="18 CuadroTexto"/>
          <p:cNvSpPr txBox="1"/>
          <p:nvPr/>
        </p:nvSpPr>
        <p:spPr>
          <a:xfrm>
            <a:off x="774626" y="2740673"/>
            <a:ext cx="6696744" cy="209847"/>
          </a:xfrm>
          <a:prstGeom prst="rect">
            <a:avLst/>
          </a:prstGeom>
          <a:solidFill>
            <a:schemeClr val="accent5">
              <a:lumMod val="75000"/>
            </a:schemeClr>
          </a:solidFill>
        </p:spPr>
        <p:txBody>
          <a:bodyPr wrap="square" rtlCol="0" anchor="ctr">
            <a:spAutoFit/>
          </a:bodyPr>
          <a:lstStyle/>
          <a:p>
            <a:pPr algn="ctr"/>
            <a:r>
              <a:rPr lang="es-MX" sz="900" dirty="0" smtClean="0">
                <a:solidFill>
                  <a:schemeClr val="bg1"/>
                </a:solidFill>
                <a:latin typeface="Arial" pitchFamily="34" charset="0"/>
                <a:cs typeface="Arial" pitchFamily="34" charset="0"/>
              </a:rPr>
              <a:t>2014</a:t>
            </a:r>
            <a:endParaRPr lang="es-AR" sz="900" dirty="0">
              <a:solidFill>
                <a:schemeClr val="bg1"/>
              </a:solidFill>
              <a:latin typeface="Arial" pitchFamily="34" charset="0"/>
              <a:cs typeface="Arial" pitchFamily="34" charset="0"/>
            </a:endParaRPr>
          </a:p>
        </p:txBody>
      </p:sp>
      <p:sp>
        <p:nvSpPr>
          <p:cNvPr id="21" name="20 Rectángulo"/>
          <p:cNvSpPr/>
          <p:nvPr/>
        </p:nvSpPr>
        <p:spPr>
          <a:xfrm>
            <a:off x="7530348" y="1537742"/>
            <a:ext cx="498036" cy="955154"/>
          </a:xfrm>
          <a:prstGeom prst="rect">
            <a:avLst/>
          </a:prstGeom>
          <a:noFill/>
          <a:ln>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 name="2 Rectángulo"/>
          <p:cNvSpPr/>
          <p:nvPr/>
        </p:nvSpPr>
        <p:spPr>
          <a:xfrm>
            <a:off x="7892351" y="5229200"/>
            <a:ext cx="1072137" cy="40679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900" dirty="0" smtClean="0">
                <a:latin typeface="Arial" pitchFamily="34" charset="0"/>
                <a:cs typeface="Arial" pitchFamily="34" charset="0"/>
              </a:rPr>
              <a:t>Otros con menos de 1%: U31, CPFI</a:t>
            </a:r>
            <a:endParaRPr lang="es-AR" sz="900" dirty="0">
              <a:latin typeface="Arial" pitchFamily="34" charset="0"/>
              <a:cs typeface="Arial" pitchFamily="34" charset="0"/>
            </a:endParaRPr>
          </a:p>
        </p:txBody>
      </p:sp>
      <p:sp>
        <p:nvSpPr>
          <p:cNvPr id="4" name="3 Flecha derecha"/>
          <p:cNvSpPr/>
          <p:nvPr/>
        </p:nvSpPr>
        <p:spPr>
          <a:xfrm>
            <a:off x="7646408" y="5244058"/>
            <a:ext cx="207521" cy="3347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2" name="21 Rectángulo"/>
          <p:cNvSpPr/>
          <p:nvPr/>
        </p:nvSpPr>
        <p:spPr>
          <a:xfrm>
            <a:off x="275259" y="6036147"/>
            <a:ext cx="8473205" cy="633214"/>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AR" dirty="0"/>
          </a:p>
        </p:txBody>
      </p:sp>
      <p:sp>
        <p:nvSpPr>
          <p:cNvPr id="23" name="22 CuadroTexto"/>
          <p:cNvSpPr txBox="1"/>
          <p:nvPr/>
        </p:nvSpPr>
        <p:spPr>
          <a:xfrm>
            <a:off x="7004837" y="2745496"/>
            <a:ext cx="995429" cy="209847"/>
          </a:xfrm>
          <a:prstGeom prst="rect">
            <a:avLst/>
          </a:prstGeom>
          <a:solidFill>
            <a:schemeClr val="accent4">
              <a:lumMod val="75000"/>
            </a:schemeClr>
          </a:solidFill>
          <a:ln>
            <a:noFill/>
          </a:ln>
        </p:spPr>
        <p:txBody>
          <a:bodyPr wrap="square" rtlCol="0" anchor="ctr">
            <a:spAutoFit/>
          </a:bodyPr>
          <a:lstStyle/>
          <a:p>
            <a:pPr algn="ctr"/>
            <a:r>
              <a:rPr lang="es-MX" sz="900" dirty="0" smtClean="0">
                <a:solidFill>
                  <a:schemeClr val="bg1"/>
                </a:solidFill>
                <a:latin typeface="Arial" pitchFamily="34" charset="0"/>
                <a:cs typeface="Arial" pitchFamily="34" charset="0"/>
              </a:rPr>
              <a:t>2015</a:t>
            </a:r>
            <a:endParaRPr lang="es-AR" sz="900" dirty="0">
              <a:solidFill>
                <a:schemeClr val="bg1"/>
              </a:solidFill>
              <a:latin typeface="Arial" pitchFamily="34" charset="0"/>
              <a:cs typeface="Arial" pitchFamily="34" charset="0"/>
            </a:endParaRPr>
          </a:p>
        </p:txBody>
      </p:sp>
      <p:cxnSp>
        <p:nvCxnSpPr>
          <p:cNvPr id="25" name="24 Conector recto de flecha"/>
          <p:cNvCxnSpPr/>
          <p:nvPr/>
        </p:nvCxnSpPr>
        <p:spPr>
          <a:xfrm flipV="1">
            <a:off x="6939348" y="2015319"/>
            <a:ext cx="914581" cy="198969"/>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90939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2" name="11 Marcador de contenido"/>
          <p:cNvGraphicFramePr>
            <a:graphicFrameLocks/>
          </p:cNvGraphicFramePr>
          <p:nvPr>
            <p:extLst>
              <p:ext uri="{D42A27DB-BD31-4B8C-83A1-F6EECF244321}">
                <p14:modId xmlns:p14="http://schemas.microsoft.com/office/powerpoint/2010/main" val="3495675068"/>
              </p:ext>
            </p:extLst>
          </p:nvPr>
        </p:nvGraphicFramePr>
        <p:xfrm>
          <a:off x="323528" y="1674386"/>
          <a:ext cx="4248472" cy="2690717"/>
        </p:xfrm>
        <a:graphic>
          <a:graphicData uri="http://schemas.openxmlformats.org/drawingml/2006/chart">
            <c:chart xmlns:c="http://schemas.openxmlformats.org/drawingml/2006/chart" xmlns:r="http://schemas.openxmlformats.org/officeDocument/2006/relationships" r:id="rId3"/>
          </a:graphicData>
        </a:graphic>
      </p:graphicFrame>
      <p:sp>
        <p:nvSpPr>
          <p:cNvPr id="51" name="1 Título"/>
          <p:cNvSpPr txBox="1">
            <a:spLocks/>
          </p:cNvSpPr>
          <p:nvPr/>
        </p:nvSpPr>
        <p:spPr>
          <a:xfrm>
            <a:off x="254213"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smtClean="0">
                <a:solidFill>
                  <a:srgbClr val="1F497D">
                    <a:lumMod val="75000"/>
                  </a:srgbClr>
                </a:solidFill>
                <a:latin typeface="Arial" pitchFamily="34" charset="0"/>
                <a:cs typeface="Arial" pitchFamily="34" charset="0"/>
              </a:rPr>
              <a:t>Foco en jóvenes adultos</a:t>
            </a:r>
            <a:endParaRPr lang="es-AR" sz="2400" dirty="0">
              <a:solidFill>
                <a:srgbClr val="1F497D">
                  <a:lumMod val="75000"/>
                </a:srgbClr>
              </a:solidFill>
              <a:latin typeface="Arial" pitchFamily="34" charset="0"/>
              <a:cs typeface="Arial" pitchFamily="34" charset="0"/>
            </a:endParaRPr>
          </a:p>
        </p:txBody>
      </p:sp>
      <p:cxnSp>
        <p:nvCxnSpPr>
          <p:cNvPr id="52" name="Conector recto 8"/>
          <p:cNvCxnSpPr/>
          <p:nvPr/>
        </p:nvCxnSpPr>
        <p:spPr>
          <a:xfrm>
            <a:off x="326221" y="89540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33" name="32 CuadroTexto"/>
          <p:cNvSpPr txBox="1"/>
          <p:nvPr/>
        </p:nvSpPr>
        <p:spPr>
          <a:xfrm>
            <a:off x="995049" y="1206277"/>
            <a:ext cx="2975494" cy="276999"/>
          </a:xfrm>
          <a:prstGeom prst="rect">
            <a:avLst/>
          </a:prstGeom>
          <a:noFill/>
        </p:spPr>
        <p:txBody>
          <a:bodyPr wrap="none" rtlCol="0">
            <a:spAutoFit/>
          </a:bodyPr>
          <a:lstStyle/>
          <a:p>
            <a:pPr algn="ctr"/>
            <a:r>
              <a:rPr lang="es-MX" sz="1200" b="1" dirty="0">
                <a:solidFill>
                  <a:srgbClr val="1F497D">
                    <a:lumMod val="75000"/>
                  </a:srgbClr>
                </a:solidFill>
                <a:latin typeface="Arial" pitchFamily="34" charset="0"/>
                <a:cs typeface="Arial" pitchFamily="34" charset="0"/>
              </a:rPr>
              <a:t>Distribución según situación procesal</a:t>
            </a:r>
            <a:endParaRPr lang="es-AR" sz="1200" b="1" dirty="0">
              <a:solidFill>
                <a:srgbClr val="1F497D">
                  <a:lumMod val="75000"/>
                </a:srgbClr>
              </a:solidFill>
              <a:latin typeface="Arial" pitchFamily="34" charset="0"/>
              <a:cs typeface="Arial" pitchFamily="34" charset="0"/>
            </a:endParaRPr>
          </a:p>
        </p:txBody>
      </p:sp>
      <p:graphicFrame>
        <p:nvGraphicFramePr>
          <p:cNvPr id="35" name="34 Tabla"/>
          <p:cNvGraphicFramePr>
            <a:graphicFrameLocks noGrp="1"/>
          </p:cNvGraphicFramePr>
          <p:nvPr>
            <p:extLst>
              <p:ext uri="{D42A27DB-BD31-4B8C-83A1-F6EECF244321}">
                <p14:modId xmlns:p14="http://schemas.microsoft.com/office/powerpoint/2010/main" val="2467648775"/>
              </p:ext>
            </p:extLst>
          </p:nvPr>
        </p:nvGraphicFramePr>
        <p:xfrm>
          <a:off x="341798" y="4595976"/>
          <a:ext cx="7758591" cy="777240"/>
        </p:xfrm>
        <a:graphic>
          <a:graphicData uri="http://schemas.openxmlformats.org/drawingml/2006/table">
            <a:tbl>
              <a:tblPr firstRow="1" bandRow="1">
                <a:tableStyleId>{5C22544A-7EE6-4342-B048-85BDC9FD1C3A}</a:tableStyleId>
              </a:tblPr>
              <a:tblGrid>
                <a:gridCol w="450133"/>
                <a:gridCol w="450133"/>
                <a:gridCol w="450133"/>
                <a:gridCol w="450133"/>
                <a:gridCol w="419277"/>
                <a:gridCol w="403602"/>
                <a:gridCol w="470867"/>
                <a:gridCol w="400988"/>
                <a:gridCol w="540747"/>
                <a:gridCol w="494205"/>
                <a:gridCol w="447532"/>
                <a:gridCol w="527414"/>
                <a:gridCol w="477250"/>
                <a:gridCol w="409071"/>
                <a:gridCol w="541890"/>
                <a:gridCol w="412608"/>
                <a:gridCol w="412608"/>
              </a:tblGrid>
              <a:tr h="210421">
                <a:tc gridSpan="17">
                  <a:txBody>
                    <a:bodyPr/>
                    <a:lstStyle/>
                    <a:p>
                      <a:pPr algn="ctr"/>
                      <a:r>
                        <a:rPr lang="es-MX" sz="900" dirty="0" smtClean="0">
                          <a:latin typeface="Arial" panose="020B0604020202020204" pitchFamily="34" charset="0"/>
                          <a:cs typeface="Arial" panose="020B0604020202020204" pitchFamily="34" charset="0"/>
                        </a:rPr>
                        <a:t>Jóvenes adultos/as</a:t>
                      </a:r>
                      <a:r>
                        <a:rPr lang="es-MX" sz="900" baseline="0" dirty="0" smtClean="0">
                          <a:latin typeface="Arial" panose="020B0604020202020204" pitchFamily="34" charset="0"/>
                          <a:cs typeface="Arial" panose="020B0604020202020204" pitchFamily="34" charset="0"/>
                        </a:rPr>
                        <a:t> </a:t>
                      </a:r>
                      <a:r>
                        <a:rPr lang="es-MX" sz="900" dirty="0" smtClean="0">
                          <a:latin typeface="Arial" panose="020B0604020202020204" pitchFamily="34" charset="0"/>
                          <a:cs typeface="Arial" panose="020B0604020202020204" pitchFamily="34" charset="0"/>
                        </a:rPr>
                        <a:t>encarcelados/as preventivamente</a:t>
                      </a:r>
                      <a:endParaRPr lang="es-AR" sz="900" dirty="0">
                        <a:latin typeface="Arial" panose="020B0604020202020204" pitchFamily="34" charset="0"/>
                        <a:cs typeface="Arial" panose="020B0604020202020204" pitchFamily="34" charset="0"/>
                      </a:endParaRPr>
                    </a:p>
                  </a:txBody>
                  <a:tcPr/>
                </a:tc>
                <a:tc hMerge="1">
                  <a:txBody>
                    <a:bodyPr/>
                    <a:lstStyle/>
                    <a:p>
                      <a:pPr algn="ctr"/>
                      <a:endParaRPr lang="es-AR" sz="700" dirty="0"/>
                    </a:p>
                  </a:txBody>
                  <a:tcPr/>
                </a:tc>
                <a:tc hMerge="1">
                  <a:txBody>
                    <a:bodyPr/>
                    <a:lstStyle/>
                    <a:p>
                      <a:pPr algn="ctr"/>
                      <a:endParaRPr lang="es-AR" sz="700" dirty="0"/>
                    </a:p>
                  </a:txBody>
                  <a:tcPr/>
                </a:tc>
                <a:tc hMerge="1">
                  <a:txBody>
                    <a:bodyPr/>
                    <a:lstStyle/>
                    <a:p>
                      <a:pPr algn="ctr"/>
                      <a:endParaRPr lang="es-AR" sz="700" dirty="0"/>
                    </a:p>
                  </a:txBody>
                  <a:tcPr/>
                </a:tc>
                <a:tc hMerge="1">
                  <a:txBody>
                    <a:bodyPr/>
                    <a:lstStyle/>
                    <a:p>
                      <a:pPr algn="ctr"/>
                      <a:endParaRPr lang="es-AR" sz="700" dirty="0"/>
                    </a:p>
                  </a:txBody>
                  <a:tcPr/>
                </a:tc>
                <a:tc hMerge="1">
                  <a:txBody>
                    <a:bodyPr/>
                    <a:lstStyle/>
                    <a:p>
                      <a:pPr algn="ctr"/>
                      <a:endParaRPr lang="es-AR" sz="700" dirty="0"/>
                    </a:p>
                  </a:txBody>
                  <a:tcPr/>
                </a:tc>
                <a:tc hMerge="1">
                  <a:txBody>
                    <a:bodyPr/>
                    <a:lstStyle/>
                    <a:p>
                      <a:pPr algn="ctr"/>
                      <a:endParaRPr lang="es-AR" sz="700" dirty="0"/>
                    </a:p>
                  </a:txBody>
                  <a:tcPr/>
                </a:tc>
                <a:tc hMerge="1">
                  <a:txBody>
                    <a:bodyPr/>
                    <a:lstStyle/>
                    <a:p>
                      <a:pPr algn="ctr"/>
                      <a:endParaRPr lang="es-AR" sz="800" dirty="0"/>
                    </a:p>
                  </a:txBody>
                  <a:tcPr/>
                </a:tc>
                <a:tc hMerge="1">
                  <a:txBody>
                    <a:bodyPr/>
                    <a:lstStyle/>
                    <a:p>
                      <a:pPr algn="ctr"/>
                      <a:endParaRPr lang="es-AR" sz="1000" dirty="0"/>
                    </a:p>
                  </a:txBody>
                  <a:tcPr/>
                </a:tc>
                <a:tc hMerge="1">
                  <a:txBody>
                    <a:bodyPr/>
                    <a:lstStyle/>
                    <a:p>
                      <a:pPr algn="ctr"/>
                      <a:endParaRPr lang="es-AR" sz="1000" dirty="0"/>
                    </a:p>
                  </a:txBody>
                  <a:tcPr/>
                </a:tc>
                <a:tc hMerge="1">
                  <a:txBody>
                    <a:bodyPr/>
                    <a:lstStyle/>
                    <a:p>
                      <a:pPr algn="ctr"/>
                      <a:endParaRPr lang="es-AR" sz="900" dirty="0">
                        <a:latin typeface="Arial" panose="020B0604020202020204" pitchFamily="34" charset="0"/>
                        <a:cs typeface="Arial" panose="020B0604020202020204" pitchFamily="34" charset="0"/>
                      </a:endParaRPr>
                    </a:p>
                  </a:txBody>
                  <a:tcPr/>
                </a:tc>
                <a:tc hMerge="1">
                  <a:txBody>
                    <a:bodyPr/>
                    <a:lstStyle/>
                    <a:p>
                      <a:pPr algn="ctr"/>
                      <a:endParaRPr lang="es-AR" sz="900" dirty="0">
                        <a:latin typeface="Arial" panose="020B0604020202020204" pitchFamily="34" charset="0"/>
                        <a:cs typeface="Arial" panose="020B0604020202020204" pitchFamily="34" charset="0"/>
                      </a:endParaRPr>
                    </a:p>
                  </a:txBody>
                  <a:tcPr/>
                </a:tc>
                <a:tc hMerge="1">
                  <a:txBody>
                    <a:bodyPr/>
                    <a:lstStyle/>
                    <a:p>
                      <a:pPr algn="ctr"/>
                      <a:endParaRPr lang="es-AR" sz="900" dirty="0">
                        <a:latin typeface="Arial" panose="020B0604020202020204" pitchFamily="34" charset="0"/>
                        <a:cs typeface="Arial" panose="020B0604020202020204" pitchFamily="34" charset="0"/>
                      </a:endParaRPr>
                    </a:p>
                  </a:txBody>
                  <a:tcPr/>
                </a:tc>
                <a:tc hMerge="1">
                  <a:txBody>
                    <a:bodyPr/>
                    <a:lstStyle/>
                    <a:p>
                      <a:pPr algn="ctr"/>
                      <a:endParaRPr lang="es-AR" sz="900" dirty="0">
                        <a:latin typeface="Arial" panose="020B0604020202020204" pitchFamily="34" charset="0"/>
                        <a:cs typeface="Arial" panose="020B0604020202020204" pitchFamily="34" charset="0"/>
                      </a:endParaRPr>
                    </a:p>
                  </a:txBody>
                  <a:tcPr/>
                </a:tc>
                <a:tc hMerge="1">
                  <a:txBody>
                    <a:bodyPr/>
                    <a:lstStyle/>
                    <a:p>
                      <a:pPr algn="ctr"/>
                      <a:endParaRPr lang="es-AR" sz="900" dirty="0">
                        <a:latin typeface="Arial" panose="020B0604020202020204" pitchFamily="34" charset="0"/>
                        <a:cs typeface="Arial" panose="020B0604020202020204" pitchFamily="34" charset="0"/>
                      </a:endParaRPr>
                    </a:p>
                  </a:txBody>
                  <a:tcPr/>
                </a:tc>
                <a:tc hMerge="1">
                  <a:txBody>
                    <a:bodyPr/>
                    <a:lstStyle/>
                    <a:p>
                      <a:pPr algn="ctr"/>
                      <a:endParaRPr lang="es-AR" sz="900" dirty="0">
                        <a:latin typeface="Arial" panose="020B0604020202020204" pitchFamily="34" charset="0"/>
                        <a:cs typeface="Arial" panose="020B0604020202020204" pitchFamily="34" charset="0"/>
                      </a:endParaRPr>
                    </a:p>
                  </a:txBody>
                  <a:tcPr/>
                </a:tc>
                <a:tc hMerge="1">
                  <a:txBody>
                    <a:bodyPr/>
                    <a:lstStyle/>
                    <a:p>
                      <a:pPr algn="ctr"/>
                      <a:endParaRPr lang="es-AR" sz="900" dirty="0">
                        <a:latin typeface="Arial" panose="020B0604020202020204" pitchFamily="34" charset="0"/>
                        <a:cs typeface="Arial" panose="020B0604020202020204" pitchFamily="34" charset="0"/>
                      </a:endParaRPr>
                    </a:p>
                  </a:txBody>
                  <a:tcPr/>
                </a:tc>
              </a:tr>
              <a:tr h="198800">
                <a:tc>
                  <a:txBody>
                    <a:bodyPr/>
                    <a:lstStyle/>
                    <a:p>
                      <a:pPr algn="ctr"/>
                      <a:r>
                        <a:rPr lang="es-MX" sz="800" dirty="0" smtClean="0">
                          <a:solidFill>
                            <a:schemeClr val="bg1"/>
                          </a:solidFill>
                          <a:latin typeface="Arial" panose="020B0604020202020204" pitchFamily="34" charset="0"/>
                          <a:cs typeface="Arial" panose="020B0604020202020204" pitchFamily="34" charset="0"/>
                        </a:rPr>
                        <a:t>Oct</a:t>
                      </a:r>
                      <a:r>
                        <a:rPr lang="es-MX" sz="800" baseline="0" dirty="0" smtClean="0">
                          <a:solidFill>
                            <a:schemeClr val="bg1"/>
                          </a:solidFill>
                          <a:latin typeface="Arial" panose="020B0604020202020204" pitchFamily="34" charset="0"/>
                          <a:cs typeface="Arial" panose="020B0604020202020204" pitchFamily="34" charset="0"/>
                        </a:rPr>
                        <a:t> </a:t>
                      </a:r>
                    </a:p>
                    <a:p>
                      <a:pPr algn="ctr"/>
                      <a:r>
                        <a:rPr lang="es-MX" sz="800" baseline="0" dirty="0" smtClean="0">
                          <a:solidFill>
                            <a:schemeClr val="bg1"/>
                          </a:solidFill>
                          <a:latin typeface="Arial" panose="020B0604020202020204" pitchFamily="34" charset="0"/>
                          <a:cs typeface="Arial" panose="020B0604020202020204" pitchFamily="34" charset="0"/>
                        </a:rPr>
                        <a:t>’13</a:t>
                      </a:r>
                      <a:endParaRPr lang="es-AR" sz="800" dirty="0">
                        <a:solidFill>
                          <a:schemeClr val="bg1"/>
                        </a:solidFill>
                        <a:latin typeface="Arial" panose="020B0604020202020204" pitchFamily="34" charset="0"/>
                        <a:cs typeface="Arial" panose="020B0604020202020204" pitchFamily="34" charset="0"/>
                      </a:endParaRPr>
                    </a:p>
                  </a:txBody>
                  <a:tcPr anchor="ctr">
                    <a:solidFill>
                      <a:schemeClr val="accent3">
                        <a:lumMod val="50000"/>
                      </a:schemeClr>
                    </a:solidFill>
                  </a:tcPr>
                </a:tc>
                <a:tc>
                  <a:txBody>
                    <a:bodyPr/>
                    <a:lstStyle/>
                    <a:p>
                      <a:pPr algn="ctr"/>
                      <a:r>
                        <a:rPr lang="es-MX" sz="800" dirty="0" smtClean="0">
                          <a:solidFill>
                            <a:schemeClr val="bg1"/>
                          </a:solidFill>
                          <a:latin typeface="Arial" panose="020B0604020202020204" pitchFamily="34" charset="0"/>
                          <a:cs typeface="Arial" panose="020B0604020202020204" pitchFamily="34" charset="0"/>
                        </a:rPr>
                        <a:t>Nov</a:t>
                      </a:r>
                    </a:p>
                    <a:p>
                      <a:pPr algn="ctr"/>
                      <a:r>
                        <a:rPr lang="es-MX" sz="800" dirty="0" smtClean="0">
                          <a:solidFill>
                            <a:schemeClr val="bg1"/>
                          </a:solidFill>
                          <a:latin typeface="Arial" panose="020B0604020202020204" pitchFamily="34" charset="0"/>
                          <a:cs typeface="Arial" panose="020B0604020202020204" pitchFamily="34" charset="0"/>
                        </a:rPr>
                        <a:t> ‘13</a:t>
                      </a:r>
                      <a:endParaRPr lang="es-AR" sz="800" dirty="0">
                        <a:solidFill>
                          <a:schemeClr val="bg1"/>
                        </a:solidFill>
                        <a:latin typeface="Arial" panose="020B0604020202020204" pitchFamily="34" charset="0"/>
                        <a:cs typeface="Arial" panose="020B0604020202020204" pitchFamily="34" charset="0"/>
                      </a:endParaRPr>
                    </a:p>
                  </a:txBody>
                  <a:tcPr anchor="ctr">
                    <a:solidFill>
                      <a:schemeClr val="accent3">
                        <a:lumMod val="50000"/>
                      </a:schemeClr>
                    </a:solidFill>
                  </a:tcPr>
                </a:tc>
                <a:tc>
                  <a:txBody>
                    <a:bodyPr/>
                    <a:lstStyle/>
                    <a:p>
                      <a:pPr algn="ctr"/>
                      <a:r>
                        <a:rPr lang="es-MX" sz="800" dirty="0" smtClean="0">
                          <a:solidFill>
                            <a:schemeClr val="bg1"/>
                          </a:solidFill>
                          <a:latin typeface="Arial" panose="020B0604020202020204" pitchFamily="34" charset="0"/>
                          <a:cs typeface="Arial" panose="020B0604020202020204" pitchFamily="34" charset="0"/>
                        </a:rPr>
                        <a:t>Dic </a:t>
                      </a:r>
                    </a:p>
                    <a:p>
                      <a:pPr algn="ctr"/>
                      <a:r>
                        <a:rPr lang="es-MX" sz="800" dirty="0" smtClean="0">
                          <a:solidFill>
                            <a:schemeClr val="bg1"/>
                          </a:solidFill>
                          <a:latin typeface="Arial" panose="020B0604020202020204" pitchFamily="34" charset="0"/>
                          <a:cs typeface="Arial" panose="020B0604020202020204" pitchFamily="34" charset="0"/>
                        </a:rPr>
                        <a:t>’13</a:t>
                      </a:r>
                      <a:endParaRPr lang="es-AR" sz="800" dirty="0">
                        <a:solidFill>
                          <a:schemeClr val="bg1"/>
                        </a:solidFill>
                        <a:latin typeface="Arial" panose="020B0604020202020204" pitchFamily="34" charset="0"/>
                        <a:cs typeface="Arial" panose="020B0604020202020204" pitchFamily="34" charset="0"/>
                      </a:endParaRPr>
                    </a:p>
                  </a:txBody>
                  <a:tcPr anchor="ctr">
                    <a:solidFill>
                      <a:schemeClr val="accent3">
                        <a:lumMod val="50000"/>
                      </a:schemeClr>
                    </a:solidFill>
                  </a:tcPr>
                </a:tc>
                <a:tc>
                  <a:txBody>
                    <a:bodyPr/>
                    <a:lstStyle/>
                    <a:p>
                      <a:pPr algn="ctr"/>
                      <a:r>
                        <a:rPr lang="es-MX" sz="800" dirty="0" smtClean="0">
                          <a:latin typeface="Arial" panose="020B0604020202020204" pitchFamily="34" charset="0"/>
                          <a:cs typeface="Arial" panose="020B0604020202020204" pitchFamily="34" charset="0"/>
                        </a:rPr>
                        <a:t>Ene </a:t>
                      </a:r>
                    </a:p>
                    <a:p>
                      <a:pPr algn="ctr"/>
                      <a:r>
                        <a:rPr lang="es-MX" sz="800" dirty="0" smtClean="0">
                          <a:latin typeface="Arial" panose="020B0604020202020204" pitchFamily="34" charset="0"/>
                          <a:cs typeface="Arial" panose="020B0604020202020204" pitchFamily="34" charset="0"/>
                        </a:rPr>
                        <a:t>‘14 </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Feb ´14</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Mar ‘14</a:t>
                      </a:r>
                    </a:p>
                  </a:txBody>
                  <a:tcPr anchor="ctr"/>
                </a:tc>
                <a:tc>
                  <a:txBody>
                    <a:bodyPr/>
                    <a:lstStyle/>
                    <a:p>
                      <a:pPr algn="ctr"/>
                      <a:r>
                        <a:rPr lang="es-MX" sz="800" dirty="0" smtClean="0">
                          <a:latin typeface="Arial" panose="020B0604020202020204" pitchFamily="34" charset="0"/>
                          <a:cs typeface="Arial" panose="020B0604020202020204" pitchFamily="34" charset="0"/>
                        </a:rPr>
                        <a:t>Abr </a:t>
                      </a:r>
                    </a:p>
                    <a:p>
                      <a:pPr algn="ctr"/>
                      <a:r>
                        <a:rPr lang="es-MX" sz="800" dirty="0" smtClean="0">
                          <a:latin typeface="Arial" panose="020B0604020202020204" pitchFamily="34" charset="0"/>
                          <a:cs typeface="Arial" panose="020B0604020202020204" pitchFamily="34" charset="0"/>
                        </a:rPr>
                        <a:t>’14</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err="1" smtClean="0">
                          <a:latin typeface="Arial" panose="020B0604020202020204" pitchFamily="34" charset="0"/>
                          <a:cs typeface="Arial" panose="020B0604020202020204" pitchFamily="34" charset="0"/>
                        </a:rPr>
                        <a:t>May</a:t>
                      </a:r>
                      <a:endParaRPr lang="es-MX" sz="800" dirty="0" smtClean="0">
                        <a:latin typeface="Arial" panose="020B0604020202020204" pitchFamily="34" charset="0"/>
                        <a:cs typeface="Arial" panose="020B0604020202020204" pitchFamily="34" charset="0"/>
                      </a:endParaRPr>
                    </a:p>
                    <a:p>
                      <a:pPr algn="ctr"/>
                      <a:r>
                        <a:rPr lang="es-MX" sz="800" dirty="0" smtClean="0">
                          <a:latin typeface="Arial" panose="020B0604020202020204" pitchFamily="34" charset="0"/>
                          <a:cs typeface="Arial" panose="020B0604020202020204" pitchFamily="34" charset="0"/>
                        </a:rPr>
                        <a:t>’14</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Jun</a:t>
                      </a:r>
                    </a:p>
                    <a:p>
                      <a:pPr algn="ctr"/>
                      <a:r>
                        <a:rPr lang="es-MX" sz="800" dirty="0" smtClean="0">
                          <a:latin typeface="Arial" panose="020B0604020202020204" pitchFamily="34" charset="0"/>
                          <a:cs typeface="Arial" panose="020B0604020202020204" pitchFamily="34" charset="0"/>
                        </a:rPr>
                        <a:t>’14</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Jul</a:t>
                      </a:r>
                    </a:p>
                    <a:p>
                      <a:pPr algn="ctr"/>
                      <a:r>
                        <a:rPr lang="es-MX" sz="800" dirty="0" smtClean="0">
                          <a:latin typeface="Arial" panose="020B0604020202020204" pitchFamily="34" charset="0"/>
                          <a:cs typeface="Arial" panose="020B0604020202020204" pitchFamily="34" charset="0"/>
                        </a:rPr>
                        <a:t>’14</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err="1" smtClean="0">
                          <a:latin typeface="Arial" panose="020B0604020202020204" pitchFamily="34" charset="0"/>
                          <a:cs typeface="Arial" panose="020B0604020202020204" pitchFamily="34" charset="0"/>
                        </a:rPr>
                        <a:t>Ago</a:t>
                      </a:r>
                      <a:endParaRPr lang="es-MX" sz="800" dirty="0" smtClean="0">
                        <a:latin typeface="Arial" panose="020B0604020202020204" pitchFamily="34" charset="0"/>
                        <a:cs typeface="Arial" panose="020B0604020202020204" pitchFamily="34" charset="0"/>
                      </a:endParaRPr>
                    </a:p>
                    <a:p>
                      <a:pPr algn="ctr"/>
                      <a:r>
                        <a:rPr lang="es-MX" sz="800" dirty="0" smtClean="0">
                          <a:latin typeface="Arial" panose="020B0604020202020204" pitchFamily="34" charset="0"/>
                          <a:cs typeface="Arial" panose="020B0604020202020204" pitchFamily="34" charset="0"/>
                        </a:rPr>
                        <a:t>’14</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err="1" smtClean="0">
                          <a:latin typeface="Arial" panose="020B0604020202020204" pitchFamily="34" charset="0"/>
                          <a:cs typeface="Arial" panose="020B0604020202020204" pitchFamily="34" charset="0"/>
                        </a:rPr>
                        <a:t>Sep</a:t>
                      </a:r>
                      <a:endParaRPr lang="es-MX" sz="800" dirty="0" smtClean="0">
                        <a:latin typeface="Arial" panose="020B0604020202020204" pitchFamily="34" charset="0"/>
                        <a:cs typeface="Arial" panose="020B0604020202020204" pitchFamily="34" charset="0"/>
                      </a:endParaRPr>
                    </a:p>
                    <a:p>
                      <a:pPr algn="ctr"/>
                      <a:r>
                        <a:rPr lang="es-MX" sz="800" dirty="0" smtClean="0">
                          <a:latin typeface="Arial" panose="020B0604020202020204" pitchFamily="34" charset="0"/>
                          <a:cs typeface="Arial" panose="020B0604020202020204" pitchFamily="34" charset="0"/>
                        </a:rPr>
                        <a:t>’14</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Oct</a:t>
                      </a:r>
                    </a:p>
                    <a:p>
                      <a:pPr algn="ctr"/>
                      <a:r>
                        <a:rPr lang="es-MX" sz="800" dirty="0" smtClean="0">
                          <a:latin typeface="Arial" panose="020B0604020202020204" pitchFamily="34" charset="0"/>
                          <a:cs typeface="Arial" panose="020B0604020202020204" pitchFamily="34" charset="0"/>
                        </a:rPr>
                        <a:t>’14</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Nov</a:t>
                      </a:r>
                    </a:p>
                    <a:p>
                      <a:pPr algn="ctr"/>
                      <a:r>
                        <a:rPr lang="es-MX" sz="800" dirty="0" smtClean="0">
                          <a:latin typeface="Arial" panose="020B0604020202020204" pitchFamily="34" charset="0"/>
                          <a:cs typeface="Arial" panose="020B0604020202020204" pitchFamily="34" charset="0"/>
                        </a:rPr>
                        <a:t>’14 </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Dic</a:t>
                      </a:r>
                    </a:p>
                    <a:p>
                      <a:pPr algn="ctr"/>
                      <a:r>
                        <a:rPr lang="es-MX" sz="800" dirty="0" smtClean="0">
                          <a:latin typeface="Arial" panose="020B0604020202020204" pitchFamily="34" charset="0"/>
                          <a:cs typeface="Arial" panose="020B0604020202020204" pitchFamily="34" charset="0"/>
                        </a:rPr>
                        <a:t>´14</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solidFill>
                            <a:schemeClr val="bg1"/>
                          </a:solidFill>
                          <a:latin typeface="Arial" panose="020B0604020202020204" pitchFamily="34" charset="0"/>
                          <a:cs typeface="Arial" panose="020B0604020202020204" pitchFamily="34" charset="0"/>
                        </a:rPr>
                        <a:t>Ene</a:t>
                      </a:r>
                    </a:p>
                    <a:p>
                      <a:pPr algn="ctr"/>
                      <a:r>
                        <a:rPr lang="es-MX" sz="800" dirty="0" smtClean="0">
                          <a:solidFill>
                            <a:schemeClr val="bg1"/>
                          </a:solidFill>
                          <a:latin typeface="Arial" panose="020B0604020202020204" pitchFamily="34" charset="0"/>
                          <a:cs typeface="Arial" panose="020B0604020202020204" pitchFamily="34" charset="0"/>
                        </a:rPr>
                        <a:t>´15</a:t>
                      </a:r>
                      <a:endParaRPr lang="es-AR" sz="800" dirty="0">
                        <a:solidFill>
                          <a:schemeClr val="bg1"/>
                        </a:solidFill>
                        <a:latin typeface="Arial" panose="020B0604020202020204" pitchFamily="34" charset="0"/>
                        <a:cs typeface="Arial" panose="020B0604020202020204" pitchFamily="34" charset="0"/>
                      </a:endParaRPr>
                    </a:p>
                  </a:txBody>
                  <a:tcPr anchor="ctr">
                    <a:solidFill>
                      <a:schemeClr val="accent4">
                        <a:lumMod val="75000"/>
                      </a:schemeClr>
                    </a:solidFill>
                  </a:tcPr>
                </a:tc>
                <a:tc>
                  <a:txBody>
                    <a:bodyPr/>
                    <a:lstStyle/>
                    <a:p>
                      <a:pPr algn="ctr"/>
                      <a:r>
                        <a:rPr lang="es-MX" sz="800" dirty="0" smtClean="0">
                          <a:solidFill>
                            <a:schemeClr val="bg1"/>
                          </a:solidFill>
                          <a:latin typeface="Arial" panose="020B0604020202020204" pitchFamily="34" charset="0"/>
                          <a:cs typeface="Arial" panose="020B0604020202020204" pitchFamily="34" charset="0"/>
                        </a:rPr>
                        <a:t>Feb</a:t>
                      </a:r>
                    </a:p>
                    <a:p>
                      <a:pPr algn="ctr"/>
                      <a:r>
                        <a:rPr lang="es-MX" sz="800" dirty="0" smtClean="0">
                          <a:solidFill>
                            <a:schemeClr val="bg1"/>
                          </a:solidFill>
                          <a:latin typeface="Arial" panose="020B0604020202020204" pitchFamily="34" charset="0"/>
                          <a:cs typeface="Arial" panose="020B0604020202020204" pitchFamily="34" charset="0"/>
                        </a:rPr>
                        <a:t>’15</a:t>
                      </a:r>
                      <a:endParaRPr lang="es-AR" sz="800" dirty="0">
                        <a:solidFill>
                          <a:schemeClr val="bg1"/>
                        </a:solidFill>
                        <a:latin typeface="Arial" panose="020B0604020202020204" pitchFamily="34" charset="0"/>
                        <a:cs typeface="Arial" panose="020B0604020202020204" pitchFamily="34" charset="0"/>
                      </a:endParaRPr>
                    </a:p>
                  </a:txBody>
                  <a:tcPr anchor="ctr">
                    <a:solidFill>
                      <a:schemeClr val="accent4">
                        <a:lumMod val="75000"/>
                      </a:schemeClr>
                    </a:solidFill>
                  </a:tcPr>
                </a:tc>
              </a:tr>
              <a:tr h="201464">
                <a:tc>
                  <a:txBody>
                    <a:bodyPr/>
                    <a:lstStyle/>
                    <a:p>
                      <a:pPr algn="ctr"/>
                      <a:r>
                        <a:rPr lang="es-MX" sz="800" dirty="0" smtClean="0">
                          <a:solidFill>
                            <a:schemeClr val="bg1"/>
                          </a:solidFill>
                          <a:latin typeface="Arial" panose="020B0604020202020204" pitchFamily="34" charset="0"/>
                          <a:cs typeface="Arial" panose="020B0604020202020204" pitchFamily="34" charset="0"/>
                        </a:rPr>
                        <a:t>79%</a:t>
                      </a:r>
                      <a:endParaRPr lang="es-AR" sz="800" dirty="0">
                        <a:solidFill>
                          <a:schemeClr val="bg1"/>
                        </a:solidFill>
                        <a:latin typeface="Arial" panose="020B0604020202020204" pitchFamily="34" charset="0"/>
                        <a:cs typeface="Arial" panose="020B0604020202020204" pitchFamily="34" charset="0"/>
                      </a:endParaRPr>
                    </a:p>
                  </a:txBody>
                  <a:tcPr anchor="ctr">
                    <a:solidFill>
                      <a:schemeClr val="accent3">
                        <a:lumMod val="50000"/>
                      </a:schemeClr>
                    </a:solidFill>
                  </a:tcPr>
                </a:tc>
                <a:tc>
                  <a:txBody>
                    <a:bodyPr/>
                    <a:lstStyle/>
                    <a:p>
                      <a:pPr algn="ctr"/>
                      <a:r>
                        <a:rPr lang="es-MX" sz="800" dirty="0" smtClean="0">
                          <a:solidFill>
                            <a:schemeClr val="bg1"/>
                          </a:solidFill>
                          <a:latin typeface="Arial" panose="020B0604020202020204" pitchFamily="34" charset="0"/>
                          <a:cs typeface="Arial" panose="020B0604020202020204" pitchFamily="34" charset="0"/>
                        </a:rPr>
                        <a:t>77%</a:t>
                      </a:r>
                      <a:endParaRPr lang="es-AR" sz="800" dirty="0">
                        <a:solidFill>
                          <a:schemeClr val="bg1"/>
                        </a:solidFill>
                        <a:latin typeface="Arial" panose="020B0604020202020204" pitchFamily="34" charset="0"/>
                        <a:cs typeface="Arial" panose="020B0604020202020204" pitchFamily="34" charset="0"/>
                      </a:endParaRPr>
                    </a:p>
                  </a:txBody>
                  <a:tcPr anchor="ctr">
                    <a:solidFill>
                      <a:schemeClr val="accent3">
                        <a:lumMod val="50000"/>
                      </a:schemeClr>
                    </a:solidFill>
                  </a:tcPr>
                </a:tc>
                <a:tc>
                  <a:txBody>
                    <a:bodyPr/>
                    <a:lstStyle/>
                    <a:p>
                      <a:pPr algn="ctr"/>
                      <a:r>
                        <a:rPr lang="es-MX" sz="800" dirty="0" smtClean="0">
                          <a:solidFill>
                            <a:schemeClr val="bg1"/>
                          </a:solidFill>
                          <a:latin typeface="Arial" panose="020B0604020202020204" pitchFamily="34" charset="0"/>
                          <a:cs typeface="Arial" panose="020B0604020202020204" pitchFamily="34" charset="0"/>
                        </a:rPr>
                        <a:t>79%</a:t>
                      </a:r>
                      <a:endParaRPr lang="es-AR" sz="800" dirty="0">
                        <a:solidFill>
                          <a:schemeClr val="bg1"/>
                        </a:solidFill>
                        <a:latin typeface="Arial" panose="020B0604020202020204" pitchFamily="34" charset="0"/>
                        <a:cs typeface="Arial" panose="020B0604020202020204" pitchFamily="34" charset="0"/>
                      </a:endParaRPr>
                    </a:p>
                  </a:txBody>
                  <a:tcPr anchor="ctr">
                    <a:solidFill>
                      <a:schemeClr val="accent3">
                        <a:lumMod val="50000"/>
                      </a:schemeClr>
                    </a:solidFill>
                  </a:tcPr>
                </a:tc>
                <a:tc>
                  <a:txBody>
                    <a:bodyPr/>
                    <a:lstStyle/>
                    <a:p>
                      <a:pPr algn="ctr"/>
                      <a:r>
                        <a:rPr lang="es-MX" sz="800" dirty="0" smtClean="0">
                          <a:latin typeface="Arial" panose="020B0604020202020204" pitchFamily="34" charset="0"/>
                          <a:cs typeface="Arial" panose="020B0604020202020204" pitchFamily="34" charset="0"/>
                        </a:rPr>
                        <a:t>80%</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81%</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82%</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84%</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84%</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83%</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82%</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85%</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84%</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82%</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82%</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82%</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solidFill>
                            <a:schemeClr val="bg1"/>
                          </a:solidFill>
                          <a:latin typeface="Arial" panose="020B0604020202020204" pitchFamily="34" charset="0"/>
                          <a:cs typeface="Arial" panose="020B0604020202020204" pitchFamily="34" charset="0"/>
                        </a:rPr>
                        <a:t>83%</a:t>
                      </a:r>
                      <a:endParaRPr lang="es-AR" sz="800" dirty="0">
                        <a:solidFill>
                          <a:schemeClr val="bg1"/>
                        </a:solidFill>
                        <a:latin typeface="Arial" panose="020B0604020202020204" pitchFamily="34" charset="0"/>
                        <a:cs typeface="Arial" panose="020B0604020202020204" pitchFamily="34" charset="0"/>
                      </a:endParaRPr>
                    </a:p>
                  </a:txBody>
                  <a:tcPr anchor="ctr">
                    <a:solidFill>
                      <a:schemeClr val="accent4">
                        <a:lumMod val="75000"/>
                      </a:schemeClr>
                    </a:solidFill>
                  </a:tcPr>
                </a:tc>
                <a:tc>
                  <a:txBody>
                    <a:bodyPr/>
                    <a:lstStyle/>
                    <a:p>
                      <a:pPr algn="ctr"/>
                      <a:r>
                        <a:rPr lang="es-MX" sz="800" dirty="0" smtClean="0">
                          <a:solidFill>
                            <a:schemeClr val="bg1"/>
                          </a:solidFill>
                          <a:latin typeface="Arial" panose="020B0604020202020204" pitchFamily="34" charset="0"/>
                          <a:cs typeface="Arial" panose="020B0604020202020204" pitchFamily="34" charset="0"/>
                        </a:rPr>
                        <a:t>85%</a:t>
                      </a:r>
                      <a:endParaRPr lang="es-AR" sz="800" dirty="0">
                        <a:solidFill>
                          <a:schemeClr val="bg1"/>
                        </a:solidFill>
                        <a:latin typeface="Arial" panose="020B0604020202020204" pitchFamily="34" charset="0"/>
                        <a:cs typeface="Arial" panose="020B0604020202020204" pitchFamily="34" charset="0"/>
                      </a:endParaRPr>
                    </a:p>
                  </a:txBody>
                  <a:tcPr anchor="ctr">
                    <a:solidFill>
                      <a:schemeClr val="accent4">
                        <a:lumMod val="75000"/>
                      </a:schemeClr>
                    </a:solidFill>
                  </a:tcPr>
                </a:tc>
              </a:tr>
            </a:tbl>
          </a:graphicData>
        </a:graphic>
      </p:graphicFrame>
      <p:sp>
        <p:nvSpPr>
          <p:cNvPr id="36" name="35 Flecha abajo"/>
          <p:cNvSpPr/>
          <p:nvPr/>
        </p:nvSpPr>
        <p:spPr>
          <a:xfrm>
            <a:off x="3338306" y="4218000"/>
            <a:ext cx="421708" cy="29112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sz="2000">
              <a:solidFill>
                <a:prstClr val="white"/>
              </a:solidFill>
              <a:latin typeface="Arial" pitchFamily="34" charset="0"/>
              <a:cs typeface="Arial" pitchFamily="34" charset="0"/>
            </a:endParaRPr>
          </a:p>
        </p:txBody>
      </p:sp>
      <p:sp>
        <p:nvSpPr>
          <p:cNvPr id="39" name="38 CuadroTexto"/>
          <p:cNvSpPr txBox="1"/>
          <p:nvPr/>
        </p:nvSpPr>
        <p:spPr>
          <a:xfrm>
            <a:off x="5643568" y="1206277"/>
            <a:ext cx="2672848" cy="276999"/>
          </a:xfrm>
          <a:prstGeom prst="rect">
            <a:avLst/>
          </a:prstGeom>
          <a:noFill/>
        </p:spPr>
        <p:txBody>
          <a:bodyPr wrap="square" rtlCol="0">
            <a:spAutoFit/>
          </a:bodyPr>
          <a:lstStyle/>
          <a:p>
            <a:pPr algn="ctr"/>
            <a:r>
              <a:rPr lang="es-MX" sz="1200" b="1" dirty="0">
                <a:solidFill>
                  <a:srgbClr val="1F497D">
                    <a:lumMod val="75000"/>
                  </a:srgbClr>
                </a:solidFill>
                <a:latin typeface="Arial" pitchFamily="34" charset="0"/>
                <a:cs typeface="Arial" pitchFamily="34" charset="0"/>
              </a:rPr>
              <a:t>Distribución según </a:t>
            </a:r>
            <a:r>
              <a:rPr lang="es-MX" sz="1200" b="1" dirty="0" smtClean="0">
                <a:solidFill>
                  <a:srgbClr val="1F497D">
                    <a:lumMod val="75000"/>
                  </a:srgbClr>
                </a:solidFill>
                <a:latin typeface="Arial" pitchFamily="34" charset="0"/>
                <a:cs typeface="Arial" pitchFamily="34" charset="0"/>
              </a:rPr>
              <a:t>jurisdicción</a:t>
            </a:r>
            <a:endParaRPr lang="es-AR" sz="1200" b="1" dirty="0">
              <a:solidFill>
                <a:srgbClr val="1F497D">
                  <a:lumMod val="75000"/>
                </a:srgbClr>
              </a:solidFill>
              <a:latin typeface="Arial" pitchFamily="34" charset="0"/>
              <a:cs typeface="Arial" pitchFamily="34" charset="0"/>
            </a:endParaRPr>
          </a:p>
        </p:txBody>
      </p:sp>
      <p:graphicFrame>
        <p:nvGraphicFramePr>
          <p:cNvPr id="43" name="11 Marcador de contenido"/>
          <p:cNvGraphicFramePr>
            <a:graphicFrameLocks/>
          </p:cNvGraphicFramePr>
          <p:nvPr>
            <p:extLst>
              <p:ext uri="{D42A27DB-BD31-4B8C-83A1-F6EECF244321}">
                <p14:modId xmlns:p14="http://schemas.microsoft.com/office/powerpoint/2010/main" val="1189665924"/>
              </p:ext>
            </p:extLst>
          </p:nvPr>
        </p:nvGraphicFramePr>
        <p:xfrm>
          <a:off x="5004048" y="1674386"/>
          <a:ext cx="4032448" cy="2675646"/>
        </p:xfrm>
        <a:graphic>
          <a:graphicData uri="http://schemas.openxmlformats.org/drawingml/2006/chart">
            <c:chart xmlns:c="http://schemas.openxmlformats.org/drawingml/2006/chart" xmlns:r="http://schemas.openxmlformats.org/officeDocument/2006/relationships" r:id="rId4"/>
          </a:graphicData>
        </a:graphic>
      </p:graphicFrame>
      <p:sp>
        <p:nvSpPr>
          <p:cNvPr id="12" name="16 CuadroTexto"/>
          <p:cNvSpPr txBox="1"/>
          <p:nvPr/>
        </p:nvSpPr>
        <p:spPr>
          <a:xfrm>
            <a:off x="100367" y="5729644"/>
            <a:ext cx="3026791" cy="215444"/>
          </a:xfrm>
          <a:prstGeom prst="rect">
            <a:avLst/>
          </a:prstGeom>
          <a:solidFill>
            <a:schemeClr val="bg1"/>
          </a:solidFill>
        </p:spPr>
        <p:txBody>
          <a:bodyPr wrap="none" rtlCol="0">
            <a:spAutoFit/>
          </a:bodyPr>
          <a:lstStyle/>
          <a:p>
            <a:r>
              <a:rPr lang="es-MX" sz="800" dirty="0" smtClean="0">
                <a:latin typeface="Arial" pitchFamily="34" charset="0"/>
                <a:cs typeface="Arial" pitchFamily="34" charset="0"/>
              </a:rPr>
              <a:t>Fuente: Partes semanales enviados por el SPF. Febrero 2015.</a:t>
            </a:r>
            <a:endParaRPr lang="es-AR" sz="800" dirty="0">
              <a:latin typeface="Arial" pitchFamily="34" charset="0"/>
              <a:cs typeface="Arial" pitchFamily="34" charset="0"/>
            </a:endParaRPr>
          </a:p>
        </p:txBody>
      </p:sp>
      <p:sp>
        <p:nvSpPr>
          <p:cNvPr id="13" name="43 CuadroTexto"/>
          <p:cNvSpPr txBox="1"/>
          <p:nvPr/>
        </p:nvSpPr>
        <p:spPr>
          <a:xfrm>
            <a:off x="238819" y="6043354"/>
            <a:ext cx="8653661" cy="553998"/>
          </a:xfrm>
          <a:prstGeom prst="rect">
            <a:avLst/>
          </a:prstGeom>
          <a:noFill/>
        </p:spPr>
        <p:txBody>
          <a:bodyPr wrap="square" rtlCol="0">
            <a:spAutoFit/>
          </a:bodyPr>
          <a:lstStyle/>
          <a:p>
            <a:pPr algn="just"/>
            <a:r>
              <a:rPr lang="es-MX" sz="1500" dirty="0" smtClean="0">
                <a:solidFill>
                  <a:srgbClr val="17375E"/>
                </a:solidFill>
                <a:latin typeface="Arial" pitchFamily="34" charset="0"/>
                <a:cs typeface="Arial" pitchFamily="34" charset="0"/>
              </a:rPr>
              <a:t>Vuelve a subir la proporción de jóvenes que se encuentran presos sin condena, alcanzando esta situación al 85%, cifra que supera ampliamente la media general. </a:t>
            </a:r>
            <a:endParaRPr lang="es-AR" sz="1500" dirty="0">
              <a:solidFill>
                <a:srgbClr val="17375E"/>
              </a:solidFill>
              <a:latin typeface="Arial" pitchFamily="34" charset="0"/>
              <a:cs typeface="Arial" pitchFamily="34" charset="0"/>
            </a:endParaRPr>
          </a:p>
        </p:txBody>
      </p:sp>
      <p:sp>
        <p:nvSpPr>
          <p:cNvPr id="14" name="13 Rectángulo"/>
          <p:cNvSpPr/>
          <p:nvPr/>
        </p:nvSpPr>
        <p:spPr>
          <a:xfrm>
            <a:off x="238819" y="6015955"/>
            <a:ext cx="8653661" cy="581397"/>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AR" dirty="0"/>
          </a:p>
        </p:txBody>
      </p:sp>
    </p:spTree>
    <p:extLst>
      <p:ext uri="{BB962C8B-B14F-4D97-AF65-F5344CB8AC3E}">
        <p14:creationId xmlns:p14="http://schemas.microsoft.com/office/powerpoint/2010/main" val="9983513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0" y="0"/>
            <a:ext cx="91440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AR" dirty="0"/>
          </a:p>
        </p:txBody>
      </p:sp>
      <p:sp>
        <p:nvSpPr>
          <p:cNvPr id="5" name="1 Título"/>
          <p:cNvSpPr txBox="1">
            <a:spLocks/>
          </p:cNvSpPr>
          <p:nvPr/>
        </p:nvSpPr>
        <p:spPr>
          <a:xfrm>
            <a:off x="502593" y="198165"/>
            <a:ext cx="7824349" cy="65233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3200" b="1" dirty="0" smtClean="0">
                <a:solidFill>
                  <a:schemeClr val="bg1"/>
                </a:solidFill>
                <a:latin typeface="Arial"/>
                <a:cs typeface="Arial"/>
              </a:rPr>
              <a:t>Síntesis general</a:t>
            </a:r>
            <a:endParaRPr lang="es-AR" sz="3200" b="1" dirty="0">
              <a:solidFill>
                <a:schemeClr val="bg1"/>
              </a:solidFill>
              <a:latin typeface="Arial"/>
              <a:cs typeface="Arial"/>
            </a:endParaRPr>
          </a:p>
        </p:txBody>
      </p:sp>
      <p:sp>
        <p:nvSpPr>
          <p:cNvPr id="6" name="2 Marcador de contenido"/>
          <p:cNvSpPr txBox="1">
            <a:spLocks/>
          </p:cNvSpPr>
          <p:nvPr/>
        </p:nvSpPr>
        <p:spPr>
          <a:xfrm>
            <a:off x="107504" y="1304764"/>
            <a:ext cx="8765926" cy="414046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es-MX" sz="1500" dirty="0">
                <a:solidFill>
                  <a:schemeClr val="bg1"/>
                </a:solidFill>
                <a:latin typeface="Arial" pitchFamily="34" charset="0"/>
                <a:cs typeface="Arial" pitchFamily="34" charset="0"/>
              </a:rPr>
              <a:t>Sigue creciendo el número de personas presas con diferencias significativas mes a mes, y con un acumulado de casi un 8% anual. </a:t>
            </a:r>
            <a:endParaRPr lang="es-MX" sz="1500" dirty="0" smtClean="0">
              <a:solidFill>
                <a:schemeClr val="bg1"/>
              </a:solidFill>
              <a:latin typeface="Arial" pitchFamily="34" charset="0"/>
              <a:cs typeface="Arial" pitchFamily="34" charset="0"/>
            </a:endParaRPr>
          </a:p>
          <a:p>
            <a:pPr algn="just"/>
            <a:endParaRPr lang="es-MX" sz="1500" dirty="0">
              <a:solidFill>
                <a:schemeClr val="bg1"/>
              </a:solidFill>
              <a:latin typeface="Arial" pitchFamily="34" charset="0"/>
              <a:cs typeface="Arial" pitchFamily="34" charset="0"/>
            </a:endParaRPr>
          </a:p>
          <a:p>
            <a:pPr algn="just"/>
            <a:r>
              <a:rPr lang="es-MX" sz="1500" dirty="0" smtClean="0">
                <a:solidFill>
                  <a:schemeClr val="bg1"/>
                </a:solidFill>
                <a:latin typeface="Arial" pitchFamily="34" charset="0"/>
                <a:cs typeface="Arial" pitchFamily="34" charset="0"/>
              </a:rPr>
              <a:t>El </a:t>
            </a:r>
            <a:r>
              <a:rPr lang="es-MX" sz="1500" dirty="0">
                <a:solidFill>
                  <a:schemeClr val="bg1"/>
                </a:solidFill>
                <a:latin typeface="Arial" pitchFamily="34" charset="0"/>
                <a:cs typeface="Arial" pitchFamily="34" charset="0"/>
              </a:rPr>
              <a:t>crecimiento en la población detenida preventivamente tiene impacto en la población total alojada en el SPF, esta correlación </a:t>
            </a:r>
            <a:r>
              <a:rPr lang="es-MX" sz="1500" dirty="0" smtClean="0">
                <a:solidFill>
                  <a:schemeClr val="bg1"/>
                </a:solidFill>
                <a:latin typeface="Arial" pitchFamily="34" charset="0"/>
                <a:cs typeface="Arial" pitchFamily="34" charset="0"/>
              </a:rPr>
              <a:t>estadística positiva </a:t>
            </a:r>
            <a:r>
              <a:rPr lang="es-MX" sz="1500" dirty="0">
                <a:solidFill>
                  <a:schemeClr val="bg1"/>
                </a:solidFill>
                <a:latin typeface="Arial" pitchFamily="34" charset="0"/>
                <a:cs typeface="Arial" pitchFamily="34" charset="0"/>
              </a:rPr>
              <a:t>entre la cantidad de personas detenidas preventivamente, significa que a lo largo del período observado el incremento en la cantidad de personas encarceladas preventivamente influyó en la cantidad total de personas detenidas. </a:t>
            </a:r>
            <a:endParaRPr lang="es-AR" sz="1500" dirty="0">
              <a:solidFill>
                <a:schemeClr val="bg1"/>
              </a:solidFill>
              <a:latin typeface="Arial" pitchFamily="34" charset="0"/>
              <a:cs typeface="Arial" pitchFamily="34" charset="0"/>
            </a:endParaRPr>
          </a:p>
          <a:p>
            <a:pPr marL="0" indent="0" algn="just">
              <a:buNone/>
            </a:pPr>
            <a:r>
              <a:rPr lang="es-MX" sz="1500" dirty="0">
                <a:solidFill>
                  <a:schemeClr val="bg1"/>
                </a:solidFill>
                <a:latin typeface="Arial" pitchFamily="34" charset="0"/>
                <a:cs typeface="Arial" pitchFamily="34" charset="0"/>
              </a:rPr>
              <a:t> </a:t>
            </a:r>
            <a:endParaRPr lang="es-AR" sz="1500" dirty="0">
              <a:solidFill>
                <a:schemeClr val="bg1"/>
              </a:solidFill>
              <a:latin typeface="Arial" pitchFamily="34" charset="0"/>
              <a:cs typeface="Arial" pitchFamily="34" charset="0"/>
            </a:endParaRPr>
          </a:p>
          <a:p>
            <a:pPr algn="just"/>
            <a:r>
              <a:rPr lang="es-MX" sz="1500" dirty="0">
                <a:solidFill>
                  <a:schemeClr val="bg1"/>
                </a:solidFill>
                <a:latin typeface="Arial" pitchFamily="34" charset="0"/>
                <a:cs typeface="Arial" pitchFamily="34" charset="0"/>
              </a:rPr>
              <a:t>Este diagnostico permite aseverar con mayor respaldo empírico que un freno en los índices de encarcelamiento preventivo además de dotar de garantías al proceso de las personas imputadas, repercutiría en la cantidad total de detenidos y por tanto </a:t>
            </a:r>
            <a:r>
              <a:rPr lang="es-MX" sz="1500" dirty="0" smtClean="0">
                <a:solidFill>
                  <a:schemeClr val="bg1"/>
                </a:solidFill>
                <a:latin typeface="Arial" pitchFamily="34" charset="0"/>
                <a:cs typeface="Arial" pitchFamily="34" charset="0"/>
              </a:rPr>
              <a:t>en sus condiciones de detención.</a:t>
            </a:r>
          </a:p>
          <a:p>
            <a:pPr algn="just"/>
            <a:endParaRPr lang="es-MX" sz="1500" dirty="0">
              <a:solidFill>
                <a:schemeClr val="bg1"/>
              </a:solidFill>
              <a:latin typeface="Arial" pitchFamily="34" charset="0"/>
              <a:cs typeface="Arial" pitchFamily="34" charset="0"/>
            </a:endParaRPr>
          </a:p>
          <a:p>
            <a:r>
              <a:rPr lang="es-MX" sz="1500" dirty="0">
                <a:solidFill>
                  <a:schemeClr val="bg1"/>
                </a:solidFill>
                <a:latin typeface="Arial" pitchFamily="34" charset="0"/>
                <a:cs typeface="Arial" pitchFamily="34" charset="0"/>
              </a:rPr>
              <a:t>Los Complejos I y II se ven afectadas seriamente por la cantidad de personas alojadas, habiendo pabellones que tienen situaciones concretas de sobrepoblación y hacinamiento. </a:t>
            </a:r>
            <a:r>
              <a:rPr lang="es-MX" sz="1500" dirty="0" smtClean="0">
                <a:solidFill>
                  <a:schemeClr val="bg1"/>
                </a:solidFill>
                <a:latin typeface="Arial" pitchFamily="34" charset="0"/>
                <a:cs typeface="Arial" pitchFamily="34" charset="0"/>
              </a:rPr>
              <a:t>Dos </a:t>
            </a:r>
            <a:r>
              <a:rPr lang="es-MX" sz="1500" dirty="0">
                <a:solidFill>
                  <a:schemeClr val="bg1"/>
                </a:solidFill>
                <a:latin typeface="Arial" pitchFamily="34" charset="0"/>
                <a:cs typeface="Arial" pitchFamily="34" charset="0"/>
              </a:rPr>
              <a:t>Unidades que se ven también afectados son </a:t>
            </a:r>
            <a:r>
              <a:rPr lang="es-MX" sz="1500" dirty="0" smtClean="0">
                <a:solidFill>
                  <a:schemeClr val="bg1"/>
                </a:solidFill>
                <a:latin typeface="Arial" pitchFamily="34" charset="0"/>
                <a:cs typeface="Arial" pitchFamily="34" charset="0"/>
              </a:rPr>
              <a:t>la 16 </a:t>
            </a:r>
            <a:r>
              <a:rPr lang="es-MX" sz="1500" dirty="0">
                <a:solidFill>
                  <a:schemeClr val="bg1"/>
                </a:solidFill>
                <a:latin typeface="Arial" pitchFamily="34" charset="0"/>
                <a:cs typeface="Arial" pitchFamily="34" charset="0"/>
              </a:rPr>
              <a:t>y 22, </a:t>
            </a:r>
            <a:r>
              <a:rPr lang="es-MX" sz="1500" dirty="0" smtClean="0">
                <a:solidFill>
                  <a:schemeClr val="bg1"/>
                </a:solidFill>
                <a:latin typeface="Arial" pitchFamily="34" charset="0"/>
                <a:cs typeface="Arial" pitchFamily="34" charset="0"/>
              </a:rPr>
              <a:t>ambas ubicadas en el noroeste </a:t>
            </a:r>
            <a:r>
              <a:rPr lang="es-MX" sz="1500" dirty="0">
                <a:solidFill>
                  <a:schemeClr val="bg1"/>
                </a:solidFill>
                <a:latin typeface="Arial" pitchFamily="34" charset="0"/>
                <a:cs typeface="Arial" pitchFamily="34" charset="0"/>
              </a:rPr>
              <a:t>del país. </a:t>
            </a:r>
            <a:endParaRPr lang="es-MX" sz="1500" dirty="0" smtClean="0">
              <a:solidFill>
                <a:schemeClr val="bg1"/>
              </a:solidFill>
              <a:latin typeface="Arial" pitchFamily="34" charset="0"/>
              <a:cs typeface="Arial" pitchFamily="34" charset="0"/>
            </a:endParaRPr>
          </a:p>
          <a:p>
            <a:endParaRPr lang="es-AR" sz="1500" dirty="0">
              <a:solidFill>
                <a:schemeClr val="bg1"/>
              </a:solidFill>
              <a:latin typeface="Arial" pitchFamily="34" charset="0"/>
              <a:cs typeface="Arial" pitchFamily="34" charset="0"/>
            </a:endParaRPr>
          </a:p>
          <a:p>
            <a:r>
              <a:rPr lang="es-MX" sz="1500" dirty="0">
                <a:solidFill>
                  <a:schemeClr val="bg1"/>
                </a:solidFill>
                <a:latin typeface="Arial" pitchFamily="34" charset="0"/>
                <a:cs typeface="Arial" pitchFamily="34" charset="0"/>
              </a:rPr>
              <a:t>La </a:t>
            </a:r>
            <a:r>
              <a:rPr lang="es-MX" sz="1500" dirty="0" smtClean="0">
                <a:solidFill>
                  <a:schemeClr val="bg1"/>
                </a:solidFill>
                <a:latin typeface="Arial" pitchFamily="34" charset="0"/>
                <a:cs typeface="Arial" pitchFamily="34" charset="0"/>
              </a:rPr>
              <a:t>población </a:t>
            </a:r>
            <a:r>
              <a:rPr lang="es-MX" sz="1500" dirty="0">
                <a:solidFill>
                  <a:schemeClr val="bg1"/>
                </a:solidFill>
                <a:latin typeface="Arial" pitchFamily="34" charset="0"/>
                <a:cs typeface="Arial" pitchFamily="34" charset="0"/>
              </a:rPr>
              <a:t>de </a:t>
            </a:r>
            <a:r>
              <a:rPr lang="es-MX" sz="1500" dirty="0" smtClean="0">
                <a:solidFill>
                  <a:schemeClr val="bg1"/>
                </a:solidFill>
                <a:latin typeface="Arial" pitchFamily="34" charset="0"/>
                <a:cs typeface="Arial" pitchFamily="34" charset="0"/>
              </a:rPr>
              <a:t>jóvenes adultos sufrió </a:t>
            </a:r>
            <a:r>
              <a:rPr lang="es-MX" sz="1500" dirty="0">
                <a:solidFill>
                  <a:schemeClr val="bg1"/>
                </a:solidFill>
                <a:latin typeface="Arial" pitchFamily="34" charset="0"/>
                <a:cs typeface="Arial" pitchFamily="34" charset="0"/>
              </a:rPr>
              <a:t>un importante incremento en el período, alcanzando el número más alto registrado en las últimas mediciones. </a:t>
            </a:r>
            <a:endParaRPr lang="es-AR" sz="1500" dirty="0">
              <a:solidFill>
                <a:schemeClr val="bg1"/>
              </a:solidFill>
              <a:latin typeface="Arial" pitchFamily="34" charset="0"/>
              <a:cs typeface="Arial" pitchFamily="34" charset="0"/>
            </a:endParaRPr>
          </a:p>
          <a:p>
            <a:pPr algn="just"/>
            <a:endParaRPr lang="es-AR" sz="1500" dirty="0">
              <a:solidFill>
                <a:schemeClr val="bg1"/>
              </a:solidFill>
              <a:latin typeface="Arial" pitchFamily="34" charset="0"/>
              <a:cs typeface="Arial" pitchFamily="34" charset="0"/>
            </a:endParaRPr>
          </a:p>
          <a:p>
            <a:pPr marL="0" indent="0" algn="just">
              <a:spcBef>
                <a:spcPts val="0"/>
              </a:spcBef>
              <a:buNone/>
              <a:defRPr/>
            </a:pPr>
            <a:r>
              <a:rPr lang="es-AR" sz="1500" dirty="0" smtClean="0">
                <a:solidFill>
                  <a:schemeClr val="bg1"/>
                </a:solidFill>
                <a:latin typeface="Arial" pitchFamily="34" charset="0"/>
                <a:cs typeface="Arial" pitchFamily="34" charset="0"/>
              </a:rPr>
              <a:t>	</a:t>
            </a:r>
            <a:endParaRPr lang="es-AR" sz="1500" dirty="0">
              <a:solidFill>
                <a:schemeClr val="bg1"/>
              </a:solidFill>
              <a:latin typeface="Arial" pitchFamily="34" charset="0"/>
              <a:cs typeface="Arial" pitchFamily="34" charset="0"/>
            </a:endParaRPr>
          </a:p>
        </p:txBody>
      </p:sp>
      <p:cxnSp>
        <p:nvCxnSpPr>
          <p:cNvPr id="8" name="7 Conector recto"/>
          <p:cNvCxnSpPr/>
          <p:nvPr/>
        </p:nvCxnSpPr>
        <p:spPr>
          <a:xfrm>
            <a:off x="539552" y="797542"/>
            <a:ext cx="772449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94146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30 CuadroTexto"/>
          <p:cNvSpPr txBox="1"/>
          <p:nvPr/>
        </p:nvSpPr>
        <p:spPr>
          <a:xfrm>
            <a:off x="467544" y="2780928"/>
            <a:ext cx="8136904" cy="1569660"/>
          </a:xfrm>
          <a:prstGeom prst="rect">
            <a:avLst/>
          </a:prstGeom>
          <a:noFill/>
        </p:spPr>
        <p:txBody>
          <a:bodyPr wrap="square" rtlCol="0">
            <a:spAutoFit/>
          </a:bodyPr>
          <a:lstStyle/>
          <a:p>
            <a:r>
              <a:rPr lang="es-MX" sz="3200" dirty="0" smtClean="0">
                <a:solidFill>
                  <a:srgbClr val="1F497D">
                    <a:lumMod val="75000"/>
                  </a:srgbClr>
                </a:solidFill>
                <a:latin typeface="Arial" pitchFamily="34" charset="0"/>
                <a:cs typeface="Arial" pitchFamily="34" charset="0"/>
              </a:rPr>
              <a:t>II. Personas privadas de libertad dependientes de la justicia federal o nacional en establecimientos provinciales.</a:t>
            </a:r>
            <a:endParaRPr lang="es-MX" sz="3200" dirty="0">
              <a:solidFill>
                <a:srgbClr val="1F497D">
                  <a:lumMod val="75000"/>
                </a:srgbClr>
              </a:solidFill>
              <a:latin typeface="Arial" pitchFamily="34" charset="0"/>
              <a:cs typeface="Arial" pitchFamily="34" charset="0"/>
            </a:endParaRPr>
          </a:p>
        </p:txBody>
      </p:sp>
      <p:sp>
        <p:nvSpPr>
          <p:cNvPr id="7" name="6 Rectángulo"/>
          <p:cNvSpPr/>
          <p:nvPr/>
        </p:nvSpPr>
        <p:spPr>
          <a:xfrm>
            <a:off x="107504" y="5780087"/>
            <a:ext cx="338437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prstClr val="white"/>
              </a:solidFill>
            </a:endParaRPr>
          </a:p>
        </p:txBody>
      </p:sp>
      <p:cxnSp>
        <p:nvCxnSpPr>
          <p:cNvPr id="3" name="2 Conector recto"/>
          <p:cNvCxnSpPr/>
          <p:nvPr/>
        </p:nvCxnSpPr>
        <p:spPr>
          <a:xfrm>
            <a:off x="467544" y="4437112"/>
            <a:ext cx="849694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72493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1 Título"/>
          <p:cNvSpPr txBox="1">
            <a:spLocks/>
          </p:cNvSpPr>
          <p:nvPr/>
        </p:nvSpPr>
        <p:spPr>
          <a:xfrm>
            <a:off x="683568" y="256385"/>
            <a:ext cx="7824349"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4000" b="1" dirty="0" smtClean="0">
                <a:solidFill>
                  <a:prstClr val="white"/>
                </a:solidFill>
                <a:latin typeface="Arial"/>
                <a:cs typeface="Arial"/>
              </a:rPr>
              <a:t>Introducción</a:t>
            </a:r>
            <a:endParaRPr lang="es-AR" sz="4000" b="1" dirty="0">
              <a:solidFill>
                <a:prstClr val="white"/>
              </a:solidFill>
              <a:latin typeface="Arial"/>
              <a:cs typeface="Arial"/>
            </a:endParaRPr>
          </a:p>
        </p:txBody>
      </p:sp>
      <p:sp>
        <p:nvSpPr>
          <p:cNvPr id="4" name="3 Rectángulo"/>
          <p:cNvSpPr/>
          <p:nvPr/>
        </p:nvSpPr>
        <p:spPr>
          <a:xfrm>
            <a:off x="107504" y="5733256"/>
            <a:ext cx="338437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prstClr val="white"/>
              </a:solidFill>
            </a:endParaRPr>
          </a:p>
        </p:txBody>
      </p:sp>
      <p:sp>
        <p:nvSpPr>
          <p:cNvPr id="6" name="2 Marcador de contenido"/>
          <p:cNvSpPr txBox="1">
            <a:spLocks/>
          </p:cNvSpPr>
          <p:nvPr/>
        </p:nvSpPr>
        <p:spPr>
          <a:xfrm>
            <a:off x="467544" y="1988840"/>
            <a:ext cx="8003232" cy="37444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spcBef>
                <a:spcPts val="0"/>
              </a:spcBef>
              <a:defRPr/>
            </a:pPr>
            <a:r>
              <a:rPr lang="es-MX" sz="1700" dirty="0" smtClean="0">
                <a:solidFill>
                  <a:srgbClr val="1F497D">
                    <a:lumMod val="75000"/>
                  </a:srgbClr>
                </a:solidFill>
                <a:latin typeface="Arial"/>
                <a:cs typeface="Arial"/>
              </a:rPr>
              <a:t>Como se menciona al comienzo del documento, la información presentada en la primera parte corresponde a la situación de los/as detenidos/as que independientemente del fuero o jurisdicción de la cual se encuentran a disposición judicial, se alojan en establecimientos del SPF. </a:t>
            </a:r>
          </a:p>
          <a:p>
            <a:pPr algn="just">
              <a:spcBef>
                <a:spcPts val="0"/>
              </a:spcBef>
              <a:defRPr/>
            </a:pPr>
            <a:endParaRPr lang="es-MX" sz="1700" dirty="0" smtClean="0">
              <a:solidFill>
                <a:srgbClr val="1F497D">
                  <a:lumMod val="75000"/>
                </a:srgbClr>
              </a:solidFill>
              <a:latin typeface="Arial"/>
              <a:cs typeface="Arial"/>
            </a:endParaRPr>
          </a:p>
          <a:p>
            <a:pPr algn="just">
              <a:spcBef>
                <a:spcPts val="0"/>
              </a:spcBef>
              <a:defRPr/>
            </a:pPr>
            <a:r>
              <a:rPr lang="es-MX" sz="1700" dirty="0" smtClean="0">
                <a:solidFill>
                  <a:srgbClr val="1F497D">
                    <a:lumMod val="75000"/>
                  </a:srgbClr>
                </a:solidFill>
                <a:latin typeface="Arial"/>
                <a:cs typeface="Arial"/>
              </a:rPr>
              <a:t>Este universo no incluye a la totalidad de los presos federales, debido a que el SPF no contabiliza en sus reportes la información vinculada a detenidos bajo jurisdicción federal o nacional alojados en cárceles provinciales, institutos de menores, comisarías o escuadrones de gendarmería u otras fuerzas, ya sea provinciales o nacionales. </a:t>
            </a:r>
          </a:p>
          <a:p>
            <a:pPr algn="just">
              <a:spcBef>
                <a:spcPts val="0"/>
              </a:spcBef>
              <a:defRPr/>
            </a:pPr>
            <a:endParaRPr lang="es-MX" sz="1700" dirty="0" smtClean="0">
              <a:solidFill>
                <a:srgbClr val="1F497D">
                  <a:lumMod val="75000"/>
                </a:srgbClr>
              </a:solidFill>
              <a:latin typeface="Arial"/>
              <a:cs typeface="Arial"/>
            </a:endParaRPr>
          </a:p>
          <a:p>
            <a:pPr algn="just">
              <a:spcBef>
                <a:spcPts val="0"/>
              </a:spcBef>
              <a:defRPr/>
            </a:pPr>
            <a:r>
              <a:rPr lang="es-MX" sz="1700" dirty="0" smtClean="0">
                <a:solidFill>
                  <a:srgbClr val="1F497D">
                    <a:lumMod val="75000"/>
                  </a:srgbClr>
                </a:solidFill>
                <a:latin typeface="Arial"/>
                <a:cs typeface="Arial"/>
              </a:rPr>
              <a:t>A los fines de continuar indagando y conociendo las situaciones en las que se encuentran los detenidos a disposición de la justicia federal o nacional en dependencias distintas de las del SPF, se solicitó dicha información a los fiscales federales de distrito en las provincias que -de acuerdo a la última información publica disponible- registraban la mayor cantidad de detenidos/as federales en establecimientos provinciales.   </a:t>
            </a:r>
            <a:endParaRPr lang="es-MX" sz="1700" dirty="0">
              <a:solidFill>
                <a:srgbClr val="1F497D">
                  <a:lumMod val="75000"/>
                </a:srgbClr>
              </a:solidFill>
              <a:latin typeface="Arial"/>
              <a:cs typeface="Arial"/>
            </a:endParaRPr>
          </a:p>
        </p:txBody>
      </p:sp>
    </p:spTree>
    <p:extLst>
      <p:ext uri="{BB962C8B-B14F-4D97-AF65-F5344CB8AC3E}">
        <p14:creationId xmlns:p14="http://schemas.microsoft.com/office/powerpoint/2010/main" val="42038575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1 Título"/>
          <p:cNvSpPr txBox="1">
            <a:spLocks/>
          </p:cNvSpPr>
          <p:nvPr/>
        </p:nvSpPr>
        <p:spPr>
          <a:xfrm>
            <a:off x="683568" y="256385"/>
            <a:ext cx="7824349"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4000" b="1" dirty="0" smtClean="0">
                <a:solidFill>
                  <a:schemeClr val="bg1"/>
                </a:solidFill>
                <a:latin typeface="Arial"/>
                <a:ea typeface="+mn-ea"/>
                <a:cs typeface="Arial"/>
              </a:rPr>
              <a:t>Objetivos</a:t>
            </a:r>
            <a:endParaRPr lang="es-AR" sz="4000" b="1" dirty="0">
              <a:solidFill>
                <a:schemeClr val="bg1"/>
              </a:solidFill>
              <a:latin typeface="Arial"/>
              <a:ea typeface="+mn-ea"/>
              <a:cs typeface="Arial"/>
            </a:endParaRPr>
          </a:p>
        </p:txBody>
      </p:sp>
      <p:sp>
        <p:nvSpPr>
          <p:cNvPr id="8" name="2 Marcador de contenido"/>
          <p:cNvSpPr>
            <a:spLocks noGrp="1"/>
          </p:cNvSpPr>
          <p:nvPr>
            <p:ph idx="1"/>
          </p:nvPr>
        </p:nvSpPr>
        <p:spPr>
          <a:xfrm>
            <a:off x="683568" y="2032248"/>
            <a:ext cx="7704855" cy="4421088"/>
          </a:xfrm>
        </p:spPr>
        <p:txBody>
          <a:bodyPr>
            <a:normAutofit fontScale="70000" lnSpcReduction="20000"/>
          </a:bodyPr>
          <a:lstStyle/>
          <a:p>
            <a:pPr marL="0" indent="0" algn="just">
              <a:buNone/>
            </a:pPr>
            <a:r>
              <a:rPr lang="es-MX" sz="2600" dirty="0">
                <a:solidFill>
                  <a:schemeClr val="tx2">
                    <a:lumMod val="75000"/>
                  </a:schemeClr>
                </a:solidFill>
                <a:latin typeface="Arial"/>
                <a:cs typeface="Arial"/>
              </a:rPr>
              <a:t>Se espera que estos reportes colaboren en la difusión de la información recibida de primera mano por el SPF y sirvan de herramienta de análisis para la Procuraduría. </a:t>
            </a:r>
          </a:p>
          <a:p>
            <a:pPr marL="0" indent="0" algn="just">
              <a:buNone/>
            </a:pPr>
            <a:endParaRPr lang="es-MX" sz="2600" dirty="0">
              <a:solidFill>
                <a:schemeClr val="tx2">
                  <a:lumMod val="75000"/>
                </a:schemeClr>
              </a:solidFill>
              <a:latin typeface="Arial"/>
              <a:cs typeface="Arial"/>
            </a:endParaRPr>
          </a:p>
          <a:p>
            <a:pPr marL="0" indent="0" algn="just">
              <a:buNone/>
            </a:pPr>
            <a:r>
              <a:rPr lang="es-MX" sz="2600" u="sng" dirty="0">
                <a:solidFill>
                  <a:schemeClr val="tx2">
                    <a:lumMod val="75000"/>
                  </a:schemeClr>
                </a:solidFill>
                <a:latin typeface="Arial"/>
                <a:cs typeface="Arial"/>
              </a:rPr>
              <a:t>Objetivos específicos:</a:t>
            </a:r>
          </a:p>
          <a:p>
            <a:pPr marL="0" indent="0" algn="just">
              <a:buNone/>
            </a:pPr>
            <a:endParaRPr lang="es-MX" sz="2600" u="sng" dirty="0">
              <a:solidFill>
                <a:schemeClr val="tx2">
                  <a:lumMod val="75000"/>
                </a:schemeClr>
              </a:solidFill>
              <a:latin typeface="Arial"/>
              <a:cs typeface="Arial"/>
            </a:endParaRPr>
          </a:p>
          <a:p>
            <a:pPr algn="just"/>
            <a:r>
              <a:rPr lang="es-MX" sz="2600" dirty="0">
                <a:solidFill>
                  <a:schemeClr val="tx2">
                    <a:lumMod val="75000"/>
                  </a:schemeClr>
                </a:solidFill>
                <a:latin typeface="Arial"/>
                <a:cs typeface="Arial"/>
              </a:rPr>
              <a:t>Difundir la evolución de la población </a:t>
            </a:r>
            <a:r>
              <a:rPr lang="es-MX" sz="2600" dirty="0" smtClean="0">
                <a:solidFill>
                  <a:schemeClr val="tx2">
                    <a:lumMod val="75000"/>
                  </a:schemeClr>
                </a:solidFill>
                <a:latin typeface="Arial"/>
                <a:cs typeface="Arial"/>
              </a:rPr>
              <a:t>penal.</a:t>
            </a:r>
            <a:endParaRPr lang="es-MX" sz="2600" dirty="0">
              <a:solidFill>
                <a:schemeClr val="tx2">
                  <a:lumMod val="75000"/>
                </a:schemeClr>
              </a:solidFill>
              <a:latin typeface="Arial"/>
              <a:cs typeface="Arial"/>
            </a:endParaRPr>
          </a:p>
          <a:p>
            <a:pPr algn="just"/>
            <a:endParaRPr lang="es-MX" sz="2600" dirty="0">
              <a:solidFill>
                <a:schemeClr val="tx2">
                  <a:lumMod val="75000"/>
                </a:schemeClr>
              </a:solidFill>
              <a:latin typeface="Arial"/>
              <a:cs typeface="Arial"/>
            </a:endParaRPr>
          </a:p>
          <a:p>
            <a:pPr algn="just"/>
            <a:r>
              <a:rPr lang="es-MX" sz="2600" dirty="0">
                <a:solidFill>
                  <a:schemeClr val="tx2">
                    <a:lumMod val="75000"/>
                  </a:schemeClr>
                </a:solidFill>
                <a:latin typeface="Arial"/>
                <a:cs typeface="Arial"/>
              </a:rPr>
              <a:t>Conocer su composición de acuerdo a variables socio-demográficas y relativas a la progresión de la pena.</a:t>
            </a:r>
          </a:p>
          <a:p>
            <a:pPr algn="just"/>
            <a:endParaRPr lang="es-MX" sz="2600" dirty="0">
              <a:solidFill>
                <a:schemeClr val="tx2">
                  <a:lumMod val="75000"/>
                </a:schemeClr>
              </a:solidFill>
              <a:latin typeface="Arial"/>
              <a:cs typeface="Arial"/>
            </a:endParaRPr>
          </a:p>
          <a:p>
            <a:pPr algn="just"/>
            <a:r>
              <a:rPr lang="es-MX" sz="2600" dirty="0">
                <a:solidFill>
                  <a:schemeClr val="tx2">
                    <a:lumMod val="75000"/>
                  </a:schemeClr>
                </a:solidFill>
                <a:latin typeface="Arial"/>
                <a:cs typeface="Arial"/>
              </a:rPr>
              <a:t>Observar cómo se plasman algunos criterios judiciales sobre la población encarcelada. </a:t>
            </a:r>
          </a:p>
          <a:p>
            <a:pPr algn="just"/>
            <a:endParaRPr lang="es-MX" sz="2600" dirty="0">
              <a:solidFill>
                <a:schemeClr val="tx2">
                  <a:lumMod val="75000"/>
                </a:schemeClr>
              </a:solidFill>
              <a:latin typeface="Arial"/>
              <a:cs typeface="Arial"/>
            </a:endParaRPr>
          </a:p>
          <a:p>
            <a:pPr algn="just"/>
            <a:r>
              <a:rPr lang="es-MX" sz="2600" dirty="0">
                <a:solidFill>
                  <a:schemeClr val="tx2">
                    <a:lumMod val="75000"/>
                  </a:schemeClr>
                </a:solidFill>
                <a:latin typeface="Arial"/>
                <a:cs typeface="Arial"/>
              </a:rPr>
              <a:t>Focalizar en características específicas de colectivos vulnerables (mujeres-jóvenes adultos).</a:t>
            </a:r>
          </a:p>
          <a:p>
            <a:pPr marL="0" indent="0" algn="just">
              <a:buNone/>
            </a:pPr>
            <a:endParaRPr lang="es-MX" sz="2200" dirty="0" smtClean="0"/>
          </a:p>
        </p:txBody>
      </p:sp>
    </p:spTree>
    <p:extLst>
      <p:ext uri="{BB962C8B-B14F-4D97-AF65-F5344CB8AC3E}">
        <p14:creationId xmlns:p14="http://schemas.microsoft.com/office/powerpoint/2010/main" val="10335778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1 Título"/>
          <p:cNvSpPr txBox="1">
            <a:spLocks/>
          </p:cNvSpPr>
          <p:nvPr/>
        </p:nvSpPr>
        <p:spPr>
          <a:xfrm>
            <a:off x="254213"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smtClean="0">
                <a:solidFill>
                  <a:srgbClr val="1F497D">
                    <a:lumMod val="75000"/>
                  </a:srgbClr>
                </a:solidFill>
                <a:latin typeface="Arial" pitchFamily="34" charset="0"/>
                <a:cs typeface="Arial" pitchFamily="34" charset="0"/>
              </a:rPr>
              <a:t>Criterios metodológicos</a:t>
            </a:r>
            <a:r>
              <a:rPr lang="es-MX" sz="2400" dirty="0">
                <a:solidFill>
                  <a:srgbClr val="1F497D">
                    <a:lumMod val="75000"/>
                  </a:srgbClr>
                </a:solidFill>
                <a:latin typeface="Arial" pitchFamily="34" charset="0"/>
                <a:cs typeface="Arial" pitchFamily="34" charset="0"/>
              </a:rPr>
              <a:t/>
            </a:r>
            <a:br>
              <a:rPr lang="es-MX" sz="2400" dirty="0">
                <a:solidFill>
                  <a:srgbClr val="1F497D">
                    <a:lumMod val="75000"/>
                  </a:srgbClr>
                </a:solidFill>
                <a:latin typeface="Arial" pitchFamily="34" charset="0"/>
                <a:cs typeface="Arial" pitchFamily="34" charset="0"/>
              </a:rPr>
            </a:br>
            <a:endParaRPr lang="es-AR" sz="2400" dirty="0">
              <a:solidFill>
                <a:srgbClr val="1F497D">
                  <a:lumMod val="75000"/>
                </a:srgbClr>
              </a:solidFill>
              <a:latin typeface="Arial" pitchFamily="34" charset="0"/>
              <a:cs typeface="Arial" pitchFamily="34" charset="0"/>
            </a:endParaRPr>
          </a:p>
        </p:txBody>
      </p:sp>
      <p:cxnSp>
        <p:nvCxnSpPr>
          <p:cNvPr id="6"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17" name="16 Rectángulo"/>
          <p:cNvSpPr/>
          <p:nvPr/>
        </p:nvSpPr>
        <p:spPr>
          <a:xfrm>
            <a:off x="107504" y="5783514"/>
            <a:ext cx="3385722" cy="2029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sp>
        <p:nvSpPr>
          <p:cNvPr id="22" name="21 CuadroTexto"/>
          <p:cNvSpPr txBox="1"/>
          <p:nvPr/>
        </p:nvSpPr>
        <p:spPr>
          <a:xfrm>
            <a:off x="4057351" y="1324506"/>
            <a:ext cx="4985573" cy="1600438"/>
          </a:xfrm>
          <a:prstGeom prst="rect">
            <a:avLst/>
          </a:prstGeom>
          <a:noFill/>
        </p:spPr>
        <p:txBody>
          <a:bodyPr wrap="square" rtlCol="0">
            <a:spAutoFit/>
          </a:bodyPr>
          <a:lstStyle/>
          <a:p>
            <a:pPr algn="just"/>
            <a:r>
              <a:rPr lang="es-MX" sz="1400" dirty="0" smtClean="0">
                <a:solidFill>
                  <a:srgbClr val="1F497D">
                    <a:lumMod val="75000"/>
                  </a:srgbClr>
                </a:solidFill>
                <a:latin typeface="Arial" pitchFamily="34" charset="0"/>
                <a:cs typeface="Arial" pitchFamily="34" charset="0"/>
              </a:rPr>
              <a:t>De acuerdo la información disponible publicada por </a:t>
            </a:r>
            <a:r>
              <a:rPr lang="es-MX" sz="1400" dirty="0">
                <a:solidFill>
                  <a:srgbClr val="1F497D">
                    <a:lumMod val="75000"/>
                  </a:srgbClr>
                </a:solidFill>
                <a:latin typeface="Arial" pitchFamily="34" charset="0"/>
                <a:cs typeface="Arial" pitchFamily="34" charset="0"/>
              </a:rPr>
              <a:t>el Sistema Estadístico sobre Ejecución de la Pena </a:t>
            </a:r>
            <a:r>
              <a:rPr lang="es-MX" sz="1400" dirty="0" smtClean="0">
                <a:solidFill>
                  <a:srgbClr val="1F497D">
                    <a:lumMod val="75000"/>
                  </a:srgbClr>
                </a:solidFill>
                <a:latin typeface="Arial" pitchFamily="34" charset="0"/>
                <a:cs typeface="Arial" pitchFamily="34" charset="0"/>
              </a:rPr>
              <a:t>(SNEEP) del Ministerio de Justicia y Derechos Humanos, permitió establecer el dimensionamiento respecto de las principales provincias que alojan detenidos a disposición de la Justicia Nacional y Provincial.</a:t>
            </a:r>
            <a:endParaRPr lang="es-AR" sz="1400" dirty="0">
              <a:solidFill>
                <a:srgbClr val="1F497D">
                  <a:lumMod val="75000"/>
                </a:srgbClr>
              </a:solidFill>
              <a:latin typeface="Arial" pitchFamily="34" charset="0"/>
              <a:cs typeface="Arial" pitchFamily="34" charset="0"/>
            </a:endParaRPr>
          </a:p>
        </p:txBody>
      </p:sp>
      <p:sp>
        <p:nvSpPr>
          <p:cNvPr id="25" name="24 CuadroTexto"/>
          <p:cNvSpPr txBox="1"/>
          <p:nvPr/>
        </p:nvSpPr>
        <p:spPr>
          <a:xfrm>
            <a:off x="4057143" y="2929507"/>
            <a:ext cx="4990154" cy="3539430"/>
          </a:xfrm>
          <a:prstGeom prst="rect">
            <a:avLst/>
          </a:prstGeom>
          <a:noFill/>
        </p:spPr>
        <p:txBody>
          <a:bodyPr wrap="square" rtlCol="0">
            <a:spAutoFit/>
          </a:bodyPr>
          <a:lstStyle/>
          <a:p>
            <a:pPr algn="just"/>
            <a:r>
              <a:rPr lang="es-MX" sz="1400" dirty="0" smtClean="0">
                <a:solidFill>
                  <a:srgbClr val="1F497D">
                    <a:lumMod val="75000"/>
                  </a:srgbClr>
                </a:solidFill>
                <a:latin typeface="Arial" pitchFamily="34" charset="0"/>
                <a:cs typeface="Arial" pitchFamily="34" charset="0"/>
              </a:rPr>
              <a:t>Atendiendo que en 2012, la suma de esta población  alojada en las provincias de Córdoba, Mendoza, Entre Ríos y Santa Fe alcanza al 74% de este universo, se consideró que sería suficiente -para establecer una muestra de aproximación significativa- solicitar información detallada a estas jurisdicciones respecto de las personas allí detenidas. Habiéndose publicado la información correspondiente al año 2013, se corrobora el crecimiento en la provincia de Buenos Aires y se considera la posibilidad de comenzar a publicar su actualización periódicamente. </a:t>
            </a:r>
          </a:p>
          <a:p>
            <a:pPr algn="just"/>
            <a:endParaRPr lang="es-MX" sz="1400" dirty="0">
              <a:solidFill>
                <a:srgbClr val="1F497D">
                  <a:lumMod val="75000"/>
                </a:srgbClr>
              </a:solidFill>
              <a:latin typeface="Arial" pitchFamily="34" charset="0"/>
              <a:cs typeface="Arial" pitchFamily="34" charset="0"/>
            </a:endParaRPr>
          </a:p>
          <a:p>
            <a:pPr algn="just"/>
            <a:r>
              <a:rPr lang="es-MX" sz="1400" dirty="0" smtClean="0">
                <a:solidFill>
                  <a:srgbClr val="1F497D">
                    <a:lumMod val="75000"/>
                  </a:srgbClr>
                </a:solidFill>
                <a:latin typeface="Arial" pitchFamily="34" charset="0"/>
                <a:cs typeface="Arial" pitchFamily="34" charset="0"/>
              </a:rPr>
              <a:t>Esta incorporación al informe de población penal resulta relevante en la medida en que ilumina en mayor proporción el fenómeno del encarcelamiento producido por los órganos judiciales y federales en diferentes archipiélagos carcelarios del país. </a:t>
            </a:r>
            <a:endParaRPr lang="es-AR" sz="1400" dirty="0">
              <a:solidFill>
                <a:srgbClr val="1F497D">
                  <a:lumMod val="75000"/>
                </a:srgbClr>
              </a:solidFill>
              <a:latin typeface="Arial" pitchFamily="34" charset="0"/>
              <a:cs typeface="Arial" pitchFamily="34" charset="0"/>
            </a:endParaRPr>
          </a:p>
        </p:txBody>
      </p:sp>
      <p:graphicFrame>
        <p:nvGraphicFramePr>
          <p:cNvPr id="14" name="13 Tabla"/>
          <p:cNvGraphicFramePr>
            <a:graphicFrameLocks noGrp="1"/>
          </p:cNvGraphicFramePr>
          <p:nvPr>
            <p:extLst>
              <p:ext uri="{D42A27DB-BD31-4B8C-83A1-F6EECF244321}">
                <p14:modId xmlns:p14="http://schemas.microsoft.com/office/powerpoint/2010/main" val="1206193046"/>
              </p:ext>
            </p:extLst>
          </p:nvPr>
        </p:nvGraphicFramePr>
        <p:xfrm>
          <a:off x="262070" y="1327085"/>
          <a:ext cx="3589850" cy="5336958"/>
        </p:xfrm>
        <a:graphic>
          <a:graphicData uri="http://schemas.openxmlformats.org/drawingml/2006/table">
            <a:tbl>
              <a:tblPr>
                <a:tableStyleId>{BC89EF96-8CEA-46FF-86C4-4CE0E7609802}</a:tableStyleId>
              </a:tblPr>
              <a:tblGrid>
                <a:gridCol w="1700456"/>
                <a:gridCol w="944697"/>
                <a:gridCol w="944697"/>
              </a:tblGrid>
              <a:tr h="392878">
                <a:tc gridSpan="3">
                  <a:txBody>
                    <a:bodyPr/>
                    <a:lstStyle/>
                    <a:p>
                      <a:pPr algn="ctr" fontAlgn="b"/>
                      <a:r>
                        <a:rPr lang="es-MX" sz="900" b="1" i="0" u="none" strike="noStrike" dirty="0" smtClean="0">
                          <a:solidFill>
                            <a:schemeClr val="tx1"/>
                          </a:solidFill>
                          <a:effectLst/>
                          <a:latin typeface="Arial" panose="020B0604020202020204" pitchFamily="34" charset="0"/>
                          <a:cs typeface="Arial" panose="020B0604020202020204" pitchFamily="34" charset="0"/>
                        </a:rPr>
                        <a:t>Detenidos</a:t>
                      </a:r>
                      <a:r>
                        <a:rPr lang="es-MX" sz="900" b="1" i="0" u="none" strike="noStrike" baseline="0" dirty="0" smtClean="0">
                          <a:solidFill>
                            <a:schemeClr val="tx1"/>
                          </a:solidFill>
                          <a:effectLst/>
                          <a:latin typeface="Arial" panose="020B0604020202020204" pitchFamily="34" charset="0"/>
                          <a:cs typeface="Arial" panose="020B0604020202020204" pitchFamily="34" charset="0"/>
                        </a:rPr>
                        <a:t> Federales + Nacionales </a:t>
                      </a:r>
                      <a:endParaRPr lang="es-AR" sz="9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1">
                        <a:lumMod val="85000"/>
                      </a:schemeClr>
                    </a:solidFill>
                  </a:tcPr>
                </a:tc>
                <a:tc hMerge="1">
                  <a:txBody>
                    <a:bodyPr/>
                    <a:lstStyle/>
                    <a:p>
                      <a:pPr algn="ctr" fontAlgn="b"/>
                      <a:endParaRPr lang="es-AR" sz="9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1">
                        <a:lumMod val="85000"/>
                      </a:schemeClr>
                    </a:solidFill>
                  </a:tcPr>
                </a:tc>
                <a:tc hMerge="1">
                  <a:txBody>
                    <a:bodyPr/>
                    <a:lstStyle/>
                    <a:p>
                      <a:pPr algn="ctr" fontAlgn="b"/>
                      <a:endParaRPr lang="es-AR" sz="9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1">
                        <a:lumMod val="85000"/>
                      </a:schemeClr>
                    </a:solidFill>
                  </a:tcPr>
                </a:tc>
              </a:tr>
              <a:tr h="392878">
                <a:tc>
                  <a:txBody>
                    <a:bodyPr/>
                    <a:lstStyle/>
                    <a:p>
                      <a:pPr algn="ctr" fontAlgn="b"/>
                      <a:r>
                        <a:rPr lang="es-MX" sz="900" b="1" u="none" strike="noStrike" dirty="0" smtClean="0">
                          <a:effectLst/>
                          <a:latin typeface="Arial" panose="020B0604020202020204" pitchFamily="34" charset="0"/>
                          <a:cs typeface="Arial" panose="020B0604020202020204" pitchFamily="34" charset="0"/>
                        </a:rPr>
                        <a:t>Provincia</a:t>
                      </a:r>
                      <a:endParaRPr lang="es-AR" sz="9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1">
                        <a:lumMod val="85000"/>
                      </a:schemeClr>
                    </a:solidFill>
                  </a:tcPr>
                </a:tc>
                <a:tc>
                  <a:txBody>
                    <a:bodyPr/>
                    <a:lstStyle/>
                    <a:p>
                      <a:pPr algn="ctr" fontAlgn="b"/>
                      <a:r>
                        <a:rPr lang="es-MX" sz="900" b="1" i="0" u="none" strike="noStrike" baseline="0" dirty="0" smtClean="0">
                          <a:solidFill>
                            <a:schemeClr val="tx1"/>
                          </a:solidFill>
                          <a:effectLst/>
                          <a:latin typeface="Arial" panose="020B0604020202020204" pitchFamily="34" charset="0"/>
                          <a:cs typeface="Arial" panose="020B0604020202020204" pitchFamily="34" charset="0"/>
                        </a:rPr>
                        <a:t>2012</a:t>
                      </a:r>
                      <a:endParaRPr lang="es-AR" sz="9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1">
                        <a:lumMod val="85000"/>
                      </a:schemeClr>
                    </a:solidFill>
                  </a:tcPr>
                </a:tc>
                <a:tc>
                  <a:txBody>
                    <a:bodyPr/>
                    <a:lstStyle/>
                    <a:p>
                      <a:pPr algn="ctr" fontAlgn="b"/>
                      <a:r>
                        <a:rPr lang="es-MX" sz="900" b="1" i="0" u="none" strike="noStrike" dirty="0" smtClean="0">
                          <a:solidFill>
                            <a:srgbClr val="000000"/>
                          </a:solidFill>
                          <a:effectLst/>
                          <a:latin typeface="Arial" panose="020B0604020202020204" pitchFamily="34" charset="0"/>
                          <a:cs typeface="Arial" panose="020B0604020202020204" pitchFamily="34" charset="0"/>
                        </a:rPr>
                        <a:t>2013</a:t>
                      </a:r>
                      <a:endParaRPr lang="es-AR" sz="9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1">
                        <a:lumMod val="85000"/>
                      </a:schemeClr>
                    </a:solidFill>
                  </a:tcPr>
                </a:tc>
              </a:tr>
              <a:tr h="213362">
                <a:tc>
                  <a:txBody>
                    <a:bodyPr/>
                    <a:lstStyle/>
                    <a:p>
                      <a:pPr algn="l" fontAlgn="b"/>
                      <a:r>
                        <a:rPr lang="es-AR" sz="900" u="none" strike="noStrike" dirty="0" smtClean="0">
                          <a:effectLst/>
                          <a:latin typeface="Arial" panose="020B0604020202020204" pitchFamily="34" charset="0"/>
                          <a:cs typeface="Arial" panose="020B0604020202020204" pitchFamily="34" charset="0"/>
                        </a:rPr>
                        <a:t>1-Córdoba</a:t>
                      </a:r>
                      <a:endParaRPr lang="es-AR" sz="9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AR" sz="900" u="none" strike="noStrike" dirty="0">
                          <a:effectLst/>
                          <a:latin typeface="Arial" panose="020B0604020202020204" pitchFamily="34" charset="0"/>
                          <a:cs typeface="Arial" panose="020B0604020202020204" pitchFamily="34" charset="0"/>
                        </a:rPr>
                        <a:t>438</a:t>
                      </a:r>
                      <a:endParaRPr lang="es-AR" sz="9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MX" sz="900" b="1" i="0" u="none" strike="noStrike" dirty="0" smtClean="0">
                          <a:solidFill>
                            <a:srgbClr val="000000"/>
                          </a:solidFill>
                          <a:effectLst/>
                          <a:latin typeface="Arial" panose="020B0604020202020204" pitchFamily="34" charset="0"/>
                          <a:cs typeface="Arial" panose="020B0604020202020204" pitchFamily="34" charset="0"/>
                        </a:rPr>
                        <a:t>312</a:t>
                      </a:r>
                      <a:endParaRPr lang="es-AR" sz="9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213362">
                <a:tc>
                  <a:txBody>
                    <a:bodyPr/>
                    <a:lstStyle/>
                    <a:p>
                      <a:pPr algn="l" fontAlgn="b"/>
                      <a:r>
                        <a:rPr lang="es-AR" sz="900" u="none" strike="noStrike" dirty="0" smtClean="0">
                          <a:effectLst/>
                          <a:latin typeface="Arial" panose="020B0604020202020204" pitchFamily="34" charset="0"/>
                          <a:cs typeface="Arial" panose="020B0604020202020204" pitchFamily="34" charset="0"/>
                        </a:rPr>
                        <a:t>2-Mendoza</a:t>
                      </a:r>
                      <a:endParaRPr lang="es-AR" sz="9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AR" sz="900" u="none" strike="noStrike" dirty="0">
                          <a:effectLst/>
                          <a:latin typeface="Arial" panose="020B0604020202020204" pitchFamily="34" charset="0"/>
                          <a:cs typeface="Arial" panose="020B0604020202020204" pitchFamily="34" charset="0"/>
                        </a:rPr>
                        <a:t>321</a:t>
                      </a:r>
                      <a:endParaRPr lang="es-AR" sz="9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MX" sz="900" b="1" i="0" u="none" strike="noStrike" dirty="0" smtClean="0">
                          <a:solidFill>
                            <a:srgbClr val="000000"/>
                          </a:solidFill>
                          <a:effectLst/>
                          <a:latin typeface="Arial" panose="020B0604020202020204" pitchFamily="34" charset="0"/>
                          <a:cs typeface="Arial" panose="020B0604020202020204" pitchFamily="34" charset="0"/>
                        </a:rPr>
                        <a:t>353</a:t>
                      </a:r>
                      <a:endParaRPr lang="es-AR" sz="9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213362">
                <a:tc>
                  <a:txBody>
                    <a:bodyPr/>
                    <a:lstStyle/>
                    <a:p>
                      <a:pPr algn="l" fontAlgn="b"/>
                      <a:r>
                        <a:rPr lang="es-AR" sz="900" u="none" strike="noStrike" dirty="0" smtClean="0">
                          <a:effectLst/>
                          <a:latin typeface="Arial" panose="020B0604020202020204" pitchFamily="34" charset="0"/>
                          <a:cs typeface="Arial" panose="020B0604020202020204" pitchFamily="34" charset="0"/>
                        </a:rPr>
                        <a:t>3-Entre Ríos</a:t>
                      </a:r>
                      <a:endParaRPr lang="es-AR" sz="9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AR" sz="900" u="none" strike="noStrike" dirty="0">
                          <a:effectLst/>
                          <a:latin typeface="Arial" panose="020B0604020202020204" pitchFamily="34" charset="0"/>
                          <a:cs typeface="Arial" panose="020B0604020202020204" pitchFamily="34" charset="0"/>
                        </a:rPr>
                        <a:t>157</a:t>
                      </a:r>
                      <a:endParaRPr lang="es-AR" sz="9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MX" sz="900" b="1" i="0" u="none" strike="noStrike" dirty="0" smtClean="0">
                          <a:solidFill>
                            <a:srgbClr val="000000"/>
                          </a:solidFill>
                          <a:effectLst/>
                          <a:latin typeface="Arial" panose="020B0604020202020204" pitchFamily="34" charset="0"/>
                          <a:cs typeface="Arial" panose="020B0604020202020204" pitchFamily="34" charset="0"/>
                        </a:rPr>
                        <a:t>177</a:t>
                      </a:r>
                      <a:endParaRPr lang="es-AR" sz="9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224030">
                <a:tc>
                  <a:txBody>
                    <a:bodyPr/>
                    <a:lstStyle/>
                    <a:p>
                      <a:pPr algn="l" fontAlgn="b"/>
                      <a:r>
                        <a:rPr lang="es-AR" sz="900" u="none" strike="noStrike" dirty="0" smtClean="0">
                          <a:effectLst/>
                          <a:latin typeface="Arial" panose="020B0604020202020204" pitchFamily="34" charset="0"/>
                          <a:cs typeface="Arial" panose="020B0604020202020204" pitchFamily="34" charset="0"/>
                        </a:rPr>
                        <a:t>4-Santa </a:t>
                      </a:r>
                      <a:r>
                        <a:rPr lang="es-AR" sz="900" u="none" strike="noStrike" dirty="0">
                          <a:effectLst/>
                          <a:latin typeface="Arial" panose="020B0604020202020204" pitchFamily="34" charset="0"/>
                          <a:cs typeface="Arial" panose="020B0604020202020204" pitchFamily="34" charset="0"/>
                        </a:rPr>
                        <a:t>Fe</a:t>
                      </a:r>
                      <a:endParaRPr lang="es-AR" sz="9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AR" sz="900" b="1" u="none" strike="noStrike" dirty="0">
                          <a:effectLst/>
                          <a:latin typeface="Arial" panose="020B0604020202020204" pitchFamily="34" charset="0"/>
                          <a:cs typeface="Arial" panose="020B0604020202020204" pitchFamily="34" charset="0"/>
                        </a:rPr>
                        <a:t>132</a:t>
                      </a:r>
                      <a:endParaRPr lang="es-AR" sz="9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MX" sz="900" b="1" i="0" u="none" strike="noStrike" dirty="0" smtClean="0">
                          <a:solidFill>
                            <a:srgbClr val="000000"/>
                          </a:solidFill>
                          <a:effectLst/>
                          <a:latin typeface="Arial" panose="020B0604020202020204" pitchFamily="34" charset="0"/>
                          <a:cs typeface="Arial" panose="020B0604020202020204" pitchFamily="34" charset="0"/>
                        </a:rPr>
                        <a:t>108</a:t>
                      </a:r>
                      <a:endParaRPr lang="es-AR" sz="9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213362">
                <a:tc>
                  <a:txBody>
                    <a:bodyPr/>
                    <a:lstStyle/>
                    <a:p>
                      <a:pPr algn="l" fontAlgn="b"/>
                      <a:r>
                        <a:rPr lang="es-AR" sz="900" u="none" strike="noStrike" dirty="0" smtClean="0">
                          <a:effectLst/>
                          <a:latin typeface="Arial" panose="020B0604020202020204" pitchFamily="34" charset="0"/>
                          <a:cs typeface="Arial" panose="020B0604020202020204" pitchFamily="34" charset="0"/>
                        </a:rPr>
                        <a:t>San </a:t>
                      </a:r>
                      <a:r>
                        <a:rPr lang="es-AR" sz="900" u="none" strike="noStrike" dirty="0">
                          <a:effectLst/>
                          <a:latin typeface="Arial" panose="020B0604020202020204" pitchFamily="34" charset="0"/>
                          <a:cs typeface="Arial" panose="020B0604020202020204" pitchFamily="34" charset="0"/>
                        </a:rPr>
                        <a:t>Juan</a:t>
                      </a:r>
                      <a:endParaRPr lang="es-A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AR" sz="900" u="none" strike="noStrike" dirty="0">
                          <a:effectLst/>
                          <a:latin typeface="Arial" panose="020B0604020202020204" pitchFamily="34" charset="0"/>
                          <a:cs typeface="Arial" panose="020B0604020202020204" pitchFamily="34" charset="0"/>
                        </a:rPr>
                        <a:t>73</a:t>
                      </a:r>
                      <a:endParaRPr lang="es-A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MX" sz="900" b="0" i="0" u="none" strike="noStrike" dirty="0" smtClean="0">
                          <a:solidFill>
                            <a:srgbClr val="000000"/>
                          </a:solidFill>
                          <a:effectLst/>
                          <a:latin typeface="Arial" panose="020B0604020202020204" pitchFamily="34" charset="0"/>
                          <a:cs typeface="Arial" panose="020B0604020202020204" pitchFamily="34" charset="0"/>
                        </a:rPr>
                        <a:t>96</a:t>
                      </a:r>
                      <a:endParaRPr lang="es-A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213362">
                <a:tc>
                  <a:txBody>
                    <a:bodyPr/>
                    <a:lstStyle/>
                    <a:p>
                      <a:pPr algn="l" fontAlgn="b"/>
                      <a:r>
                        <a:rPr lang="es-AR" sz="900" u="none" strike="noStrike" dirty="0" smtClean="0">
                          <a:effectLst/>
                          <a:latin typeface="Arial" panose="020B0604020202020204" pitchFamily="34" charset="0"/>
                          <a:cs typeface="Arial" panose="020B0604020202020204" pitchFamily="34" charset="0"/>
                        </a:rPr>
                        <a:t>Catamarca</a:t>
                      </a:r>
                      <a:endParaRPr lang="es-A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AR" sz="900" u="none" strike="noStrike" dirty="0">
                          <a:effectLst/>
                          <a:latin typeface="Arial" panose="020B0604020202020204" pitchFamily="34" charset="0"/>
                          <a:cs typeface="Arial" panose="020B0604020202020204" pitchFamily="34" charset="0"/>
                        </a:rPr>
                        <a:t>61</a:t>
                      </a:r>
                      <a:endParaRPr lang="es-A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MX" sz="900" b="0" i="0" u="none" strike="noStrike" dirty="0" smtClean="0">
                          <a:solidFill>
                            <a:srgbClr val="000000"/>
                          </a:solidFill>
                          <a:effectLst/>
                          <a:latin typeface="Arial" panose="020B0604020202020204" pitchFamily="34" charset="0"/>
                          <a:cs typeface="Arial" panose="020B0604020202020204" pitchFamily="34" charset="0"/>
                        </a:rPr>
                        <a:t>23</a:t>
                      </a:r>
                      <a:endParaRPr lang="es-A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213362">
                <a:tc>
                  <a:txBody>
                    <a:bodyPr/>
                    <a:lstStyle/>
                    <a:p>
                      <a:pPr algn="l" fontAlgn="b"/>
                      <a:r>
                        <a:rPr lang="es-AR" sz="900" u="none" strike="noStrike" dirty="0" smtClean="0">
                          <a:effectLst/>
                          <a:latin typeface="Arial" panose="020B0604020202020204" pitchFamily="34" charset="0"/>
                          <a:cs typeface="Arial" panose="020B0604020202020204" pitchFamily="34" charset="0"/>
                        </a:rPr>
                        <a:t>Buenos </a:t>
                      </a:r>
                      <a:r>
                        <a:rPr lang="es-AR" sz="900" u="none" strike="noStrike" dirty="0">
                          <a:effectLst/>
                          <a:latin typeface="Arial" panose="020B0604020202020204" pitchFamily="34" charset="0"/>
                          <a:cs typeface="Arial" panose="020B0604020202020204" pitchFamily="34" charset="0"/>
                        </a:rPr>
                        <a:t>Aires</a:t>
                      </a:r>
                      <a:endParaRPr lang="es-A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AR" sz="900" u="none" strike="noStrike" dirty="0">
                          <a:effectLst/>
                          <a:latin typeface="Arial" panose="020B0604020202020204" pitchFamily="34" charset="0"/>
                          <a:cs typeface="Arial" panose="020B0604020202020204" pitchFamily="34" charset="0"/>
                        </a:rPr>
                        <a:t>54</a:t>
                      </a:r>
                      <a:endParaRPr lang="es-A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MX" sz="900" b="0" i="0" u="none" strike="noStrike" dirty="0" smtClean="0">
                          <a:solidFill>
                            <a:srgbClr val="000000"/>
                          </a:solidFill>
                          <a:effectLst/>
                          <a:latin typeface="Arial" panose="020B0604020202020204" pitchFamily="34" charset="0"/>
                          <a:cs typeface="Arial" panose="020B0604020202020204" pitchFamily="34" charset="0"/>
                        </a:rPr>
                        <a:t>109</a:t>
                      </a:r>
                      <a:endParaRPr lang="es-A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213362">
                <a:tc>
                  <a:txBody>
                    <a:bodyPr/>
                    <a:lstStyle/>
                    <a:p>
                      <a:pPr algn="l" fontAlgn="b"/>
                      <a:r>
                        <a:rPr lang="es-AR" sz="900" u="none" strike="noStrike" dirty="0" smtClean="0">
                          <a:effectLst/>
                          <a:latin typeface="Arial" panose="020B0604020202020204" pitchFamily="34" charset="0"/>
                          <a:cs typeface="Arial" panose="020B0604020202020204" pitchFamily="34" charset="0"/>
                        </a:rPr>
                        <a:t>Tucumán</a:t>
                      </a:r>
                      <a:endParaRPr lang="es-A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AR" sz="900" u="none" strike="noStrike">
                          <a:effectLst/>
                          <a:latin typeface="Arial" panose="020B0604020202020204" pitchFamily="34" charset="0"/>
                          <a:cs typeface="Arial" panose="020B0604020202020204" pitchFamily="34" charset="0"/>
                        </a:rPr>
                        <a:t>42</a:t>
                      </a:r>
                      <a:endParaRPr lang="es-AR" sz="9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MX" sz="900" b="0" i="0" u="none" strike="noStrike" dirty="0" smtClean="0">
                          <a:solidFill>
                            <a:srgbClr val="000000"/>
                          </a:solidFill>
                          <a:effectLst/>
                          <a:latin typeface="Arial" panose="020B0604020202020204" pitchFamily="34" charset="0"/>
                          <a:cs typeface="Arial" panose="020B0604020202020204" pitchFamily="34" charset="0"/>
                        </a:rPr>
                        <a:t>32</a:t>
                      </a:r>
                      <a:endParaRPr lang="es-A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213362">
                <a:tc>
                  <a:txBody>
                    <a:bodyPr/>
                    <a:lstStyle/>
                    <a:p>
                      <a:pPr algn="l" fontAlgn="b"/>
                      <a:r>
                        <a:rPr lang="es-AR" sz="900" u="none" strike="noStrike" dirty="0" smtClean="0">
                          <a:effectLst/>
                          <a:latin typeface="Arial" panose="020B0604020202020204" pitchFamily="34" charset="0"/>
                          <a:cs typeface="Arial" panose="020B0604020202020204" pitchFamily="34" charset="0"/>
                        </a:rPr>
                        <a:t>San </a:t>
                      </a:r>
                      <a:r>
                        <a:rPr lang="es-AR" sz="900" u="none" strike="noStrike" dirty="0">
                          <a:effectLst/>
                          <a:latin typeface="Arial" panose="020B0604020202020204" pitchFamily="34" charset="0"/>
                          <a:cs typeface="Arial" panose="020B0604020202020204" pitchFamily="34" charset="0"/>
                        </a:rPr>
                        <a:t>Luis</a:t>
                      </a:r>
                      <a:endParaRPr lang="es-A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AR" sz="900" u="none" strike="noStrike" dirty="0">
                          <a:effectLst/>
                          <a:latin typeface="Arial" panose="020B0604020202020204" pitchFamily="34" charset="0"/>
                          <a:cs typeface="Arial" panose="020B0604020202020204" pitchFamily="34" charset="0"/>
                        </a:rPr>
                        <a:t>34</a:t>
                      </a:r>
                      <a:endParaRPr lang="es-A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MX" sz="900" b="0" i="0" u="none" strike="noStrike" dirty="0" smtClean="0">
                          <a:solidFill>
                            <a:srgbClr val="000000"/>
                          </a:solidFill>
                          <a:effectLst/>
                          <a:latin typeface="Arial" panose="020B0604020202020204" pitchFamily="34" charset="0"/>
                          <a:cs typeface="Arial" panose="020B0604020202020204" pitchFamily="34" charset="0"/>
                        </a:rPr>
                        <a:t>61</a:t>
                      </a:r>
                      <a:endParaRPr lang="es-A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213362">
                <a:tc>
                  <a:txBody>
                    <a:bodyPr/>
                    <a:lstStyle/>
                    <a:p>
                      <a:pPr algn="l" fontAlgn="b"/>
                      <a:r>
                        <a:rPr lang="es-AR" sz="900" u="none" strike="noStrike" dirty="0" smtClean="0">
                          <a:effectLst/>
                          <a:latin typeface="Arial" panose="020B0604020202020204" pitchFamily="34" charset="0"/>
                          <a:cs typeface="Arial" panose="020B0604020202020204" pitchFamily="34" charset="0"/>
                        </a:rPr>
                        <a:t>Misiones</a:t>
                      </a:r>
                      <a:endParaRPr lang="es-A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AR" sz="900" u="none" strike="noStrike">
                          <a:effectLst/>
                          <a:latin typeface="Arial" panose="020B0604020202020204" pitchFamily="34" charset="0"/>
                          <a:cs typeface="Arial" panose="020B0604020202020204" pitchFamily="34" charset="0"/>
                        </a:rPr>
                        <a:t>28</a:t>
                      </a:r>
                      <a:endParaRPr lang="es-AR" sz="9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MX" sz="900" b="0" i="0" u="none" strike="noStrike" dirty="0" smtClean="0">
                          <a:solidFill>
                            <a:srgbClr val="000000"/>
                          </a:solidFill>
                          <a:effectLst/>
                          <a:latin typeface="Arial" panose="020B0604020202020204" pitchFamily="34" charset="0"/>
                          <a:cs typeface="Arial" panose="020B0604020202020204" pitchFamily="34" charset="0"/>
                        </a:rPr>
                        <a:t>20</a:t>
                      </a:r>
                      <a:endParaRPr lang="es-A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213362">
                <a:tc>
                  <a:txBody>
                    <a:bodyPr/>
                    <a:lstStyle/>
                    <a:p>
                      <a:pPr algn="l" fontAlgn="b"/>
                      <a:r>
                        <a:rPr lang="es-AR" sz="900" u="none" strike="noStrike" dirty="0" smtClean="0">
                          <a:effectLst/>
                          <a:latin typeface="Arial" panose="020B0604020202020204" pitchFamily="34" charset="0"/>
                          <a:cs typeface="Arial" panose="020B0604020202020204" pitchFamily="34" charset="0"/>
                        </a:rPr>
                        <a:t>Tierra </a:t>
                      </a:r>
                      <a:r>
                        <a:rPr lang="es-AR" sz="900" u="none" strike="noStrike" dirty="0">
                          <a:effectLst/>
                          <a:latin typeface="Arial" panose="020B0604020202020204" pitchFamily="34" charset="0"/>
                          <a:cs typeface="Arial" panose="020B0604020202020204" pitchFamily="34" charset="0"/>
                        </a:rPr>
                        <a:t>del Fuego</a:t>
                      </a:r>
                      <a:endParaRPr lang="es-A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AR" sz="900" u="none" strike="noStrike">
                          <a:effectLst/>
                          <a:latin typeface="Arial" panose="020B0604020202020204" pitchFamily="34" charset="0"/>
                          <a:cs typeface="Arial" panose="020B0604020202020204" pitchFamily="34" charset="0"/>
                        </a:rPr>
                        <a:t>19</a:t>
                      </a:r>
                      <a:endParaRPr lang="es-AR" sz="9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MX" sz="900" b="0" i="0" u="none" strike="noStrike" dirty="0" smtClean="0">
                          <a:solidFill>
                            <a:srgbClr val="000000"/>
                          </a:solidFill>
                          <a:effectLst/>
                          <a:latin typeface="Arial" panose="020B0604020202020204" pitchFamily="34" charset="0"/>
                          <a:cs typeface="Arial" panose="020B0604020202020204" pitchFamily="34" charset="0"/>
                        </a:rPr>
                        <a:t>5</a:t>
                      </a:r>
                      <a:endParaRPr lang="es-A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213362">
                <a:tc>
                  <a:txBody>
                    <a:bodyPr/>
                    <a:lstStyle/>
                    <a:p>
                      <a:pPr algn="l" fontAlgn="b"/>
                      <a:r>
                        <a:rPr lang="es-AR" sz="900" u="none" strike="noStrike" dirty="0" smtClean="0">
                          <a:effectLst/>
                          <a:latin typeface="Arial" panose="020B0604020202020204" pitchFamily="34" charset="0"/>
                          <a:cs typeface="Arial" panose="020B0604020202020204" pitchFamily="34" charset="0"/>
                        </a:rPr>
                        <a:t>Neuquén</a:t>
                      </a:r>
                      <a:endParaRPr lang="es-A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AR" sz="900" u="none" strike="noStrike" dirty="0">
                          <a:effectLst/>
                          <a:latin typeface="Arial" panose="020B0604020202020204" pitchFamily="34" charset="0"/>
                          <a:cs typeface="Arial" panose="020B0604020202020204" pitchFamily="34" charset="0"/>
                        </a:rPr>
                        <a:t>16</a:t>
                      </a:r>
                      <a:endParaRPr lang="es-A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MX" sz="900" b="0" i="0" u="none" strike="noStrike" dirty="0" smtClean="0">
                          <a:solidFill>
                            <a:srgbClr val="000000"/>
                          </a:solidFill>
                          <a:effectLst/>
                          <a:latin typeface="Arial" panose="020B0604020202020204" pitchFamily="34" charset="0"/>
                          <a:cs typeface="Arial" panose="020B0604020202020204" pitchFamily="34" charset="0"/>
                        </a:rPr>
                        <a:t>15</a:t>
                      </a:r>
                      <a:endParaRPr lang="es-A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213362">
                <a:tc>
                  <a:txBody>
                    <a:bodyPr/>
                    <a:lstStyle/>
                    <a:p>
                      <a:pPr algn="l" fontAlgn="b"/>
                      <a:r>
                        <a:rPr lang="es-AR" sz="900" u="none" strike="noStrike" dirty="0" smtClean="0">
                          <a:effectLst/>
                          <a:latin typeface="Arial" panose="020B0604020202020204" pitchFamily="34" charset="0"/>
                          <a:cs typeface="Arial" panose="020B0604020202020204" pitchFamily="34" charset="0"/>
                        </a:rPr>
                        <a:t>Santiago </a:t>
                      </a:r>
                      <a:r>
                        <a:rPr lang="es-AR" sz="900" u="none" strike="noStrike" dirty="0">
                          <a:effectLst/>
                          <a:latin typeface="Arial" panose="020B0604020202020204" pitchFamily="34" charset="0"/>
                          <a:cs typeface="Arial" panose="020B0604020202020204" pitchFamily="34" charset="0"/>
                        </a:rPr>
                        <a:t>del Estero</a:t>
                      </a:r>
                      <a:endParaRPr lang="es-A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AR" sz="900" u="none" strike="noStrike">
                          <a:effectLst/>
                          <a:latin typeface="Arial" panose="020B0604020202020204" pitchFamily="34" charset="0"/>
                          <a:cs typeface="Arial" panose="020B0604020202020204" pitchFamily="34" charset="0"/>
                        </a:rPr>
                        <a:t>13</a:t>
                      </a:r>
                      <a:endParaRPr lang="es-AR" sz="9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MX" sz="900" b="0" i="0" u="none" strike="noStrike" dirty="0" smtClean="0">
                          <a:solidFill>
                            <a:srgbClr val="000000"/>
                          </a:solidFill>
                          <a:effectLst/>
                          <a:latin typeface="Arial" panose="020B0604020202020204" pitchFamily="34" charset="0"/>
                          <a:cs typeface="Arial" panose="020B0604020202020204" pitchFamily="34" charset="0"/>
                        </a:rPr>
                        <a:t>5</a:t>
                      </a:r>
                      <a:endParaRPr lang="es-A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213362">
                <a:tc>
                  <a:txBody>
                    <a:bodyPr/>
                    <a:lstStyle/>
                    <a:p>
                      <a:pPr algn="l" fontAlgn="b"/>
                      <a:r>
                        <a:rPr lang="es-AR" sz="900" u="none" strike="noStrike" dirty="0" smtClean="0">
                          <a:effectLst/>
                          <a:latin typeface="Arial" panose="020B0604020202020204" pitchFamily="34" charset="0"/>
                          <a:cs typeface="Arial" panose="020B0604020202020204" pitchFamily="34" charset="0"/>
                        </a:rPr>
                        <a:t>La </a:t>
                      </a:r>
                      <a:r>
                        <a:rPr lang="es-AR" sz="900" u="none" strike="noStrike" dirty="0">
                          <a:effectLst/>
                          <a:latin typeface="Arial" panose="020B0604020202020204" pitchFamily="34" charset="0"/>
                          <a:cs typeface="Arial" panose="020B0604020202020204" pitchFamily="34" charset="0"/>
                        </a:rPr>
                        <a:t>Rioja</a:t>
                      </a:r>
                      <a:endParaRPr lang="es-A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AR" sz="900" u="none" strike="noStrike">
                          <a:effectLst/>
                          <a:latin typeface="Arial" panose="020B0604020202020204" pitchFamily="34" charset="0"/>
                          <a:cs typeface="Arial" panose="020B0604020202020204" pitchFamily="34" charset="0"/>
                        </a:rPr>
                        <a:t>10</a:t>
                      </a:r>
                      <a:endParaRPr lang="es-AR" sz="9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MX" sz="900" b="0" i="0" u="none" strike="noStrike" dirty="0" smtClean="0">
                          <a:solidFill>
                            <a:srgbClr val="000000"/>
                          </a:solidFill>
                          <a:effectLst/>
                          <a:latin typeface="Arial" panose="020B0604020202020204" pitchFamily="34" charset="0"/>
                          <a:cs typeface="Arial" panose="020B0604020202020204" pitchFamily="34" charset="0"/>
                        </a:rPr>
                        <a:t>11</a:t>
                      </a:r>
                      <a:endParaRPr lang="es-A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213362">
                <a:tc>
                  <a:txBody>
                    <a:bodyPr/>
                    <a:lstStyle/>
                    <a:p>
                      <a:pPr algn="l" fontAlgn="b"/>
                      <a:r>
                        <a:rPr lang="es-AR" sz="900" u="none" strike="noStrike" dirty="0" smtClean="0">
                          <a:effectLst/>
                          <a:latin typeface="Arial" panose="020B0604020202020204" pitchFamily="34" charset="0"/>
                          <a:cs typeface="Arial" panose="020B0604020202020204" pitchFamily="34" charset="0"/>
                        </a:rPr>
                        <a:t>Chaco</a:t>
                      </a:r>
                      <a:endParaRPr lang="es-A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AR" sz="900" u="none" strike="noStrike" dirty="0">
                          <a:effectLst/>
                          <a:latin typeface="Arial" panose="020B0604020202020204" pitchFamily="34" charset="0"/>
                          <a:cs typeface="Arial" panose="020B0604020202020204" pitchFamily="34" charset="0"/>
                        </a:rPr>
                        <a:t>6</a:t>
                      </a:r>
                      <a:endParaRPr lang="es-A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MX" sz="900" b="0" i="0" u="none" strike="noStrike" dirty="0" smtClean="0">
                          <a:solidFill>
                            <a:srgbClr val="000000"/>
                          </a:solidFill>
                          <a:effectLst/>
                          <a:latin typeface="Arial" panose="020B0604020202020204" pitchFamily="34" charset="0"/>
                          <a:cs typeface="Arial" panose="020B0604020202020204" pitchFamily="34" charset="0"/>
                        </a:rPr>
                        <a:t>42</a:t>
                      </a:r>
                      <a:endParaRPr lang="es-A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213362">
                <a:tc>
                  <a:txBody>
                    <a:bodyPr/>
                    <a:lstStyle/>
                    <a:p>
                      <a:pPr algn="l" fontAlgn="b"/>
                      <a:r>
                        <a:rPr lang="es-AR" sz="900" u="none" strike="noStrike" dirty="0" smtClean="0">
                          <a:effectLst/>
                          <a:latin typeface="Arial" panose="020B0604020202020204" pitchFamily="34" charset="0"/>
                          <a:cs typeface="Arial" panose="020B0604020202020204" pitchFamily="34" charset="0"/>
                        </a:rPr>
                        <a:t>Chubut</a:t>
                      </a:r>
                      <a:endParaRPr lang="es-A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AR" sz="900" u="none" strike="noStrike">
                          <a:effectLst/>
                          <a:latin typeface="Arial" panose="020B0604020202020204" pitchFamily="34" charset="0"/>
                          <a:cs typeface="Arial" panose="020B0604020202020204" pitchFamily="34" charset="0"/>
                        </a:rPr>
                        <a:t>5</a:t>
                      </a:r>
                      <a:endParaRPr lang="es-AR" sz="9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MX" sz="900" b="0" i="0" u="none" strike="noStrike" dirty="0" smtClean="0">
                          <a:solidFill>
                            <a:srgbClr val="000000"/>
                          </a:solidFill>
                          <a:effectLst/>
                          <a:latin typeface="Arial" panose="020B0604020202020204" pitchFamily="34" charset="0"/>
                          <a:cs typeface="Arial" panose="020B0604020202020204" pitchFamily="34" charset="0"/>
                        </a:rPr>
                        <a:t>11</a:t>
                      </a:r>
                      <a:endParaRPr lang="es-A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213362">
                <a:tc>
                  <a:txBody>
                    <a:bodyPr/>
                    <a:lstStyle/>
                    <a:p>
                      <a:pPr algn="l" fontAlgn="b"/>
                      <a:r>
                        <a:rPr lang="es-AR" sz="900" u="none" strike="noStrike" dirty="0" smtClean="0">
                          <a:effectLst/>
                          <a:latin typeface="Arial" panose="020B0604020202020204" pitchFamily="34" charset="0"/>
                          <a:cs typeface="Arial" panose="020B0604020202020204" pitchFamily="34" charset="0"/>
                        </a:rPr>
                        <a:t>La </a:t>
                      </a:r>
                      <a:r>
                        <a:rPr lang="es-AR" sz="900" u="none" strike="noStrike" dirty="0">
                          <a:effectLst/>
                          <a:latin typeface="Arial" panose="020B0604020202020204" pitchFamily="34" charset="0"/>
                          <a:cs typeface="Arial" panose="020B0604020202020204" pitchFamily="34" charset="0"/>
                        </a:rPr>
                        <a:t>Pampa</a:t>
                      </a:r>
                      <a:endParaRPr lang="es-A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AR" sz="900" u="none" strike="noStrike">
                          <a:effectLst/>
                          <a:latin typeface="Arial" panose="020B0604020202020204" pitchFamily="34" charset="0"/>
                          <a:cs typeface="Arial" panose="020B0604020202020204" pitchFamily="34" charset="0"/>
                        </a:rPr>
                        <a:t>2</a:t>
                      </a:r>
                      <a:endParaRPr lang="es-AR" sz="9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MX" sz="900" b="0" i="0" u="none" strike="noStrike" dirty="0" smtClean="0">
                          <a:solidFill>
                            <a:srgbClr val="000000"/>
                          </a:solidFill>
                          <a:effectLst/>
                          <a:latin typeface="Arial" panose="020B0604020202020204" pitchFamily="34" charset="0"/>
                          <a:cs typeface="Arial" panose="020B0604020202020204" pitchFamily="34" charset="0"/>
                        </a:rPr>
                        <a:t>9</a:t>
                      </a:r>
                      <a:endParaRPr lang="es-A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213362">
                <a:tc>
                  <a:txBody>
                    <a:bodyPr/>
                    <a:lstStyle/>
                    <a:p>
                      <a:pPr algn="l" fontAlgn="b"/>
                      <a:r>
                        <a:rPr lang="es-AR" sz="900" u="none" strike="noStrike" dirty="0" smtClean="0">
                          <a:effectLst/>
                          <a:latin typeface="Arial" panose="020B0604020202020204" pitchFamily="34" charset="0"/>
                          <a:cs typeface="Arial" panose="020B0604020202020204" pitchFamily="34" charset="0"/>
                        </a:rPr>
                        <a:t>Santa </a:t>
                      </a:r>
                      <a:r>
                        <a:rPr lang="es-AR" sz="900" u="none" strike="noStrike" dirty="0">
                          <a:effectLst/>
                          <a:latin typeface="Arial" panose="020B0604020202020204" pitchFamily="34" charset="0"/>
                          <a:cs typeface="Arial" panose="020B0604020202020204" pitchFamily="34" charset="0"/>
                        </a:rPr>
                        <a:t>Cruz</a:t>
                      </a:r>
                      <a:endParaRPr lang="es-A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AR" sz="900" u="none" strike="noStrike" dirty="0">
                          <a:effectLst/>
                          <a:latin typeface="Arial" panose="020B0604020202020204" pitchFamily="34" charset="0"/>
                          <a:cs typeface="Arial" panose="020B0604020202020204" pitchFamily="34" charset="0"/>
                        </a:rPr>
                        <a:t>1</a:t>
                      </a:r>
                      <a:endParaRPr lang="es-A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MX" sz="900" b="0" i="0" u="none" strike="noStrike" dirty="0" smtClean="0">
                          <a:solidFill>
                            <a:srgbClr val="000000"/>
                          </a:solidFill>
                          <a:effectLst/>
                          <a:latin typeface="Arial" panose="020B0604020202020204" pitchFamily="34" charset="0"/>
                          <a:cs typeface="Arial" panose="020B0604020202020204" pitchFamily="34" charset="0"/>
                        </a:rPr>
                        <a:t>-</a:t>
                      </a:r>
                      <a:endParaRPr lang="es-A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213362">
                <a:tc>
                  <a:txBody>
                    <a:bodyPr/>
                    <a:lstStyle/>
                    <a:p>
                      <a:pPr algn="l" fontAlgn="b"/>
                      <a:r>
                        <a:rPr lang="es-MX" sz="900" b="0" i="0" u="none" strike="noStrike" dirty="0" smtClean="0">
                          <a:solidFill>
                            <a:srgbClr val="000000"/>
                          </a:solidFill>
                          <a:effectLst/>
                          <a:latin typeface="Arial" panose="020B0604020202020204" pitchFamily="34" charset="0"/>
                          <a:cs typeface="Arial" panose="020B0604020202020204" pitchFamily="34" charset="0"/>
                        </a:rPr>
                        <a:t>Salta</a:t>
                      </a:r>
                      <a:endParaRPr lang="es-A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MX" sz="900" b="0" i="0" u="none" strike="noStrike" dirty="0" smtClean="0">
                          <a:solidFill>
                            <a:srgbClr val="000000"/>
                          </a:solidFill>
                          <a:effectLst/>
                          <a:latin typeface="Arial" panose="020B0604020202020204" pitchFamily="34" charset="0"/>
                          <a:cs typeface="Arial" panose="020B0604020202020204" pitchFamily="34" charset="0"/>
                        </a:rPr>
                        <a:t>-</a:t>
                      </a:r>
                      <a:endParaRPr lang="es-A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MX" sz="900" b="0" i="0" u="none" strike="noStrike" dirty="0" smtClean="0">
                          <a:solidFill>
                            <a:srgbClr val="000000"/>
                          </a:solidFill>
                          <a:effectLst/>
                          <a:latin typeface="Arial" panose="020B0604020202020204" pitchFamily="34" charset="0"/>
                          <a:cs typeface="Arial" panose="020B0604020202020204" pitchFamily="34" charset="0"/>
                        </a:rPr>
                        <a:t>34</a:t>
                      </a:r>
                      <a:endParaRPr lang="es-A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213362">
                <a:tc>
                  <a:txBody>
                    <a:bodyPr/>
                    <a:lstStyle/>
                    <a:p>
                      <a:pPr algn="l" fontAlgn="b"/>
                      <a:r>
                        <a:rPr lang="es-MX" sz="900" b="0" i="0" u="none" strike="noStrike" dirty="0" smtClean="0">
                          <a:solidFill>
                            <a:srgbClr val="000000"/>
                          </a:solidFill>
                          <a:effectLst/>
                          <a:latin typeface="Arial" panose="020B0604020202020204" pitchFamily="34" charset="0"/>
                          <a:cs typeface="Arial" panose="020B0604020202020204" pitchFamily="34" charset="0"/>
                        </a:rPr>
                        <a:t>Corrientes</a:t>
                      </a:r>
                      <a:endParaRPr lang="es-A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MX" sz="900" b="0" i="0" u="none" strike="noStrike" dirty="0" smtClean="0">
                          <a:solidFill>
                            <a:srgbClr val="000000"/>
                          </a:solidFill>
                          <a:effectLst/>
                          <a:latin typeface="Arial" panose="020B0604020202020204" pitchFamily="34" charset="0"/>
                          <a:cs typeface="Arial" panose="020B0604020202020204" pitchFamily="34" charset="0"/>
                        </a:rPr>
                        <a:t>-</a:t>
                      </a:r>
                      <a:endParaRPr lang="es-A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MX" sz="900" b="0" i="0" u="none" strike="noStrike" dirty="0" smtClean="0">
                          <a:solidFill>
                            <a:srgbClr val="000000"/>
                          </a:solidFill>
                          <a:effectLst/>
                          <a:latin typeface="Arial" panose="020B0604020202020204" pitchFamily="34" charset="0"/>
                          <a:cs typeface="Arial" panose="020B0604020202020204" pitchFamily="34" charset="0"/>
                        </a:rPr>
                        <a:t>6</a:t>
                      </a:r>
                      <a:endParaRPr lang="es-A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273294">
                <a:tc>
                  <a:txBody>
                    <a:bodyPr/>
                    <a:lstStyle/>
                    <a:p>
                      <a:pPr algn="ctr" fontAlgn="b"/>
                      <a:r>
                        <a:rPr lang="es-AR" sz="900" b="1" u="none" strike="noStrike" dirty="0">
                          <a:effectLst/>
                          <a:latin typeface="Arial" panose="020B0604020202020204" pitchFamily="34" charset="0"/>
                          <a:cs typeface="Arial" panose="020B0604020202020204" pitchFamily="34" charset="0"/>
                        </a:rPr>
                        <a:t>Total</a:t>
                      </a:r>
                      <a:endParaRPr lang="es-AR" sz="9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1">
                        <a:lumMod val="75000"/>
                      </a:schemeClr>
                    </a:solidFill>
                  </a:tcPr>
                </a:tc>
                <a:tc>
                  <a:txBody>
                    <a:bodyPr/>
                    <a:lstStyle/>
                    <a:p>
                      <a:pPr algn="ctr" fontAlgn="b"/>
                      <a:r>
                        <a:rPr lang="es-AR" sz="900" b="1" u="none" strike="noStrike" dirty="0">
                          <a:effectLst/>
                          <a:latin typeface="Arial" panose="020B0604020202020204" pitchFamily="34" charset="0"/>
                          <a:cs typeface="Arial" panose="020B0604020202020204" pitchFamily="34" charset="0"/>
                        </a:rPr>
                        <a:t>1412</a:t>
                      </a:r>
                      <a:endParaRPr lang="es-AR" sz="9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1">
                        <a:lumMod val="75000"/>
                      </a:schemeClr>
                    </a:solidFill>
                  </a:tcPr>
                </a:tc>
                <a:tc>
                  <a:txBody>
                    <a:bodyPr/>
                    <a:lstStyle/>
                    <a:p>
                      <a:pPr algn="ctr" fontAlgn="b"/>
                      <a:r>
                        <a:rPr lang="es-MX" sz="900" b="1" i="0" u="none" strike="noStrike" dirty="0" smtClean="0">
                          <a:solidFill>
                            <a:srgbClr val="000000"/>
                          </a:solidFill>
                          <a:effectLst/>
                          <a:latin typeface="Arial" panose="020B0604020202020204" pitchFamily="34" charset="0"/>
                          <a:cs typeface="Arial" panose="020B0604020202020204" pitchFamily="34" charset="0"/>
                        </a:rPr>
                        <a:t>1429</a:t>
                      </a:r>
                      <a:endParaRPr lang="es-AR" sz="9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1">
                        <a:lumMod val="75000"/>
                      </a:schemeClr>
                    </a:solidFill>
                  </a:tcPr>
                </a:tc>
              </a:tr>
            </a:tbl>
          </a:graphicData>
        </a:graphic>
      </p:graphicFrame>
      <p:sp>
        <p:nvSpPr>
          <p:cNvPr id="18" name="17 Rectángulo"/>
          <p:cNvSpPr/>
          <p:nvPr/>
        </p:nvSpPr>
        <p:spPr>
          <a:xfrm>
            <a:off x="251520" y="1772816"/>
            <a:ext cx="3600400" cy="12241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00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33171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30 CuadroTexto"/>
          <p:cNvSpPr txBox="1"/>
          <p:nvPr/>
        </p:nvSpPr>
        <p:spPr>
          <a:xfrm>
            <a:off x="611560" y="3143870"/>
            <a:ext cx="8064896" cy="584775"/>
          </a:xfrm>
          <a:prstGeom prst="rect">
            <a:avLst/>
          </a:prstGeom>
          <a:noFill/>
        </p:spPr>
        <p:txBody>
          <a:bodyPr wrap="square" rtlCol="0">
            <a:spAutoFit/>
          </a:bodyPr>
          <a:lstStyle/>
          <a:p>
            <a:r>
              <a:rPr lang="es-MX" sz="3200" dirty="0" smtClean="0">
                <a:solidFill>
                  <a:srgbClr val="1F497D">
                    <a:lumMod val="75000"/>
                  </a:srgbClr>
                </a:solidFill>
                <a:latin typeface="Arial" pitchFamily="34" charset="0"/>
                <a:cs typeface="Arial" pitchFamily="34" charset="0"/>
              </a:rPr>
              <a:t>II.1 Córdoba</a:t>
            </a:r>
            <a:endParaRPr lang="es-MX" sz="3200" dirty="0">
              <a:solidFill>
                <a:srgbClr val="1F497D">
                  <a:lumMod val="75000"/>
                </a:srgbClr>
              </a:solidFill>
              <a:latin typeface="Arial" pitchFamily="34" charset="0"/>
              <a:cs typeface="Arial" pitchFamily="34" charset="0"/>
            </a:endParaRPr>
          </a:p>
        </p:txBody>
      </p:sp>
      <p:sp>
        <p:nvSpPr>
          <p:cNvPr id="7" name="6 Rectángulo"/>
          <p:cNvSpPr/>
          <p:nvPr/>
        </p:nvSpPr>
        <p:spPr>
          <a:xfrm>
            <a:off x="107504" y="5780087"/>
            <a:ext cx="338437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prstClr val="white"/>
              </a:solidFill>
            </a:endParaRPr>
          </a:p>
        </p:txBody>
      </p:sp>
      <p:cxnSp>
        <p:nvCxnSpPr>
          <p:cNvPr id="3" name="2 Conector recto"/>
          <p:cNvCxnSpPr/>
          <p:nvPr/>
        </p:nvCxnSpPr>
        <p:spPr>
          <a:xfrm>
            <a:off x="467544" y="3861048"/>
            <a:ext cx="849694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84251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6"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11" name="2 Marcador de contenido"/>
          <p:cNvSpPr txBox="1">
            <a:spLocks/>
          </p:cNvSpPr>
          <p:nvPr/>
        </p:nvSpPr>
        <p:spPr>
          <a:xfrm>
            <a:off x="251520" y="1052736"/>
            <a:ext cx="8003232" cy="86409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0"/>
              </a:spcBef>
              <a:buFont typeface="Arial" panose="020B0604020202020204" pitchFamily="34" charset="0"/>
              <a:buNone/>
              <a:defRPr/>
            </a:pPr>
            <a:r>
              <a:rPr lang="es-MX" sz="1700" dirty="0" smtClean="0">
                <a:solidFill>
                  <a:srgbClr val="1F497D">
                    <a:lumMod val="75000"/>
                  </a:srgbClr>
                </a:solidFill>
                <a:latin typeface="Arial"/>
                <a:cs typeface="Arial"/>
              </a:rPr>
              <a:t>En los establecimientos del Servicio Penitenciario de Córdoba se encuentran  198 detenidos/as distribuidos en 8 dependencias de esta fuerza:   </a:t>
            </a:r>
          </a:p>
        </p:txBody>
      </p:sp>
      <p:sp>
        <p:nvSpPr>
          <p:cNvPr id="3" name="2 Rectángulo"/>
          <p:cNvSpPr/>
          <p:nvPr/>
        </p:nvSpPr>
        <p:spPr>
          <a:xfrm>
            <a:off x="107504" y="5805264"/>
            <a:ext cx="295232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sp>
        <p:nvSpPr>
          <p:cNvPr id="16" name="15 CuadroTexto"/>
          <p:cNvSpPr txBox="1"/>
          <p:nvPr/>
        </p:nvSpPr>
        <p:spPr>
          <a:xfrm>
            <a:off x="293790" y="6115362"/>
            <a:ext cx="8598690" cy="553998"/>
          </a:xfrm>
          <a:prstGeom prst="rect">
            <a:avLst/>
          </a:prstGeom>
          <a:noFill/>
        </p:spPr>
        <p:txBody>
          <a:bodyPr wrap="square" rtlCol="0">
            <a:spAutoFit/>
          </a:bodyPr>
          <a:lstStyle/>
          <a:p>
            <a:pPr algn="just"/>
            <a:r>
              <a:rPr lang="es-MX" sz="1500" dirty="0" smtClean="0">
                <a:solidFill>
                  <a:srgbClr val="17375E"/>
                </a:solidFill>
                <a:latin typeface="Arial" pitchFamily="34" charset="0"/>
                <a:cs typeface="Arial" pitchFamily="34" charset="0"/>
              </a:rPr>
              <a:t>La mayor cantidad de detenidos/as federales o nacionales en dependencias provinciales, se concentran en el Complejo Carcelario N°1 y en menor medida en los Establecimiento N°6 y N°2.  </a:t>
            </a:r>
            <a:endParaRPr lang="es-AR" sz="1500" dirty="0">
              <a:solidFill>
                <a:srgbClr val="17375E"/>
              </a:solidFill>
              <a:latin typeface="Arial" pitchFamily="34" charset="0"/>
              <a:cs typeface="Arial" pitchFamily="34" charset="0"/>
            </a:endParaRPr>
          </a:p>
        </p:txBody>
      </p:sp>
      <p:graphicFrame>
        <p:nvGraphicFramePr>
          <p:cNvPr id="7" name="6 Tabla"/>
          <p:cNvGraphicFramePr>
            <a:graphicFrameLocks noGrp="1"/>
          </p:cNvGraphicFramePr>
          <p:nvPr>
            <p:extLst>
              <p:ext uri="{D42A27DB-BD31-4B8C-83A1-F6EECF244321}">
                <p14:modId xmlns:p14="http://schemas.microsoft.com/office/powerpoint/2010/main" val="1028034408"/>
              </p:ext>
            </p:extLst>
          </p:nvPr>
        </p:nvGraphicFramePr>
        <p:xfrm>
          <a:off x="510953" y="1805115"/>
          <a:ext cx="7325844" cy="3819574"/>
        </p:xfrm>
        <a:graphic>
          <a:graphicData uri="http://schemas.openxmlformats.org/drawingml/2006/table">
            <a:tbl>
              <a:tblPr>
                <a:tableStyleId>{D113A9D2-9D6B-4929-AA2D-F23B5EE8CBE7}</a:tableStyleId>
              </a:tblPr>
              <a:tblGrid>
                <a:gridCol w="4824535"/>
                <a:gridCol w="1296144"/>
                <a:gridCol w="1205165"/>
              </a:tblGrid>
              <a:tr h="347234">
                <a:tc>
                  <a:txBody>
                    <a:bodyPr/>
                    <a:lstStyle/>
                    <a:p>
                      <a:pPr algn="ctr" fontAlgn="b"/>
                      <a:r>
                        <a:rPr lang="es-MX" sz="1400" u="none" strike="noStrike" dirty="0" smtClean="0">
                          <a:solidFill>
                            <a:schemeClr val="tx2"/>
                          </a:solidFill>
                          <a:effectLst/>
                          <a:latin typeface="Arial" pitchFamily="34" charset="0"/>
                          <a:cs typeface="Arial" pitchFamily="34" charset="0"/>
                        </a:rPr>
                        <a:t>Establecimiento</a:t>
                      </a:r>
                      <a:endParaRPr lang="es-AR" sz="14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nchorCtr="1">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es-MX" sz="1400" u="none" strike="noStrike" dirty="0" smtClean="0">
                          <a:solidFill>
                            <a:schemeClr val="tx2"/>
                          </a:solidFill>
                          <a:effectLst/>
                          <a:latin typeface="Arial" pitchFamily="34" charset="0"/>
                          <a:cs typeface="Arial" pitchFamily="34" charset="0"/>
                        </a:rPr>
                        <a:t>Cantidad</a:t>
                      </a:r>
                      <a:endParaRPr lang="es-AR" sz="14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nchorCtr="1">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es-MX" sz="1400" u="none" strike="noStrike" dirty="0" smtClean="0">
                          <a:solidFill>
                            <a:schemeClr val="tx2"/>
                          </a:solidFill>
                          <a:effectLst/>
                          <a:latin typeface="Arial" pitchFamily="34" charset="0"/>
                          <a:cs typeface="Arial" pitchFamily="34" charset="0"/>
                        </a:rPr>
                        <a:t>%</a:t>
                      </a:r>
                      <a:endParaRPr lang="es-AR" sz="14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nchorCtr="1">
                    <a:lnB w="12700" cap="flat" cmpd="sng" algn="ctr">
                      <a:solidFill>
                        <a:schemeClr val="bg1"/>
                      </a:solidFill>
                      <a:prstDash val="solid"/>
                      <a:round/>
                      <a:headEnd type="none" w="med" len="med"/>
                      <a:tailEnd type="none" w="med" len="med"/>
                    </a:lnB>
                    <a:solidFill>
                      <a:schemeClr val="bg1"/>
                    </a:solidFill>
                  </a:tcPr>
                </a:tc>
              </a:tr>
              <a:tr h="347234">
                <a:tc>
                  <a:txBody>
                    <a:bodyPr/>
                    <a:lstStyle/>
                    <a:p>
                      <a:pPr algn="ctr" fontAlgn="b"/>
                      <a:r>
                        <a:rPr lang="es-AR" sz="1200" u="none" strike="noStrike" dirty="0" smtClean="0">
                          <a:effectLst/>
                          <a:latin typeface="Arial" pitchFamily="34" charset="0"/>
                          <a:cs typeface="Arial" pitchFamily="34" charset="0"/>
                        </a:rPr>
                        <a:t>Complejo carcelario </a:t>
                      </a:r>
                      <a:r>
                        <a:rPr lang="es-AR" sz="1200" u="none" strike="noStrike" dirty="0">
                          <a:effectLst/>
                          <a:latin typeface="Arial" pitchFamily="34" charset="0"/>
                          <a:cs typeface="Arial" pitchFamily="34" charset="0"/>
                        </a:rPr>
                        <a:t>Nº 1 </a:t>
                      </a:r>
                      <a:r>
                        <a:rPr lang="es-AR" sz="1200" u="none" strike="noStrike" dirty="0" smtClean="0">
                          <a:effectLst/>
                          <a:latin typeface="Arial" pitchFamily="34" charset="0"/>
                          <a:cs typeface="Arial" pitchFamily="34" charset="0"/>
                        </a:rPr>
                        <a:t>“Reverendo Francisco </a:t>
                      </a:r>
                      <a:r>
                        <a:rPr lang="es-AR" sz="1200" u="none" strike="noStrike" dirty="0" err="1" smtClean="0">
                          <a:effectLst/>
                          <a:latin typeface="Arial" pitchFamily="34" charset="0"/>
                          <a:cs typeface="Arial" pitchFamily="34" charset="0"/>
                        </a:rPr>
                        <a:t>Luchesse</a:t>
                      </a:r>
                      <a:r>
                        <a:rPr lang="es-AR" sz="1200" u="none" strike="noStrike" dirty="0" smtClean="0">
                          <a:effectLst/>
                          <a:latin typeface="Arial" pitchFamily="34" charset="0"/>
                          <a:cs typeface="Arial" pitchFamily="34" charset="0"/>
                        </a:rPr>
                        <a:t>”</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200" u="none" strike="noStrike" kern="1200" dirty="0" smtClean="0">
                          <a:effectLst/>
                          <a:latin typeface="Arial" pitchFamily="34" charset="0"/>
                          <a:cs typeface="Arial" pitchFamily="34" charset="0"/>
                        </a:rPr>
                        <a:t>101</a:t>
                      </a:r>
                      <a:endParaRPr lang="es-AR"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AR" sz="1200" u="none" strike="noStrike" kern="1200" dirty="0" smtClean="0">
                          <a:effectLst/>
                          <a:latin typeface="Arial" pitchFamily="34" charset="0"/>
                          <a:cs typeface="Arial" pitchFamily="34" charset="0"/>
                        </a:rPr>
                        <a:t>51%</a:t>
                      </a:r>
                      <a:endParaRPr lang="es-AR"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47234">
                <a:tc>
                  <a:txBody>
                    <a:bodyPr/>
                    <a:lstStyle/>
                    <a:p>
                      <a:pPr algn="ctr" fontAlgn="b"/>
                      <a:r>
                        <a:rPr lang="es-AR" sz="1200" u="none" strike="noStrike" dirty="0" smtClean="0">
                          <a:effectLst/>
                          <a:latin typeface="Arial" pitchFamily="34" charset="0"/>
                          <a:cs typeface="Arial" pitchFamily="34" charset="0"/>
                        </a:rPr>
                        <a:t>Establecimiento penitenciario Nº 6  (</a:t>
                      </a:r>
                      <a:r>
                        <a:rPr lang="es-AR" sz="1200" u="none" strike="noStrike" dirty="0">
                          <a:effectLst/>
                          <a:latin typeface="Arial" pitchFamily="34" charset="0"/>
                          <a:cs typeface="Arial" pitchFamily="34" charset="0"/>
                        </a:rPr>
                        <a:t>Río Cuarto)</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200" u="none" strike="noStrike" kern="1200" dirty="0" smtClean="0">
                          <a:effectLst/>
                          <a:latin typeface="Arial" pitchFamily="34" charset="0"/>
                          <a:cs typeface="Arial" pitchFamily="34" charset="0"/>
                        </a:rPr>
                        <a:t>26</a:t>
                      </a:r>
                      <a:endParaRPr lang="es-AR"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AR" sz="1200" u="none" strike="noStrike" kern="1200" dirty="0" smtClean="0">
                          <a:effectLst/>
                          <a:latin typeface="Arial" pitchFamily="34" charset="0"/>
                          <a:cs typeface="Arial" pitchFamily="34" charset="0"/>
                        </a:rPr>
                        <a:t>13,1%</a:t>
                      </a:r>
                      <a:endParaRPr lang="es-AR"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47234">
                <a:tc>
                  <a:txBody>
                    <a:bodyPr/>
                    <a:lstStyle/>
                    <a:p>
                      <a:pPr algn="ctr" fontAlgn="b"/>
                      <a:r>
                        <a:rPr lang="es-AR" sz="1200" u="none" strike="noStrike" dirty="0" smtClean="0">
                          <a:effectLst/>
                          <a:latin typeface="Arial" pitchFamily="34" charset="0"/>
                          <a:cs typeface="Arial" pitchFamily="34" charset="0"/>
                        </a:rPr>
                        <a:t>Establecimiento penitenciario Nº </a:t>
                      </a:r>
                      <a:r>
                        <a:rPr lang="es-AR" sz="1200" u="none" strike="noStrike" dirty="0">
                          <a:effectLst/>
                          <a:latin typeface="Arial" pitchFamily="34" charset="0"/>
                          <a:cs typeface="Arial" pitchFamily="34" charset="0"/>
                        </a:rPr>
                        <a:t>2 (Penitenciaría Capital)</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200" u="none" strike="noStrike" kern="1200" dirty="0" smtClean="0">
                          <a:effectLst/>
                          <a:latin typeface="Arial" pitchFamily="34" charset="0"/>
                          <a:cs typeface="Arial" pitchFamily="34" charset="0"/>
                        </a:rPr>
                        <a:t>25</a:t>
                      </a:r>
                      <a:endParaRPr lang="es-AR"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AR" sz="1200" u="none" strike="noStrike" kern="1200" dirty="0" smtClean="0">
                          <a:effectLst/>
                          <a:latin typeface="Arial" pitchFamily="34" charset="0"/>
                          <a:cs typeface="Arial" pitchFamily="34" charset="0"/>
                        </a:rPr>
                        <a:t>12,6%</a:t>
                      </a:r>
                      <a:endParaRPr lang="es-AR"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47234">
                <a:tc>
                  <a:txBody>
                    <a:bodyPr/>
                    <a:lstStyle/>
                    <a:p>
                      <a:pPr algn="ctr" fontAlgn="b"/>
                      <a:r>
                        <a:rPr lang="es-AR" sz="1200" u="none" strike="noStrike" dirty="0" smtClean="0">
                          <a:effectLst/>
                          <a:latin typeface="Arial" pitchFamily="34" charset="0"/>
                          <a:cs typeface="Arial" pitchFamily="34" charset="0"/>
                        </a:rPr>
                        <a:t>Establecimiento penitenciario </a:t>
                      </a:r>
                      <a:r>
                        <a:rPr lang="es-AR" sz="1200" u="none" strike="noStrike" dirty="0">
                          <a:effectLst/>
                          <a:latin typeface="Arial" pitchFamily="34" charset="0"/>
                          <a:cs typeface="Arial" pitchFamily="34" charset="0"/>
                        </a:rPr>
                        <a:t>Nº 5 </a:t>
                      </a:r>
                      <a:r>
                        <a:rPr lang="es-AR" sz="1200" u="none" strike="noStrike" dirty="0" smtClean="0">
                          <a:effectLst/>
                          <a:latin typeface="Arial" pitchFamily="34" charset="0"/>
                          <a:cs typeface="Arial" pitchFamily="34" charset="0"/>
                        </a:rPr>
                        <a:t>(</a:t>
                      </a:r>
                      <a:r>
                        <a:rPr lang="es-AR" sz="1200" u="none" strike="noStrike" dirty="0">
                          <a:effectLst/>
                          <a:latin typeface="Arial" pitchFamily="34" charset="0"/>
                          <a:cs typeface="Arial" pitchFamily="34" charset="0"/>
                        </a:rPr>
                        <a:t>Villa María) </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200" u="none" strike="noStrike" kern="1200" dirty="0" smtClean="0">
                          <a:effectLst/>
                          <a:latin typeface="Arial" pitchFamily="34" charset="0"/>
                          <a:cs typeface="Arial" pitchFamily="34" charset="0"/>
                        </a:rPr>
                        <a:t>19</a:t>
                      </a:r>
                      <a:endParaRPr lang="es-AR"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AR" sz="1200" u="none" strike="noStrike" kern="1200" dirty="0" smtClean="0">
                          <a:effectLst/>
                          <a:latin typeface="Arial" pitchFamily="34" charset="0"/>
                          <a:cs typeface="Arial" pitchFamily="34" charset="0"/>
                        </a:rPr>
                        <a:t>9,6%</a:t>
                      </a:r>
                      <a:endParaRPr lang="es-AR"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47234">
                <a:tc>
                  <a:txBody>
                    <a:bodyPr/>
                    <a:lstStyle/>
                    <a:p>
                      <a:pPr algn="ctr" fontAlgn="b"/>
                      <a:r>
                        <a:rPr lang="es-AR" sz="1200" u="none" strike="noStrike" dirty="0" smtClean="0">
                          <a:effectLst/>
                          <a:latin typeface="Arial" pitchFamily="34" charset="0"/>
                          <a:cs typeface="Arial" pitchFamily="34" charset="0"/>
                        </a:rPr>
                        <a:t>Establecimiento penitenciario Nº 4 colonia abierta (</a:t>
                      </a:r>
                      <a:r>
                        <a:rPr lang="es-AR" sz="1200" u="none" strike="noStrike" dirty="0">
                          <a:effectLst/>
                          <a:latin typeface="Arial" pitchFamily="34" charset="0"/>
                          <a:cs typeface="Arial" pitchFamily="34" charset="0"/>
                        </a:rPr>
                        <a:t>Monte Cristo)</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200" u="none" strike="noStrike" kern="1200" dirty="0" smtClean="0">
                          <a:effectLst/>
                          <a:latin typeface="Arial" pitchFamily="34" charset="0"/>
                          <a:cs typeface="Arial" pitchFamily="34" charset="0"/>
                        </a:rPr>
                        <a:t>7</a:t>
                      </a:r>
                      <a:endParaRPr lang="es-AR"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AR" sz="1200" u="none" strike="noStrike" kern="1200" dirty="0" smtClean="0">
                          <a:effectLst/>
                          <a:latin typeface="Arial" pitchFamily="34" charset="0"/>
                          <a:cs typeface="Arial" pitchFamily="34" charset="0"/>
                        </a:rPr>
                        <a:t>3,5%</a:t>
                      </a:r>
                      <a:endParaRPr lang="es-AR"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47234">
                <a:tc>
                  <a:txBody>
                    <a:bodyPr/>
                    <a:lstStyle/>
                    <a:p>
                      <a:pPr algn="ctr" fontAlgn="b"/>
                      <a:r>
                        <a:rPr lang="es-AR" sz="1200" u="none" strike="noStrike" dirty="0" smtClean="0">
                          <a:effectLst/>
                          <a:latin typeface="Arial" pitchFamily="34" charset="0"/>
                          <a:cs typeface="Arial" pitchFamily="34" charset="0"/>
                        </a:rPr>
                        <a:t>Complejo carcelario Nº 2 “Adjutor Andrés </a:t>
                      </a:r>
                      <a:r>
                        <a:rPr lang="es-AR" sz="1200" u="none" strike="noStrike" dirty="0" err="1" smtClean="0">
                          <a:effectLst/>
                          <a:latin typeface="Arial" pitchFamily="34" charset="0"/>
                          <a:cs typeface="Arial" pitchFamily="34" charset="0"/>
                        </a:rPr>
                        <a:t>Abregú</a:t>
                      </a:r>
                      <a:r>
                        <a:rPr lang="es-AR" sz="1200" u="none" strike="noStrike" dirty="0" smtClean="0">
                          <a:effectLst/>
                          <a:latin typeface="Arial" pitchFamily="34" charset="0"/>
                          <a:cs typeface="Arial" pitchFamily="34" charset="0"/>
                        </a:rPr>
                        <a:t>”</a:t>
                      </a:r>
                      <a:endParaRPr lang="es-AR" sz="1200" b="0" i="0" u="none" strike="noStrike" dirty="0" smtClean="0">
                        <a:solidFill>
                          <a:srgbClr val="000000"/>
                        </a:solidFill>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200" u="none" strike="noStrike" kern="1200" dirty="0" smtClean="0">
                          <a:effectLst/>
                          <a:latin typeface="Arial" pitchFamily="34" charset="0"/>
                          <a:cs typeface="Arial" pitchFamily="34" charset="0"/>
                        </a:rPr>
                        <a:t>7</a:t>
                      </a:r>
                      <a:endParaRPr lang="es-AR"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AR" sz="1200" u="none" strike="noStrike" kern="1200" dirty="0" smtClean="0">
                          <a:effectLst/>
                          <a:latin typeface="Arial" pitchFamily="34" charset="0"/>
                          <a:cs typeface="Arial" pitchFamily="34" charset="0"/>
                        </a:rPr>
                        <a:t>3,5%</a:t>
                      </a:r>
                      <a:endParaRPr lang="es-AR"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47234">
                <a:tc>
                  <a:txBody>
                    <a:bodyPr/>
                    <a:lstStyle/>
                    <a:p>
                      <a:pPr algn="ctr" fontAlgn="b"/>
                      <a:r>
                        <a:rPr lang="es-AR" sz="1200" u="none" strike="noStrike" dirty="0" smtClean="0">
                          <a:effectLst/>
                          <a:latin typeface="Arial" pitchFamily="34" charset="0"/>
                          <a:cs typeface="Arial" pitchFamily="34" charset="0"/>
                        </a:rPr>
                        <a:t>Establecimiento penitenciario </a:t>
                      </a:r>
                      <a:r>
                        <a:rPr lang="es-AR" sz="1200" u="none" strike="noStrike" dirty="0">
                          <a:effectLst/>
                          <a:latin typeface="Arial" pitchFamily="34" charset="0"/>
                          <a:cs typeface="Arial" pitchFamily="34" charset="0"/>
                        </a:rPr>
                        <a:t>Nº 3 (Mujeres)</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200" u="none" strike="noStrike" kern="1200" dirty="0" smtClean="0">
                          <a:effectLst/>
                          <a:latin typeface="Arial" pitchFamily="34" charset="0"/>
                          <a:cs typeface="Arial" pitchFamily="34" charset="0"/>
                        </a:rPr>
                        <a:t>6</a:t>
                      </a:r>
                      <a:endParaRPr lang="es-AR"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AR" sz="1200" u="none" strike="noStrike" kern="1200" dirty="0" smtClean="0">
                          <a:effectLst/>
                          <a:latin typeface="Arial" pitchFamily="34" charset="0"/>
                          <a:cs typeface="Arial" pitchFamily="34" charset="0"/>
                        </a:rPr>
                        <a:t>3%</a:t>
                      </a:r>
                      <a:endParaRPr lang="es-AR"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47234">
                <a:tc>
                  <a:txBody>
                    <a:bodyPr/>
                    <a:lstStyle/>
                    <a:p>
                      <a:pPr algn="ctr" fontAlgn="b"/>
                      <a:r>
                        <a:rPr lang="es-AR" sz="1200" u="none" strike="noStrike" dirty="0" smtClean="0">
                          <a:effectLst/>
                          <a:latin typeface="Arial" pitchFamily="34" charset="0"/>
                          <a:cs typeface="Arial" pitchFamily="34" charset="0"/>
                        </a:rPr>
                        <a:t>Establecimiento penitenciario Nº 7  </a:t>
                      </a:r>
                      <a:r>
                        <a:rPr lang="es-AR" sz="1200" u="none" strike="noStrike" dirty="0">
                          <a:effectLst/>
                          <a:latin typeface="Arial" pitchFamily="34" charset="0"/>
                          <a:cs typeface="Arial" pitchFamily="34" charset="0"/>
                        </a:rPr>
                        <a:t>(San Francisco)</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200" u="none" strike="noStrike" kern="1200" dirty="0" smtClean="0">
                          <a:effectLst/>
                          <a:latin typeface="Arial" pitchFamily="34" charset="0"/>
                          <a:cs typeface="Arial" pitchFamily="34" charset="0"/>
                        </a:rPr>
                        <a:t>5</a:t>
                      </a:r>
                      <a:endParaRPr lang="es-AR"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AR" sz="1200" u="none" strike="noStrike" kern="1200" dirty="0" smtClean="0">
                          <a:effectLst/>
                          <a:latin typeface="Arial" pitchFamily="34" charset="0"/>
                          <a:cs typeface="Arial" pitchFamily="34" charset="0"/>
                        </a:rPr>
                        <a:t>2,5%</a:t>
                      </a:r>
                      <a:endParaRPr lang="es-AR"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47234">
                <a:tc>
                  <a:txBody>
                    <a:bodyPr/>
                    <a:lstStyle/>
                    <a:p>
                      <a:pPr algn="ctr" fontAlgn="b"/>
                      <a:r>
                        <a:rPr lang="es-MX" sz="1200" u="none" strike="noStrike" dirty="0" smtClean="0">
                          <a:effectLst/>
                          <a:latin typeface="Arial" pitchFamily="34" charset="0"/>
                          <a:cs typeface="Arial" pitchFamily="34" charset="0"/>
                        </a:rPr>
                        <a:t>Otros</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200" u="none" strike="noStrike" kern="1200" dirty="0" smtClean="0">
                          <a:effectLst/>
                          <a:latin typeface="Arial" pitchFamily="34" charset="0"/>
                          <a:cs typeface="Arial" pitchFamily="34" charset="0"/>
                        </a:rPr>
                        <a:t>2</a:t>
                      </a:r>
                      <a:endParaRPr lang="es-AR"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AR" sz="1200" u="none" strike="noStrike" kern="1200" dirty="0" smtClean="0">
                          <a:effectLst/>
                          <a:latin typeface="Arial" pitchFamily="34" charset="0"/>
                          <a:cs typeface="Arial" pitchFamily="34" charset="0"/>
                        </a:rPr>
                        <a:t>1%</a:t>
                      </a:r>
                      <a:endParaRPr lang="es-AR"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47234">
                <a:tc>
                  <a:txBody>
                    <a:bodyPr/>
                    <a:lstStyle/>
                    <a:p>
                      <a:pPr algn="ctr" fontAlgn="b"/>
                      <a:r>
                        <a:rPr lang="es-AR" sz="1400" u="none" strike="noStrike" dirty="0" smtClean="0">
                          <a:effectLst/>
                          <a:latin typeface="Arial" pitchFamily="34" charset="0"/>
                          <a:cs typeface="Arial" pitchFamily="34" charset="0"/>
                        </a:rPr>
                        <a:t>Total dependencias</a:t>
                      </a:r>
                      <a:endParaRPr lang="es-AR" sz="1400" b="1" i="0" u="none" strike="noStrike" dirty="0">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400" u="none" strike="noStrike" dirty="0" smtClean="0">
                          <a:effectLst/>
                          <a:latin typeface="Arial" pitchFamily="34" charset="0"/>
                          <a:cs typeface="Arial" pitchFamily="34" charset="0"/>
                        </a:rPr>
                        <a:t>198</a:t>
                      </a:r>
                      <a:endParaRPr lang="es-AR" sz="1400" b="1" i="0" u="none" strike="noStrike" dirty="0">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AR" sz="1400" u="none" strike="noStrike" dirty="0" smtClean="0">
                          <a:effectLst/>
                          <a:latin typeface="Arial" pitchFamily="34" charset="0"/>
                          <a:cs typeface="Arial" pitchFamily="34" charset="0"/>
                        </a:rPr>
                        <a:t>100</a:t>
                      </a:r>
                      <a:endParaRPr lang="es-AR" sz="1400" b="1" i="0" u="none" strike="noStrike" dirty="0">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
        <p:nvSpPr>
          <p:cNvPr id="10" name="23 CuadroTexto"/>
          <p:cNvSpPr txBox="1"/>
          <p:nvPr/>
        </p:nvSpPr>
        <p:spPr>
          <a:xfrm>
            <a:off x="41421" y="5790456"/>
            <a:ext cx="9102579" cy="230832"/>
          </a:xfrm>
          <a:prstGeom prst="rect">
            <a:avLst/>
          </a:prstGeom>
          <a:solidFill>
            <a:schemeClr val="bg1"/>
          </a:solidFill>
        </p:spPr>
        <p:txBody>
          <a:bodyPr wrap="square" rtlCol="0">
            <a:spAutoFit/>
          </a:bodyPr>
          <a:lstStyle/>
          <a:p>
            <a:r>
              <a:rPr lang="es-MX" sz="900" dirty="0" smtClean="0">
                <a:solidFill>
                  <a:prstClr val="black"/>
                </a:solidFill>
                <a:latin typeface="Arial" panose="020B0604020202020204" pitchFamily="34" charset="0"/>
                <a:cs typeface="Arial" panose="020B0604020202020204" pitchFamily="34" charset="0"/>
              </a:rPr>
              <a:t>Fuente: Parte de población penal enviado por el SPC.</a:t>
            </a:r>
            <a:endParaRPr lang="es-AR" sz="900" dirty="0">
              <a:solidFill>
                <a:prstClr val="black"/>
              </a:solidFill>
              <a:latin typeface="Arial" panose="020B0604020202020204" pitchFamily="34" charset="0"/>
              <a:cs typeface="Arial" panose="020B0604020202020204" pitchFamily="34" charset="0"/>
            </a:endParaRPr>
          </a:p>
        </p:txBody>
      </p:sp>
      <p:sp>
        <p:nvSpPr>
          <p:cNvPr id="12" name="1 Rectángulo"/>
          <p:cNvSpPr/>
          <p:nvPr/>
        </p:nvSpPr>
        <p:spPr>
          <a:xfrm>
            <a:off x="683568" y="2153354"/>
            <a:ext cx="8064896" cy="67973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sp>
        <p:nvSpPr>
          <p:cNvPr id="14" name="11 Rectángulo"/>
          <p:cNvSpPr/>
          <p:nvPr/>
        </p:nvSpPr>
        <p:spPr>
          <a:xfrm>
            <a:off x="577913" y="2144720"/>
            <a:ext cx="8305042" cy="1052059"/>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sp>
        <p:nvSpPr>
          <p:cNvPr id="17" name="3 CuadroTexto"/>
          <p:cNvSpPr txBox="1"/>
          <p:nvPr/>
        </p:nvSpPr>
        <p:spPr>
          <a:xfrm>
            <a:off x="7927909" y="2348880"/>
            <a:ext cx="692818" cy="307777"/>
          </a:xfrm>
          <a:prstGeom prst="rect">
            <a:avLst/>
          </a:prstGeom>
          <a:noFill/>
        </p:spPr>
        <p:txBody>
          <a:bodyPr wrap="none" rtlCol="0">
            <a:spAutoFit/>
          </a:bodyPr>
          <a:lstStyle/>
          <a:p>
            <a:r>
              <a:rPr lang="es-MX" sz="1400" b="1" dirty="0" smtClean="0">
                <a:solidFill>
                  <a:srgbClr val="C0504D">
                    <a:lumMod val="75000"/>
                  </a:srgbClr>
                </a:solidFill>
                <a:latin typeface="Arial" panose="020B0604020202020204" pitchFamily="34" charset="0"/>
                <a:cs typeface="Arial" panose="020B0604020202020204" pitchFamily="34" charset="0"/>
              </a:rPr>
              <a:t>64,1%</a:t>
            </a:r>
            <a:endParaRPr lang="es-AR" sz="1400" b="1" dirty="0">
              <a:solidFill>
                <a:srgbClr val="C0504D">
                  <a:lumMod val="75000"/>
                </a:srgbClr>
              </a:solidFill>
              <a:latin typeface="Arial" panose="020B0604020202020204" pitchFamily="34" charset="0"/>
              <a:cs typeface="Arial" panose="020B0604020202020204" pitchFamily="34" charset="0"/>
            </a:endParaRPr>
          </a:p>
        </p:txBody>
      </p:sp>
      <p:sp>
        <p:nvSpPr>
          <p:cNvPr id="18" name="12 CuadroTexto"/>
          <p:cNvSpPr txBox="1"/>
          <p:nvPr/>
        </p:nvSpPr>
        <p:spPr>
          <a:xfrm>
            <a:off x="7905251" y="2860441"/>
            <a:ext cx="766557" cy="338554"/>
          </a:xfrm>
          <a:prstGeom prst="rect">
            <a:avLst/>
          </a:prstGeom>
          <a:noFill/>
        </p:spPr>
        <p:txBody>
          <a:bodyPr wrap="none" rtlCol="0">
            <a:spAutoFit/>
          </a:bodyPr>
          <a:lstStyle/>
          <a:p>
            <a:r>
              <a:rPr lang="es-MX" sz="1600" b="1" dirty="0" smtClean="0">
                <a:solidFill>
                  <a:srgbClr val="F79646">
                    <a:lumMod val="75000"/>
                  </a:srgbClr>
                </a:solidFill>
                <a:latin typeface="Arial" panose="020B0604020202020204" pitchFamily="34" charset="0"/>
                <a:cs typeface="Arial" panose="020B0604020202020204" pitchFamily="34" charset="0"/>
              </a:rPr>
              <a:t>76,7%</a:t>
            </a:r>
            <a:endParaRPr lang="es-AR" sz="1600" b="1" dirty="0">
              <a:solidFill>
                <a:srgbClr val="F79646">
                  <a:lumMod val="75000"/>
                </a:srgbClr>
              </a:solidFill>
              <a:latin typeface="Arial" panose="020B0604020202020204" pitchFamily="34" charset="0"/>
              <a:cs typeface="Arial" panose="020B0604020202020204" pitchFamily="34" charset="0"/>
            </a:endParaRPr>
          </a:p>
        </p:txBody>
      </p:sp>
      <p:sp>
        <p:nvSpPr>
          <p:cNvPr id="19"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b="1" dirty="0" smtClean="0">
                <a:solidFill>
                  <a:srgbClr val="1F497D">
                    <a:lumMod val="75000"/>
                  </a:srgbClr>
                </a:solidFill>
                <a:latin typeface="Arial" pitchFamily="34" charset="0"/>
                <a:cs typeface="Arial" pitchFamily="34" charset="0"/>
              </a:rPr>
              <a:t>Córdoba </a:t>
            </a:r>
            <a:r>
              <a:rPr lang="es-MX" sz="1200" b="1" dirty="0" smtClean="0">
                <a:solidFill>
                  <a:srgbClr val="1F497D">
                    <a:lumMod val="75000"/>
                  </a:srgbClr>
                </a:solidFill>
                <a:latin typeface="Arial" pitchFamily="34" charset="0"/>
                <a:cs typeface="Arial" pitchFamily="34" charset="0"/>
              </a:rPr>
              <a:t>(Se presentan resultados de enero por no contar con actualización)</a:t>
            </a:r>
            <a:endParaRPr lang="es-AR" sz="700" b="1" dirty="0">
              <a:solidFill>
                <a:srgbClr val="1F497D">
                  <a:lumMod val="75000"/>
                </a:srgbClr>
              </a:solidFill>
              <a:latin typeface="Arial" pitchFamily="34" charset="0"/>
              <a:cs typeface="Arial" pitchFamily="34" charset="0"/>
            </a:endParaRPr>
          </a:p>
          <a:p>
            <a:pPr algn="l"/>
            <a:endParaRPr lang="es-AR" sz="2400" b="1" dirty="0">
              <a:solidFill>
                <a:srgbClr val="1F497D">
                  <a:lumMod val="75000"/>
                </a:srgbClr>
              </a:solidFill>
              <a:latin typeface="Arial" pitchFamily="34" charset="0"/>
              <a:cs typeface="Arial" pitchFamily="34" charset="0"/>
            </a:endParaRPr>
          </a:p>
        </p:txBody>
      </p:sp>
      <p:sp>
        <p:nvSpPr>
          <p:cNvPr id="20" name="19 Rectángulo"/>
          <p:cNvSpPr/>
          <p:nvPr/>
        </p:nvSpPr>
        <p:spPr>
          <a:xfrm>
            <a:off x="251521" y="6062389"/>
            <a:ext cx="8703442" cy="63554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22178326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6" name="Conector recto 8"/>
          <p:cNvCxnSpPr/>
          <p:nvPr/>
        </p:nvCxnSpPr>
        <p:spPr>
          <a:xfrm>
            <a:off x="326221" y="976164"/>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16" name="15 CuadroTexto"/>
          <p:cNvSpPr txBox="1"/>
          <p:nvPr/>
        </p:nvSpPr>
        <p:spPr>
          <a:xfrm>
            <a:off x="630610" y="6134412"/>
            <a:ext cx="8015538" cy="553998"/>
          </a:xfrm>
          <a:prstGeom prst="rect">
            <a:avLst/>
          </a:prstGeom>
          <a:noFill/>
        </p:spPr>
        <p:txBody>
          <a:bodyPr wrap="square" rtlCol="0">
            <a:spAutoFit/>
          </a:bodyPr>
          <a:lstStyle/>
          <a:p>
            <a:pPr algn="just"/>
            <a:r>
              <a:rPr lang="es-MX" sz="1500" dirty="0" smtClean="0">
                <a:solidFill>
                  <a:srgbClr val="17375E"/>
                </a:solidFill>
                <a:latin typeface="Arial" pitchFamily="34" charset="0"/>
                <a:cs typeface="Arial" pitchFamily="34" charset="0"/>
              </a:rPr>
              <a:t>De acuerdo a los reportes las personas detenidas en establecimientos de la provincia de Córdoba son en su mayoría hombres, menos del 30% se hallan con condena. </a:t>
            </a:r>
            <a:endParaRPr lang="es-AR" sz="1500" dirty="0">
              <a:solidFill>
                <a:srgbClr val="17375E"/>
              </a:solidFill>
              <a:latin typeface="Arial" pitchFamily="34" charset="0"/>
              <a:cs typeface="Arial" pitchFamily="34" charset="0"/>
            </a:endParaRPr>
          </a:p>
        </p:txBody>
      </p:sp>
      <p:graphicFrame>
        <p:nvGraphicFramePr>
          <p:cNvPr id="8" name="7 Gráfico"/>
          <p:cNvGraphicFramePr/>
          <p:nvPr>
            <p:extLst>
              <p:ext uri="{D42A27DB-BD31-4B8C-83A1-F6EECF244321}">
                <p14:modId xmlns:p14="http://schemas.microsoft.com/office/powerpoint/2010/main" val="2706031800"/>
              </p:ext>
            </p:extLst>
          </p:nvPr>
        </p:nvGraphicFramePr>
        <p:xfrm>
          <a:off x="326221" y="1596082"/>
          <a:ext cx="3712242" cy="2088232"/>
        </p:xfrm>
        <a:graphic>
          <a:graphicData uri="http://schemas.openxmlformats.org/drawingml/2006/chart">
            <c:chart xmlns:c="http://schemas.openxmlformats.org/drawingml/2006/chart" xmlns:r="http://schemas.openxmlformats.org/officeDocument/2006/relationships" r:id="rId4"/>
          </a:graphicData>
        </a:graphic>
      </p:graphicFrame>
      <p:sp>
        <p:nvSpPr>
          <p:cNvPr id="13" name="12 CuadroTexto"/>
          <p:cNvSpPr txBox="1"/>
          <p:nvPr/>
        </p:nvSpPr>
        <p:spPr>
          <a:xfrm>
            <a:off x="5791860" y="1457583"/>
            <a:ext cx="2232248" cy="276999"/>
          </a:xfrm>
          <a:prstGeom prst="rect">
            <a:avLst/>
          </a:prstGeom>
          <a:noFill/>
        </p:spPr>
        <p:txBody>
          <a:bodyPr wrap="square" rtlCol="0">
            <a:spAutoFit/>
          </a:bodyPr>
          <a:lstStyle/>
          <a:p>
            <a:pPr algn="ctr"/>
            <a:r>
              <a:rPr lang="es-MX" sz="1200" b="1" dirty="0">
                <a:solidFill>
                  <a:srgbClr val="1F497D">
                    <a:lumMod val="75000"/>
                  </a:srgbClr>
                </a:solidFill>
                <a:latin typeface="Arial" pitchFamily="34" charset="0"/>
                <a:cs typeface="Arial" pitchFamily="34" charset="0"/>
              </a:rPr>
              <a:t>Distribución según </a:t>
            </a:r>
            <a:r>
              <a:rPr lang="es-MX" sz="1200" b="1" dirty="0" smtClean="0">
                <a:solidFill>
                  <a:srgbClr val="1F497D">
                    <a:lumMod val="75000"/>
                  </a:srgbClr>
                </a:solidFill>
                <a:latin typeface="Arial" pitchFamily="34" charset="0"/>
                <a:cs typeface="Arial" pitchFamily="34" charset="0"/>
              </a:rPr>
              <a:t>edad</a:t>
            </a:r>
            <a:endParaRPr lang="es-AR" sz="1200" b="1" dirty="0">
              <a:solidFill>
                <a:srgbClr val="1F497D">
                  <a:lumMod val="75000"/>
                </a:srgbClr>
              </a:solidFill>
              <a:latin typeface="Arial" pitchFamily="34" charset="0"/>
              <a:cs typeface="Arial" pitchFamily="34" charset="0"/>
            </a:endParaRPr>
          </a:p>
        </p:txBody>
      </p:sp>
      <p:sp>
        <p:nvSpPr>
          <p:cNvPr id="14" name="13 CuadroTexto"/>
          <p:cNvSpPr txBox="1"/>
          <p:nvPr/>
        </p:nvSpPr>
        <p:spPr>
          <a:xfrm>
            <a:off x="760909" y="1448058"/>
            <a:ext cx="2672848" cy="276999"/>
          </a:xfrm>
          <a:prstGeom prst="rect">
            <a:avLst/>
          </a:prstGeom>
          <a:noFill/>
        </p:spPr>
        <p:txBody>
          <a:bodyPr wrap="square" rtlCol="0">
            <a:spAutoFit/>
          </a:bodyPr>
          <a:lstStyle/>
          <a:p>
            <a:pPr algn="ctr"/>
            <a:r>
              <a:rPr lang="es-MX" sz="1200" b="1" dirty="0">
                <a:solidFill>
                  <a:srgbClr val="1F497D">
                    <a:lumMod val="75000"/>
                  </a:srgbClr>
                </a:solidFill>
                <a:latin typeface="Arial" pitchFamily="34" charset="0"/>
                <a:cs typeface="Arial" pitchFamily="34" charset="0"/>
              </a:rPr>
              <a:t>Distribución según </a:t>
            </a:r>
            <a:r>
              <a:rPr lang="es-MX" sz="1200" b="1" dirty="0" smtClean="0">
                <a:solidFill>
                  <a:srgbClr val="1F497D">
                    <a:lumMod val="75000"/>
                  </a:srgbClr>
                </a:solidFill>
                <a:latin typeface="Arial" pitchFamily="34" charset="0"/>
                <a:cs typeface="Arial" pitchFamily="34" charset="0"/>
              </a:rPr>
              <a:t>género</a:t>
            </a:r>
            <a:endParaRPr lang="es-AR" sz="1200" b="1" dirty="0">
              <a:solidFill>
                <a:srgbClr val="1F497D">
                  <a:lumMod val="75000"/>
                </a:srgbClr>
              </a:solidFill>
              <a:latin typeface="Arial" pitchFamily="34" charset="0"/>
              <a:cs typeface="Arial" pitchFamily="34" charset="0"/>
            </a:endParaRPr>
          </a:p>
        </p:txBody>
      </p:sp>
      <p:graphicFrame>
        <p:nvGraphicFramePr>
          <p:cNvPr id="20" name="19 Gráfico"/>
          <p:cNvGraphicFramePr/>
          <p:nvPr>
            <p:extLst>
              <p:ext uri="{D42A27DB-BD31-4B8C-83A1-F6EECF244321}">
                <p14:modId xmlns:p14="http://schemas.microsoft.com/office/powerpoint/2010/main" val="785597959"/>
              </p:ext>
            </p:extLst>
          </p:nvPr>
        </p:nvGraphicFramePr>
        <p:xfrm>
          <a:off x="1897917" y="3639702"/>
          <a:ext cx="5341219" cy="2231282"/>
        </p:xfrm>
        <a:graphic>
          <a:graphicData uri="http://schemas.openxmlformats.org/drawingml/2006/chart">
            <c:chart xmlns:c="http://schemas.openxmlformats.org/drawingml/2006/chart" xmlns:r="http://schemas.openxmlformats.org/officeDocument/2006/relationships" r:id="rId5"/>
          </a:graphicData>
        </a:graphic>
      </p:graphicFrame>
      <p:sp>
        <p:nvSpPr>
          <p:cNvPr id="21" name="20 CuadroTexto"/>
          <p:cNvSpPr txBox="1"/>
          <p:nvPr/>
        </p:nvSpPr>
        <p:spPr>
          <a:xfrm>
            <a:off x="3201259" y="3501008"/>
            <a:ext cx="2957569" cy="276999"/>
          </a:xfrm>
          <a:prstGeom prst="rect">
            <a:avLst/>
          </a:prstGeom>
          <a:noFill/>
        </p:spPr>
        <p:txBody>
          <a:bodyPr wrap="square" rtlCol="0">
            <a:spAutoFit/>
          </a:bodyPr>
          <a:lstStyle/>
          <a:p>
            <a:pPr algn="ctr"/>
            <a:r>
              <a:rPr lang="es-MX" sz="1200" b="1" dirty="0">
                <a:solidFill>
                  <a:srgbClr val="1F497D">
                    <a:lumMod val="75000"/>
                  </a:srgbClr>
                </a:solidFill>
                <a:latin typeface="Arial" pitchFamily="34" charset="0"/>
                <a:cs typeface="Arial" pitchFamily="34" charset="0"/>
              </a:rPr>
              <a:t>Distribución según </a:t>
            </a:r>
            <a:r>
              <a:rPr lang="es-MX" sz="1200" b="1" dirty="0" smtClean="0">
                <a:solidFill>
                  <a:srgbClr val="1F497D">
                    <a:lumMod val="75000"/>
                  </a:srgbClr>
                </a:solidFill>
                <a:latin typeface="Arial" pitchFamily="34" charset="0"/>
                <a:cs typeface="Arial" pitchFamily="34" charset="0"/>
              </a:rPr>
              <a:t>situación procesal</a:t>
            </a:r>
            <a:endParaRPr lang="es-AR" sz="1200" b="1" dirty="0">
              <a:solidFill>
                <a:srgbClr val="1F497D">
                  <a:lumMod val="75000"/>
                </a:srgbClr>
              </a:solidFill>
              <a:latin typeface="Arial" pitchFamily="34" charset="0"/>
              <a:cs typeface="Arial" pitchFamily="34" charset="0"/>
            </a:endParaRPr>
          </a:p>
        </p:txBody>
      </p:sp>
      <p:sp>
        <p:nvSpPr>
          <p:cNvPr id="25" name="23 CuadroTexto"/>
          <p:cNvSpPr txBox="1"/>
          <p:nvPr/>
        </p:nvSpPr>
        <p:spPr>
          <a:xfrm>
            <a:off x="41421" y="5862464"/>
            <a:ext cx="9102579" cy="230832"/>
          </a:xfrm>
          <a:prstGeom prst="rect">
            <a:avLst/>
          </a:prstGeom>
          <a:solidFill>
            <a:schemeClr val="bg1"/>
          </a:solidFill>
        </p:spPr>
        <p:txBody>
          <a:bodyPr wrap="square" rtlCol="0">
            <a:spAutoFit/>
          </a:bodyPr>
          <a:lstStyle/>
          <a:p>
            <a:endParaRPr lang="es-AR" sz="900" dirty="0">
              <a:solidFill>
                <a:prstClr val="black"/>
              </a:solidFill>
              <a:latin typeface="Arial" panose="020B0604020202020204" pitchFamily="34" charset="0"/>
              <a:cs typeface="Arial" panose="020B0604020202020204" pitchFamily="34" charset="0"/>
            </a:endParaRPr>
          </a:p>
        </p:txBody>
      </p:sp>
      <p:sp>
        <p:nvSpPr>
          <p:cNvPr id="22" name="6 CuadroTexto"/>
          <p:cNvSpPr txBox="1"/>
          <p:nvPr/>
        </p:nvSpPr>
        <p:spPr>
          <a:xfrm>
            <a:off x="89230" y="5718448"/>
            <a:ext cx="7147066" cy="215444"/>
          </a:xfrm>
          <a:prstGeom prst="rect">
            <a:avLst/>
          </a:prstGeom>
          <a:noFill/>
        </p:spPr>
        <p:txBody>
          <a:bodyPr wrap="square" rtlCol="0">
            <a:spAutoFit/>
          </a:bodyPr>
          <a:lstStyle>
            <a:defPPr>
              <a:defRPr lang="es-AR"/>
            </a:defPPr>
            <a:lvl1pPr algn="ctr">
              <a:defRPr sz="900">
                <a:latin typeface="Arial" panose="020B0604020202020204" pitchFamily="34" charset="0"/>
                <a:cs typeface="Arial" panose="020B0604020202020204" pitchFamily="34" charset="0"/>
              </a:defRPr>
            </a:lvl1pPr>
          </a:lstStyle>
          <a:p>
            <a:pPr algn="l"/>
            <a:r>
              <a:rPr lang="es-MX" sz="800" dirty="0">
                <a:solidFill>
                  <a:prstClr val="black"/>
                </a:solidFill>
              </a:rPr>
              <a:t>Base: </a:t>
            </a:r>
            <a:r>
              <a:rPr lang="es-MX" sz="800" dirty="0" smtClean="0">
                <a:solidFill>
                  <a:prstClr val="black"/>
                </a:solidFill>
              </a:rPr>
              <a:t>198 personas detenidas con causas federales o nacionales en </a:t>
            </a:r>
            <a:r>
              <a:rPr lang="es-MX" sz="800" dirty="0">
                <a:solidFill>
                  <a:prstClr val="black"/>
                </a:solidFill>
              </a:rPr>
              <a:t>dependencias penitenciarias de la </a:t>
            </a:r>
            <a:r>
              <a:rPr lang="es-MX" sz="800" dirty="0" smtClean="0">
                <a:solidFill>
                  <a:prstClr val="black"/>
                </a:solidFill>
              </a:rPr>
              <a:t>provincia de Córdoba</a:t>
            </a:r>
            <a:endParaRPr lang="es-AR" sz="800" dirty="0">
              <a:solidFill>
                <a:prstClr val="black"/>
              </a:solidFill>
            </a:endParaRPr>
          </a:p>
        </p:txBody>
      </p:sp>
      <p:sp>
        <p:nvSpPr>
          <p:cNvPr id="17"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b="1" dirty="0" smtClean="0">
                <a:solidFill>
                  <a:srgbClr val="1F497D">
                    <a:lumMod val="75000"/>
                  </a:srgbClr>
                </a:solidFill>
                <a:latin typeface="Arial" pitchFamily="34" charset="0"/>
                <a:cs typeface="Arial" pitchFamily="34" charset="0"/>
              </a:rPr>
              <a:t>Córdoba </a:t>
            </a:r>
            <a:r>
              <a:rPr lang="es-MX" sz="1200" b="1" dirty="0">
                <a:solidFill>
                  <a:srgbClr val="1F497D">
                    <a:lumMod val="75000"/>
                  </a:srgbClr>
                </a:solidFill>
                <a:latin typeface="Arial" pitchFamily="34" charset="0"/>
                <a:cs typeface="Arial" pitchFamily="34" charset="0"/>
              </a:rPr>
              <a:t>(Se presentan resultados de enero por no contar con actualización)</a:t>
            </a:r>
            <a:endParaRPr lang="es-AR" sz="700" b="1" dirty="0">
              <a:solidFill>
                <a:srgbClr val="1F497D">
                  <a:lumMod val="75000"/>
                </a:srgbClr>
              </a:solidFill>
              <a:latin typeface="Arial" pitchFamily="34" charset="0"/>
              <a:cs typeface="Arial" pitchFamily="34" charset="0"/>
            </a:endParaRPr>
          </a:p>
          <a:p>
            <a:pPr algn="l"/>
            <a:endParaRPr lang="es-AR" sz="1200" b="1" dirty="0">
              <a:solidFill>
                <a:srgbClr val="1F497D">
                  <a:lumMod val="75000"/>
                </a:srgbClr>
              </a:solidFill>
              <a:latin typeface="Arial" pitchFamily="34" charset="0"/>
              <a:cs typeface="Arial" pitchFamily="34" charset="0"/>
            </a:endParaRPr>
          </a:p>
          <a:p>
            <a:pPr algn="l"/>
            <a:endParaRPr lang="es-AR" sz="2800" b="1" dirty="0">
              <a:solidFill>
                <a:srgbClr val="1F497D">
                  <a:lumMod val="75000"/>
                </a:srgbClr>
              </a:solidFill>
              <a:latin typeface="Arial" pitchFamily="34" charset="0"/>
              <a:cs typeface="Arial" pitchFamily="34" charset="0"/>
            </a:endParaRPr>
          </a:p>
        </p:txBody>
      </p:sp>
      <p:sp>
        <p:nvSpPr>
          <p:cNvPr id="18" name="17 CuadroTexto"/>
          <p:cNvSpPr txBox="1"/>
          <p:nvPr/>
        </p:nvSpPr>
        <p:spPr>
          <a:xfrm>
            <a:off x="5584304" y="2229735"/>
            <a:ext cx="2672848" cy="335169"/>
          </a:xfrm>
          <a:prstGeom prst="rect">
            <a:avLst/>
          </a:prstGeom>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s-MX" sz="1200" b="1" dirty="0" smtClean="0">
                <a:solidFill>
                  <a:prstClr val="white"/>
                </a:solidFill>
                <a:latin typeface="Arial" pitchFamily="34" charset="0"/>
                <a:cs typeface="Arial" pitchFamily="34" charset="0"/>
              </a:rPr>
              <a:t>Todos/as son mayores de 21 años</a:t>
            </a:r>
            <a:endParaRPr lang="es-AR" sz="1200" b="1" dirty="0">
              <a:solidFill>
                <a:prstClr val="white"/>
              </a:solidFill>
              <a:latin typeface="Arial" pitchFamily="34" charset="0"/>
              <a:cs typeface="Arial" pitchFamily="34" charset="0"/>
            </a:endParaRPr>
          </a:p>
        </p:txBody>
      </p:sp>
      <p:sp>
        <p:nvSpPr>
          <p:cNvPr id="19" name="18 Flecha abajo"/>
          <p:cNvSpPr/>
          <p:nvPr/>
        </p:nvSpPr>
        <p:spPr>
          <a:xfrm>
            <a:off x="6654436" y="1763291"/>
            <a:ext cx="507096" cy="371072"/>
          </a:xfrm>
          <a:prstGeom prst="down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solidFill>
                <a:prstClr val="white"/>
              </a:solidFill>
            </a:endParaRPr>
          </a:p>
        </p:txBody>
      </p:sp>
      <p:sp>
        <p:nvSpPr>
          <p:cNvPr id="23" name="22 Rectángulo"/>
          <p:cNvSpPr/>
          <p:nvPr/>
        </p:nvSpPr>
        <p:spPr>
          <a:xfrm>
            <a:off x="182206" y="6115362"/>
            <a:ext cx="8814306" cy="62600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28665259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30 CuadroTexto"/>
          <p:cNvSpPr txBox="1"/>
          <p:nvPr/>
        </p:nvSpPr>
        <p:spPr>
          <a:xfrm>
            <a:off x="611560" y="3143870"/>
            <a:ext cx="8064896" cy="584775"/>
          </a:xfrm>
          <a:prstGeom prst="rect">
            <a:avLst/>
          </a:prstGeom>
          <a:noFill/>
        </p:spPr>
        <p:txBody>
          <a:bodyPr wrap="square" rtlCol="0">
            <a:spAutoFit/>
          </a:bodyPr>
          <a:lstStyle/>
          <a:p>
            <a:r>
              <a:rPr lang="es-MX" sz="3200" dirty="0" smtClean="0">
                <a:solidFill>
                  <a:srgbClr val="1F497D">
                    <a:lumMod val="75000"/>
                  </a:srgbClr>
                </a:solidFill>
                <a:latin typeface="Arial" pitchFamily="34" charset="0"/>
                <a:cs typeface="Arial" pitchFamily="34" charset="0"/>
              </a:rPr>
              <a:t>II.2 Mendoza</a:t>
            </a:r>
            <a:endParaRPr lang="es-MX" sz="3200" dirty="0">
              <a:solidFill>
                <a:srgbClr val="1F497D">
                  <a:lumMod val="75000"/>
                </a:srgbClr>
              </a:solidFill>
              <a:latin typeface="Arial" pitchFamily="34" charset="0"/>
              <a:cs typeface="Arial" pitchFamily="34" charset="0"/>
            </a:endParaRPr>
          </a:p>
        </p:txBody>
      </p:sp>
      <p:sp>
        <p:nvSpPr>
          <p:cNvPr id="7" name="6 Rectángulo"/>
          <p:cNvSpPr/>
          <p:nvPr/>
        </p:nvSpPr>
        <p:spPr>
          <a:xfrm>
            <a:off x="107504" y="5780087"/>
            <a:ext cx="338437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prstClr val="white"/>
              </a:solidFill>
            </a:endParaRPr>
          </a:p>
        </p:txBody>
      </p:sp>
      <p:cxnSp>
        <p:nvCxnSpPr>
          <p:cNvPr id="3" name="2 Conector recto"/>
          <p:cNvCxnSpPr/>
          <p:nvPr/>
        </p:nvCxnSpPr>
        <p:spPr>
          <a:xfrm>
            <a:off x="467544" y="3861048"/>
            <a:ext cx="849694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26855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1 Título"/>
          <p:cNvSpPr txBox="1">
            <a:spLocks/>
          </p:cNvSpPr>
          <p:nvPr/>
        </p:nvSpPr>
        <p:spPr>
          <a:xfrm>
            <a:off x="326221"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b="1" dirty="0" smtClean="0">
                <a:solidFill>
                  <a:srgbClr val="1F497D">
                    <a:lumMod val="75000"/>
                  </a:srgbClr>
                </a:solidFill>
                <a:latin typeface="Arial" pitchFamily="34" charset="0"/>
                <a:cs typeface="Arial" pitchFamily="34" charset="0"/>
              </a:rPr>
              <a:t>Mendoza</a:t>
            </a:r>
            <a:r>
              <a:rPr lang="es-MX" sz="2400" b="1" dirty="0">
                <a:solidFill>
                  <a:srgbClr val="1F497D">
                    <a:lumMod val="75000"/>
                  </a:srgbClr>
                </a:solidFill>
                <a:latin typeface="Arial" pitchFamily="34" charset="0"/>
                <a:cs typeface="Arial" pitchFamily="34" charset="0"/>
              </a:rPr>
              <a:t/>
            </a:r>
            <a:br>
              <a:rPr lang="es-MX" sz="2400" b="1" dirty="0">
                <a:solidFill>
                  <a:srgbClr val="1F497D">
                    <a:lumMod val="75000"/>
                  </a:srgbClr>
                </a:solidFill>
                <a:latin typeface="Arial" pitchFamily="34" charset="0"/>
                <a:cs typeface="Arial" pitchFamily="34" charset="0"/>
              </a:rPr>
            </a:br>
            <a:endParaRPr lang="es-AR" sz="2400" b="1" dirty="0">
              <a:solidFill>
                <a:srgbClr val="1F497D">
                  <a:lumMod val="75000"/>
                </a:srgbClr>
              </a:solidFill>
              <a:latin typeface="Arial" pitchFamily="34" charset="0"/>
              <a:cs typeface="Arial" pitchFamily="34" charset="0"/>
            </a:endParaRPr>
          </a:p>
        </p:txBody>
      </p:sp>
      <p:cxnSp>
        <p:nvCxnSpPr>
          <p:cNvPr id="6"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graphicFrame>
        <p:nvGraphicFramePr>
          <p:cNvPr id="2" name="1 Gráfico"/>
          <p:cNvGraphicFramePr/>
          <p:nvPr>
            <p:extLst>
              <p:ext uri="{D42A27DB-BD31-4B8C-83A1-F6EECF244321}">
                <p14:modId xmlns:p14="http://schemas.microsoft.com/office/powerpoint/2010/main" val="1517393625"/>
              </p:ext>
            </p:extLst>
          </p:nvPr>
        </p:nvGraphicFramePr>
        <p:xfrm>
          <a:off x="1835696" y="2782577"/>
          <a:ext cx="5061789" cy="2808312"/>
        </p:xfrm>
        <a:graphic>
          <a:graphicData uri="http://schemas.openxmlformats.org/drawingml/2006/chart">
            <c:chart xmlns:c="http://schemas.openxmlformats.org/drawingml/2006/chart" xmlns:r="http://schemas.openxmlformats.org/officeDocument/2006/relationships" r:id="rId3"/>
          </a:graphicData>
        </a:graphic>
      </p:graphicFrame>
      <p:sp>
        <p:nvSpPr>
          <p:cNvPr id="4" name="3 CuadroTexto"/>
          <p:cNvSpPr txBox="1"/>
          <p:nvPr/>
        </p:nvSpPr>
        <p:spPr>
          <a:xfrm>
            <a:off x="3275856" y="5589820"/>
            <a:ext cx="2347117" cy="215444"/>
          </a:xfrm>
          <a:prstGeom prst="rect">
            <a:avLst/>
          </a:prstGeom>
          <a:noFill/>
        </p:spPr>
        <p:txBody>
          <a:bodyPr wrap="none" rtlCol="0">
            <a:spAutoFit/>
          </a:bodyPr>
          <a:lstStyle/>
          <a:p>
            <a:r>
              <a:rPr lang="es-MX" sz="800" dirty="0" smtClean="0">
                <a:solidFill>
                  <a:prstClr val="black"/>
                </a:solidFill>
                <a:latin typeface="Arial" panose="020B0604020202020204" pitchFamily="34" charset="0"/>
                <a:cs typeface="Arial" panose="020B0604020202020204" pitchFamily="34" charset="0"/>
              </a:rPr>
              <a:t>Base: 673 detenidos/as federales en Mendoza.</a:t>
            </a:r>
            <a:endParaRPr lang="es-AR" sz="800" dirty="0">
              <a:solidFill>
                <a:prstClr val="black"/>
              </a:solidFill>
              <a:latin typeface="Arial" panose="020B0604020202020204" pitchFamily="34" charset="0"/>
              <a:cs typeface="Arial" panose="020B0604020202020204" pitchFamily="34" charset="0"/>
            </a:endParaRPr>
          </a:p>
        </p:txBody>
      </p:sp>
      <p:sp>
        <p:nvSpPr>
          <p:cNvPr id="12" name="2 Marcador de contenido"/>
          <p:cNvSpPr txBox="1">
            <a:spLocks/>
          </p:cNvSpPr>
          <p:nvPr/>
        </p:nvSpPr>
        <p:spPr>
          <a:xfrm>
            <a:off x="462190" y="1124744"/>
            <a:ext cx="8003232" cy="151216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0"/>
              </a:spcBef>
              <a:buFont typeface="Arial" panose="020B0604020202020204" pitchFamily="34" charset="0"/>
              <a:buNone/>
              <a:defRPr/>
            </a:pPr>
            <a:r>
              <a:rPr lang="es-MX" sz="1700" dirty="0" smtClean="0">
                <a:solidFill>
                  <a:srgbClr val="1F497D">
                    <a:lumMod val="75000"/>
                  </a:srgbClr>
                </a:solidFill>
                <a:latin typeface="Arial"/>
                <a:cs typeface="Arial"/>
              </a:rPr>
              <a:t>En febrero de 2015 son </a:t>
            </a:r>
            <a:r>
              <a:rPr lang="es-MX" sz="1700" b="1" dirty="0" smtClean="0">
                <a:solidFill>
                  <a:srgbClr val="1F497D">
                    <a:lumMod val="75000"/>
                  </a:srgbClr>
                </a:solidFill>
                <a:latin typeface="Arial"/>
                <a:cs typeface="Arial"/>
              </a:rPr>
              <a:t>678 las </a:t>
            </a:r>
            <a:r>
              <a:rPr lang="es-MX" sz="1700" dirty="0" smtClean="0">
                <a:solidFill>
                  <a:srgbClr val="1F497D">
                    <a:lumMod val="75000"/>
                  </a:srgbClr>
                </a:solidFill>
                <a:latin typeface="Arial"/>
                <a:cs typeface="Arial"/>
              </a:rPr>
              <a:t>personas </a:t>
            </a:r>
            <a:r>
              <a:rPr lang="es-MX" sz="1700" dirty="0">
                <a:solidFill>
                  <a:srgbClr val="1F497D">
                    <a:lumMod val="75000"/>
                  </a:srgbClr>
                </a:solidFill>
                <a:latin typeface="Arial"/>
                <a:cs typeface="Arial"/>
              </a:rPr>
              <a:t>que dependen de la justicia federal </a:t>
            </a:r>
            <a:r>
              <a:rPr lang="es-MX" sz="1700" dirty="0" smtClean="0">
                <a:solidFill>
                  <a:srgbClr val="1F497D">
                    <a:lumMod val="75000"/>
                  </a:srgbClr>
                </a:solidFill>
                <a:latin typeface="Arial"/>
                <a:cs typeface="Arial"/>
              </a:rPr>
              <a:t>y se encuentran alojadas en establecimientos de la provincia de Mendoza.   </a:t>
            </a:r>
          </a:p>
          <a:p>
            <a:pPr marL="0" indent="0" algn="just">
              <a:spcBef>
                <a:spcPts val="0"/>
              </a:spcBef>
              <a:buFont typeface="Arial" panose="020B0604020202020204" pitchFamily="34" charset="0"/>
              <a:buNone/>
              <a:defRPr/>
            </a:pPr>
            <a:endParaRPr lang="es-MX" sz="1700" dirty="0" smtClean="0">
              <a:solidFill>
                <a:srgbClr val="1F497D">
                  <a:lumMod val="75000"/>
                </a:srgbClr>
              </a:solidFill>
              <a:latin typeface="Arial"/>
              <a:cs typeface="Arial"/>
            </a:endParaRPr>
          </a:p>
          <a:p>
            <a:pPr marL="0" indent="0" algn="just">
              <a:spcBef>
                <a:spcPts val="0"/>
              </a:spcBef>
              <a:buFont typeface="Arial" panose="020B0604020202020204" pitchFamily="34" charset="0"/>
              <a:buNone/>
              <a:defRPr/>
            </a:pPr>
            <a:r>
              <a:rPr lang="es-MX" sz="1700" dirty="0" smtClean="0">
                <a:solidFill>
                  <a:srgbClr val="1F497D">
                    <a:lumMod val="75000"/>
                  </a:srgbClr>
                </a:solidFill>
                <a:latin typeface="Arial"/>
                <a:cs typeface="Arial"/>
              </a:rPr>
              <a:t>La información remitida incluye personas alojadas en dependencias penitenciarias, alcaidías y bajo arresto domiciliario.</a:t>
            </a:r>
            <a:endParaRPr lang="es-MX" sz="1700" dirty="0">
              <a:solidFill>
                <a:srgbClr val="1F497D">
                  <a:lumMod val="75000"/>
                </a:srgbClr>
              </a:solidFill>
              <a:latin typeface="Arial"/>
              <a:cs typeface="Arial"/>
            </a:endParaRPr>
          </a:p>
        </p:txBody>
      </p:sp>
      <p:sp>
        <p:nvSpPr>
          <p:cNvPr id="7" name="6 Rectángulo"/>
          <p:cNvSpPr/>
          <p:nvPr/>
        </p:nvSpPr>
        <p:spPr>
          <a:xfrm>
            <a:off x="41421" y="5792738"/>
            <a:ext cx="3090419" cy="228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sp>
        <p:nvSpPr>
          <p:cNvPr id="10" name="15 CuadroTexto"/>
          <p:cNvSpPr txBox="1"/>
          <p:nvPr/>
        </p:nvSpPr>
        <p:spPr>
          <a:xfrm>
            <a:off x="326221" y="6011187"/>
            <a:ext cx="8422243" cy="584775"/>
          </a:xfrm>
          <a:prstGeom prst="rect">
            <a:avLst/>
          </a:prstGeom>
          <a:noFill/>
        </p:spPr>
        <p:txBody>
          <a:bodyPr wrap="square" rtlCol="0">
            <a:spAutoFit/>
          </a:bodyPr>
          <a:lstStyle/>
          <a:p>
            <a:pPr algn="just"/>
            <a:r>
              <a:rPr lang="es-MX" sz="1600" dirty="0" smtClean="0">
                <a:solidFill>
                  <a:srgbClr val="17375E"/>
                </a:solidFill>
                <a:latin typeface="Arial" pitchFamily="34" charset="0"/>
                <a:cs typeface="Arial" pitchFamily="34" charset="0"/>
              </a:rPr>
              <a:t>En la distribución de acuerdo al lugar de detención, 1 de cada 4 personas se encuentran con arresto domiciliario. </a:t>
            </a:r>
            <a:endParaRPr lang="es-AR" sz="1600" dirty="0">
              <a:solidFill>
                <a:srgbClr val="17375E"/>
              </a:solidFill>
              <a:latin typeface="Arial" pitchFamily="34" charset="0"/>
              <a:cs typeface="Arial" pitchFamily="34" charset="0"/>
            </a:endParaRPr>
          </a:p>
        </p:txBody>
      </p:sp>
      <p:sp>
        <p:nvSpPr>
          <p:cNvPr id="11" name="10 Rectángulo"/>
          <p:cNvSpPr/>
          <p:nvPr/>
        </p:nvSpPr>
        <p:spPr>
          <a:xfrm>
            <a:off x="284559" y="5907013"/>
            <a:ext cx="8463905" cy="762347"/>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16697861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1 Título"/>
          <p:cNvSpPr txBox="1">
            <a:spLocks/>
          </p:cNvSpPr>
          <p:nvPr/>
        </p:nvSpPr>
        <p:spPr>
          <a:xfrm>
            <a:off x="326221" y="335018"/>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b="1" dirty="0">
                <a:solidFill>
                  <a:srgbClr val="1F497D">
                    <a:lumMod val="75000"/>
                  </a:srgbClr>
                </a:solidFill>
                <a:latin typeface="Arial" pitchFamily="34" charset="0"/>
                <a:cs typeface="Arial" pitchFamily="34" charset="0"/>
              </a:rPr>
              <a:t>Mendoza</a:t>
            </a:r>
            <a:r>
              <a:rPr lang="es-MX" sz="2400" dirty="0">
                <a:solidFill>
                  <a:srgbClr val="1F497D">
                    <a:lumMod val="75000"/>
                  </a:srgbClr>
                </a:solidFill>
                <a:latin typeface="Arial" pitchFamily="34" charset="0"/>
                <a:cs typeface="Arial" pitchFamily="34" charset="0"/>
              </a:rPr>
              <a:t> </a:t>
            </a:r>
            <a:r>
              <a:rPr lang="es-MX" sz="2400" dirty="0" smtClean="0">
                <a:solidFill>
                  <a:srgbClr val="1F497D">
                    <a:lumMod val="75000"/>
                  </a:srgbClr>
                </a:solidFill>
                <a:latin typeface="Arial" pitchFamily="34" charset="0"/>
                <a:cs typeface="Arial" pitchFamily="34" charset="0"/>
              </a:rPr>
              <a:t>| Dependencias penitenciarias</a:t>
            </a:r>
            <a:r>
              <a:rPr lang="es-MX" sz="2400" dirty="0">
                <a:solidFill>
                  <a:srgbClr val="1F497D">
                    <a:lumMod val="75000"/>
                  </a:srgbClr>
                </a:solidFill>
                <a:latin typeface="Arial" pitchFamily="34" charset="0"/>
                <a:cs typeface="Arial" pitchFamily="34" charset="0"/>
              </a:rPr>
              <a:t/>
            </a:r>
            <a:br>
              <a:rPr lang="es-MX" sz="2400" dirty="0">
                <a:solidFill>
                  <a:srgbClr val="1F497D">
                    <a:lumMod val="75000"/>
                  </a:srgbClr>
                </a:solidFill>
                <a:latin typeface="Arial" pitchFamily="34" charset="0"/>
                <a:cs typeface="Arial" pitchFamily="34" charset="0"/>
              </a:rPr>
            </a:br>
            <a:endParaRPr lang="es-AR" sz="2400" dirty="0">
              <a:solidFill>
                <a:srgbClr val="1F497D">
                  <a:lumMod val="75000"/>
                </a:srgbClr>
              </a:solidFill>
              <a:latin typeface="Arial" pitchFamily="34" charset="0"/>
              <a:cs typeface="Arial" pitchFamily="34" charset="0"/>
            </a:endParaRPr>
          </a:p>
        </p:txBody>
      </p:sp>
      <p:cxnSp>
        <p:nvCxnSpPr>
          <p:cNvPr id="6" name="Conector recto 8"/>
          <p:cNvCxnSpPr/>
          <p:nvPr/>
        </p:nvCxnSpPr>
        <p:spPr>
          <a:xfrm>
            <a:off x="395189" y="836712"/>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11" name="2 Marcador de contenido"/>
          <p:cNvSpPr txBox="1">
            <a:spLocks/>
          </p:cNvSpPr>
          <p:nvPr/>
        </p:nvSpPr>
        <p:spPr>
          <a:xfrm>
            <a:off x="327155" y="1052736"/>
            <a:ext cx="7846179" cy="93610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0"/>
              </a:spcBef>
              <a:buFont typeface="Arial" panose="020B0604020202020204" pitchFamily="34" charset="0"/>
              <a:buNone/>
              <a:defRPr/>
            </a:pPr>
            <a:r>
              <a:rPr lang="es-MX" sz="1600" dirty="0" smtClean="0">
                <a:solidFill>
                  <a:srgbClr val="1F497D">
                    <a:lumMod val="75000"/>
                  </a:srgbClr>
                </a:solidFill>
                <a:latin typeface="Arial"/>
                <a:cs typeface="Arial"/>
              </a:rPr>
              <a:t>Son 514 las personas detenidas en establecimientos del Servicio Penitenciario de la provincia de Mendoza a disposición de la justicia federal. </a:t>
            </a:r>
            <a:endParaRPr lang="es-MX" sz="1600" dirty="0" smtClean="0">
              <a:solidFill>
                <a:srgbClr val="1F497D">
                  <a:lumMod val="75000"/>
                </a:srgbClr>
              </a:solidFill>
              <a:latin typeface="Arial"/>
              <a:cs typeface="Arial"/>
            </a:endParaRPr>
          </a:p>
          <a:p>
            <a:pPr marL="0" indent="0" algn="just">
              <a:spcBef>
                <a:spcPts val="0"/>
              </a:spcBef>
              <a:buFont typeface="Arial" panose="020B0604020202020204" pitchFamily="34" charset="0"/>
              <a:buNone/>
              <a:defRPr/>
            </a:pPr>
            <a:endParaRPr lang="es-MX" sz="600" dirty="0" smtClean="0">
              <a:solidFill>
                <a:srgbClr val="1F497D">
                  <a:lumMod val="75000"/>
                </a:srgbClr>
              </a:solidFill>
              <a:latin typeface="Arial"/>
              <a:cs typeface="Arial"/>
            </a:endParaRPr>
          </a:p>
          <a:p>
            <a:pPr marL="0" indent="0" algn="just">
              <a:spcBef>
                <a:spcPts val="0"/>
              </a:spcBef>
              <a:buFont typeface="Arial" panose="020B0604020202020204" pitchFamily="34" charset="0"/>
              <a:buNone/>
              <a:defRPr/>
            </a:pPr>
            <a:r>
              <a:rPr lang="es-MX" sz="1600" dirty="0" smtClean="0">
                <a:solidFill>
                  <a:srgbClr val="1F497D">
                    <a:lumMod val="75000"/>
                  </a:srgbClr>
                </a:solidFill>
                <a:latin typeface="Arial"/>
                <a:cs typeface="Arial"/>
              </a:rPr>
              <a:t>Se encuentran distribuidos/as en 6 establecimientos penitenciarios provinciales y un número no especificado de alcaidías provinciales.   </a:t>
            </a:r>
          </a:p>
        </p:txBody>
      </p:sp>
      <p:sp>
        <p:nvSpPr>
          <p:cNvPr id="3" name="2 Rectángulo"/>
          <p:cNvSpPr/>
          <p:nvPr/>
        </p:nvSpPr>
        <p:spPr>
          <a:xfrm>
            <a:off x="107504" y="5805264"/>
            <a:ext cx="295232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graphicFrame>
        <p:nvGraphicFramePr>
          <p:cNvPr id="7" name="6 Tabla"/>
          <p:cNvGraphicFramePr>
            <a:graphicFrameLocks noGrp="1"/>
          </p:cNvGraphicFramePr>
          <p:nvPr>
            <p:extLst>
              <p:ext uri="{D42A27DB-BD31-4B8C-83A1-F6EECF244321}">
                <p14:modId xmlns:p14="http://schemas.microsoft.com/office/powerpoint/2010/main" val="1250458660"/>
              </p:ext>
            </p:extLst>
          </p:nvPr>
        </p:nvGraphicFramePr>
        <p:xfrm>
          <a:off x="827585" y="2370486"/>
          <a:ext cx="6768570" cy="3434778"/>
        </p:xfrm>
        <a:graphic>
          <a:graphicData uri="http://schemas.openxmlformats.org/drawingml/2006/table">
            <a:tbl>
              <a:tblPr>
                <a:tableStyleId>{D113A9D2-9D6B-4929-AA2D-F23B5EE8CBE7}</a:tableStyleId>
              </a:tblPr>
              <a:tblGrid>
                <a:gridCol w="3034384"/>
                <a:gridCol w="1675306"/>
                <a:gridCol w="2058880"/>
              </a:tblGrid>
              <a:tr h="381642">
                <a:tc>
                  <a:txBody>
                    <a:bodyPr/>
                    <a:lstStyle/>
                    <a:p>
                      <a:pPr algn="ctr" fontAlgn="b"/>
                      <a:r>
                        <a:rPr lang="es-MX" sz="1200" u="none" strike="noStrike" dirty="0" smtClean="0">
                          <a:solidFill>
                            <a:schemeClr val="tx2"/>
                          </a:solidFill>
                          <a:effectLst/>
                          <a:latin typeface="Arial" pitchFamily="34" charset="0"/>
                          <a:cs typeface="Arial" pitchFamily="34" charset="0"/>
                        </a:rPr>
                        <a:t>Establecimiento</a:t>
                      </a:r>
                      <a:endParaRPr lang="es-AR" sz="12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es-MX" sz="1200" u="none" strike="noStrike" dirty="0" smtClean="0">
                          <a:solidFill>
                            <a:schemeClr val="tx2"/>
                          </a:solidFill>
                          <a:effectLst/>
                          <a:latin typeface="Arial" pitchFamily="34" charset="0"/>
                          <a:cs typeface="Arial" pitchFamily="34" charset="0"/>
                        </a:rPr>
                        <a:t>Cantidad</a:t>
                      </a:r>
                      <a:endParaRPr lang="es-AR" sz="12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es-MX" sz="1200" u="none" strike="noStrike" dirty="0" smtClean="0">
                          <a:solidFill>
                            <a:schemeClr val="tx2"/>
                          </a:solidFill>
                          <a:effectLst/>
                          <a:latin typeface="Arial" pitchFamily="34" charset="0"/>
                          <a:cs typeface="Arial" pitchFamily="34" charset="0"/>
                        </a:rPr>
                        <a:t>%</a:t>
                      </a:r>
                      <a:endParaRPr lang="es-AR" sz="12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B w="12700" cap="flat" cmpd="sng" algn="ctr">
                      <a:solidFill>
                        <a:schemeClr val="bg1"/>
                      </a:solidFill>
                      <a:prstDash val="solid"/>
                      <a:round/>
                      <a:headEnd type="none" w="med" len="med"/>
                      <a:tailEnd type="none" w="med" len="med"/>
                    </a:lnB>
                    <a:solidFill>
                      <a:schemeClr val="bg1"/>
                    </a:solidFill>
                  </a:tcPr>
                </a:tc>
              </a:tr>
              <a:tr h="381642">
                <a:tc>
                  <a:txBody>
                    <a:bodyPr/>
                    <a:lstStyle/>
                    <a:p>
                      <a:pPr algn="ctr" fontAlgn="b"/>
                      <a:r>
                        <a:rPr lang="es-AR" sz="1200" u="none" strike="noStrike" dirty="0" smtClean="0">
                          <a:effectLst/>
                          <a:latin typeface="Arial" pitchFamily="34" charset="0"/>
                          <a:cs typeface="Arial" pitchFamily="34" charset="0"/>
                        </a:rPr>
                        <a:t>Complejo Nº II - San</a:t>
                      </a:r>
                      <a:r>
                        <a:rPr lang="es-AR" sz="1200" u="none" strike="noStrike" baseline="0" dirty="0" smtClean="0">
                          <a:effectLst/>
                          <a:latin typeface="Arial" pitchFamily="34" charset="0"/>
                          <a:cs typeface="Arial" pitchFamily="34" charset="0"/>
                        </a:rPr>
                        <a:t> Felipe</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200" u="none" strike="noStrike" dirty="0" smtClean="0">
                          <a:effectLst/>
                          <a:latin typeface="Arial" pitchFamily="34" charset="0"/>
                          <a:cs typeface="Arial" pitchFamily="34" charset="0"/>
                        </a:rPr>
                        <a:t>178</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AR" sz="1200" b="0" i="0" u="none" strike="noStrike" dirty="0" smtClean="0">
                          <a:solidFill>
                            <a:schemeClr val="bg1"/>
                          </a:solidFill>
                          <a:effectLst/>
                          <a:latin typeface="Arial" pitchFamily="34" charset="0"/>
                          <a:cs typeface="Arial" pitchFamily="34" charset="0"/>
                        </a:rPr>
                        <a:t>34,6%</a:t>
                      </a:r>
                      <a:endParaRPr lang="es-AR" sz="1200" b="0" i="0" u="none" strike="noStrike" dirty="0">
                        <a:solidFill>
                          <a:schemeClr val="bg1"/>
                        </a:solidFill>
                        <a:effectLst/>
                        <a:latin typeface="Arial" pitchFamily="34" charset="0"/>
                        <a:cs typeface="Arial"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81642">
                <a:tc>
                  <a:txBody>
                    <a:bodyPr/>
                    <a:lstStyle/>
                    <a:p>
                      <a:pPr algn="ctr" fontAlgn="b"/>
                      <a:r>
                        <a:rPr lang="es-AR" sz="1200" u="none" strike="noStrike" dirty="0" smtClean="0">
                          <a:effectLst/>
                          <a:latin typeface="Arial" pitchFamily="34" charset="0"/>
                          <a:cs typeface="Arial" pitchFamily="34" charset="0"/>
                        </a:rPr>
                        <a:t>Complejo Nº I - B.S. Mer</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AR" sz="1200" u="none" strike="noStrike" dirty="0" smtClean="0">
                          <a:effectLst/>
                          <a:latin typeface="Arial" pitchFamily="34" charset="0"/>
                          <a:cs typeface="Arial" pitchFamily="34" charset="0"/>
                        </a:rPr>
                        <a:t>168</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AR" sz="1200" b="0" i="0" u="none" strike="noStrike" dirty="0" smtClean="0">
                          <a:solidFill>
                            <a:schemeClr val="bg1"/>
                          </a:solidFill>
                          <a:effectLst/>
                          <a:latin typeface="Arial" pitchFamily="34" charset="0"/>
                          <a:cs typeface="Arial" pitchFamily="34" charset="0"/>
                        </a:rPr>
                        <a:t>32,7%</a:t>
                      </a:r>
                      <a:endParaRPr lang="es-AR" sz="1200" b="0" i="0" u="none" strike="noStrike" dirty="0">
                        <a:solidFill>
                          <a:schemeClr val="bg1"/>
                        </a:solidFill>
                        <a:effectLst/>
                        <a:latin typeface="Arial" pitchFamily="34" charset="0"/>
                        <a:cs typeface="Arial"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81642">
                <a:tc>
                  <a:txBody>
                    <a:bodyPr/>
                    <a:lstStyle/>
                    <a:p>
                      <a:pPr algn="ctr" fontAlgn="b"/>
                      <a:r>
                        <a:rPr lang="es-AR" sz="1200" u="none" strike="noStrike" dirty="0" smtClean="0">
                          <a:effectLst/>
                          <a:latin typeface="Arial" pitchFamily="34" charset="0"/>
                          <a:cs typeface="Arial" pitchFamily="34" charset="0"/>
                        </a:rPr>
                        <a:t>Complejo Nº IV - San Rafael</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200" u="none" strike="noStrike" dirty="0" smtClean="0">
                          <a:effectLst/>
                          <a:latin typeface="Arial" pitchFamily="34" charset="0"/>
                          <a:cs typeface="Arial" pitchFamily="34" charset="0"/>
                        </a:rPr>
                        <a:t>74</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AR" sz="1200" b="0" i="0" u="none" strike="noStrike" dirty="0" smtClean="0">
                          <a:solidFill>
                            <a:schemeClr val="bg1"/>
                          </a:solidFill>
                          <a:effectLst/>
                          <a:latin typeface="Arial" pitchFamily="34" charset="0"/>
                          <a:cs typeface="Arial" pitchFamily="34" charset="0"/>
                        </a:rPr>
                        <a:t>14,4%</a:t>
                      </a:r>
                      <a:endParaRPr lang="es-AR" sz="1200" b="0" i="0" u="none" strike="noStrike" dirty="0">
                        <a:solidFill>
                          <a:schemeClr val="bg1"/>
                        </a:solidFill>
                        <a:effectLst/>
                        <a:latin typeface="Arial" pitchFamily="34" charset="0"/>
                        <a:cs typeface="Arial"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81642">
                <a:tc>
                  <a:txBody>
                    <a:bodyPr/>
                    <a:lstStyle/>
                    <a:p>
                      <a:pPr algn="ctr" fontAlgn="b"/>
                      <a:r>
                        <a:rPr lang="es-AR" sz="1200" u="none" strike="noStrike" dirty="0" smtClean="0">
                          <a:effectLst/>
                          <a:latin typeface="Arial" pitchFamily="34" charset="0"/>
                          <a:cs typeface="Arial" pitchFamily="34" charset="0"/>
                        </a:rPr>
                        <a:t>Unidad III - Penal de Mujeres</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200" u="none" strike="noStrike" dirty="0" smtClean="0">
                          <a:effectLst/>
                          <a:latin typeface="Arial" pitchFamily="34" charset="0"/>
                          <a:cs typeface="Arial" pitchFamily="34" charset="0"/>
                        </a:rPr>
                        <a:t>46</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AR" sz="1200" b="0" i="0" u="none" strike="noStrike" dirty="0" smtClean="0">
                          <a:solidFill>
                            <a:schemeClr val="bg1"/>
                          </a:solidFill>
                          <a:effectLst/>
                          <a:latin typeface="Arial" pitchFamily="34" charset="0"/>
                          <a:cs typeface="Arial" pitchFamily="34" charset="0"/>
                        </a:rPr>
                        <a:t>8,9%</a:t>
                      </a:r>
                      <a:endParaRPr lang="es-AR" sz="1200" b="0" i="0" u="none" strike="noStrike" dirty="0">
                        <a:solidFill>
                          <a:schemeClr val="bg1"/>
                        </a:solidFill>
                        <a:effectLst/>
                        <a:latin typeface="Arial" pitchFamily="34" charset="0"/>
                        <a:cs typeface="Arial"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81642">
                <a:tc>
                  <a:txBody>
                    <a:bodyPr/>
                    <a:lstStyle/>
                    <a:p>
                      <a:pPr algn="ctr" fontAlgn="b"/>
                      <a:r>
                        <a:rPr lang="es-AR" sz="1200" u="none" strike="noStrike" dirty="0" smtClean="0">
                          <a:effectLst/>
                          <a:latin typeface="Arial" pitchFamily="34" charset="0"/>
                          <a:cs typeface="Arial" pitchFamily="34" charset="0"/>
                        </a:rPr>
                        <a:t>Complejo Nº III – Almafuerte</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200" u="none" strike="noStrike" dirty="0" smtClean="0">
                          <a:effectLst/>
                          <a:latin typeface="Arial" pitchFamily="34" charset="0"/>
                          <a:cs typeface="Arial" pitchFamily="34" charset="0"/>
                        </a:rPr>
                        <a:t>39</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AR" sz="1200" b="0" i="0" u="none" strike="noStrike" dirty="0" smtClean="0">
                          <a:solidFill>
                            <a:schemeClr val="bg1"/>
                          </a:solidFill>
                          <a:effectLst/>
                          <a:latin typeface="Arial" pitchFamily="34" charset="0"/>
                          <a:cs typeface="Arial" pitchFamily="34" charset="0"/>
                        </a:rPr>
                        <a:t>7,7%</a:t>
                      </a:r>
                      <a:endParaRPr lang="es-AR" sz="1200" b="0" i="0" u="none" strike="noStrike" dirty="0">
                        <a:solidFill>
                          <a:schemeClr val="bg1"/>
                        </a:solidFill>
                        <a:effectLst/>
                        <a:latin typeface="Arial" pitchFamily="34" charset="0"/>
                        <a:cs typeface="Arial"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81642">
                <a:tc>
                  <a:txBody>
                    <a:bodyPr/>
                    <a:lstStyle/>
                    <a:p>
                      <a:pPr algn="ctr" fontAlgn="b"/>
                      <a:r>
                        <a:rPr lang="es-AR" sz="1200" u="none" strike="noStrike" dirty="0" smtClean="0">
                          <a:effectLst/>
                          <a:latin typeface="Arial" pitchFamily="34" charset="0"/>
                          <a:cs typeface="Arial" pitchFamily="34" charset="0"/>
                        </a:rPr>
                        <a:t>Unidad IV - Colonia Penal</a:t>
                      </a:r>
                      <a:r>
                        <a:rPr lang="es-AR" sz="1200" u="none" strike="noStrike" baseline="0" dirty="0" smtClean="0">
                          <a:effectLst/>
                          <a:latin typeface="Arial" pitchFamily="34" charset="0"/>
                          <a:cs typeface="Arial" pitchFamily="34" charset="0"/>
                        </a:rPr>
                        <a:t> </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200" u="none" strike="noStrike" dirty="0" smtClean="0">
                          <a:effectLst/>
                          <a:latin typeface="Arial" pitchFamily="34" charset="0"/>
                          <a:cs typeface="Arial" pitchFamily="34" charset="0"/>
                        </a:rPr>
                        <a:t>7</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AR" sz="1200" b="0" i="0" u="none" strike="noStrike" dirty="0" smtClean="0">
                          <a:solidFill>
                            <a:schemeClr val="bg1"/>
                          </a:solidFill>
                          <a:effectLst/>
                          <a:latin typeface="Arial" pitchFamily="34" charset="0"/>
                          <a:cs typeface="Arial" pitchFamily="34" charset="0"/>
                        </a:rPr>
                        <a:t>1,4%</a:t>
                      </a:r>
                      <a:endParaRPr lang="es-AR" sz="1200" b="0" i="0" u="none" strike="noStrike" dirty="0">
                        <a:solidFill>
                          <a:schemeClr val="bg1"/>
                        </a:solidFill>
                        <a:effectLst/>
                        <a:latin typeface="Arial" pitchFamily="34" charset="0"/>
                        <a:cs typeface="Arial"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81642">
                <a:tc>
                  <a:txBody>
                    <a:bodyPr/>
                    <a:lstStyle/>
                    <a:p>
                      <a:pPr algn="ctr" fontAlgn="b"/>
                      <a:r>
                        <a:rPr lang="es-MX" sz="1200" u="none" strike="noStrike" dirty="0" smtClean="0">
                          <a:effectLst/>
                          <a:latin typeface="Arial" pitchFamily="34" charset="0"/>
                          <a:cs typeface="Arial" pitchFamily="34" charset="0"/>
                        </a:rPr>
                        <a:t>Alcaidías</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200" u="none" strike="noStrike" dirty="0" smtClean="0">
                          <a:effectLst/>
                          <a:latin typeface="Arial" pitchFamily="34" charset="0"/>
                          <a:cs typeface="Arial" pitchFamily="34" charset="0"/>
                        </a:rPr>
                        <a:t>6</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AR" sz="1200" b="0" i="0" u="none" strike="noStrike" dirty="0" smtClean="0">
                          <a:solidFill>
                            <a:schemeClr val="bg1"/>
                          </a:solidFill>
                          <a:effectLst/>
                          <a:latin typeface="Arial" pitchFamily="34" charset="0"/>
                          <a:cs typeface="Arial" pitchFamily="34" charset="0"/>
                        </a:rPr>
                        <a:t>1,2%</a:t>
                      </a:r>
                      <a:endParaRPr lang="es-AR" sz="1200" b="0" i="0" u="none" strike="noStrike" dirty="0">
                        <a:solidFill>
                          <a:schemeClr val="bg1"/>
                        </a:solidFill>
                        <a:effectLst/>
                        <a:latin typeface="Arial" pitchFamily="34" charset="0"/>
                        <a:cs typeface="Arial"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81642">
                <a:tc>
                  <a:txBody>
                    <a:bodyPr/>
                    <a:lstStyle/>
                    <a:p>
                      <a:pPr algn="ctr" fontAlgn="b"/>
                      <a:r>
                        <a:rPr lang="es-AR" sz="1200" u="none" strike="noStrike" dirty="0" smtClean="0">
                          <a:effectLst/>
                          <a:latin typeface="Arial" pitchFamily="34" charset="0"/>
                          <a:cs typeface="Arial" pitchFamily="34" charset="0"/>
                        </a:rPr>
                        <a:t>Total dependencias</a:t>
                      </a:r>
                      <a:r>
                        <a:rPr lang="es-AR" sz="1200" u="none" strike="noStrike" baseline="0" dirty="0" smtClean="0">
                          <a:effectLst/>
                          <a:latin typeface="Arial" pitchFamily="34" charset="0"/>
                          <a:cs typeface="Arial" pitchFamily="34" charset="0"/>
                        </a:rPr>
                        <a:t> </a:t>
                      </a:r>
                      <a:r>
                        <a:rPr lang="es-AR" sz="1200" u="none" strike="noStrike" dirty="0" smtClean="0">
                          <a:effectLst/>
                          <a:latin typeface="Arial" pitchFamily="34" charset="0"/>
                          <a:cs typeface="Arial" pitchFamily="34" charset="0"/>
                        </a:rPr>
                        <a:t>SP Mendoza</a:t>
                      </a:r>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200" u="none" strike="noStrike" dirty="0" smtClean="0">
                          <a:effectLst/>
                          <a:latin typeface="Arial" pitchFamily="34" charset="0"/>
                          <a:cs typeface="Arial" pitchFamily="34" charset="0"/>
                        </a:rPr>
                        <a:t>514</a:t>
                      </a:r>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AR" sz="1200" u="none" strike="noStrike" dirty="0" smtClean="0">
                          <a:effectLst/>
                          <a:latin typeface="Arial" pitchFamily="34" charset="0"/>
                          <a:cs typeface="Arial" pitchFamily="34" charset="0"/>
                        </a:rPr>
                        <a:t>100%</a:t>
                      </a:r>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
        <p:nvSpPr>
          <p:cNvPr id="2" name="1 Rectángulo"/>
          <p:cNvSpPr/>
          <p:nvPr/>
        </p:nvSpPr>
        <p:spPr>
          <a:xfrm>
            <a:off x="827585" y="2738273"/>
            <a:ext cx="7772792" cy="78387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sp>
        <p:nvSpPr>
          <p:cNvPr id="4" name="3 CuadroTexto"/>
          <p:cNvSpPr txBox="1"/>
          <p:nvPr/>
        </p:nvSpPr>
        <p:spPr>
          <a:xfrm>
            <a:off x="7812360" y="2996952"/>
            <a:ext cx="692818" cy="307777"/>
          </a:xfrm>
          <a:prstGeom prst="rect">
            <a:avLst/>
          </a:prstGeom>
          <a:noFill/>
        </p:spPr>
        <p:txBody>
          <a:bodyPr wrap="none" rtlCol="0">
            <a:spAutoFit/>
          </a:bodyPr>
          <a:lstStyle/>
          <a:p>
            <a:r>
              <a:rPr lang="es-MX" sz="1400" b="1" dirty="0" smtClean="0">
                <a:solidFill>
                  <a:srgbClr val="C0504D">
                    <a:lumMod val="75000"/>
                  </a:srgbClr>
                </a:solidFill>
                <a:latin typeface="Arial" panose="020B0604020202020204" pitchFamily="34" charset="0"/>
                <a:cs typeface="Arial" panose="020B0604020202020204" pitchFamily="34" charset="0"/>
              </a:rPr>
              <a:t>67,3%</a:t>
            </a:r>
            <a:endParaRPr lang="es-AR" sz="1400" b="1" dirty="0">
              <a:solidFill>
                <a:srgbClr val="C0504D">
                  <a:lumMod val="75000"/>
                </a:srgbClr>
              </a:solidFill>
              <a:latin typeface="Arial" panose="020B0604020202020204" pitchFamily="34" charset="0"/>
              <a:cs typeface="Arial" panose="020B0604020202020204" pitchFamily="34" charset="0"/>
            </a:endParaRPr>
          </a:p>
        </p:txBody>
      </p:sp>
      <p:sp>
        <p:nvSpPr>
          <p:cNvPr id="12" name="11 Rectángulo"/>
          <p:cNvSpPr/>
          <p:nvPr/>
        </p:nvSpPr>
        <p:spPr>
          <a:xfrm>
            <a:off x="997479" y="2780928"/>
            <a:ext cx="7704856" cy="1126250"/>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sp>
        <p:nvSpPr>
          <p:cNvPr id="13" name="12 CuadroTexto"/>
          <p:cNvSpPr txBox="1"/>
          <p:nvPr/>
        </p:nvSpPr>
        <p:spPr>
          <a:xfrm>
            <a:off x="7823719" y="3535512"/>
            <a:ext cx="766557" cy="338554"/>
          </a:xfrm>
          <a:prstGeom prst="rect">
            <a:avLst/>
          </a:prstGeom>
          <a:noFill/>
        </p:spPr>
        <p:txBody>
          <a:bodyPr wrap="none" rtlCol="0">
            <a:spAutoFit/>
          </a:bodyPr>
          <a:lstStyle/>
          <a:p>
            <a:r>
              <a:rPr lang="es-MX" sz="1600" b="1" dirty="0" smtClean="0">
                <a:solidFill>
                  <a:srgbClr val="F79646">
                    <a:lumMod val="75000"/>
                  </a:srgbClr>
                </a:solidFill>
                <a:latin typeface="Arial" panose="020B0604020202020204" pitchFamily="34" charset="0"/>
                <a:cs typeface="Arial" panose="020B0604020202020204" pitchFamily="34" charset="0"/>
              </a:rPr>
              <a:t>81,7%</a:t>
            </a:r>
            <a:endParaRPr lang="es-AR" sz="1600" b="1" dirty="0">
              <a:solidFill>
                <a:srgbClr val="F79646">
                  <a:lumMod val="75000"/>
                </a:srgbClr>
              </a:solidFill>
              <a:latin typeface="Arial" panose="020B0604020202020204" pitchFamily="34" charset="0"/>
              <a:cs typeface="Arial" panose="020B0604020202020204" pitchFamily="34" charset="0"/>
            </a:endParaRPr>
          </a:p>
        </p:txBody>
      </p:sp>
      <p:sp>
        <p:nvSpPr>
          <p:cNvPr id="14" name="15 CuadroTexto"/>
          <p:cNvSpPr txBox="1"/>
          <p:nvPr/>
        </p:nvSpPr>
        <p:spPr>
          <a:xfrm>
            <a:off x="533143" y="5956538"/>
            <a:ext cx="8067234" cy="784830"/>
          </a:xfrm>
          <a:prstGeom prst="rect">
            <a:avLst/>
          </a:prstGeom>
          <a:noFill/>
        </p:spPr>
        <p:txBody>
          <a:bodyPr wrap="square" rtlCol="0">
            <a:spAutoFit/>
          </a:bodyPr>
          <a:lstStyle/>
          <a:p>
            <a:pPr algn="just"/>
            <a:r>
              <a:rPr lang="es-MX" sz="1500" dirty="0" smtClean="0">
                <a:solidFill>
                  <a:srgbClr val="17375E"/>
                </a:solidFill>
                <a:latin typeface="Arial" pitchFamily="34" charset="0"/>
                <a:cs typeface="Arial" pitchFamily="34" charset="0"/>
              </a:rPr>
              <a:t>Los Complejos Provinciales I y II concentran 7 de cada 10 personas encarceladas a disposición de la justicia federal en Mendoza. Sumando al Complejo IV se llega al 80% de la población detenida en la provincia. </a:t>
            </a:r>
            <a:endParaRPr lang="es-AR" sz="1500" dirty="0">
              <a:solidFill>
                <a:srgbClr val="17375E"/>
              </a:solidFill>
              <a:latin typeface="Arial" pitchFamily="34" charset="0"/>
              <a:cs typeface="Arial" pitchFamily="34" charset="0"/>
            </a:endParaRPr>
          </a:p>
        </p:txBody>
      </p:sp>
      <p:sp>
        <p:nvSpPr>
          <p:cNvPr id="16" name="15 Rectángulo"/>
          <p:cNvSpPr/>
          <p:nvPr/>
        </p:nvSpPr>
        <p:spPr>
          <a:xfrm>
            <a:off x="537214" y="5949280"/>
            <a:ext cx="8067234" cy="75398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5287211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Rectángulo"/>
          <p:cNvSpPr/>
          <p:nvPr/>
        </p:nvSpPr>
        <p:spPr>
          <a:xfrm>
            <a:off x="107504" y="5805264"/>
            <a:ext cx="295232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graphicFrame>
        <p:nvGraphicFramePr>
          <p:cNvPr id="8" name="7 Gráfico"/>
          <p:cNvGraphicFramePr/>
          <p:nvPr>
            <p:extLst>
              <p:ext uri="{D42A27DB-BD31-4B8C-83A1-F6EECF244321}">
                <p14:modId xmlns:p14="http://schemas.microsoft.com/office/powerpoint/2010/main" val="3665107560"/>
              </p:ext>
            </p:extLst>
          </p:nvPr>
        </p:nvGraphicFramePr>
        <p:xfrm>
          <a:off x="539552" y="1423009"/>
          <a:ext cx="3096344" cy="19309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9 Gráfico"/>
          <p:cNvGraphicFramePr/>
          <p:nvPr>
            <p:extLst>
              <p:ext uri="{D42A27DB-BD31-4B8C-83A1-F6EECF244321}">
                <p14:modId xmlns:p14="http://schemas.microsoft.com/office/powerpoint/2010/main" val="1888709836"/>
              </p:ext>
            </p:extLst>
          </p:nvPr>
        </p:nvGraphicFramePr>
        <p:xfrm>
          <a:off x="5320526" y="1304410"/>
          <a:ext cx="3168352" cy="2106133"/>
        </p:xfrm>
        <a:graphic>
          <a:graphicData uri="http://schemas.openxmlformats.org/drawingml/2006/chart">
            <c:chart xmlns:c="http://schemas.openxmlformats.org/drawingml/2006/chart" xmlns:r="http://schemas.openxmlformats.org/officeDocument/2006/relationships" r:id="rId4"/>
          </a:graphicData>
        </a:graphic>
      </p:graphicFrame>
      <p:sp>
        <p:nvSpPr>
          <p:cNvPr id="24" name="23 CuadroTexto"/>
          <p:cNvSpPr txBox="1"/>
          <p:nvPr/>
        </p:nvSpPr>
        <p:spPr>
          <a:xfrm>
            <a:off x="36031" y="5754522"/>
            <a:ext cx="9102579" cy="230832"/>
          </a:xfrm>
          <a:prstGeom prst="rect">
            <a:avLst/>
          </a:prstGeom>
          <a:noFill/>
        </p:spPr>
        <p:txBody>
          <a:bodyPr wrap="square" rtlCol="0">
            <a:spAutoFit/>
          </a:bodyPr>
          <a:lstStyle/>
          <a:p>
            <a:r>
              <a:rPr lang="es-MX" sz="900" dirty="0" smtClean="0">
                <a:solidFill>
                  <a:prstClr val="black"/>
                </a:solidFill>
                <a:latin typeface="Arial" panose="020B0604020202020204" pitchFamily="34" charset="0"/>
                <a:cs typeface="Arial" panose="020B0604020202020204" pitchFamily="34" charset="0"/>
              </a:rPr>
              <a:t>Base: 514  personas detenidas con causas federales o nacionales en dependencias penitenciarias de la provincia de Mendoza.</a:t>
            </a:r>
            <a:endParaRPr lang="es-AR" sz="900" dirty="0">
              <a:solidFill>
                <a:prstClr val="black"/>
              </a:solidFill>
              <a:latin typeface="Arial" panose="020B0604020202020204" pitchFamily="34" charset="0"/>
              <a:cs typeface="Arial" panose="020B0604020202020204" pitchFamily="34" charset="0"/>
            </a:endParaRPr>
          </a:p>
        </p:txBody>
      </p:sp>
      <p:graphicFrame>
        <p:nvGraphicFramePr>
          <p:cNvPr id="17" name="11 Gráfico"/>
          <p:cNvGraphicFramePr/>
          <p:nvPr>
            <p:extLst>
              <p:ext uri="{D42A27DB-BD31-4B8C-83A1-F6EECF244321}">
                <p14:modId xmlns:p14="http://schemas.microsoft.com/office/powerpoint/2010/main" val="2598027160"/>
              </p:ext>
            </p:extLst>
          </p:nvPr>
        </p:nvGraphicFramePr>
        <p:xfrm>
          <a:off x="1845910" y="3599512"/>
          <a:ext cx="5025013" cy="1883214"/>
        </p:xfrm>
        <a:graphic>
          <a:graphicData uri="http://schemas.openxmlformats.org/drawingml/2006/chart">
            <c:chart xmlns:c="http://schemas.openxmlformats.org/drawingml/2006/chart" xmlns:r="http://schemas.openxmlformats.org/officeDocument/2006/relationships" r:id="rId5"/>
          </a:graphicData>
        </a:graphic>
      </p:graphicFrame>
      <p:sp>
        <p:nvSpPr>
          <p:cNvPr id="18" name="12 CuadroTexto"/>
          <p:cNvSpPr txBox="1"/>
          <p:nvPr/>
        </p:nvSpPr>
        <p:spPr>
          <a:xfrm>
            <a:off x="2882000" y="3440033"/>
            <a:ext cx="2957569" cy="276999"/>
          </a:xfrm>
          <a:prstGeom prst="rect">
            <a:avLst/>
          </a:prstGeom>
          <a:noFill/>
        </p:spPr>
        <p:txBody>
          <a:bodyPr wrap="square" rtlCol="0">
            <a:spAutoFit/>
          </a:bodyPr>
          <a:lstStyle/>
          <a:p>
            <a:pPr algn="ctr"/>
            <a:r>
              <a:rPr lang="es-MX" sz="1200" b="1" dirty="0">
                <a:solidFill>
                  <a:srgbClr val="1F497D">
                    <a:lumMod val="75000"/>
                  </a:srgbClr>
                </a:solidFill>
                <a:latin typeface="Arial" pitchFamily="34" charset="0"/>
                <a:cs typeface="Arial" pitchFamily="34" charset="0"/>
              </a:rPr>
              <a:t>Distribución según </a:t>
            </a:r>
            <a:r>
              <a:rPr lang="es-MX" sz="1200" b="1" dirty="0" smtClean="0">
                <a:solidFill>
                  <a:srgbClr val="1F497D">
                    <a:lumMod val="75000"/>
                  </a:srgbClr>
                </a:solidFill>
                <a:latin typeface="Arial" pitchFamily="34" charset="0"/>
                <a:cs typeface="Arial" pitchFamily="34" charset="0"/>
              </a:rPr>
              <a:t>situación procesal</a:t>
            </a:r>
          </a:p>
        </p:txBody>
      </p:sp>
      <p:cxnSp>
        <p:nvCxnSpPr>
          <p:cNvPr id="19"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20" name="1 Título"/>
          <p:cNvSpPr txBox="1">
            <a:spLocks/>
          </p:cNvSpPr>
          <p:nvPr/>
        </p:nvSpPr>
        <p:spPr>
          <a:xfrm>
            <a:off x="326221" y="335018"/>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b="1" dirty="0">
                <a:solidFill>
                  <a:srgbClr val="1F497D">
                    <a:lumMod val="75000"/>
                  </a:srgbClr>
                </a:solidFill>
                <a:latin typeface="Arial" pitchFamily="34" charset="0"/>
                <a:cs typeface="Arial" pitchFamily="34" charset="0"/>
              </a:rPr>
              <a:t>Mendoza</a:t>
            </a:r>
            <a:r>
              <a:rPr lang="es-MX" sz="2400" dirty="0">
                <a:solidFill>
                  <a:srgbClr val="1F497D">
                    <a:lumMod val="75000"/>
                  </a:srgbClr>
                </a:solidFill>
                <a:latin typeface="Arial" pitchFamily="34" charset="0"/>
                <a:cs typeface="Arial" pitchFamily="34" charset="0"/>
              </a:rPr>
              <a:t> </a:t>
            </a:r>
            <a:r>
              <a:rPr lang="es-MX" sz="2400" dirty="0" smtClean="0">
                <a:solidFill>
                  <a:srgbClr val="1F497D">
                    <a:lumMod val="75000"/>
                  </a:srgbClr>
                </a:solidFill>
                <a:latin typeface="Arial" pitchFamily="34" charset="0"/>
                <a:cs typeface="Arial" pitchFamily="34" charset="0"/>
              </a:rPr>
              <a:t>| Dependencias penitenciarias</a:t>
            </a:r>
            <a:r>
              <a:rPr lang="es-MX" sz="2400" dirty="0">
                <a:solidFill>
                  <a:srgbClr val="1F497D">
                    <a:lumMod val="75000"/>
                  </a:srgbClr>
                </a:solidFill>
                <a:latin typeface="Arial" pitchFamily="34" charset="0"/>
                <a:cs typeface="Arial" pitchFamily="34" charset="0"/>
              </a:rPr>
              <a:t/>
            </a:r>
            <a:br>
              <a:rPr lang="es-MX" sz="2400" dirty="0">
                <a:solidFill>
                  <a:srgbClr val="1F497D">
                    <a:lumMod val="75000"/>
                  </a:srgbClr>
                </a:solidFill>
                <a:latin typeface="Arial" pitchFamily="34" charset="0"/>
                <a:cs typeface="Arial" pitchFamily="34" charset="0"/>
              </a:rPr>
            </a:br>
            <a:endParaRPr lang="es-AR" sz="2400" dirty="0">
              <a:solidFill>
                <a:srgbClr val="1F497D">
                  <a:lumMod val="75000"/>
                </a:srgbClr>
              </a:solidFill>
              <a:latin typeface="Arial" pitchFamily="34" charset="0"/>
              <a:cs typeface="Arial" pitchFamily="34" charset="0"/>
            </a:endParaRPr>
          </a:p>
        </p:txBody>
      </p:sp>
      <p:sp>
        <p:nvSpPr>
          <p:cNvPr id="25" name="21 CuadroTexto"/>
          <p:cNvSpPr txBox="1"/>
          <p:nvPr/>
        </p:nvSpPr>
        <p:spPr>
          <a:xfrm>
            <a:off x="299145" y="6115362"/>
            <a:ext cx="8449319" cy="553998"/>
          </a:xfrm>
          <a:prstGeom prst="rect">
            <a:avLst/>
          </a:prstGeom>
          <a:noFill/>
        </p:spPr>
        <p:txBody>
          <a:bodyPr wrap="square" rtlCol="0">
            <a:spAutoFit/>
          </a:bodyPr>
          <a:lstStyle/>
          <a:p>
            <a:pPr algn="just"/>
            <a:r>
              <a:rPr lang="es-AR" sz="1500" dirty="0" smtClean="0">
                <a:solidFill>
                  <a:srgbClr val="17375E"/>
                </a:solidFill>
                <a:latin typeface="Arial" pitchFamily="34" charset="0"/>
                <a:cs typeface="Arial" pitchFamily="34" charset="0"/>
              </a:rPr>
              <a:t>El 80% de las personas detenidas en establecimientos penitenciarios de Mendoza a disposición de la justicia federal, no cuentan con condena firme, siendo esta una proporción muy elevada.</a:t>
            </a:r>
            <a:endParaRPr lang="es-AR" sz="1500" dirty="0">
              <a:solidFill>
                <a:srgbClr val="17375E"/>
              </a:solidFill>
              <a:latin typeface="Arial" pitchFamily="34" charset="0"/>
              <a:cs typeface="Arial" pitchFamily="34" charset="0"/>
            </a:endParaRPr>
          </a:p>
        </p:txBody>
      </p:sp>
      <p:sp>
        <p:nvSpPr>
          <p:cNvPr id="21" name="20 Rectángulo"/>
          <p:cNvSpPr/>
          <p:nvPr/>
        </p:nvSpPr>
        <p:spPr>
          <a:xfrm>
            <a:off x="179513" y="6042504"/>
            <a:ext cx="8640960" cy="76361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prstClr val="white"/>
              </a:solidFill>
              <a:latin typeface="Arial" pitchFamily="34" charset="0"/>
              <a:cs typeface="Arial" pitchFamily="34" charset="0"/>
            </a:endParaRPr>
          </a:p>
        </p:txBody>
      </p:sp>
      <p:sp>
        <p:nvSpPr>
          <p:cNvPr id="15" name="14 CuadroTexto"/>
          <p:cNvSpPr txBox="1"/>
          <p:nvPr/>
        </p:nvSpPr>
        <p:spPr>
          <a:xfrm>
            <a:off x="5539703" y="1146461"/>
            <a:ext cx="2672848" cy="276999"/>
          </a:xfrm>
          <a:prstGeom prst="rect">
            <a:avLst/>
          </a:prstGeom>
          <a:noFill/>
        </p:spPr>
        <p:txBody>
          <a:bodyPr wrap="square" rtlCol="0">
            <a:spAutoFit/>
          </a:bodyPr>
          <a:lstStyle/>
          <a:p>
            <a:pPr algn="ctr"/>
            <a:r>
              <a:rPr lang="es-MX" sz="1200" b="1" dirty="0">
                <a:solidFill>
                  <a:srgbClr val="1F497D">
                    <a:lumMod val="75000"/>
                  </a:srgbClr>
                </a:solidFill>
                <a:latin typeface="Arial" pitchFamily="34" charset="0"/>
                <a:cs typeface="Arial" pitchFamily="34" charset="0"/>
              </a:rPr>
              <a:t>Distribución según edad</a:t>
            </a:r>
            <a:endParaRPr lang="es-AR" sz="1200" b="1" dirty="0">
              <a:solidFill>
                <a:srgbClr val="1F497D">
                  <a:lumMod val="75000"/>
                </a:srgbClr>
              </a:solidFill>
              <a:latin typeface="Arial" pitchFamily="34" charset="0"/>
              <a:cs typeface="Arial" pitchFamily="34" charset="0"/>
            </a:endParaRPr>
          </a:p>
        </p:txBody>
      </p:sp>
      <p:sp>
        <p:nvSpPr>
          <p:cNvPr id="22" name="21 CuadroTexto"/>
          <p:cNvSpPr txBox="1"/>
          <p:nvPr/>
        </p:nvSpPr>
        <p:spPr>
          <a:xfrm>
            <a:off x="710117" y="1146461"/>
            <a:ext cx="2672848" cy="276999"/>
          </a:xfrm>
          <a:prstGeom prst="rect">
            <a:avLst/>
          </a:prstGeom>
          <a:noFill/>
        </p:spPr>
        <p:txBody>
          <a:bodyPr wrap="square" rtlCol="0">
            <a:spAutoFit/>
          </a:bodyPr>
          <a:lstStyle/>
          <a:p>
            <a:pPr algn="ctr"/>
            <a:r>
              <a:rPr lang="es-MX" sz="1200" b="1" dirty="0">
                <a:solidFill>
                  <a:srgbClr val="1F497D">
                    <a:lumMod val="75000"/>
                  </a:srgbClr>
                </a:solidFill>
                <a:latin typeface="Arial" pitchFamily="34" charset="0"/>
                <a:cs typeface="Arial" pitchFamily="34" charset="0"/>
              </a:rPr>
              <a:t>Distribución según género</a:t>
            </a:r>
            <a:endParaRPr lang="es-AR" sz="1200" b="1" dirty="0">
              <a:solidFill>
                <a:srgbClr val="1F497D">
                  <a:lumMod val="75000"/>
                </a:srgbClr>
              </a:solidFill>
              <a:latin typeface="Arial" pitchFamily="34" charset="0"/>
              <a:cs typeface="Arial" pitchFamily="34" charset="0"/>
            </a:endParaRPr>
          </a:p>
        </p:txBody>
      </p:sp>
    </p:spTree>
    <p:extLst>
      <p:ext uri="{BB962C8B-B14F-4D97-AF65-F5344CB8AC3E}">
        <p14:creationId xmlns:p14="http://schemas.microsoft.com/office/powerpoint/2010/main" val="12587900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Rectángulo"/>
          <p:cNvSpPr/>
          <p:nvPr/>
        </p:nvSpPr>
        <p:spPr>
          <a:xfrm>
            <a:off x="107504" y="5805264"/>
            <a:ext cx="295232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sp>
        <p:nvSpPr>
          <p:cNvPr id="16" name="15 CuadroTexto"/>
          <p:cNvSpPr txBox="1"/>
          <p:nvPr/>
        </p:nvSpPr>
        <p:spPr>
          <a:xfrm>
            <a:off x="41421" y="6021288"/>
            <a:ext cx="9091800" cy="292388"/>
          </a:xfrm>
          <a:prstGeom prst="rect">
            <a:avLst/>
          </a:prstGeom>
          <a:noFill/>
        </p:spPr>
        <p:txBody>
          <a:bodyPr wrap="square" rtlCol="0">
            <a:spAutoFit/>
          </a:bodyPr>
          <a:lstStyle/>
          <a:p>
            <a:pPr algn="just"/>
            <a:endParaRPr lang="es-AR" sz="1300" dirty="0">
              <a:solidFill>
                <a:prstClr val="white"/>
              </a:solidFill>
              <a:latin typeface="Arial" pitchFamily="34" charset="0"/>
              <a:cs typeface="Arial" pitchFamily="34" charset="0"/>
            </a:endParaRPr>
          </a:p>
        </p:txBody>
      </p:sp>
      <p:graphicFrame>
        <p:nvGraphicFramePr>
          <p:cNvPr id="8" name="7 Gráfico"/>
          <p:cNvGraphicFramePr/>
          <p:nvPr>
            <p:extLst>
              <p:ext uri="{D42A27DB-BD31-4B8C-83A1-F6EECF244321}">
                <p14:modId xmlns:p14="http://schemas.microsoft.com/office/powerpoint/2010/main" val="1238560806"/>
              </p:ext>
            </p:extLst>
          </p:nvPr>
        </p:nvGraphicFramePr>
        <p:xfrm>
          <a:off x="326221" y="1745582"/>
          <a:ext cx="3240360" cy="19961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9 Gráfico"/>
          <p:cNvGraphicFramePr/>
          <p:nvPr>
            <p:extLst>
              <p:ext uri="{D42A27DB-BD31-4B8C-83A1-F6EECF244321}">
                <p14:modId xmlns:p14="http://schemas.microsoft.com/office/powerpoint/2010/main" val="3993916314"/>
              </p:ext>
            </p:extLst>
          </p:nvPr>
        </p:nvGraphicFramePr>
        <p:xfrm>
          <a:off x="4807074" y="1778817"/>
          <a:ext cx="4195256" cy="2140495"/>
        </p:xfrm>
        <a:graphic>
          <a:graphicData uri="http://schemas.openxmlformats.org/drawingml/2006/chart">
            <c:chart xmlns:c="http://schemas.openxmlformats.org/drawingml/2006/chart" xmlns:r="http://schemas.openxmlformats.org/officeDocument/2006/relationships" r:id="rId4"/>
          </a:graphicData>
        </a:graphic>
      </p:graphicFrame>
      <p:sp>
        <p:nvSpPr>
          <p:cNvPr id="13" name="12 CuadroTexto"/>
          <p:cNvSpPr txBox="1"/>
          <p:nvPr/>
        </p:nvSpPr>
        <p:spPr>
          <a:xfrm>
            <a:off x="5568278" y="1501818"/>
            <a:ext cx="2672848" cy="276999"/>
          </a:xfrm>
          <a:prstGeom prst="rect">
            <a:avLst/>
          </a:prstGeom>
          <a:noFill/>
        </p:spPr>
        <p:txBody>
          <a:bodyPr wrap="square" rtlCol="0">
            <a:spAutoFit/>
          </a:bodyPr>
          <a:lstStyle/>
          <a:p>
            <a:pPr algn="ctr"/>
            <a:r>
              <a:rPr lang="es-MX" sz="1200" b="1" dirty="0">
                <a:solidFill>
                  <a:srgbClr val="1F497D">
                    <a:lumMod val="75000"/>
                  </a:srgbClr>
                </a:solidFill>
                <a:latin typeface="Arial" pitchFamily="34" charset="0"/>
                <a:cs typeface="Arial" pitchFamily="34" charset="0"/>
              </a:rPr>
              <a:t>Distribución según edad</a:t>
            </a:r>
            <a:endParaRPr lang="es-AR" sz="1200" b="1" dirty="0">
              <a:solidFill>
                <a:srgbClr val="1F497D">
                  <a:lumMod val="75000"/>
                </a:srgbClr>
              </a:solidFill>
              <a:latin typeface="Arial" pitchFamily="34" charset="0"/>
              <a:cs typeface="Arial" pitchFamily="34" charset="0"/>
            </a:endParaRPr>
          </a:p>
        </p:txBody>
      </p:sp>
      <p:sp>
        <p:nvSpPr>
          <p:cNvPr id="14" name="13 CuadroTexto"/>
          <p:cNvSpPr txBox="1"/>
          <p:nvPr/>
        </p:nvSpPr>
        <p:spPr>
          <a:xfrm>
            <a:off x="422085" y="1556792"/>
            <a:ext cx="2672848" cy="276999"/>
          </a:xfrm>
          <a:prstGeom prst="rect">
            <a:avLst/>
          </a:prstGeom>
          <a:noFill/>
        </p:spPr>
        <p:txBody>
          <a:bodyPr wrap="square" rtlCol="0">
            <a:spAutoFit/>
          </a:bodyPr>
          <a:lstStyle/>
          <a:p>
            <a:pPr algn="ctr"/>
            <a:r>
              <a:rPr lang="es-MX" sz="1200" b="1" dirty="0">
                <a:solidFill>
                  <a:srgbClr val="1F497D">
                    <a:lumMod val="75000"/>
                  </a:srgbClr>
                </a:solidFill>
                <a:latin typeface="Arial" pitchFamily="34" charset="0"/>
                <a:cs typeface="Arial" pitchFamily="34" charset="0"/>
              </a:rPr>
              <a:t>Distribución según género</a:t>
            </a:r>
            <a:endParaRPr lang="es-AR" sz="1200" b="1" dirty="0">
              <a:solidFill>
                <a:srgbClr val="1F497D">
                  <a:lumMod val="75000"/>
                </a:srgbClr>
              </a:solidFill>
              <a:latin typeface="Arial" pitchFamily="34" charset="0"/>
              <a:cs typeface="Arial" pitchFamily="34" charset="0"/>
            </a:endParaRPr>
          </a:p>
        </p:txBody>
      </p:sp>
      <p:sp>
        <p:nvSpPr>
          <p:cNvPr id="24" name="23 CuadroTexto"/>
          <p:cNvSpPr txBox="1"/>
          <p:nvPr/>
        </p:nvSpPr>
        <p:spPr>
          <a:xfrm>
            <a:off x="35496" y="5517232"/>
            <a:ext cx="9102579" cy="230832"/>
          </a:xfrm>
          <a:prstGeom prst="rect">
            <a:avLst/>
          </a:prstGeom>
          <a:noFill/>
        </p:spPr>
        <p:txBody>
          <a:bodyPr wrap="square" rtlCol="0">
            <a:spAutoFit/>
          </a:bodyPr>
          <a:lstStyle/>
          <a:p>
            <a:r>
              <a:rPr lang="es-MX" sz="900" dirty="0" smtClean="0">
                <a:solidFill>
                  <a:prstClr val="black"/>
                </a:solidFill>
                <a:latin typeface="Arial" panose="020B0604020202020204" pitchFamily="34" charset="0"/>
                <a:cs typeface="Arial" panose="020B0604020202020204" pitchFamily="34" charset="0"/>
              </a:rPr>
              <a:t>Base: 166 personas detenidas con causas federales con prisión domiciliaria en la provincia de Mendoza.</a:t>
            </a:r>
            <a:endParaRPr lang="es-AR" sz="900" dirty="0">
              <a:solidFill>
                <a:prstClr val="black"/>
              </a:solidFill>
              <a:latin typeface="Arial" panose="020B0604020202020204" pitchFamily="34" charset="0"/>
              <a:cs typeface="Arial" panose="020B0604020202020204" pitchFamily="34" charset="0"/>
            </a:endParaRPr>
          </a:p>
        </p:txBody>
      </p:sp>
      <p:graphicFrame>
        <p:nvGraphicFramePr>
          <p:cNvPr id="17" name="11 Gráfico"/>
          <p:cNvGraphicFramePr/>
          <p:nvPr>
            <p:extLst>
              <p:ext uri="{D42A27DB-BD31-4B8C-83A1-F6EECF244321}">
                <p14:modId xmlns:p14="http://schemas.microsoft.com/office/powerpoint/2010/main" val="3212065265"/>
              </p:ext>
            </p:extLst>
          </p:nvPr>
        </p:nvGraphicFramePr>
        <p:xfrm>
          <a:off x="2123728" y="3657724"/>
          <a:ext cx="4392488" cy="1872208"/>
        </p:xfrm>
        <a:graphic>
          <a:graphicData uri="http://schemas.openxmlformats.org/drawingml/2006/chart">
            <c:chart xmlns:c="http://schemas.openxmlformats.org/drawingml/2006/chart" xmlns:r="http://schemas.openxmlformats.org/officeDocument/2006/relationships" r:id="rId5"/>
          </a:graphicData>
        </a:graphic>
      </p:graphicFrame>
      <p:sp>
        <p:nvSpPr>
          <p:cNvPr id="19" name="1 Título"/>
          <p:cNvSpPr txBox="1">
            <a:spLocks/>
          </p:cNvSpPr>
          <p:nvPr/>
        </p:nvSpPr>
        <p:spPr>
          <a:xfrm>
            <a:off x="326221" y="335018"/>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b="1" dirty="0">
                <a:solidFill>
                  <a:srgbClr val="1F497D">
                    <a:lumMod val="75000"/>
                  </a:srgbClr>
                </a:solidFill>
                <a:latin typeface="Arial" pitchFamily="34" charset="0"/>
                <a:cs typeface="Arial" pitchFamily="34" charset="0"/>
              </a:rPr>
              <a:t>Mendoza</a:t>
            </a:r>
            <a:r>
              <a:rPr lang="es-MX" sz="2400" dirty="0">
                <a:solidFill>
                  <a:srgbClr val="1F497D">
                    <a:lumMod val="75000"/>
                  </a:srgbClr>
                </a:solidFill>
                <a:latin typeface="Arial" pitchFamily="34" charset="0"/>
                <a:cs typeface="Arial" pitchFamily="34" charset="0"/>
              </a:rPr>
              <a:t> </a:t>
            </a:r>
            <a:r>
              <a:rPr lang="es-MX" sz="2400" dirty="0" smtClean="0">
                <a:solidFill>
                  <a:srgbClr val="1F497D">
                    <a:lumMod val="75000"/>
                  </a:srgbClr>
                </a:solidFill>
                <a:latin typeface="Arial" pitchFamily="34" charset="0"/>
                <a:cs typeface="Arial" pitchFamily="34" charset="0"/>
              </a:rPr>
              <a:t>| Arresto domiciliario</a:t>
            </a:r>
            <a:r>
              <a:rPr lang="es-MX" sz="2400" dirty="0">
                <a:solidFill>
                  <a:srgbClr val="1F497D">
                    <a:lumMod val="75000"/>
                  </a:srgbClr>
                </a:solidFill>
                <a:latin typeface="Arial" pitchFamily="34" charset="0"/>
                <a:cs typeface="Arial" pitchFamily="34" charset="0"/>
              </a:rPr>
              <a:t/>
            </a:r>
            <a:br>
              <a:rPr lang="es-MX" sz="2400" dirty="0">
                <a:solidFill>
                  <a:srgbClr val="1F497D">
                    <a:lumMod val="75000"/>
                  </a:srgbClr>
                </a:solidFill>
                <a:latin typeface="Arial" pitchFamily="34" charset="0"/>
                <a:cs typeface="Arial" pitchFamily="34" charset="0"/>
              </a:rPr>
            </a:br>
            <a:endParaRPr lang="es-AR" sz="2400" dirty="0">
              <a:solidFill>
                <a:srgbClr val="1F497D">
                  <a:lumMod val="75000"/>
                </a:srgbClr>
              </a:solidFill>
              <a:latin typeface="Arial" pitchFamily="34" charset="0"/>
              <a:cs typeface="Arial" pitchFamily="34" charset="0"/>
            </a:endParaRPr>
          </a:p>
        </p:txBody>
      </p:sp>
      <p:cxnSp>
        <p:nvCxnSpPr>
          <p:cNvPr id="21"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20" name="19 CuadroTexto"/>
          <p:cNvSpPr txBox="1"/>
          <p:nvPr/>
        </p:nvSpPr>
        <p:spPr>
          <a:xfrm>
            <a:off x="41421" y="6021288"/>
            <a:ext cx="9091800" cy="292388"/>
          </a:xfrm>
          <a:prstGeom prst="rect">
            <a:avLst/>
          </a:prstGeom>
          <a:noFill/>
        </p:spPr>
        <p:txBody>
          <a:bodyPr wrap="square" rtlCol="0">
            <a:spAutoFit/>
          </a:bodyPr>
          <a:lstStyle/>
          <a:p>
            <a:pPr algn="just"/>
            <a:endParaRPr lang="es-AR" sz="1300" dirty="0">
              <a:solidFill>
                <a:prstClr val="white"/>
              </a:solidFill>
              <a:latin typeface="Arial" pitchFamily="34" charset="0"/>
              <a:cs typeface="Arial" pitchFamily="34" charset="0"/>
            </a:endParaRPr>
          </a:p>
        </p:txBody>
      </p:sp>
      <p:sp>
        <p:nvSpPr>
          <p:cNvPr id="23" name="21 CuadroTexto"/>
          <p:cNvSpPr txBox="1"/>
          <p:nvPr/>
        </p:nvSpPr>
        <p:spPr>
          <a:xfrm>
            <a:off x="179513" y="5805264"/>
            <a:ext cx="8712968" cy="1015663"/>
          </a:xfrm>
          <a:prstGeom prst="rect">
            <a:avLst/>
          </a:prstGeom>
          <a:noFill/>
        </p:spPr>
        <p:txBody>
          <a:bodyPr wrap="square" rtlCol="0">
            <a:spAutoFit/>
          </a:bodyPr>
          <a:lstStyle/>
          <a:p>
            <a:pPr algn="just"/>
            <a:r>
              <a:rPr lang="es-AR" sz="1500" dirty="0">
                <a:solidFill>
                  <a:srgbClr val="17375E"/>
                </a:solidFill>
                <a:latin typeface="Arial" pitchFamily="34" charset="0"/>
                <a:cs typeface="Arial" pitchFamily="34" charset="0"/>
              </a:rPr>
              <a:t>El universo de las personas privadas de la libertad bajo arresto domiciliario se compone principalmente </a:t>
            </a:r>
            <a:r>
              <a:rPr lang="es-AR" sz="1500" dirty="0" smtClean="0">
                <a:solidFill>
                  <a:srgbClr val="17375E"/>
                </a:solidFill>
                <a:latin typeface="Arial" pitchFamily="34" charset="0"/>
                <a:cs typeface="Arial" pitchFamily="34" charset="0"/>
              </a:rPr>
              <a:t>de mujeres, es bajo el conjunto de personas de entre 18 y 21 años. </a:t>
            </a:r>
          </a:p>
          <a:p>
            <a:pPr algn="just"/>
            <a:r>
              <a:rPr lang="es-AR" sz="1500" dirty="0" smtClean="0">
                <a:solidFill>
                  <a:srgbClr val="17375E"/>
                </a:solidFill>
                <a:latin typeface="Arial" pitchFamily="34" charset="0"/>
                <a:cs typeface="Arial" pitchFamily="34" charset="0"/>
              </a:rPr>
              <a:t>Del mismo modo que entre los detenidos en establecimientos penitenciarios, el 80% se encuentra encarcelado/a preventivamente.  </a:t>
            </a:r>
            <a:endParaRPr lang="es-AR" sz="1500" dirty="0">
              <a:solidFill>
                <a:srgbClr val="17375E"/>
              </a:solidFill>
              <a:latin typeface="Arial" pitchFamily="34" charset="0"/>
              <a:cs typeface="Arial" pitchFamily="34" charset="0"/>
            </a:endParaRPr>
          </a:p>
        </p:txBody>
      </p:sp>
      <p:sp>
        <p:nvSpPr>
          <p:cNvPr id="25" name="24 Rectángulo"/>
          <p:cNvSpPr/>
          <p:nvPr/>
        </p:nvSpPr>
        <p:spPr>
          <a:xfrm>
            <a:off x="140544" y="5805264"/>
            <a:ext cx="8823944" cy="100085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prstClr val="white"/>
              </a:solidFill>
              <a:latin typeface="Arial" pitchFamily="34" charset="0"/>
              <a:cs typeface="Arial" pitchFamily="34" charset="0"/>
            </a:endParaRPr>
          </a:p>
        </p:txBody>
      </p:sp>
      <p:sp>
        <p:nvSpPr>
          <p:cNvPr id="22" name="12 CuadroTexto"/>
          <p:cNvSpPr txBox="1"/>
          <p:nvPr/>
        </p:nvSpPr>
        <p:spPr>
          <a:xfrm>
            <a:off x="2760162" y="3501008"/>
            <a:ext cx="2957569" cy="276999"/>
          </a:xfrm>
          <a:prstGeom prst="rect">
            <a:avLst/>
          </a:prstGeom>
          <a:noFill/>
        </p:spPr>
        <p:txBody>
          <a:bodyPr wrap="square" rtlCol="0">
            <a:spAutoFit/>
          </a:bodyPr>
          <a:lstStyle/>
          <a:p>
            <a:pPr algn="ctr"/>
            <a:r>
              <a:rPr lang="es-MX" sz="1200" b="1" dirty="0">
                <a:solidFill>
                  <a:srgbClr val="1F497D">
                    <a:lumMod val="75000"/>
                  </a:srgbClr>
                </a:solidFill>
                <a:latin typeface="Arial" pitchFamily="34" charset="0"/>
                <a:cs typeface="Arial" pitchFamily="34" charset="0"/>
              </a:rPr>
              <a:t>Distribución según </a:t>
            </a:r>
            <a:r>
              <a:rPr lang="es-MX" sz="1200" b="1" dirty="0" smtClean="0">
                <a:solidFill>
                  <a:srgbClr val="1F497D">
                    <a:lumMod val="75000"/>
                  </a:srgbClr>
                </a:solidFill>
                <a:latin typeface="Arial" pitchFamily="34" charset="0"/>
                <a:cs typeface="Arial" pitchFamily="34" charset="0"/>
              </a:rPr>
              <a:t>situación procesal</a:t>
            </a:r>
          </a:p>
        </p:txBody>
      </p:sp>
      <p:sp>
        <p:nvSpPr>
          <p:cNvPr id="18" name="2 Marcador de contenido"/>
          <p:cNvSpPr txBox="1">
            <a:spLocks/>
          </p:cNvSpPr>
          <p:nvPr/>
        </p:nvSpPr>
        <p:spPr>
          <a:xfrm>
            <a:off x="327155" y="980728"/>
            <a:ext cx="7846179" cy="36004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0"/>
              </a:spcBef>
              <a:buFont typeface="Arial" panose="020B0604020202020204" pitchFamily="34" charset="0"/>
              <a:buNone/>
              <a:defRPr/>
            </a:pPr>
            <a:r>
              <a:rPr lang="es-MX" sz="1600" dirty="0" smtClean="0">
                <a:solidFill>
                  <a:srgbClr val="1F497D">
                    <a:lumMod val="75000"/>
                  </a:srgbClr>
                </a:solidFill>
                <a:latin typeface="Arial"/>
                <a:cs typeface="Arial"/>
              </a:rPr>
              <a:t>Son 166 las personas detenidas bajo arresto domiciliario. </a:t>
            </a:r>
          </a:p>
        </p:txBody>
      </p:sp>
    </p:spTree>
    <p:extLst>
      <p:ext uri="{BB962C8B-B14F-4D97-AF65-F5344CB8AC3E}">
        <p14:creationId xmlns:p14="http://schemas.microsoft.com/office/powerpoint/2010/main" val="35086509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30 CuadroTexto"/>
          <p:cNvSpPr txBox="1"/>
          <p:nvPr/>
        </p:nvSpPr>
        <p:spPr>
          <a:xfrm>
            <a:off x="611560" y="3143870"/>
            <a:ext cx="8064896" cy="584775"/>
          </a:xfrm>
          <a:prstGeom prst="rect">
            <a:avLst/>
          </a:prstGeom>
          <a:noFill/>
        </p:spPr>
        <p:txBody>
          <a:bodyPr wrap="square" rtlCol="0">
            <a:spAutoFit/>
          </a:bodyPr>
          <a:lstStyle/>
          <a:p>
            <a:r>
              <a:rPr lang="es-MX" sz="3200" dirty="0" smtClean="0">
                <a:solidFill>
                  <a:srgbClr val="1F497D">
                    <a:lumMod val="75000"/>
                  </a:srgbClr>
                </a:solidFill>
                <a:latin typeface="Arial" pitchFamily="34" charset="0"/>
                <a:cs typeface="Arial" pitchFamily="34" charset="0"/>
              </a:rPr>
              <a:t>II.3 Entre Ríos</a:t>
            </a:r>
            <a:endParaRPr lang="es-MX" sz="3200" dirty="0">
              <a:solidFill>
                <a:srgbClr val="1F497D">
                  <a:lumMod val="75000"/>
                </a:srgbClr>
              </a:solidFill>
              <a:latin typeface="Arial" pitchFamily="34" charset="0"/>
              <a:cs typeface="Arial" pitchFamily="34" charset="0"/>
            </a:endParaRPr>
          </a:p>
        </p:txBody>
      </p:sp>
      <p:sp>
        <p:nvSpPr>
          <p:cNvPr id="7" name="6 Rectángulo"/>
          <p:cNvSpPr/>
          <p:nvPr/>
        </p:nvSpPr>
        <p:spPr>
          <a:xfrm>
            <a:off x="107504" y="5780087"/>
            <a:ext cx="338437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prstClr val="white"/>
              </a:solidFill>
            </a:endParaRPr>
          </a:p>
        </p:txBody>
      </p:sp>
      <p:cxnSp>
        <p:nvCxnSpPr>
          <p:cNvPr id="3" name="2 Conector recto"/>
          <p:cNvCxnSpPr/>
          <p:nvPr/>
        </p:nvCxnSpPr>
        <p:spPr>
          <a:xfrm>
            <a:off x="467544" y="3861048"/>
            <a:ext cx="849694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45372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1 Título"/>
          <p:cNvSpPr txBox="1">
            <a:spLocks/>
          </p:cNvSpPr>
          <p:nvPr/>
        </p:nvSpPr>
        <p:spPr>
          <a:xfrm>
            <a:off x="683568" y="256385"/>
            <a:ext cx="7824349"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4000" b="1" dirty="0" smtClean="0">
                <a:solidFill>
                  <a:prstClr val="white"/>
                </a:solidFill>
                <a:latin typeface="Arial"/>
                <a:cs typeface="Arial"/>
              </a:rPr>
              <a:t>Metodología</a:t>
            </a:r>
            <a:endParaRPr lang="es-AR" sz="4000" b="1" dirty="0">
              <a:solidFill>
                <a:prstClr val="white"/>
              </a:solidFill>
              <a:latin typeface="Arial"/>
              <a:cs typeface="Arial"/>
            </a:endParaRPr>
          </a:p>
        </p:txBody>
      </p:sp>
      <p:sp>
        <p:nvSpPr>
          <p:cNvPr id="4" name="3 Rectángulo"/>
          <p:cNvSpPr/>
          <p:nvPr/>
        </p:nvSpPr>
        <p:spPr>
          <a:xfrm>
            <a:off x="107504" y="5733256"/>
            <a:ext cx="338437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8" name="2 Marcador de contenido"/>
          <p:cNvSpPr>
            <a:spLocks noGrp="1"/>
          </p:cNvSpPr>
          <p:nvPr>
            <p:ph idx="1"/>
          </p:nvPr>
        </p:nvSpPr>
        <p:spPr>
          <a:xfrm>
            <a:off x="601216" y="2060848"/>
            <a:ext cx="8003232" cy="4608512"/>
          </a:xfrm>
          <a:prstGeom prst="rect">
            <a:avLst/>
          </a:prstGeom>
        </p:spPr>
        <p:txBody>
          <a:bodyPr>
            <a:noAutofit/>
          </a:bodyPr>
          <a:lstStyle/>
          <a:p>
            <a:pPr algn="just">
              <a:spcBef>
                <a:spcPts val="0"/>
              </a:spcBef>
              <a:defRPr/>
            </a:pPr>
            <a:r>
              <a:rPr lang="es-MX" sz="1300" dirty="0">
                <a:solidFill>
                  <a:schemeClr val="tx2">
                    <a:lumMod val="75000"/>
                  </a:schemeClr>
                </a:solidFill>
                <a:latin typeface="Arial"/>
                <a:cs typeface="Arial"/>
              </a:rPr>
              <a:t>La información contenida en estos reportes toma como fuente los partes semanales enviados por el SPF a PROCUVIN y es sistematizada y procesada por el Área de Registro y Bases de Datos</a:t>
            </a:r>
            <a:r>
              <a:rPr lang="es-MX" sz="1300" dirty="0" smtClean="0">
                <a:solidFill>
                  <a:schemeClr val="tx2">
                    <a:lumMod val="75000"/>
                  </a:schemeClr>
                </a:solidFill>
                <a:latin typeface="Arial"/>
                <a:cs typeface="Arial"/>
              </a:rPr>
              <a:t>.</a:t>
            </a:r>
          </a:p>
          <a:p>
            <a:pPr algn="just">
              <a:spcBef>
                <a:spcPts val="0"/>
              </a:spcBef>
              <a:defRPr/>
            </a:pPr>
            <a:endParaRPr lang="es-MX" sz="1300" dirty="0">
              <a:solidFill>
                <a:schemeClr val="tx2">
                  <a:lumMod val="75000"/>
                </a:schemeClr>
              </a:solidFill>
              <a:latin typeface="Arial"/>
              <a:cs typeface="Arial"/>
            </a:endParaRPr>
          </a:p>
          <a:p>
            <a:pPr algn="just">
              <a:spcBef>
                <a:spcPts val="0"/>
              </a:spcBef>
              <a:defRPr/>
            </a:pPr>
            <a:r>
              <a:rPr lang="es-MX" sz="1300" dirty="0" smtClean="0">
                <a:solidFill>
                  <a:schemeClr val="tx2">
                    <a:lumMod val="75000"/>
                  </a:schemeClr>
                </a:solidFill>
                <a:latin typeface="Arial"/>
                <a:cs typeface="Arial"/>
              </a:rPr>
              <a:t>El parte tomado para elaborar el informe siempre se corresponde al de la </a:t>
            </a:r>
            <a:r>
              <a:rPr lang="es-MX" sz="1300" u="sng" dirty="0" smtClean="0">
                <a:solidFill>
                  <a:schemeClr val="tx2">
                    <a:lumMod val="75000"/>
                  </a:schemeClr>
                </a:solidFill>
                <a:latin typeface="Arial"/>
                <a:cs typeface="Arial"/>
              </a:rPr>
              <a:t>última semana de cada mes</a:t>
            </a:r>
            <a:r>
              <a:rPr lang="es-MX" sz="1300" dirty="0" smtClean="0">
                <a:solidFill>
                  <a:schemeClr val="tx2">
                    <a:lumMod val="75000"/>
                  </a:schemeClr>
                </a:solidFill>
                <a:latin typeface="Arial"/>
                <a:cs typeface="Arial"/>
              </a:rPr>
              <a:t>. Esta decisión se sustenta en representar </a:t>
            </a:r>
            <a:r>
              <a:rPr lang="es-MX" sz="1300" u="sng" dirty="0" smtClean="0">
                <a:solidFill>
                  <a:schemeClr val="tx2">
                    <a:lumMod val="75000"/>
                  </a:schemeClr>
                </a:solidFill>
                <a:latin typeface="Arial"/>
                <a:cs typeface="Arial"/>
              </a:rPr>
              <a:t>el último dato del período</a:t>
            </a:r>
            <a:r>
              <a:rPr lang="es-MX" sz="1300" dirty="0" smtClean="0">
                <a:solidFill>
                  <a:schemeClr val="tx2">
                    <a:lumMod val="75000"/>
                  </a:schemeClr>
                </a:solidFill>
                <a:latin typeface="Arial"/>
                <a:cs typeface="Arial"/>
              </a:rPr>
              <a:t> independientemente de sus movimientos previos, siempre considerando que la población alojada es un dato variable. </a:t>
            </a:r>
            <a:endParaRPr lang="es-MX" sz="1300" dirty="0">
              <a:solidFill>
                <a:schemeClr val="tx2">
                  <a:lumMod val="75000"/>
                </a:schemeClr>
              </a:solidFill>
              <a:latin typeface="Arial"/>
              <a:cs typeface="Arial"/>
            </a:endParaRPr>
          </a:p>
          <a:p>
            <a:pPr marL="0" indent="0" algn="just">
              <a:spcBef>
                <a:spcPts val="0"/>
              </a:spcBef>
              <a:buNone/>
              <a:defRPr/>
            </a:pPr>
            <a:endParaRPr lang="es-MX" sz="1300" dirty="0">
              <a:solidFill>
                <a:schemeClr val="tx2">
                  <a:lumMod val="75000"/>
                </a:schemeClr>
              </a:solidFill>
              <a:latin typeface="Arial"/>
              <a:cs typeface="Arial"/>
            </a:endParaRPr>
          </a:p>
          <a:p>
            <a:pPr algn="just">
              <a:spcBef>
                <a:spcPts val="0"/>
              </a:spcBef>
              <a:defRPr/>
            </a:pPr>
            <a:r>
              <a:rPr lang="es-MX" sz="1300" dirty="0">
                <a:solidFill>
                  <a:schemeClr val="tx2">
                    <a:lumMod val="75000"/>
                  </a:schemeClr>
                </a:solidFill>
                <a:latin typeface="Arial"/>
                <a:cs typeface="Arial"/>
              </a:rPr>
              <a:t>Cabe aclarar que los partes enviados por el SPF son elaborados por su área de estadísticas en base a la información que le remite cada unidad penitenciaria, como consecuencia de ello, se asume que pueden existir omisiones.</a:t>
            </a:r>
          </a:p>
          <a:p>
            <a:pPr algn="just">
              <a:spcBef>
                <a:spcPts val="0"/>
              </a:spcBef>
              <a:defRPr/>
            </a:pPr>
            <a:endParaRPr lang="es-MX" sz="1300" dirty="0">
              <a:solidFill>
                <a:schemeClr val="tx2">
                  <a:lumMod val="75000"/>
                </a:schemeClr>
              </a:solidFill>
              <a:latin typeface="Arial"/>
              <a:cs typeface="Arial"/>
            </a:endParaRPr>
          </a:p>
          <a:p>
            <a:pPr algn="just">
              <a:spcBef>
                <a:spcPts val="0"/>
              </a:spcBef>
              <a:defRPr/>
            </a:pPr>
            <a:r>
              <a:rPr lang="es-MX" sz="1300" dirty="0">
                <a:solidFill>
                  <a:schemeClr val="tx2">
                    <a:lumMod val="75000"/>
                  </a:schemeClr>
                </a:solidFill>
                <a:latin typeface="Arial"/>
                <a:cs typeface="Arial"/>
              </a:rPr>
              <a:t>Por otra parte, se aclara que los números presentados corresponden a personas alojadas en unidades del SPF. Esto no constituye el universo total de los presos </a:t>
            </a:r>
            <a:r>
              <a:rPr lang="es-MX" sz="1300" dirty="0" smtClean="0">
                <a:solidFill>
                  <a:schemeClr val="tx2">
                    <a:lumMod val="75000"/>
                  </a:schemeClr>
                </a:solidFill>
                <a:latin typeface="Arial"/>
                <a:cs typeface="Arial"/>
              </a:rPr>
              <a:t>federales, </a:t>
            </a:r>
            <a:r>
              <a:rPr lang="es-MX" sz="1300" dirty="0">
                <a:solidFill>
                  <a:schemeClr val="tx2">
                    <a:lumMod val="75000"/>
                  </a:schemeClr>
                </a:solidFill>
                <a:latin typeface="Arial"/>
                <a:cs typeface="Arial"/>
              </a:rPr>
              <a:t>debido a que el SPF no incluye en su reporte la información referida a detenidos bajo jurisdicción federal y nacional </a:t>
            </a:r>
            <a:r>
              <a:rPr lang="es-MX" sz="1300" dirty="0" smtClean="0">
                <a:solidFill>
                  <a:schemeClr val="tx2">
                    <a:lumMod val="75000"/>
                  </a:schemeClr>
                </a:solidFill>
                <a:latin typeface="Arial"/>
                <a:cs typeface="Arial"/>
              </a:rPr>
              <a:t>alojados </a:t>
            </a:r>
            <a:r>
              <a:rPr lang="es-MX" sz="1300" dirty="0">
                <a:solidFill>
                  <a:schemeClr val="tx2">
                    <a:lumMod val="75000"/>
                  </a:schemeClr>
                </a:solidFill>
                <a:latin typeface="Arial"/>
                <a:cs typeface="Arial"/>
              </a:rPr>
              <a:t>en cárceles provinciales (por ej: Mendoza, Córdoba, </a:t>
            </a:r>
            <a:r>
              <a:rPr lang="es-MX" sz="1300" dirty="0" smtClean="0">
                <a:solidFill>
                  <a:schemeClr val="tx2">
                    <a:lumMod val="75000"/>
                  </a:schemeClr>
                </a:solidFill>
                <a:latin typeface="Arial"/>
                <a:cs typeface="Arial"/>
              </a:rPr>
              <a:t>Santa Fe, </a:t>
            </a:r>
            <a:r>
              <a:rPr lang="es-MX" sz="1300" dirty="0">
                <a:solidFill>
                  <a:schemeClr val="tx2">
                    <a:lumMod val="75000"/>
                  </a:schemeClr>
                </a:solidFill>
                <a:latin typeface="Arial"/>
                <a:cs typeface="Arial"/>
              </a:rPr>
              <a:t>etc</a:t>
            </a:r>
            <a:r>
              <a:rPr lang="es-MX" sz="1300" dirty="0" smtClean="0">
                <a:solidFill>
                  <a:schemeClr val="tx2">
                    <a:lumMod val="75000"/>
                  </a:schemeClr>
                </a:solidFill>
                <a:latin typeface="Arial"/>
                <a:cs typeface="Arial"/>
              </a:rPr>
              <a:t>.) o institutos de menores y/o otros dispositivos tales como escuadrones de gendarmería que alojan detenidos, etc. </a:t>
            </a:r>
          </a:p>
          <a:p>
            <a:pPr marL="0" indent="0" algn="just">
              <a:spcBef>
                <a:spcPts val="0"/>
              </a:spcBef>
              <a:buNone/>
              <a:defRPr/>
            </a:pPr>
            <a:endParaRPr lang="es-MX" sz="1300" dirty="0" smtClean="0">
              <a:solidFill>
                <a:schemeClr val="tx2">
                  <a:lumMod val="75000"/>
                </a:schemeClr>
              </a:solidFill>
              <a:latin typeface="Arial"/>
              <a:cs typeface="Arial"/>
            </a:endParaRPr>
          </a:p>
          <a:p>
            <a:pPr algn="just">
              <a:spcBef>
                <a:spcPts val="0"/>
              </a:spcBef>
              <a:defRPr/>
            </a:pPr>
            <a:r>
              <a:rPr lang="es-MX" sz="1300" dirty="0" smtClean="0">
                <a:solidFill>
                  <a:schemeClr val="tx2">
                    <a:lumMod val="75000"/>
                  </a:schemeClr>
                </a:solidFill>
                <a:latin typeface="Arial"/>
                <a:cs typeface="Arial"/>
              </a:rPr>
              <a:t>A los fines de ampliar la información respecto de este universo de detenidos, es que se comenzó a solicitar a los Fiscales de los principales distritos que alojan detenidos federales que provean información respecto de la cantidad de personas alojadas en dependencias provinciales. </a:t>
            </a:r>
            <a:r>
              <a:rPr lang="es-MX" sz="1300" u="sng" dirty="0" smtClean="0">
                <a:solidFill>
                  <a:schemeClr val="tx2">
                    <a:lumMod val="75000"/>
                  </a:schemeClr>
                </a:solidFill>
                <a:latin typeface="Arial"/>
                <a:cs typeface="Arial"/>
              </a:rPr>
              <a:t>Ello se analizará en la segunda parte de este reporte. </a:t>
            </a:r>
            <a:endParaRPr lang="es-MX" sz="1300" dirty="0">
              <a:solidFill>
                <a:schemeClr val="tx2">
                  <a:lumMod val="75000"/>
                </a:schemeClr>
              </a:solidFill>
              <a:latin typeface="Arial"/>
              <a:cs typeface="Arial"/>
            </a:endParaRPr>
          </a:p>
        </p:txBody>
      </p:sp>
    </p:spTree>
    <p:extLst>
      <p:ext uri="{BB962C8B-B14F-4D97-AF65-F5344CB8AC3E}">
        <p14:creationId xmlns:p14="http://schemas.microsoft.com/office/powerpoint/2010/main" val="28611928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41421" y="5733256"/>
            <a:ext cx="3018411"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sp>
        <p:nvSpPr>
          <p:cNvPr id="5" name="1 Título"/>
          <p:cNvSpPr txBox="1">
            <a:spLocks/>
          </p:cNvSpPr>
          <p:nvPr/>
        </p:nvSpPr>
        <p:spPr>
          <a:xfrm>
            <a:off x="326221" y="32901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b="1" dirty="0" smtClean="0">
                <a:solidFill>
                  <a:srgbClr val="1F497D">
                    <a:lumMod val="75000"/>
                  </a:srgbClr>
                </a:solidFill>
                <a:latin typeface="Arial" pitchFamily="34" charset="0"/>
                <a:cs typeface="Arial" pitchFamily="34" charset="0"/>
              </a:rPr>
              <a:t>Entre Ríos</a:t>
            </a:r>
            <a:r>
              <a:rPr lang="es-MX" sz="2400" dirty="0">
                <a:solidFill>
                  <a:srgbClr val="1F497D">
                    <a:lumMod val="75000"/>
                  </a:srgbClr>
                </a:solidFill>
                <a:latin typeface="Arial" pitchFamily="34" charset="0"/>
                <a:cs typeface="Arial" pitchFamily="34" charset="0"/>
              </a:rPr>
              <a:t/>
            </a:r>
            <a:br>
              <a:rPr lang="es-MX" sz="2400" dirty="0">
                <a:solidFill>
                  <a:srgbClr val="1F497D">
                    <a:lumMod val="75000"/>
                  </a:srgbClr>
                </a:solidFill>
                <a:latin typeface="Arial" pitchFamily="34" charset="0"/>
                <a:cs typeface="Arial" pitchFamily="34" charset="0"/>
              </a:rPr>
            </a:br>
            <a:endParaRPr lang="es-AR" sz="2400" dirty="0">
              <a:solidFill>
                <a:srgbClr val="1F497D">
                  <a:lumMod val="75000"/>
                </a:srgbClr>
              </a:solidFill>
              <a:latin typeface="Arial" pitchFamily="34" charset="0"/>
              <a:cs typeface="Arial" pitchFamily="34" charset="0"/>
            </a:endParaRPr>
          </a:p>
        </p:txBody>
      </p:sp>
      <p:cxnSp>
        <p:nvCxnSpPr>
          <p:cNvPr id="6"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12" name="2 Marcador de contenido"/>
          <p:cNvSpPr txBox="1">
            <a:spLocks/>
          </p:cNvSpPr>
          <p:nvPr/>
        </p:nvSpPr>
        <p:spPr>
          <a:xfrm>
            <a:off x="251520" y="980728"/>
            <a:ext cx="8139201" cy="64807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0"/>
              </a:spcBef>
              <a:buFont typeface="Arial" panose="020B0604020202020204" pitchFamily="34" charset="0"/>
              <a:buNone/>
              <a:defRPr/>
            </a:pPr>
            <a:r>
              <a:rPr lang="es-MX" sz="1600" dirty="0" smtClean="0">
                <a:solidFill>
                  <a:srgbClr val="1F497D">
                    <a:lumMod val="75000"/>
                  </a:srgbClr>
                </a:solidFill>
                <a:latin typeface="Arial"/>
                <a:cs typeface="Arial"/>
              </a:rPr>
              <a:t>En el mes de diciembre </a:t>
            </a:r>
            <a:r>
              <a:rPr lang="es-MX" sz="1600" b="1" dirty="0" smtClean="0">
                <a:solidFill>
                  <a:srgbClr val="1F497D">
                    <a:lumMod val="75000"/>
                  </a:srgbClr>
                </a:solidFill>
                <a:latin typeface="Arial"/>
                <a:cs typeface="Arial"/>
              </a:rPr>
              <a:t>sumaron 229 </a:t>
            </a:r>
            <a:r>
              <a:rPr lang="es-MX" sz="1600" dirty="0" smtClean="0">
                <a:solidFill>
                  <a:srgbClr val="1F497D">
                    <a:lumMod val="75000"/>
                  </a:srgbClr>
                </a:solidFill>
                <a:latin typeface="Arial"/>
                <a:cs typeface="Arial"/>
              </a:rPr>
              <a:t>las personas alojadas con causas federales o nacionales en diversas dependencias penitenciarias de la provincia.</a:t>
            </a:r>
            <a:endParaRPr lang="es-MX" sz="1600" dirty="0">
              <a:solidFill>
                <a:srgbClr val="1F497D">
                  <a:lumMod val="75000"/>
                </a:srgbClr>
              </a:solidFill>
              <a:latin typeface="Arial"/>
              <a:cs typeface="Arial"/>
            </a:endParaRPr>
          </a:p>
        </p:txBody>
      </p:sp>
      <p:graphicFrame>
        <p:nvGraphicFramePr>
          <p:cNvPr id="10" name="9 Tabla"/>
          <p:cNvGraphicFramePr>
            <a:graphicFrameLocks noGrp="1"/>
          </p:cNvGraphicFramePr>
          <p:nvPr>
            <p:extLst>
              <p:ext uri="{D42A27DB-BD31-4B8C-83A1-F6EECF244321}">
                <p14:modId xmlns:p14="http://schemas.microsoft.com/office/powerpoint/2010/main" val="70512378"/>
              </p:ext>
            </p:extLst>
          </p:nvPr>
        </p:nvGraphicFramePr>
        <p:xfrm>
          <a:off x="897465" y="1628800"/>
          <a:ext cx="6986904" cy="4212468"/>
        </p:xfrm>
        <a:graphic>
          <a:graphicData uri="http://schemas.openxmlformats.org/drawingml/2006/table">
            <a:tbl>
              <a:tblPr>
                <a:tableStyleId>{D113A9D2-9D6B-4929-AA2D-F23B5EE8CBE7}</a:tableStyleId>
              </a:tblPr>
              <a:tblGrid>
                <a:gridCol w="3458511"/>
                <a:gridCol w="1403100"/>
                <a:gridCol w="2125293"/>
              </a:tblGrid>
              <a:tr h="351039">
                <a:tc>
                  <a:txBody>
                    <a:bodyPr/>
                    <a:lstStyle/>
                    <a:p>
                      <a:pPr algn="ctr" fontAlgn="b"/>
                      <a:r>
                        <a:rPr lang="es-MX" sz="1200" u="none" strike="noStrike" dirty="0" smtClean="0">
                          <a:solidFill>
                            <a:schemeClr val="tx2"/>
                          </a:solidFill>
                          <a:effectLst/>
                          <a:latin typeface="Arial" pitchFamily="34" charset="0"/>
                          <a:cs typeface="Arial" pitchFamily="34" charset="0"/>
                        </a:rPr>
                        <a:t>Establecimiento</a:t>
                      </a:r>
                      <a:endParaRPr lang="es-AR" sz="12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es-MX" sz="1200" u="none" strike="noStrike" dirty="0" smtClean="0">
                          <a:solidFill>
                            <a:schemeClr val="tx2"/>
                          </a:solidFill>
                          <a:effectLst/>
                          <a:latin typeface="Arial" pitchFamily="34" charset="0"/>
                          <a:cs typeface="Arial" pitchFamily="34" charset="0"/>
                        </a:rPr>
                        <a:t>Cantidad</a:t>
                      </a:r>
                      <a:endParaRPr lang="es-AR" sz="12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es-MX" sz="1200" u="none" strike="noStrike" dirty="0" smtClean="0">
                          <a:solidFill>
                            <a:schemeClr val="tx2"/>
                          </a:solidFill>
                          <a:effectLst/>
                          <a:latin typeface="Arial" pitchFamily="34" charset="0"/>
                          <a:cs typeface="Arial" pitchFamily="34" charset="0"/>
                        </a:rPr>
                        <a:t>%</a:t>
                      </a:r>
                      <a:endParaRPr lang="es-AR" sz="12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B w="12700" cap="flat" cmpd="sng" algn="ctr">
                      <a:solidFill>
                        <a:schemeClr val="bg1"/>
                      </a:solidFill>
                      <a:prstDash val="solid"/>
                      <a:round/>
                      <a:headEnd type="none" w="med" len="med"/>
                      <a:tailEnd type="none" w="med" len="med"/>
                    </a:lnB>
                    <a:solidFill>
                      <a:schemeClr val="bg1"/>
                    </a:solidFill>
                  </a:tcPr>
                </a:tc>
              </a:tr>
              <a:tr h="351039">
                <a:tc>
                  <a:txBody>
                    <a:bodyPr/>
                    <a:lstStyle/>
                    <a:p>
                      <a:pPr algn="ctr" fontAlgn="b"/>
                      <a:r>
                        <a:rPr lang="es-AR" sz="1200" u="none" strike="noStrike" kern="1200" dirty="0">
                          <a:solidFill>
                            <a:schemeClr val="lt1"/>
                          </a:solidFill>
                          <a:effectLst/>
                          <a:latin typeface="Arial" pitchFamily="34" charset="0"/>
                          <a:ea typeface="+mn-ea"/>
                          <a:cs typeface="Arial" pitchFamily="34" charset="0"/>
                        </a:rPr>
                        <a:t>Unidad penal N°1. Paraná</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AR" sz="1200" u="none" strike="noStrike" kern="1200">
                          <a:solidFill>
                            <a:schemeClr val="lt1"/>
                          </a:solidFill>
                          <a:effectLst/>
                          <a:latin typeface="Arial" pitchFamily="34" charset="0"/>
                          <a:ea typeface="+mn-ea"/>
                          <a:cs typeface="Arial" pitchFamily="34" charset="0"/>
                        </a:rPr>
                        <a:t>85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AR" sz="1200" u="none" strike="noStrike" kern="1200" dirty="0" smtClean="0">
                          <a:solidFill>
                            <a:schemeClr val="lt1"/>
                          </a:solidFill>
                          <a:effectLst/>
                          <a:latin typeface="Arial" pitchFamily="34" charset="0"/>
                          <a:ea typeface="+mn-ea"/>
                          <a:cs typeface="Arial" pitchFamily="34" charset="0"/>
                        </a:rPr>
                        <a:t>37,1%</a:t>
                      </a:r>
                      <a:endParaRPr lang="es-AR" sz="1200" u="none" strike="noStrike" kern="1200" dirty="0">
                        <a:solidFill>
                          <a:schemeClr val="lt1"/>
                        </a:solidFill>
                        <a:effectLst/>
                        <a:latin typeface="Arial" pitchFamily="34" charset="0"/>
                        <a:ea typeface="+mn-ea"/>
                        <a:cs typeface="Arial"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51039">
                <a:tc>
                  <a:txBody>
                    <a:bodyPr/>
                    <a:lstStyle/>
                    <a:p>
                      <a:pPr algn="ctr" fontAlgn="b"/>
                      <a:r>
                        <a:rPr lang="es-AR" sz="1200" u="none" strike="noStrike" kern="1200" dirty="0">
                          <a:solidFill>
                            <a:schemeClr val="lt1"/>
                          </a:solidFill>
                          <a:effectLst/>
                          <a:latin typeface="Arial" pitchFamily="34" charset="0"/>
                          <a:ea typeface="+mn-ea"/>
                          <a:cs typeface="Arial" pitchFamily="34" charset="0"/>
                        </a:rPr>
                        <a:t>Unidad penal N°3. Concordia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AR" sz="1200" u="none" strike="noStrike" kern="1200" dirty="0">
                          <a:solidFill>
                            <a:schemeClr val="lt1"/>
                          </a:solidFill>
                          <a:effectLst/>
                          <a:latin typeface="Arial" pitchFamily="34" charset="0"/>
                          <a:ea typeface="+mn-ea"/>
                          <a:cs typeface="Arial" pitchFamily="34" charset="0"/>
                        </a:rPr>
                        <a:t>37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AR" sz="1200" u="none" strike="noStrike" kern="1200" dirty="0" smtClean="0">
                          <a:solidFill>
                            <a:schemeClr val="lt1"/>
                          </a:solidFill>
                          <a:effectLst/>
                          <a:latin typeface="Arial" pitchFamily="34" charset="0"/>
                          <a:ea typeface="+mn-ea"/>
                          <a:cs typeface="Arial" pitchFamily="34" charset="0"/>
                        </a:rPr>
                        <a:t>16,2%</a:t>
                      </a:r>
                      <a:endParaRPr lang="es-AR" sz="1200" u="none" strike="noStrike" kern="1200" dirty="0">
                        <a:solidFill>
                          <a:schemeClr val="lt1"/>
                        </a:solidFill>
                        <a:effectLst/>
                        <a:latin typeface="Arial" pitchFamily="34" charset="0"/>
                        <a:ea typeface="+mn-ea"/>
                        <a:cs typeface="Arial"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51039">
                <a:tc>
                  <a:txBody>
                    <a:bodyPr/>
                    <a:lstStyle/>
                    <a:p>
                      <a:pPr algn="ctr" fontAlgn="b"/>
                      <a:r>
                        <a:rPr lang="es-AR" sz="1200" u="none" strike="noStrike" kern="1200">
                          <a:solidFill>
                            <a:schemeClr val="lt1"/>
                          </a:solidFill>
                          <a:effectLst/>
                          <a:latin typeface="Arial" pitchFamily="34" charset="0"/>
                          <a:ea typeface="+mn-ea"/>
                          <a:cs typeface="Arial" pitchFamily="34" charset="0"/>
                        </a:rPr>
                        <a:t>Unidad penal N°4. Concepción del Uruguay</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AR" sz="1200" u="none" strike="noStrike" kern="1200">
                          <a:solidFill>
                            <a:schemeClr val="lt1"/>
                          </a:solidFill>
                          <a:effectLst/>
                          <a:latin typeface="Arial" pitchFamily="34" charset="0"/>
                          <a:ea typeface="+mn-ea"/>
                          <a:cs typeface="Arial" pitchFamily="34" charset="0"/>
                        </a:rPr>
                        <a:t>36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AR" sz="1200" u="none" strike="noStrike" kern="1200" dirty="0" smtClean="0">
                          <a:solidFill>
                            <a:schemeClr val="lt1"/>
                          </a:solidFill>
                          <a:effectLst/>
                          <a:latin typeface="Arial" pitchFamily="34" charset="0"/>
                          <a:ea typeface="+mn-ea"/>
                          <a:cs typeface="Arial" pitchFamily="34" charset="0"/>
                        </a:rPr>
                        <a:t>15,7%</a:t>
                      </a:r>
                      <a:endParaRPr lang="es-AR" sz="1200" u="none" strike="noStrike" kern="1200" dirty="0">
                        <a:solidFill>
                          <a:schemeClr val="lt1"/>
                        </a:solidFill>
                        <a:effectLst/>
                        <a:latin typeface="Arial" pitchFamily="34" charset="0"/>
                        <a:ea typeface="+mn-ea"/>
                        <a:cs typeface="Arial"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51039">
                <a:tc>
                  <a:txBody>
                    <a:bodyPr/>
                    <a:lstStyle/>
                    <a:p>
                      <a:pPr algn="ctr" fontAlgn="b"/>
                      <a:r>
                        <a:rPr lang="es-AR" sz="1200" u="none" strike="noStrike" kern="1200">
                          <a:solidFill>
                            <a:schemeClr val="lt1"/>
                          </a:solidFill>
                          <a:effectLst/>
                          <a:latin typeface="Arial" pitchFamily="34" charset="0"/>
                          <a:ea typeface="+mn-ea"/>
                          <a:cs typeface="Arial" pitchFamily="34" charset="0"/>
                        </a:rPr>
                        <a:t>Unidad penal N°2. Gualeguaychú</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AR" sz="1200" u="none" strike="noStrike" kern="1200">
                          <a:solidFill>
                            <a:schemeClr val="lt1"/>
                          </a:solidFill>
                          <a:effectLst/>
                          <a:latin typeface="Arial" pitchFamily="34" charset="0"/>
                          <a:ea typeface="+mn-ea"/>
                          <a:cs typeface="Arial" pitchFamily="34" charset="0"/>
                        </a:rPr>
                        <a:t>35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AR" sz="1200" u="none" strike="noStrike" kern="1200" dirty="0" smtClean="0">
                          <a:solidFill>
                            <a:schemeClr val="lt1"/>
                          </a:solidFill>
                          <a:effectLst/>
                          <a:latin typeface="Arial" pitchFamily="34" charset="0"/>
                          <a:ea typeface="+mn-ea"/>
                          <a:cs typeface="Arial" pitchFamily="34" charset="0"/>
                        </a:rPr>
                        <a:t>15,3%</a:t>
                      </a:r>
                      <a:endParaRPr lang="es-AR" sz="1200" u="none" strike="noStrike" kern="1200" dirty="0">
                        <a:solidFill>
                          <a:schemeClr val="lt1"/>
                        </a:solidFill>
                        <a:effectLst/>
                        <a:latin typeface="Arial" pitchFamily="34" charset="0"/>
                        <a:ea typeface="+mn-ea"/>
                        <a:cs typeface="Arial"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51039">
                <a:tc>
                  <a:txBody>
                    <a:bodyPr/>
                    <a:lstStyle/>
                    <a:p>
                      <a:pPr algn="ctr" fontAlgn="b"/>
                      <a:r>
                        <a:rPr lang="pt-BR" sz="1200" u="none" strike="noStrike" kern="1200">
                          <a:solidFill>
                            <a:schemeClr val="lt1"/>
                          </a:solidFill>
                          <a:effectLst/>
                          <a:latin typeface="Arial" pitchFamily="34" charset="0"/>
                          <a:ea typeface="+mn-ea"/>
                          <a:cs typeface="Arial" pitchFamily="34" charset="0"/>
                        </a:rPr>
                        <a:t>Unidad penal N°6. Femenina. Paraná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AR" sz="1200" u="none" strike="noStrike" kern="1200">
                          <a:solidFill>
                            <a:schemeClr val="lt1"/>
                          </a:solidFill>
                          <a:effectLst/>
                          <a:latin typeface="Arial" pitchFamily="34" charset="0"/>
                          <a:ea typeface="+mn-ea"/>
                          <a:cs typeface="Arial" pitchFamily="34" charset="0"/>
                        </a:rPr>
                        <a:t>26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AR" sz="1200" u="none" strike="noStrike" kern="1200" dirty="0" smtClean="0">
                          <a:solidFill>
                            <a:schemeClr val="lt1"/>
                          </a:solidFill>
                          <a:effectLst/>
                          <a:latin typeface="Arial" pitchFamily="34" charset="0"/>
                          <a:ea typeface="+mn-ea"/>
                          <a:cs typeface="Arial" pitchFamily="34" charset="0"/>
                        </a:rPr>
                        <a:t>11,4%</a:t>
                      </a:r>
                      <a:endParaRPr lang="es-AR" sz="1200" u="none" strike="noStrike" kern="1200" dirty="0">
                        <a:solidFill>
                          <a:schemeClr val="lt1"/>
                        </a:solidFill>
                        <a:effectLst/>
                        <a:latin typeface="Arial" pitchFamily="34" charset="0"/>
                        <a:ea typeface="+mn-ea"/>
                        <a:cs typeface="Arial"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51039">
                <a:tc>
                  <a:txBody>
                    <a:bodyPr/>
                    <a:lstStyle/>
                    <a:p>
                      <a:pPr algn="ctr" fontAlgn="b"/>
                      <a:r>
                        <a:rPr lang="es-AR" sz="1200" u="none" strike="noStrike" kern="1200">
                          <a:solidFill>
                            <a:schemeClr val="lt1"/>
                          </a:solidFill>
                          <a:effectLst/>
                          <a:latin typeface="Arial" pitchFamily="34" charset="0"/>
                          <a:ea typeface="+mn-ea"/>
                          <a:cs typeface="Arial" pitchFamily="34" charset="0"/>
                        </a:rPr>
                        <a:t>Casa pre egreso Paraná</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AR" sz="1200" u="none" strike="noStrike" kern="1200">
                          <a:solidFill>
                            <a:schemeClr val="lt1"/>
                          </a:solidFill>
                          <a:effectLst/>
                          <a:latin typeface="Arial" pitchFamily="34" charset="0"/>
                          <a:ea typeface="+mn-ea"/>
                          <a:cs typeface="Arial" pitchFamily="34" charset="0"/>
                        </a:rPr>
                        <a:t>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AR" sz="1200" u="none" strike="noStrike" kern="1200" dirty="0" smtClean="0">
                          <a:solidFill>
                            <a:schemeClr val="lt1"/>
                          </a:solidFill>
                          <a:effectLst/>
                          <a:latin typeface="Arial" pitchFamily="34" charset="0"/>
                          <a:ea typeface="+mn-ea"/>
                          <a:cs typeface="Arial" pitchFamily="34" charset="0"/>
                        </a:rPr>
                        <a:t>1,7%</a:t>
                      </a:r>
                      <a:endParaRPr lang="es-AR" sz="1200" u="none" strike="noStrike" kern="1200" dirty="0">
                        <a:solidFill>
                          <a:schemeClr val="lt1"/>
                        </a:solidFill>
                        <a:effectLst/>
                        <a:latin typeface="Arial" pitchFamily="34" charset="0"/>
                        <a:ea typeface="+mn-ea"/>
                        <a:cs typeface="Arial"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51039">
                <a:tc>
                  <a:txBody>
                    <a:bodyPr/>
                    <a:lstStyle/>
                    <a:p>
                      <a:pPr algn="ctr" fontAlgn="b"/>
                      <a:r>
                        <a:rPr lang="es-AR" sz="1200" u="none" strike="noStrike" kern="1200">
                          <a:solidFill>
                            <a:schemeClr val="lt1"/>
                          </a:solidFill>
                          <a:effectLst/>
                          <a:latin typeface="Arial" pitchFamily="34" charset="0"/>
                          <a:ea typeface="+mn-ea"/>
                          <a:cs typeface="Arial" pitchFamily="34" charset="0"/>
                        </a:rPr>
                        <a:t>Unidad penal N°5. Victoria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AR" sz="1200" u="none" strike="noStrike" kern="1200">
                          <a:solidFill>
                            <a:schemeClr val="lt1"/>
                          </a:solidFill>
                          <a:effectLst/>
                          <a:latin typeface="Arial" pitchFamily="34" charset="0"/>
                          <a:ea typeface="+mn-ea"/>
                          <a:cs typeface="Arial" pitchFamily="34" charset="0"/>
                        </a:rPr>
                        <a:t>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AR" sz="1200" u="none" strike="noStrike" kern="1200" dirty="0" smtClean="0">
                          <a:solidFill>
                            <a:schemeClr val="lt1"/>
                          </a:solidFill>
                          <a:effectLst/>
                          <a:latin typeface="Arial" pitchFamily="34" charset="0"/>
                          <a:ea typeface="+mn-ea"/>
                          <a:cs typeface="Arial" pitchFamily="34" charset="0"/>
                        </a:rPr>
                        <a:t>1,3%</a:t>
                      </a:r>
                      <a:endParaRPr lang="es-AR" sz="1200" u="none" strike="noStrike" kern="1200" dirty="0">
                        <a:solidFill>
                          <a:schemeClr val="lt1"/>
                        </a:solidFill>
                        <a:effectLst/>
                        <a:latin typeface="Arial" pitchFamily="34" charset="0"/>
                        <a:ea typeface="+mn-ea"/>
                        <a:cs typeface="Arial"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51039">
                <a:tc>
                  <a:txBody>
                    <a:bodyPr/>
                    <a:lstStyle/>
                    <a:p>
                      <a:pPr algn="ctr" fontAlgn="b"/>
                      <a:r>
                        <a:rPr lang="es-AR" sz="1200" u="none" strike="noStrike" kern="1200">
                          <a:solidFill>
                            <a:schemeClr val="lt1"/>
                          </a:solidFill>
                          <a:effectLst/>
                          <a:latin typeface="Arial" pitchFamily="34" charset="0"/>
                          <a:ea typeface="+mn-ea"/>
                          <a:cs typeface="Arial" pitchFamily="34" charset="0"/>
                        </a:rPr>
                        <a:t>Unidad penal N°7. Gualeguay</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AR" sz="1200" u="none" strike="noStrike" kern="1200">
                          <a:solidFill>
                            <a:schemeClr val="lt1"/>
                          </a:solidFill>
                          <a:effectLst/>
                          <a:latin typeface="Arial" pitchFamily="34" charset="0"/>
                          <a:ea typeface="+mn-ea"/>
                          <a:cs typeface="Arial" pitchFamily="34" charset="0"/>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AR" sz="1200" u="none" strike="noStrike" kern="1200" dirty="0" smtClean="0">
                          <a:solidFill>
                            <a:schemeClr val="lt1"/>
                          </a:solidFill>
                          <a:effectLst/>
                          <a:latin typeface="Arial" pitchFamily="34" charset="0"/>
                          <a:ea typeface="+mn-ea"/>
                          <a:cs typeface="Arial" pitchFamily="34" charset="0"/>
                        </a:rPr>
                        <a:t>0,4%</a:t>
                      </a:r>
                      <a:endParaRPr lang="es-AR" sz="1200" u="none" strike="noStrike" kern="1200" dirty="0">
                        <a:solidFill>
                          <a:schemeClr val="lt1"/>
                        </a:solidFill>
                        <a:effectLst/>
                        <a:latin typeface="Arial" pitchFamily="34" charset="0"/>
                        <a:ea typeface="+mn-ea"/>
                        <a:cs typeface="Arial"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51039">
                <a:tc>
                  <a:txBody>
                    <a:bodyPr/>
                    <a:lstStyle/>
                    <a:p>
                      <a:pPr algn="ctr" fontAlgn="b"/>
                      <a:r>
                        <a:rPr lang="es-AR" sz="1200" u="none" strike="noStrike" kern="1200">
                          <a:solidFill>
                            <a:schemeClr val="lt1"/>
                          </a:solidFill>
                          <a:effectLst/>
                          <a:latin typeface="Arial" pitchFamily="34" charset="0"/>
                          <a:ea typeface="+mn-ea"/>
                          <a:cs typeface="Arial" pitchFamily="34" charset="0"/>
                        </a:rPr>
                        <a:t>Unidad penal N°9. Potrero Gualeguaychú</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AR" sz="1200" u="none" strike="noStrike" kern="1200">
                          <a:solidFill>
                            <a:schemeClr val="lt1"/>
                          </a:solidFill>
                          <a:effectLst/>
                          <a:latin typeface="Arial" pitchFamily="34" charset="0"/>
                          <a:ea typeface="+mn-ea"/>
                          <a:cs typeface="Arial" pitchFamily="34" charset="0"/>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AR" sz="1200" u="none" strike="noStrike" kern="1200" dirty="0" smtClean="0">
                          <a:solidFill>
                            <a:schemeClr val="lt1"/>
                          </a:solidFill>
                          <a:effectLst/>
                          <a:latin typeface="Arial" pitchFamily="34" charset="0"/>
                          <a:ea typeface="+mn-ea"/>
                          <a:cs typeface="Arial" pitchFamily="34" charset="0"/>
                        </a:rPr>
                        <a:t>0,4%</a:t>
                      </a:r>
                      <a:endParaRPr lang="es-AR" sz="1200" u="none" strike="noStrike" kern="1200" dirty="0">
                        <a:solidFill>
                          <a:schemeClr val="lt1"/>
                        </a:solidFill>
                        <a:effectLst/>
                        <a:latin typeface="Arial" pitchFamily="34" charset="0"/>
                        <a:ea typeface="+mn-ea"/>
                        <a:cs typeface="Arial"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51039">
                <a:tc>
                  <a:txBody>
                    <a:bodyPr/>
                    <a:lstStyle/>
                    <a:p>
                      <a:pPr algn="ctr" fontAlgn="b"/>
                      <a:r>
                        <a:rPr lang="es-AR" sz="1200" u="none" strike="noStrike" kern="1200">
                          <a:solidFill>
                            <a:schemeClr val="lt1"/>
                          </a:solidFill>
                          <a:effectLst/>
                          <a:latin typeface="Arial" pitchFamily="34" charset="0"/>
                          <a:ea typeface="+mn-ea"/>
                          <a:cs typeface="Arial" pitchFamily="34" charset="0"/>
                        </a:rPr>
                        <a:t>Unidad penal N°9. Federal</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AR" sz="1200" u="none" strike="noStrike" kern="1200">
                          <a:solidFill>
                            <a:schemeClr val="lt1"/>
                          </a:solidFill>
                          <a:effectLst/>
                          <a:latin typeface="Arial" pitchFamily="34" charset="0"/>
                          <a:ea typeface="+mn-ea"/>
                          <a:cs typeface="Arial" pitchFamily="34" charset="0"/>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AR" sz="1200" u="none" strike="noStrike" kern="1200" dirty="0" smtClean="0">
                          <a:solidFill>
                            <a:schemeClr val="lt1"/>
                          </a:solidFill>
                          <a:effectLst/>
                          <a:latin typeface="Arial" pitchFamily="34" charset="0"/>
                          <a:ea typeface="+mn-ea"/>
                          <a:cs typeface="Arial" pitchFamily="34" charset="0"/>
                        </a:rPr>
                        <a:t>0,4%</a:t>
                      </a:r>
                      <a:endParaRPr lang="es-AR" sz="1200" u="none" strike="noStrike" kern="1200" dirty="0">
                        <a:solidFill>
                          <a:schemeClr val="lt1"/>
                        </a:solidFill>
                        <a:effectLst/>
                        <a:latin typeface="Arial" pitchFamily="34" charset="0"/>
                        <a:ea typeface="+mn-ea"/>
                        <a:cs typeface="Arial"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51039">
                <a:tc>
                  <a:txBody>
                    <a:bodyPr/>
                    <a:lstStyle/>
                    <a:p>
                      <a:pPr algn="ctr" fontAlgn="b"/>
                      <a:r>
                        <a:rPr lang="es-AR" sz="1200" u="none" strike="noStrike" dirty="0" smtClean="0">
                          <a:effectLst/>
                          <a:latin typeface="Arial" pitchFamily="34" charset="0"/>
                          <a:cs typeface="Arial" pitchFamily="34" charset="0"/>
                        </a:rPr>
                        <a:t>Total establecimientos SPER</a:t>
                      </a:r>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200" u="none" strike="noStrike" dirty="0" smtClean="0">
                          <a:effectLst/>
                          <a:latin typeface="Arial" pitchFamily="34" charset="0"/>
                          <a:cs typeface="Arial" pitchFamily="34" charset="0"/>
                        </a:rPr>
                        <a:t>229</a:t>
                      </a:r>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fontAlgn="b" latinLnBrk="0" hangingPunct="1"/>
                      <a:r>
                        <a:rPr lang="es-MX" sz="1200" u="none" strike="noStrike" kern="1200" dirty="0" smtClean="0">
                          <a:effectLst/>
                          <a:latin typeface="Arial" pitchFamily="34" charset="0"/>
                          <a:cs typeface="Arial" pitchFamily="34" charset="0"/>
                        </a:rPr>
                        <a:t>100%</a:t>
                      </a:r>
                      <a:endParaRPr lang="es-AR"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
        <p:nvSpPr>
          <p:cNvPr id="11" name="10 Rectángulo"/>
          <p:cNvSpPr/>
          <p:nvPr/>
        </p:nvSpPr>
        <p:spPr>
          <a:xfrm>
            <a:off x="900008" y="1916832"/>
            <a:ext cx="7920880" cy="76904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sp>
        <p:nvSpPr>
          <p:cNvPr id="14" name="13 CuadroTexto"/>
          <p:cNvSpPr txBox="1"/>
          <p:nvPr/>
        </p:nvSpPr>
        <p:spPr>
          <a:xfrm>
            <a:off x="7970692" y="2106955"/>
            <a:ext cx="838691" cy="369332"/>
          </a:xfrm>
          <a:prstGeom prst="rect">
            <a:avLst/>
          </a:prstGeom>
          <a:noFill/>
        </p:spPr>
        <p:txBody>
          <a:bodyPr wrap="none" rtlCol="0">
            <a:spAutoFit/>
          </a:bodyPr>
          <a:lstStyle/>
          <a:p>
            <a:r>
              <a:rPr lang="es-MX" b="1" dirty="0" smtClean="0">
                <a:solidFill>
                  <a:srgbClr val="C0504D">
                    <a:lumMod val="75000"/>
                  </a:srgbClr>
                </a:solidFill>
                <a:latin typeface="Arial" panose="020B0604020202020204" pitchFamily="34" charset="0"/>
                <a:cs typeface="Arial" panose="020B0604020202020204" pitchFamily="34" charset="0"/>
              </a:rPr>
              <a:t>53,3%</a:t>
            </a:r>
            <a:endParaRPr lang="es-AR" b="1" dirty="0">
              <a:solidFill>
                <a:srgbClr val="C0504D">
                  <a:lumMod val="75000"/>
                </a:srgbClr>
              </a:solidFill>
              <a:latin typeface="Arial" panose="020B0604020202020204" pitchFamily="34" charset="0"/>
              <a:cs typeface="Arial" panose="020B0604020202020204" pitchFamily="34" charset="0"/>
            </a:endParaRPr>
          </a:p>
        </p:txBody>
      </p:sp>
      <p:sp>
        <p:nvSpPr>
          <p:cNvPr id="17" name="16 Rectángulo"/>
          <p:cNvSpPr/>
          <p:nvPr/>
        </p:nvSpPr>
        <p:spPr>
          <a:xfrm>
            <a:off x="900008" y="1954123"/>
            <a:ext cx="8136488" cy="1126250"/>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sp>
        <p:nvSpPr>
          <p:cNvPr id="18" name="17 CuadroTexto"/>
          <p:cNvSpPr txBox="1"/>
          <p:nvPr/>
        </p:nvSpPr>
        <p:spPr>
          <a:xfrm>
            <a:off x="8186494" y="2685877"/>
            <a:ext cx="802377" cy="338554"/>
          </a:xfrm>
          <a:prstGeom prst="rect">
            <a:avLst/>
          </a:prstGeom>
          <a:noFill/>
        </p:spPr>
        <p:txBody>
          <a:bodyPr wrap="square" rtlCol="0">
            <a:spAutoFit/>
          </a:bodyPr>
          <a:lstStyle/>
          <a:p>
            <a:r>
              <a:rPr lang="es-MX" sz="1600" b="1" dirty="0" smtClean="0">
                <a:solidFill>
                  <a:srgbClr val="F79646">
                    <a:lumMod val="75000"/>
                  </a:srgbClr>
                </a:solidFill>
                <a:latin typeface="Arial" panose="020B0604020202020204" pitchFamily="34" charset="0"/>
                <a:cs typeface="Arial" panose="020B0604020202020204" pitchFamily="34" charset="0"/>
              </a:rPr>
              <a:t>69%</a:t>
            </a:r>
            <a:endParaRPr lang="es-AR" sz="1600" b="1" dirty="0">
              <a:solidFill>
                <a:srgbClr val="F79646">
                  <a:lumMod val="75000"/>
                </a:srgbClr>
              </a:solidFill>
              <a:latin typeface="Arial" panose="020B0604020202020204" pitchFamily="34" charset="0"/>
              <a:cs typeface="Arial" panose="020B0604020202020204" pitchFamily="34" charset="0"/>
            </a:endParaRPr>
          </a:p>
        </p:txBody>
      </p:sp>
      <p:sp>
        <p:nvSpPr>
          <p:cNvPr id="16" name="15 CuadroTexto"/>
          <p:cNvSpPr txBox="1"/>
          <p:nvPr/>
        </p:nvSpPr>
        <p:spPr>
          <a:xfrm>
            <a:off x="41421" y="6021288"/>
            <a:ext cx="9091800" cy="292388"/>
          </a:xfrm>
          <a:prstGeom prst="rect">
            <a:avLst/>
          </a:prstGeom>
          <a:noFill/>
        </p:spPr>
        <p:txBody>
          <a:bodyPr wrap="square" rtlCol="0">
            <a:spAutoFit/>
          </a:bodyPr>
          <a:lstStyle/>
          <a:p>
            <a:pPr algn="just"/>
            <a:endParaRPr lang="es-AR" sz="1300" dirty="0">
              <a:solidFill>
                <a:prstClr val="white"/>
              </a:solidFill>
              <a:latin typeface="Arial" pitchFamily="34" charset="0"/>
              <a:cs typeface="Arial" pitchFamily="34" charset="0"/>
            </a:endParaRPr>
          </a:p>
        </p:txBody>
      </p:sp>
      <p:sp>
        <p:nvSpPr>
          <p:cNvPr id="19" name="18 CuadroTexto"/>
          <p:cNvSpPr txBox="1"/>
          <p:nvPr/>
        </p:nvSpPr>
        <p:spPr>
          <a:xfrm>
            <a:off x="41421" y="6021288"/>
            <a:ext cx="9091800" cy="292388"/>
          </a:xfrm>
          <a:prstGeom prst="rect">
            <a:avLst/>
          </a:prstGeom>
          <a:noFill/>
        </p:spPr>
        <p:txBody>
          <a:bodyPr wrap="square" rtlCol="0">
            <a:spAutoFit/>
          </a:bodyPr>
          <a:lstStyle/>
          <a:p>
            <a:pPr algn="just"/>
            <a:endParaRPr lang="es-AR" sz="1300" dirty="0">
              <a:solidFill>
                <a:prstClr val="white"/>
              </a:solidFill>
              <a:latin typeface="Arial" pitchFamily="34" charset="0"/>
              <a:cs typeface="Arial" pitchFamily="34" charset="0"/>
            </a:endParaRPr>
          </a:p>
        </p:txBody>
      </p:sp>
      <p:sp>
        <p:nvSpPr>
          <p:cNvPr id="20" name="21 CuadroTexto"/>
          <p:cNvSpPr txBox="1"/>
          <p:nvPr/>
        </p:nvSpPr>
        <p:spPr>
          <a:xfrm>
            <a:off x="226721" y="6021288"/>
            <a:ext cx="8809775" cy="784830"/>
          </a:xfrm>
          <a:prstGeom prst="rect">
            <a:avLst/>
          </a:prstGeom>
          <a:noFill/>
        </p:spPr>
        <p:txBody>
          <a:bodyPr wrap="square" rtlCol="0">
            <a:spAutoFit/>
          </a:bodyPr>
          <a:lstStyle/>
          <a:p>
            <a:pPr algn="just"/>
            <a:r>
              <a:rPr lang="es-AR" sz="1500" dirty="0" smtClean="0">
                <a:solidFill>
                  <a:srgbClr val="17375E"/>
                </a:solidFill>
                <a:latin typeface="Arial" pitchFamily="34" charset="0"/>
                <a:cs typeface="Arial" pitchFamily="34" charset="0"/>
              </a:rPr>
              <a:t>Quienes dependen de la justicia nacional o federal y se encuentran detenidos/as en la provincia de Entre Ríos, se distribuyen en 10 establecimientos. Entre las Unidades 1, 3y 4 se concentran 7 de cada 10 personas encarceladas.</a:t>
            </a:r>
            <a:endParaRPr lang="es-AR" sz="1500" dirty="0">
              <a:solidFill>
                <a:srgbClr val="17375E"/>
              </a:solidFill>
              <a:latin typeface="Arial" pitchFamily="34" charset="0"/>
              <a:cs typeface="Arial" pitchFamily="34" charset="0"/>
            </a:endParaRPr>
          </a:p>
        </p:txBody>
      </p:sp>
      <p:sp>
        <p:nvSpPr>
          <p:cNvPr id="21" name="20 Rectángulo"/>
          <p:cNvSpPr/>
          <p:nvPr/>
        </p:nvSpPr>
        <p:spPr>
          <a:xfrm>
            <a:off x="107503" y="6033814"/>
            <a:ext cx="8928993" cy="77230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8434052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Rectángulo"/>
          <p:cNvSpPr/>
          <p:nvPr/>
        </p:nvSpPr>
        <p:spPr>
          <a:xfrm>
            <a:off x="107504" y="5805264"/>
            <a:ext cx="295232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graphicFrame>
        <p:nvGraphicFramePr>
          <p:cNvPr id="8" name="7 Gráfico"/>
          <p:cNvGraphicFramePr/>
          <p:nvPr>
            <p:extLst>
              <p:ext uri="{D42A27DB-BD31-4B8C-83A1-F6EECF244321}">
                <p14:modId xmlns:p14="http://schemas.microsoft.com/office/powerpoint/2010/main" val="1944013356"/>
              </p:ext>
            </p:extLst>
          </p:nvPr>
        </p:nvGraphicFramePr>
        <p:xfrm>
          <a:off x="579832" y="1288505"/>
          <a:ext cx="3200080" cy="21404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9 Gráfico"/>
          <p:cNvGraphicFramePr/>
          <p:nvPr>
            <p:extLst>
              <p:ext uri="{D42A27DB-BD31-4B8C-83A1-F6EECF244321}">
                <p14:modId xmlns:p14="http://schemas.microsoft.com/office/powerpoint/2010/main" val="2310909813"/>
              </p:ext>
            </p:extLst>
          </p:nvPr>
        </p:nvGraphicFramePr>
        <p:xfrm>
          <a:off x="4572000" y="1288505"/>
          <a:ext cx="4195256" cy="2140495"/>
        </p:xfrm>
        <a:graphic>
          <a:graphicData uri="http://schemas.openxmlformats.org/drawingml/2006/chart">
            <c:chart xmlns:c="http://schemas.openxmlformats.org/drawingml/2006/chart" xmlns:r="http://schemas.openxmlformats.org/officeDocument/2006/relationships" r:id="rId4"/>
          </a:graphicData>
        </a:graphic>
      </p:graphicFrame>
      <p:sp>
        <p:nvSpPr>
          <p:cNvPr id="13" name="12 CuadroTexto"/>
          <p:cNvSpPr txBox="1"/>
          <p:nvPr/>
        </p:nvSpPr>
        <p:spPr>
          <a:xfrm>
            <a:off x="5333204" y="1124744"/>
            <a:ext cx="2672848" cy="276999"/>
          </a:xfrm>
          <a:prstGeom prst="rect">
            <a:avLst/>
          </a:prstGeom>
          <a:noFill/>
        </p:spPr>
        <p:txBody>
          <a:bodyPr wrap="square" rtlCol="0">
            <a:spAutoFit/>
          </a:bodyPr>
          <a:lstStyle/>
          <a:p>
            <a:pPr algn="ctr"/>
            <a:r>
              <a:rPr lang="es-MX" sz="1200" b="1" dirty="0">
                <a:solidFill>
                  <a:srgbClr val="1F497D">
                    <a:lumMod val="75000"/>
                  </a:srgbClr>
                </a:solidFill>
                <a:latin typeface="Arial" pitchFamily="34" charset="0"/>
                <a:cs typeface="Arial" pitchFamily="34" charset="0"/>
              </a:rPr>
              <a:t>Distribución según </a:t>
            </a:r>
            <a:r>
              <a:rPr lang="es-MX" sz="1200" b="1" dirty="0" smtClean="0">
                <a:solidFill>
                  <a:srgbClr val="1F497D">
                    <a:lumMod val="75000"/>
                  </a:srgbClr>
                </a:solidFill>
                <a:latin typeface="Arial" pitchFamily="34" charset="0"/>
                <a:cs typeface="Arial" pitchFamily="34" charset="0"/>
              </a:rPr>
              <a:t>edad (*)</a:t>
            </a:r>
            <a:endParaRPr lang="es-AR" sz="1200" b="1" dirty="0">
              <a:solidFill>
                <a:srgbClr val="1F497D">
                  <a:lumMod val="75000"/>
                </a:srgbClr>
              </a:solidFill>
              <a:latin typeface="Arial" pitchFamily="34" charset="0"/>
              <a:cs typeface="Arial" pitchFamily="34" charset="0"/>
            </a:endParaRPr>
          </a:p>
        </p:txBody>
      </p:sp>
      <p:sp>
        <p:nvSpPr>
          <p:cNvPr id="14" name="13 CuadroTexto"/>
          <p:cNvSpPr txBox="1"/>
          <p:nvPr/>
        </p:nvSpPr>
        <p:spPr>
          <a:xfrm>
            <a:off x="735436" y="1124744"/>
            <a:ext cx="2672848" cy="276999"/>
          </a:xfrm>
          <a:prstGeom prst="rect">
            <a:avLst/>
          </a:prstGeom>
          <a:noFill/>
        </p:spPr>
        <p:txBody>
          <a:bodyPr wrap="square" rtlCol="0">
            <a:spAutoFit/>
          </a:bodyPr>
          <a:lstStyle/>
          <a:p>
            <a:pPr algn="ctr"/>
            <a:r>
              <a:rPr lang="es-MX" sz="1200" b="1" dirty="0">
                <a:solidFill>
                  <a:srgbClr val="1F497D">
                    <a:lumMod val="75000"/>
                  </a:srgbClr>
                </a:solidFill>
                <a:latin typeface="Arial" pitchFamily="34" charset="0"/>
                <a:cs typeface="Arial" pitchFamily="34" charset="0"/>
              </a:rPr>
              <a:t>Distribución según </a:t>
            </a:r>
            <a:r>
              <a:rPr lang="es-MX" sz="1200" b="1" dirty="0" smtClean="0">
                <a:solidFill>
                  <a:srgbClr val="1F497D">
                    <a:lumMod val="75000"/>
                  </a:srgbClr>
                </a:solidFill>
                <a:latin typeface="Arial" pitchFamily="34" charset="0"/>
                <a:cs typeface="Arial" pitchFamily="34" charset="0"/>
              </a:rPr>
              <a:t>género</a:t>
            </a:r>
            <a:endParaRPr lang="es-AR" sz="1200" b="1" dirty="0">
              <a:solidFill>
                <a:srgbClr val="1F497D">
                  <a:lumMod val="75000"/>
                </a:srgbClr>
              </a:solidFill>
              <a:latin typeface="Arial" pitchFamily="34" charset="0"/>
              <a:cs typeface="Arial" pitchFamily="34" charset="0"/>
            </a:endParaRPr>
          </a:p>
        </p:txBody>
      </p:sp>
      <p:graphicFrame>
        <p:nvGraphicFramePr>
          <p:cNvPr id="17" name="11 Gráfico"/>
          <p:cNvGraphicFramePr/>
          <p:nvPr>
            <p:extLst>
              <p:ext uri="{D42A27DB-BD31-4B8C-83A1-F6EECF244321}">
                <p14:modId xmlns:p14="http://schemas.microsoft.com/office/powerpoint/2010/main" val="933926233"/>
              </p:ext>
            </p:extLst>
          </p:nvPr>
        </p:nvGraphicFramePr>
        <p:xfrm>
          <a:off x="1544772" y="3494519"/>
          <a:ext cx="5162164" cy="2088232"/>
        </p:xfrm>
        <a:graphic>
          <a:graphicData uri="http://schemas.openxmlformats.org/drawingml/2006/chart">
            <c:chart xmlns:c="http://schemas.openxmlformats.org/drawingml/2006/chart" xmlns:r="http://schemas.openxmlformats.org/officeDocument/2006/relationships" r:id="rId5"/>
          </a:graphicData>
        </a:graphic>
      </p:graphicFrame>
      <p:sp>
        <p:nvSpPr>
          <p:cNvPr id="18" name="12 CuadroTexto"/>
          <p:cNvSpPr txBox="1"/>
          <p:nvPr/>
        </p:nvSpPr>
        <p:spPr>
          <a:xfrm>
            <a:off x="2307226" y="3443496"/>
            <a:ext cx="3578659" cy="276999"/>
          </a:xfrm>
          <a:prstGeom prst="rect">
            <a:avLst/>
          </a:prstGeom>
          <a:noFill/>
        </p:spPr>
        <p:txBody>
          <a:bodyPr wrap="square" rtlCol="0">
            <a:spAutoFit/>
          </a:bodyPr>
          <a:lstStyle/>
          <a:p>
            <a:pPr algn="ctr"/>
            <a:r>
              <a:rPr lang="es-MX" sz="1200" b="1" dirty="0">
                <a:solidFill>
                  <a:srgbClr val="1F497D">
                    <a:lumMod val="75000"/>
                  </a:srgbClr>
                </a:solidFill>
                <a:latin typeface="Arial" pitchFamily="34" charset="0"/>
                <a:cs typeface="Arial" pitchFamily="34" charset="0"/>
              </a:rPr>
              <a:t>Distribución según </a:t>
            </a:r>
            <a:r>
              <a:rPr lang="es-MX" sz="1200" b="1" dirty="0" smtClean="0">
                <a:solidFill>
                  <a:srgbClr val="1F497D">
                    <a:lumMod val="75000"/>
                  </a:srgbClr>
                </a:solidFill>
                <a:latin typeface="Arial" pitchFamily="34" charset="0"/>
                <a:cs typeface="Arial" pitchFamily="34" charset="0"/>
              </a:rPr>
              <a:t>situación procesal</a:t>
            </a:r>
          </a:p>
        </p:txBody>
      </p:sp>
      <p:cxnSp>
        <p:nvCxnSpPr>
          <p:cNvPr id="21"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27" name="15 CuadroTexto"/>
          <p:cNvSpPr txBox="1"/>
          <p:nvPr/>
        </p:nvSpPr>
        <p:spPr>
          <a:xfrm>
            <a:off x="386269" y="5972854"/>
            <a:ext cx="8578219" cy="784830"/>
          </a:xfrm>
          <a:prstGeom prst="rect">
            <a:avLst/>
          </a:prstGeom>
          <a:noFill/>
        </p:spPr>
        <p:txBody>
          <a:bodyPr wrap="square" rtlCol="0">
            <a:spAutoFit/>
          </a:bodyPr>
          <a:lstStyle/>
          <a:p>
            <a:pPr algn="just"/>
            <a:r>
              <a:rPr lang="es-MX" sz="1500" dirty="0">
                <a:solidFill>
                  <a:srgbClr val="17375E"/>
                </a:solidFill>
                <a:latin typeface="Arial" pitchFamily="34" charset="0"/>
                <a:cs typeface="Arial" pitchFamily="34" charset="0"/>
              </a:rPr>
              <a:t>En la provincia de Entre Ríos 9 de cada 10 personas </a:t>
            </a:r>
            <a:r>
              <a:rPr lang="es-MX" sz="1500" dirty="0" smtClean="0">
                <a:solidFill>
                  <a:srgbClr val="17375E"/>
                </a:solidFill>
                <a:latin typeface="Arial" pitchFamily="34" charset="0"/>
                <a:cs typeface="Arial" pitchFamily="34" charset="0"/>
              </a:rPr>
              <a:t>privadas de su libertad a </a:t>
            </a:r>
            <a:r>
              <a:rPr lang="es-MX" sz="1500" dirty="0">
                <a:solidFill>
                  <a:srgbClr val="17375E"/>
                </a:solidFill>
                <a:latin typeface="Arial" pitchFamily="34" charset="0"/>
                <a:cs typeface="Arial" pitchFamily="34" charset="0"/>
              </a:rPr>
              <a:t>disposición de la justicia federal o nacional son </a:t>
            </a:r>
            <a:r>
              <a:rPr lang="es-MX" sz="1500" dirty="0" smtClean="0">
                <a:solidFill>
                  <a:srgbClr val="17375E"/>
                </a:solidFill>
                <a:latin typeface="Arial" pitchFamily="34" charset="0"/>
                <a:cs typeface="Arial" pitchFamily="34" charset="0"/>
              </a:rPr>
              <a:t>hombres. En casi su </a:t>
            </a:r>
            <a:r>
              <a:rPr lang="es-MX" sz="1500" dirty="0">
                <a:solidFill>
                  <a:srgbClr val="17375E"/>
                </a:solidFill>
                <a:latin typeface="Arial" pitchFamily="34" charset="0"/>
                <a:cs typeface="Arial" pitchFamily="34" charset="0"/>
              </a:rPr>
              <a:t>totalidad son mayores de 21 años y se encuentran encarcelados/as preventivamente en una </a:t>
            </a:r>
            <a:r>
              <a:rPr lang="es-MX" sz="1500" dirty="0" smtClean="0">
                <a:solidFill>
                  <a:srgbClr val="17375E"/>
                </a:solidFill>
                <a:latin typeface="Arial" pitchFamily="34" charset="0"/>
                <a:cs typeface="Arial" pitchFamily="34" charset="0"/>
              </a:rPr>
              <a:t>proporción que alcanza al 80%. </a:t>
            </a:r>
            <a:endParaRPr lang="es-AR" sz="1500" dirty="0">
              <a:solidFill>
                <a:srgbClr val="17375E"/>
              </a:solidFill>
              <a:latin typeface="Arial" pitchFamily="34" charset="0"/>
              <a:cs typeface="Arial" pitchFamily="34" charset="0"/>
            </a:endParaRPr>
          </a:p>
        </p:txBody>
      </p:sp>
      <p:sp>
        <p:nvSpPr>
          <p:cNvPr id="23" name="1 Título"/>
          <p:cNvSpPr txBox="1">
            <a:spLocks/>
          </p:cNvSpPr>
          <p:nvPr/>
        </p:nvSpPr>
        <p:spPr>
          <a:xfrm>
            <a:off x="326221" y="32901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b="1" dirty="0" smtClean="0">
                <a:solidFill>
                  <a:srgbClr val="1F497D">
                    <a:lumMod val="75000"/>
                  </a:srgbClr>
                </a:solidFill>
                <a:latin typeface="Arial" pitchFamily="34" charset="0"/>
                <a:cs typeface="Arial" pitchFamily="34" charset="0"/>
              </a:rPr>
              <a:t>Entre Ríos</a:t>
            </a:r>
            <a:r>
              <a:rPr lang="es-MX" sz="2400" dirty="0">
                <a:solidFill>
                  <a:srgbClr val="1F497D">
                    <a:lumMod val="75000"/>
                  </a:srgbClr>
                </a:solidFill>
                <a:latin typeface="Arial" pitchFamily="34" charset="0"/>
                <a:cs typeface="Arial" pitchFamily="34" charset="0"/>
              </a:rPr>
              <a:t/>
            </a:r>
            <a:br>
              <a:rPr lang="es-MX" sz="2400" dirty="0">
                <a:solidFill>
                  <a:srgbClr val="1F497D">
                    <a:lumMod val="75000"/>
                  </a:srgbClr>
                </a:solidFill>
                <a:latin typeface="Arial" pitchFamily="34" charset="0"/>
                <a:cs typeface="Arial" pitchFamily="34" charset="0"/>
              </a:rPr>
            </a:br>
            <a:endParaRPr lang="es-AR" sz="2400" dirty="0">
              <a:solidFill>
                <a:srgbClr val="1F497D">
                  <a:lumMod val="75000"/>
                </a:srgbClr>
              </a:solidFill>
              <a:latin typeface="Arial" pitchFamily="34" charset="0"/>
              <a:cs typeface="Arial" pitchFamily="34" charset="0"/>
            </a:endParaRPr>
          </a:p>
        </p:txBody>
      </p:sp>
      <p:sp>
        <p:nvSpPr>
          <p:cNvPr id="19" name="18 CuadroTexto"/>
          <p:cNvSpPr txBox="1"/>
          <p:nvPr/>
        </p:nvSpPr>
        <p:spPr>
          <a:xfrm>
            <a:off x="36031" y="5589240"/>
            <a:ext cx="9102579" cy="230832"/>
          </a:xfrm>
          <a:prstGeom prst="rect">
            <a:avLst/>
          </a:prstGeom>
          <a:solidFill>
            <a:schemeClr val="bg1"/>
          </a:solidFill>
        </p:spPr>
        <p:txBody>
          <a:bodyPr wrap="square" rtlCol="0">
            <a:spAutoFit/>
          </a:bodyPr>
          <a:lstStyle/>
          <a:p>
            <a:r>
              <a:rPr lang="es-MX" sz="900" dirty="0" smtClean="0">
                <a:solidFill>
                  <a:prstClr val="black"/>
                </a:solidFill>
                <a:latin typeface="Arial" panose="020B0604020202020204" pitchFamily="34" charset="0"/>
                <a:cs typeface="Arial" panose="020B0604020202020204" pitchFamily="34" charset="0"/>
              </a:rPr>
              <a:t>Base: 229 detenidos/as con causas federales o nacionales en dependencias penitenciarias de la provincia de Entre Ríos.</a:t>
            </a:r>
            <a:endParaRPr lang="es-AR" sz="900" dirty="0">
              <a:solidFill>
                <a:prstClr val="black"/>
              </a:solidFill>
              <a:latin typeface="Arial" panose="020B0604020202020204" pitchFamily="34" charset="0"/>
              <a:cs typeface="Arial" panose="020B0604020202020204" pitchFamily="34" charset="0"/>
            </a:endParaRPr>
          </a:p>
        </p:txBody>
      </p:sp>
      <p:sp>
        <p:nvSpPr>
          <p:cNvPr id="20" name="2 Marcador de contenido"/>
          <p:cNvSpPr txBox="1">
            <a:spLocks/>
          </p:cNvSpPr>
          <p:nvPr/>
        </p:nvSpPr>
        <p:spPr>
          <a:xfrm>
            <a:off x="6228184" y="3297768"/>
            <a:ext cx="1958336" cy="2914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r>
              <a:rPr lang="es-MX" sz="800" dirty="0" smtClean="0">
                <a:solidFill>
                  <a:srgbClr val="1F497D">
                    <a:lumMod val="75000"/>
                  </a:srgbClr>
                </a:solidFill>
                <a:latin typeface="Arial"/>
                <a:cs typeface="Arial"/>
              </a:rPr>
              <a:t>* Calculado sobre una base de 217 personas con dato de edad. </a:t>
            </a:r>
            <a:endParaRPr lang="es-AR" sz="800" dirty="0">
              <a:solidFill>
                <a:srgbClr val="1F497D">
                  <a:lumMod val="75000"/>
                </a:srgbClr>
              </a:solidFill>
              <a:latin typeface="Arial"/>
              <a:cs typeface="Arial"/>
            </a:endParaRPr>
          </a:p>
        </p:txBody>
      </p:sp>
      <p:sp>
        <p:nvSpPr>
          <p:cNvPr id="22" name="21 Rectángulo"/>
          <p:cNvSpPr/>
          <p:nvPr/>
        </p:nvSpPr>
        <p:spPr>
          <a:xfrm>
            <a:off x="251520" y="5949280"/>
            <a:ext cx="8784976" cy="80840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2864681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30 CuadroTexto"/>
          <p:cNvSpPr txBox="1"/>
          <p:nvPr/>
        </p:nvSpPr>
        <p:spPr>
          <a:xfrm>
            <a:off x="611560" y="3143870"/>
            <a:ext cx="8064896" cy="584775"/>
          </a:xfrm>
          <a:prstGeom prst="rect">
            <a:avLst/>
          </a:prstGeom>
          <a:noFill/>
        </p:spPr>
        <p:txBody>
          <a:bodyPr wrap="square" rtlCol="0">
            <a:spAutoFit/>
          </a:bodyPr>
          <a:lstStyle/>
          <a:p>
            <a:r>
              <a:rPr lang="es-MX" sz="3200" dirty="0" smtClean="0">
                <a:solidFill>
                  <a:srgbClr val="1F497D">
                    <a:lumMod val="75000"/>
                  </a:srgbClr>
                </a:solidFill>
                <a:latin typeface="Arial" pitchFamily="34" charset="0"/>
                <a:cs typeface="Arial" pitchFamily="34" charset="0"/>
              </a:rPr>
              <a:t>II.4 Santa Fe</a:t>
            </a:r>
            <a:endParaRPr lang="es-MX" sz="3200" dirty="0">
              <a:solidFill>
                <a:srgbClr val="1F497D">
                  <a:lumMod val="75000"/>
                </a:srgbClr>
              </a:solidFill>
              <a:latin typeface="Arial" pitchFamily="34" charset="0"/>
              <a:cs typeface="Arial" pitchFamily="34" charset="0"/>
            </a:endParaRPr>
          </a:p>
        </p:txBody>
      </p:sp>
      <p:sp>
        <p:nvSpPr>
          <p:cNvPr id="7" name="6 Rectángulo"/>
          <p:cNvSpPr/>
          <p:nvPr/>
        </p:nvSpPr>
        <p:spPr>
          <a:xfrm>
            <a:off x="107504" y="5780087"/>
            <a:ext cx="338437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prstClr val="white"/>
              </a:solidFill>
            </a:endParaRPr>
          </a:p>
        </p:txBody>
      </p:sp>
      <p:cxnSp>
        <p:nvCxnSpPr>
          <p:cNvPr id="3" name="2 Conector recto"/>
          <p:cNvCxnSpPr/>
          <p:nvPr/>
        </p:nvCxnSpPr>
        <p:spPr>
          <a:xfrm>
            <a:off x="467544" y="3861048"/>
            <a:ext cx="849694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36954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b="1" dirty="0" smtClean="0">
                <a:solidFill>
                  <a:srgbClr val="1F497D">
                    <a:lumMod val="75000"/>
                  </a:srgbClr>
                </a:solidFill>
                <a:latin typeface="Arial" pitchFamily="34" charset="0"/>
                <a:cs typeface="Arial" pitchFamily="34" charset="0"/>
              </a:rPr>
              <a:t>Santa Fe</a:t>
            </a:r>
            <a:r>
              <a:rPr lang="es-MX" sz="2400" dirty="0">
                <a:solidFill>
                  <a:srgbClr val="1F497D">
                    <a:lumMod val="75000"/>
                  </a:srgbClr>
                </a:solidFill>
                <a:latin typeface="Arial" pitchFamily="34" charset="0"/>
                <a:cs typeface="Arial" pitchFamily="34" charset="0"/>
              </a:rPr>
              <a:t/>
            </a:r>
            <a:br>
              <a:rPr lang="es-MX" sz="2400" dirty="0">
                <a:solidFill>
                  <a:srgbClr val="1F497D">
                    <a:lumMod val="75000"/>
                  </a:srgbClr>
                </a:solidFill>
                <a:latin typeface="Arial" pitchFamily="34" charset="0"/>
                <a:cs typeface="Arial" pitchFamily="34" charset="0"/>
              </a:rPr>
            </a:br>
            <a:endParaRPr lang="es-AR" sz="2400" dirty="0">
              <a:solidFill>
                <a:srgbClr val="1F497D">
                  <a:lumMod val="75000"/>
                </a:srgbClr>
              </a:solidFill>
              <a:latin typeface="Arial" pitchFamily="34" charset="0"/>
              <a:cs typeface="Arial" pitchFamily="34" charset="0"/>
            </a:endParaRPr>
          </a:p>
        </p:txBody>
      </p:sp>
      <p:cxnSp>
        <p:nvCxnSpPr>
          <p:cNvPr id="6"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11" name="2 Marcador de contenido"/>
          <p:cNvSpPr txBox="1">
            <a:spLocks/>
          </p:cNvSpPr>
          <p:nvPr/>
        </p:nvSpPr>
        <p:spPr>
          <a:xfrm>
            <a:off x="356119" y="1124744"/>
            <a:ext cx="8003232" cy="151216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0"/>
              </a:spcBef>
              <a:buFont typeface="Arial" panose="020B0604020202020204" pitchFamily="34" charset="0"/>
              <a:buNone/>
              <a:defRPr/>
            </a:pPr>
            <a:r>
              <a:rPr lang="es-MX" sz="1600" dirty="0" smtClean="0">
                <a:solidFill>
                  <a:srgbClr val="1F497D">
                    <a:lumMod val="75000"/>
                  </a:srgbClr>
                </a:solidFill>
                <a:latin typeface="Arial"/>
                <a:cs typeface="Arial"/>
              </a:rPr>
              <a:t>En febrero de 2015, son </a:t>
            </a:r>
            <a:r>
              <a:rPr lang="es-MX" sz="1600" b="1" dirty="0" smtClean="0">
                <a:solidFill>
                  <a:srgbClr val="1F497D">
                    <a:lumMod val="75000"/>
                  </a:srgbClr>
                </a:solidFill>
                <a:latin typeface="Arial"/>
                <a:cs typeface="Arial"/>
              </a:rPr>
              <a:t>251 las personas a disposición de la justicia federal</a:t>
            </a:r>
            <a:r>
              <a:rPr lang="es-MX" sz="1600" dirty="0" smtClean="0">
                <a:solidFill>
                  <a:srgbClr val="1F497D">
                    <a:lumMod val="75000"/>
                  </a:srgbClr>
                </a:solidFill>
                <a:latin typeface="Arial"/>
                <a:cs typeface="Arial"/>
              </a:rPr>
              <a:t> que se encontraban detenidas en establecimientos de la provincia.   </a:t>
            </a:r>
          </a:p>
          <a:p>
            <a:pPr marL="0" indent="0" algn="just">
              <a:spcBef>
                <a:spcPts val="0"/>
              </a:spcBef>
              <a:buFont typeface="Arial" panose="020B0604020202020204" pitchFamily="34" charset="0"/>
              <a:buNone/>
              <a:defRPr/>
            </a:pPr>
            <a:endParaRPr lang="es-MX" sz="1600" dirty="0">
              <a:solidFill>
                <a:srgbClr val="1F497D">
                  <a:lumMod val="75000"/>
                </a:srgbClr>
              </a:solidFill>
              <a:latin typeface="Arial"/>
              <a:cs typeface="Arial"/>
            </a:endParaRPr>
          </a:p>
          <a:p>
            <a:pPr marL="0" indent="0" algn="just">
              <a:spcBef>
                <a:spcPts val="0"/>
              </a:spcBef>
              <a:buFont typeface="Arial" panose="020B0604020202020204" pitchFamily="34" charset="0"/>
              <a:buNone/>
              <a:defRPr/>
            </a:pPr>
            <a:r>
              <a:rPr lang="es-MX" sz="1600" dirty="0">
                <a:solidFill>
                  <a:srgbClr val="1F497D">
                    <a:lumMod val="75000"/>
                  </a:srgbClr>
                </a:solidFill>
                <a:latin typeface="Arial"/>
                <a:cs typeface="Arial"/>
              </a:rPr>
              <a:t>Quienes se encuentran privados de la libertad en establecimientos de la provincia lo están tanto en cárceles del Servicio </a:t>
            </a:r>
            <a:r>
              <a:rPr lang="es-MX" sz="1600" dirty="0" smtClean="0">
                <a:solidFill>
                  <a:srgbClr val="1F497D">
                    <a:lumMod val="75000"/>
                  </a:srgbClr>
                </a:solidFill>
                <a:latin typeface="Arial"/>
                <a:cs typeface="Arial"/>
              </a:rPr>
              <a:t>Penitenciario </a:t>
            </a:r>
            <a:r>
              <a:rPr lang="es-MX" sz="1600" dirty="0">
                <a:solidFill>
                  <a:srgbClr val="1F497D">
                    <a:lumMod val="75000"/>
                  </a:srgbClr>
                </a:solidFill>
                <a:latin typeface="Arial"/>
                <a:cs typeface="Arial"/>
              </a:rPr>
              <a:t>(SPSF) como en dependencias policiales. </a:t>
            </a:r>
          </a:p>
        </p:txBody>
      </p:sp>
      <p:graphicFrame>
        <p:nvGraphicFramePr>
          <p:cNvPr id="2" name="1 Gráfico"/>
          <p:cNvGraphicFramePr/>
          <p:nvPr>
            <p:extLst>
              <p:ext uri="{D42A27DB-BD31-4B8C-83A1-F6EECF244321}">
                <p14:modId xmlns:p14="http://schemas.microsoft.com/office/powerpoint/2010/main" val="2482043280"/>
              </p:ext>
            </p:extLst>
          </p:nvPr>
        </p:nvGraphicFramePr>
        <p:xfrm>
          <a:off x="1886475" y="2615100"/>
          <a:ext cx="5061789" cy="2808312"/>
        </p:xfrm>
        <a:graphic>
          <a:graphicData uri="http://schemas.openxmlformats.org/drawingml/2006/chart">
            <c:chart xmlns:c="http://schemas.openxmlformats.org/drawingml/2006/chart" xmlns:r="http://schemas.openxmlformats.org/officeDocument/2006/relationships" r:id="rId3"/>
          </a:graphicData>
        </a:graphic>
      </p:graphicFrame>
      <p:sp>
        <p:nvSpPr>
          <p:cNvPr id="3" name="2 Rectángulo"/>
          <p:cNvSpPr/>
          <p:nvPr/>
        </p:nvSpPr>
        <p:spPr>
          <a:xfrm>
            <a:off x="107504" y="5805264"/>
            <a:ext cx="295232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sp>
        <p:nvSpPr>
          <p:cNvPr id="4" name="3 CuadroTexto"/>
          <p:cNvSpPr txBox="1"/>
          <p:nvPr/>
        </p:nvSpPr>
        <p:spPr>
          <a:xfrm>
            <a:off x="2245294" y="5253825"/>
            <a:ext cx="4722768" cy="215444"/>
          </a:xfrm>
          <a:prstGeom prst="rect">
            <a:avLst/>
          </a:prstGeom>
          <a:noFill/>
        </p:spPr>
        <p:txBody>
          <a:bodyPr wrap="none" rtlCol="0">
            <a:spAutoFit/>
          </a:bodyPr>
          <a:lstStyle/>
          <a:p>
            <a:r>
              <a:rPr lang="es-MX" sz="800" dirty="0" smtClean="0">
                <a:solidFill>
                  <a:prstClr val="black"/>
                </a:solidFill>
                <a:latin typeface="Arial" panose="020B0604020202020204" pitchFamily="34" charset="0"/>
                <a:cs typeface="Arial" panose="020B0604020202020204" pitchFamily="34" charset="0"/>
              </a:rPr>
              <a:t>Base: 251 personas detenidas con causas federales en establecimientos provinciales de Santa Fe.</a:t>
            </a:r>
            <a:endParaRPr lang="es-AR" sz="800" dirty="0">
              <a:solidFill>
                <a:prstClr val="black"/>
              </a:solidFill>
              <a:latin typeface="Arial" panose="020B0604020202020204" pitchFamily="34" charset="0"/>
              <a:cs typeface="Arial" panose="020B0604020202020204" pitchFamily="34" charset="0"/>
            </a:endParaRPr>
          </a:p>
        </p:txBody>
      </p:sp>
      <p:sp>
        <p:nvSpPr>
          <p:cNvPr id="10" name="15 CuadroTexto"/>
          <p:cNvSpPr txBox="1"/>
          <p:nvPr/>
        </p:nvSpPr>
        <p:spPr>
          <a:xfrm>
            <a:off x="323528" y="5982379"/>
            <a:ext cx="8515736" cy="784830"/>
          </a:xfrm>
          <a:prstGeom prst="rect">
            <a:avLst/>
          </a:prstGeom>
          <a:noFill/>
        </p:spPr>
        <p:txBody>
          <a:bodyPr wrap="square" rtlCol="0">
            <a:spAutoFit/>
          </a:bodyPr>
          <a:lstStyle/>
          <a:p>
            <a:pPr algn="just"/>
            <a:r>
              <a:rPr lang="es-MX" sz="1500" dirty="0" smtClean="0">
                <a:solidFill>
                  <a:srgbClr val="17375E"/>
                </a:solidFill>
                <a:latin typeface="Arial" pitchFamily="34" charset="0"/>
                <a:cs typeface="Arial" pitchFamily="34" charset="0"/>
              </a:rPr>
              <a:t>La población privada de la libertad en la provincia de Santa Fe se distribuye de modo casi equivalente entre las dependencias penitenciarias y las policiales, evidenciando esto último una situación preocupante. </a:t>
            </a:r>
            <a:endParaRPr lang="es-AR" sz="1500" dirty="0">
              <a:solidFill>
                <a:srgbClr val="17375E"/>
              </a:solidFill>
              <a:latin typeface="Arial" pitchFamily="34" charset="0"/>
              <a:cs typeface="Arial" pitchFamily="34" charset="0"/>
            </a:endParaRPr>
          </a:p>
        </p:txBody>
      </p:sp>
      <p:sp>
        <p:nvSpPr>
          <p:cNvPr id="12" name="11 Rectángulo"/>
          <p:cNvSpPr/>
          <p:nvPr/>
        </p:nvSpPr>
        <p:spPr>
          <a:xfrm>
            <a:off x="179512" y="5949279"/>
            <a:ext cx="8842737" cy="81792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13587275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b="1" dirty="0" smtClean="0">
                <a:solidFill>
                  <a:srgbClr val="1F497D">
                    <a:lumMod val="75000"/>
                  </a:srgbClr>
                </a:solidFill>
                <a:latin typeface="Arial" pitchFamily="34" charset="0"/>
                <a:cs typeface="Arial" pitchFamily="34" charset="0"/>
              </a:rPr>
              <a:t>Santa Fe</a:t>
            </a:r>
            <a:r>
              <a:rPr lang="es-MX" sz="2400" dirty="0" smtClean="0">
                <a:solidFill>
                  <a:srgbClr val="1F497D">
                    <a:lumMod val="75000"/>
                  </a:srgbClr>
                </a:solidFill>
                <a:latin typeface="Arial" pitchFamily="34" charset="0"/>
                <a:cs typeface="Arial" pitchFamily="34" charset="0"/>
              </a:rPr>
              <a:t> | Dependencias penitenciarias</a:t>
            </a:r>
            <a:r>
              <a:rPr lang="es-MX" sz="2400" dirty="0">
                <a:solidFill>
                  <a:srgbClr val="1F497D">
                    <a:lumMod val="75000"/>
                  </a:srgbClr>
                </a:solidFill>
                <a:latin typeface="Arial" pitchFamily="34" charset="0"/>
                <a:cs typeface="Arial" pitchFamily="34" charset="0"/>
              </a:rPr>
              <a:t/>
            </a:r>
            <a:br>
              <a:rPr lang="es-MX" sz="2400" dirty="0">
                <a:solidFill>
                  <a:srgbClr val="1F497D">
                    <a:lumMod val="75000"/>
                  </a:srgbClr>
                </a:solidFill>
                <a:latin typeface="Arial" pitchFamily="34" charset="0"/>
                <a:cs typeface="Arial" pitchFamily="34" charset="0"/>
              </a:rPr>
            </a:br>
            <a:endParaRPr lang="es-AR" sz="2400" dirty="0">
              <a:solidFill>
                <a:srgbClr val="1F497D">
                  <a:lumMod val="75000"/>
                </a:srgbClr>
              </a:solidFill>
              <a:latin typeface="Arial" pitchFamily="34" charset="0"/>
              <a:cs typeface="Arial" pitchFamily="34" charset="0"/>
            </a:endParaRPr>
          </a:p>
        </p:txBody>
      </p:sp>
      <p:cxnSp>
        <p:nvCxnSpPr>
          <p:cNvPr id="6"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11" name="2 Marcador de contenido"/>
          <p:cNvSpPr txBox="1">
            <a:spLocks/>
          </p:cNvSpPr>
          <p:nvPr/>
        </p:nvSpPr>
        <p:spPr>
          <a:xfrm>
            <a:off x="421942" y="1124744"/>
            <a:ext cx="8003232" cy="79208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0"/>
              </a:spcBef>
              <a:buFont typeface="Arial" panose="020B0604020202020204" pitchFamily="34" charset="0"/>
              <a:buNone/>
              <a:defRPr/>
            </a:pPr>
            <a:r>
              <a:rPr lang="es-MX" sz="1700" dirty="0" smtClean="0">
                <a:solidFill>
                  <a:srgbClr val="1F497D">
                    <a:lumMod val="75000"/>
                  </a:srgbClr>
                </a:solidFill>
                <a:latin typeface="Arial"/>
                <a:cs typeface="Arial"/>
              </a:rPr>
              <a:t>Las 131 personas privadas de su libertad en establecimientos del SPSF se encuentran distribuidas en 8 dependencias de esta fuerza.   </a:t>
            </a:r>
          </a:p>
        </p:txBody>
      </p:sp>
      <p:sp>
        <p:nvSpPr>
          <p:cNvPr id="3" name="2 Rectángulo"/>
          <p:cNvSpPr/>
          <p:nvPr/>
        </p:nvSpPr>
        <p:spPr>
          <a:xfrm>
            <a:off x="107504" y="5805264"/>
            <a:ext cx="295232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graphicFrame>
        <p:nvGraphicFramePr>
          <p:cNvPr id="7" name="6 Tabla"/>
          <p:cNvGraphicFramePr>
            <a:graphicFrameLocks noGrp="1"/>
          </p:cNvGraphicFramePr>
          <p:nvPr>
            <p:extLst>
              <p:ext uri="{D42A27DB-BD31-4B8C-83A1-F6EECF244321}">
                <p14:modId xmlns:p14="http://schemas.microsoft.com/office/powerpoint/2010/main" val="3176067441"/>
              </p:ext>
            </p:extLst>
          </p:nvPr>
        </p:nvGraphicFramePr>
        <p:xfrm>
          <a:off x="1261970" y="1916832"/>
          <a:ext cx="6264697" cy="3672410"/>
        </p:xfrm>
        <a:graphic>
          <a:graphicData uri="http://schemas.openxmlformats.org/drawingml/2006/table">
            <a:tbl>
              <a:tblPr>
                <a:tableStyleId>{D113A9D2-9D6B-4929-AA2D-F23B5EE8CBE7}</a:tableStyleId>
              </a:tblPr>
              <a:tblGrid>
                <a:gridCol w="2453475"/>
                <a:gridCol w="1905611"/>
                <a:gridCol w="1905611"/>
              </a:tblGrid>
              <a:tr h="367241">
                <a:tc>
                  <a:txBody>
                    <a:bodyPr/>
                    <a:lstStyle/>
                    <a:p>
                      <a:pPr algn="ctr" fontAlgn="b"/>
                      <a:r>
                        <a:rPr lang="es-MX" sz="1200" u="none" strike="noStrike" dirty="0" smtClean="0">
                          <a:solidFill>
                            <a:schemeClr val="tx2"/>
                          </a:solidFill>
                          <a:effectLst/>
                          <a:latin typeface="Arial" pitchFamily="34" charset="0"/>
                          <a:cs typeface="Arial" pitchFamily="34" charset="0"/>
                        </a:rPr>
                        <a:t>Establecimiento</a:t>
                      </a:r>
                      <a:endParaRPr lang="es-AR" sz="12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es-MX" sz="1200" u="none" strike="noStrike" dirty="0" smtClean="0">
                          <a:solidFill>
                            <a:schemeClr val="tx2"/>
                          </a:solidFill>
                          <a:effectLst/>
                          <a:latin typeface="Arial" pitchFamily="34" charset="0"/>
                          <a:cs typeface="Arial" pitchFamily="34" charset="0"/>
                        </a:rPr>
                        <a:t>Cantidad</a:t>
                      </a:r>
                      <a:endParaRPr lang="es-AR" sz="12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es-MX" sz="1200" u="none" strike="noStrike" dirty="0" smtClean="0">
                          <a:solidFill>
                            <a:schemeClr val="tx2"/>
                          </a:solidFill>
                          <a:effectLst/>
                          <a:latin typeface="Arial" pitchFamily="34" charset="0"/>
                          <a:cs typeface="Arial" pitchFamily="34" charset="0"/>
                        </a:rPr>
                        <a:t>Porcentaje</a:t>
                      </a:r>
                      <a:endParaRPr lang="es-AR" sz="12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B w="12700" cap="flat" cmpd="sng" algn="ctr">
                      <a:solidFill>
                        <a:schemeClr val="bg1"/>
                      </a:solidFill>
                      <a:prstDash val="solid"/>
                      <a:round/>
                      <a:headEnd type="none" w="med" len="med"/>
                      <a:tailEnd type="none" w="med" len="med"/>
                    </a:lnB>
                    <a:solidFill>
                      <a:schemeClr val="bg1"/>
                    </a:solidFill>
                  </a:tcPr>
                </a:tc>
              </a:tr>
              <a:tr h="367241">
                <a:tc>
                  <a:txBody>
                    <a:bodyPr/>
                    <a:lstStyle/>
                    <a:p>
                      <a:pPr algn="l" fontAlgn="b"/>
                      <a:r>
                        <a:rPr lang="es-AR" sz="1200" u="none" strike="noStrike" dirty="0" smtClean="0">
                          <a:effectLst/>
                          <a:latin typeface="Arial" pitchFamily="34" charset="0"/>
                          <a:cs typeface="Arial" pitchFamily="34" charset="0"/>
                        </a:rPr>
                        <a:t>Unidad 2 de Santa fe</a:t>
                      </a:r>
                      <a:endParaRPr lang="es-AR" sz="1200" b="0" i="0" u="none" strike="noStrike" dirty="0">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200" b="0" i="0" u="none" strike="noStrike" dirty="0" smtClean="0">
                          <a:effectLst/>
                          <a:latin typeface="Arial" panose="020B0604020202020204" pitchFamily="34" charset="0"/>
                          <a:cs typeface="Arial" panose="020B0604020202020204" pitchFamily="34" charset="0"/>
                        </a:rPr>
                        <a:t>38</a:t>
                      </a:r>
                      <a:endParaRPr lang="es-AR" sz="12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200" b="0" i="0" u="none" strike="noStrike" dirty="0" smtClean="0">
                          <a:effectLst/>
                          <a:latin typeface="Arial" panose="020B0604020202020204" pitchFamily="34" charset="0"/>
                          <a:cs typeface="Arial" panose="020B0604020202020204" pitchFamily="34" charset="0"/>
                        </a:rPr>
                        <a:t>29%</a:t>
                      </a:r>
                      <a:endParaRPr lang="es-AR" sz="12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67241">
                <a:tc>
                  <a:txBody>
                    <a:bodyPr/>
                    <a:lstStyle/>
                    <a:p>
                      <a:pPr algn="l" fontAlgn="b"/>
                      <a:r>
                        <a:rPr lang="es-AR" sz="1200" u="none" strike="noStrike" dirty="0" smtClean="0">
                          <a:effectLst/>
                          <a:latin typeface="Arial" pitchFamily="34" charset="0"/>
                          <a:cs typeface="Arial" pitchFamily="34" charset="0"/>
                        </a:rPr>
                        <a:t>Unidad 1 de Coronda</a:t>
                      </a:r>
                      <a:endParaRPr lang="es-AR" sz="1200" b="0" i="0" u="none" strike="noStrike" dirty="0">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200" b="0" i="0" u="none" strike="noStrike" dirty="0" smtClean="0">
                          <a:effectLst/>
                          <a:latin typeface="Arial" panose="020B0604020202020204" pitchFamily="34" charset="0"/>
                          <a:cs typeface="Arial" panose="020B0604020202020204" pitchFamily="34" charset="0"/>
                        </a:rPr>
                        <a:t>36</a:t>
                      </a:r>
                      <a:endParaRPr lang="es-AR" sz="12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200" b="0" i="0" u="none" strike="noStrike" dirty="0" smtClean="0">
                          <a:effectLst/>
                          <a:latin typeface="Arial" panose="020B0604020202020204" pitchFamily="34" charset="0"/>
                          <a:cs typeface="Arial" panose="020B0604020202020204" pitchFamily="34" charset="0"/>
                        </a:rPr>
                        <a:t>27,5</a:t>
                      </a:r>
                      <a:endParaRPr lang="es-AR" sz="12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67241">
                <a:tc>
                  <a:txBody>
                    <a:bodyPr/>
                    <a:lstStyle/>
                    <a:p>
                      <a:pPr algn="l" fontAlgn="b"/>
                      <a:r>
                        <a:rPr lang="es-AR" sz="1200" u="none" strike="noStrike" dirty="0" smtClean="0">
                          <a:effectLst/>
                          <a:latin typeface="Arial" pitchFamily="34" charset="0"/>
                          <a:cs typeface="Arial" pitchFamily="34" charset="0"/>
                        </a:rPr>
                        <a:t>Unidad 11 de Piñero</a:t>
                      </a:r>
                      <a:endParaRPr lang="es-AR" sz="1200" b="0" i="0" u="none" strike="noStrike" dirty="0">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200" b="0" i="0" u="none" strike="noStrike" dirty="0" smtClean="0">
                          <a:effectLst/>
                          <a:latin typeface="Arial" panose="020B0604020202020204" pitchFamily="34" charset="0"/>
                          <a:cs typeface="Arial" panose="020B0604020202020204" pitchFamily="34" charset="0"/>
                        </a:rPr>
                        <a:t>18</a:t>
                      </a:r>
                      <a:endParaRPr lang="es-AR" sz="12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200" b="0" i="0" u="none" strike="noStrike" dirty="0" smtClean="0">
                          <a:effectLst/>
                          <a:latin typeface="Arial" panose="020B0604020202020204" pitchFamily="34" charset="0"/>
                          <a:cs typeface="Arial" panose="020B0604020202020204" pitchFamily="34" charset="0"/>
                        </a:rPr>
                        <a:t>13,7</a:t>
                      </a:r>
                      <a:endParaRPr lang="es-AR" sz="12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67241">
                <a:tc>
                  <a:txBody>
                    <a:bodyPr/>
                    <a:lstStyle/>
                    <a:p>
                      <a:pPr algn="l" fontAlgn="b"/>
                      <a:r>
                        <a:rPr lang="es-AR" sz="1200" u="none" strike="noStrike" dirty="0" smtClean="0">
                          <a:effectLst/>
                          <a:latin typeface="Arial" pitchFamily="34" charset="0"/>
                          <a:cs typeface="Arial" pitchFamily="34" charset="0"/>
                        </a:rPr>
                        <a:t>Unidad 4 de Santa Fe</a:t>
                      </a:r>
                      <a:endParaRPr lang="es-AR" sz="1200" b="0" i="0" u="none" strike="noStrike" dirty="0">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200" b="0" i="0" u="none" strike="noStrike" dirty="0" smtClean="0">
                          <a:effectLst/>
                          <a:latin typeface="Arial" panose="020B0604020202020204" pitchFamily="34" charset="0"/>
                          <a:cs typeface="Arial" panose="020B0604020202020204" pitchFamily="34" charset="0"/>
                        </a:rPr>
                        <a:t>17</a:t>
                      </a:r>
                      <a:endParaRPr lang="es-AR" sz="12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200" b="0" i="0" u="none" strike="noStrike" dirty="0" smtClean="0">
                          <a:effectLst/>
                          <a:latin typeface="Arial" panose="020B0604020202020204" pitchFamily="34" charset="0"/>
                          <a:cs typeface="Arial" panose="020B0604020202020204" pitchFamily="34" charset="0"/>
                        </a:rPr>
                        <a:t>13</a:t>
                      </a:r>
                      <a:endParaRPr lang="es-AR" sz="12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67241">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AR" sz="1200" u="none" strike="noStrike" dirty="0" smtClean="0">
                          <a:effectLst/>
                          <a:latin typeface="Arial" pitchFamily="34" charset="0"/>
                          <a:cs typeface="Arial" pitchFamily="34" charset="0"/>
                        </a:rPr>
                        <a:t>Unidad 6 de Rosario</a:t>
                      </a:r>
                      <a:endParaRPr lang="es-AR" sz="1200" b="0" i="0" u="none" strike="noStrike" dirty="0" smtClean="0">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200" b="0" i="0" u="none" strike="noStrike" dirty="0" smtClean="0">
                          <a:effectLst/>
                          <a:latin typeface="Arial" panose="020B0604020202020204" pitchFamily="34" charset="0"/>
                          <a:cs typeface="Arial" panose="020B0604020202020204" pitchFamily="34" charset="0"/>
                        </a:rPr>
                        <a:t>8</a:t>
                      </a:r>
                      <a:endParaRPr lang="es-AR" sz="12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200" b="0" i="0" u="none" strike="noStrike" dirty="0" smtClean="0">
                          <a:effectLst/>
                          <a:latin typeface="Arial" panose="020B0604020202020204" pitchFamily="34" charset="0"/>
                          <a:cs typeface="Arial" panose="020B0604020202020204" pitchFamily="34" charset="0"/>
                        </a:rPr>
                        <a:t>6,1</a:t>
                      </a:r>
                      <a:endParaRPr lang="es-AR" sz="12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67241">
                <a:tc>
                  <a:txBody>
                    <a:bodyPr/>
                    <a:lstStyle/>
                    <a:p>
                      <a:pPr algn="l" fontAlgn="b"/>
                      <a:r>
                        <a:rPr lang="es-AR" sz="1200" u="none" strike="noStrike" dirty="0" smtClean="0">
                          <a:effectLst/>
                          <a:latin typeface="Arial" pitchFamily="34" charset="0"/>
                          <a:cs typeface="Arial" pitchFamily="34" charset="0"/>
                        </a:rPr>
                        <a:t>Unidad 9 de Recreo </a:t>
                      </a:r>
                      <a:endParaRPr lang="es-AR" sz="1200" b="0" i="0" u="none" strike="noStrike" dirty="0">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200" b="0" i="0" u="none" strike="noStrike" dirty="0" smtClean="0">
                          <a:effectLst/>
                          <a:latin typeface="Arial" panose="020B0604020202020204" pitchFamily="34" charset="0"/>
                          <a:cs typeface="Arial" panose="020B0604020202020204" pitchFamily="34" charset="0"/>
                        </a:rPr>
                        <a:t>8</a:t>
                      </a:r>
                      <a:endParaRPr lang="es-AR" sz="12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200" b="0" i="0" u="none" strike="noStrike" dirty="0" smtClean="0">
                          <a:effectLst/>
                          <a:latin typeface="Arial" panose="020B0604020202020204" pitchFamily="34" charset="0"/>
                          <a:cs typeface="Arial" panose="020B0604020202020204" pitchFamily="34" charset="0"/>
                        </a:rPr>
                        <a:t>6,1</a:t>
                      </a:r>
                      <a:endParaRPr lang="es-AR" sz="12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67241">
                <a:tc>
                  <a:txBody>
                    <a:bodyPr/>
                    <a:lstStyle/>
                    <a:p>
                      <a:pPr algn="l" fontAlgn="b"/>
                      <a:r>
                        <a:rPr lang="es-AR" sz="1200" u="none" strike="noStrike" dirty="0" smtClean="0">
                          <a:effectLst/>
                          <a:latin typeface="Arial" pitchFamily="34" charset="0"/>
                          <a:cs typeface="Arial" pitchFamily="34" charset="0"/>
                        </a:rPr>
                        <a:t>Unidad 5 de Rosario</a:t>
                      </a:r>
                      <a:endParaRPr lang="es-AR" sz="1200" b="0" i="0" u="none" strike="noStrike" dirty="0">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200" b="0" i="0" u="none" strike="noStrike" dirty="0" smtClean="0">
                          <a:effectLst/>
                          <a:latin typeface="Arial" panose="020B0604020202020204" pitchFamily="34" charset="0"/>
                          <a:cs typeface="Arial" panose="020B0604020202020204" pitchFamily="34" charset="0"/>
                        </a:rPr>
                        <a:t>4</a:t>
                      </a:r>
                      <a:endParaRPr lang="es-AR" sz="12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200" b="0" i="0" u="none" strike="noStrike" dirty="0" smtClean="0">
                          <a:effectLst/>
                          <a:latin typeface="Arial" panose="020B0604020202020204" pitchFamily="34" charset="0"/>
                          <a:cs typeface="Arial" panose="020B0604020202020204" pitchFamily="34" charset="0"/>
                        </a:rPr>
                        <a:t>3,1</a:t>
                      </a:r>
                      <a:endParaRPr lang="es-AR" sz="12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67241">
                <a:tc>
                  <a:txBody>
                    <a:bodyPr/>
                    <a:lstStyle/>
                    <a:p>
                      <a:pPr algn="l" fontAlgn="b"/>
                      <a:r>
                        <a:rPr lang="es-AR" sz="1200" u="none" strike="noStrike" dirty="0" smtClean="0">
                          <a:effectLst/>
                          <a:latin typeface="Arial" pitchFamily="34" charset="0"/>
                          <a:cs typeface="Arial" pitchFamily="34" charset="0"/>
                        </a:rPr>
                        <a:t>Unidad 3 de Rosario</a:t>
                      </a:r>
                      <a:endParaRPr lang="es-AR" sz="1200" b="0" i="0" u="none" strike="noStrike" dirty="0">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200" b="0" i="0" u="none" strike="noStrike" dirty="0" smtClean="0">
                          <a:effectLst/>
                          <a:latin typeface="Arial" panose="020B0604020202020204" pitchFamily="34" charset="0"/>
                          <a:cs typeface="Arial" panose="020B0604020202020204" pitchFamily="34" charset="0"/>
                        </a:rPr>
                        <a:t>2</a:t>
                      </a:r>
                      <a:endParaRPr lang="es-AR" sz="12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200" b="0" i="0" u="none" strike="noStrike" dirty="0" smtClean="0">
                          <a:effectLst/>
                          <a:latin typeface="Arial" panose="020B0604020202020204" pitchFamily="34" charset="0"/>
                          <a:cs typeface="Arial" panose="020B0604020202020204" pitchFamily="34" charset="0"/>
                        </a:rPr>
                        <a:t>1,5</a:t>
                      </a:r>
                      <a:endParaRPr lang="es-AR" sz="12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67241">
                <a:tc>
                  <a:txBody>
                    <a:bodyPr/>
                    <a:lstStyle/>
                    <a:p>
                      <a:pPr algn="l" fontAlgn="b"/>
                      <a:r>
                        <a:rPr lang="es-AR" sz="1200" u="none" strike="noStrike" dirty="0" smtClean="0">
                          <a:effectLst/>
                          <a:latin typeface="Arial" pitchFamily="34" charset="0"/>
                          <a:cs typeface="Arial" pitchFamily="34" charset="0"/>
                        </a:rPr>
                        <a:t>Total </a:t>
                      </a:r>
                      <a:r>
                        <a:rPr lang="es-AR" sz="1200" u="none" strike="noStrike" dirty="0">
                          <a:effectLst/>
                          <a:latin typeface="Arial" pitchFamily="34" charset="0"/>
                          <a:cs typeface="Arial" pitchFamily="34" charset="0"/>
                        </a:rPr>
                        <a:t>general</a:t>
                      </a:r>
                      <a:endParaRPr lang="es-AR" sz="1200" b="1" i="0" u="none" strike="noStrike" dirty="0">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s-AR" sz="1200" u="none" strike="noStrike" dirty="0" smtClean="0">
                          <a:effectLst/>
                          <a:latin typeface="Arial" pitchFamily="34" charset="0"/>
                          <a:cs typeface="Arial" pitchFamily="34" charset="0"/>
                        </a:rPr>
                        <a:t>131</a:t>
                      </a:r>
                      <a:endParaRPr lang="es-AR" sz="1200" b="1" i="0" u="none" strike="noStrike" dirty="0">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s-AR" sz="1200" u="none" strike="noStrike" dirty="0" smtClean="0">
                          <a:effectLst/>
                          <a:latin typeface="Arial" pitchFamily="34" charset="0"/>
                          <a:cs typeface="Arial" pitchFamily="34" charset="0"/>
                        </a:rPr>
                        <a:t>100%</a:t>
                      </a:r>
                      <a:endParaRPr lang="es-AR" sz="1200" b="1" i="0" u="none" strike="noStrike" dirty="0">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
        <p:nvSpPr>
          <p:cNvPr id="10" name="1 Rectángulo"/>
          <p:cNvSpPr/>
          <p:nvPr/>
        </p:nvSpPr>
        <p:spPr>
          <a:xfrm>
            <a:off x="1259632" y="2276873"/>
            <a:ext cx="7165542" cy="77220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sp>
        <p:nvSpPr>
          <p:cNvPr id="12" name="11 Rectángulo"/>
          <p:cNvSpPr/>
          <p:nvPr/>
        </p:nvSpPr>
        <p:spPr>
          <a:xfrm>
            <a:off x="1331640" y="2276873"/>
            <a:ext cx="7200800" cy="1152127"/>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sp>
        <p:nvSpPr>
          <p:cNvPr id="13" name="3 CuadroTexto"/>
          <p:cNvSpPr txBox="1"/>
          <p:nvPr/>
        </p:nvSpPr>
        <p:spPr>
          <a:xfrm>
            <a:off x="7615307" y="2550310"/>
            <a:ext cx="692818" cy="307777"/>
          </a:xfrm>
          <a:prstGeom prst="rect">
            <a:avLst/>
          </a:prstGeom>
          <a:noFill/>
        </p:spPr>
        <p:txBody>
          <a:bodyPr wrap="none" rtlCol="0">
            <a:spAutoFit/>
          </a:bodyPr>
          <a:lstStyle/>
          <a:p>
            <a:r>
              <a:rPr lang="es-MX" sz="1400" b="1" dirty="0" smtClean="0">
                <a:solidFill>
                  <a:srgbClr val="C0504D">
                    <a:lumMod val="75000"/>
                  </a:srgbClr>
                </a:solidFill>
                <a:latin typeface="Arial" panose="020B0604020202020204" pitchFamily="34" charset="0"/>
                <a:cs typeface="Arial" panose="020B0604020202020204" pitchFamily="34" charset="0"/>
              </a:rPr>
              <a:t>56,5%</a:t>
            </a:r>
            <a:endParaRPr lang="es-AR" sz="1400" b="1" dirty="0">
              <a:solidFill>
                <a:srgbClr val="C0504D">
                  <a:lumMod val="75000"/>
                </a:srgbClr>
              </a:solidFill>
              <a:latin typeface="Arial" panose="020B0604020202020204" pitchFamily="34" charset="0"/>
              <a:cs typeface="Arial" panose="020B0604020202020204" pitchFamily="34" charset="0"/>
            </a:endParaRPr>
          </a:p>
        </p:txBody>
      </p:sp>
      <p:sp>
        <p:nvSpPr>
          <p:cNvPr id="14" name="12 CuadroTexto"/>
          <p:cNvSpPr txBox="1"/>
          <p:nvPr/>
        </p:nvSpPr>
        <p:spPr>
          <a:xfrm>
            <a:off x="7596336" y="3090446"/>
            <a:ext cx="692818" cy="307777"/>
          </a:xfrm>
          <a:prstGeom prst="rect">
            <a:avLst/>
          </a:prstGeom>
          <a:noFill/>
        </p:spPr>
        <p:txBody>
          <a:bodyPr wrap="none" rtlCol="0">
            <a:spAutoFit/>
          </a:bodyPr>
          <a:lstStyle/>
          <a:p>
            <a:r>
              <a:rPr lang="es-MX" sz="1400" b="1" dirty="0" smtClean="0">
                <a:solidFill>
                  <a:srgbClr val="F79646">
                    <a:lumMod val="75000"/>
                  </a:srgbClr>
                </a:solidFill>
                <a:latin typeface="Arial" panose="020B0604020202020204" pitchFamily="34" charset="0"/>
                <a:cs typeface="Arial" panose="020B0604020202020204" pitchFamily="34" charset="0"/>
              </a:rPr>
              <a:t>70,2%</a:t>
            </a:r>
            <a:endParaRPr lang="es-AR" sz="1400" b="1" dirty="0">
              <a:solidFill>
                <a:srgbClr val="F79646">
                  <a:lumMod val="75000"/>
                </a:srgbClr>
              </a:solidFill>
              <a:latin typeface="Arial" panose="020B0604020202020204" pitchFamily="34" charset="0"/>
              <a:cs typeface="Arial" panose="020B0604020202020204" pitchFamily="34" charset="0"/>
            </a:endParaRPr>
          </a:p>
        </p:txBody>
      </p:sp>
      <p:sp>
        <p:nvSpPr>
          <p:cNvPr id="17" name="15 CuadroTexto"/>
          <p:cNvSpPr txBox="1"/>
          <p:nvPr/>
        </p:nvSpPr>
        <p:spPr>
          <a:xfrm>
            <a:off x="443161" y="5983188"/>
            <a:ext cx="8161287" cy="784830"/>
          </a:xfrm>
          <a:prstGeom prst="rect">
            <a:avLst/>
          </a:prstGeom>
          <a:noFill/>
        </p:spPr>
        <p:txBody>
          <a:bodyPr wrap="square" rtlCol="0">
            <a:spAutoFit/>
          </a:bodyPr>
          <a:lstStyle/>
          <a:p>
            <a:pPr algn="just"/>
            <a:r>
              <a:rPr lang="es-MX" sz="1500" dirty="0" smtClean="0">
                <a:solidFill>
                  <a:srgbClr val="17375E"/>
                </a:solidFill>
                <a:latin typeface="Arial" pitchFamily="34" charset="0"/>
                <a:cs typeface="Arial" pitchFamily="34" charset="0"/>
              </a:rPr>
              <a:t>La mayor cantidad de detenidos/as se encuentran alojados/as en la Unidad 2 de Santa Fe y en la Número 1 de Coronda, en conjunto alojan a más del 502% de la población privada de libertad de la provincia a disposición de la justicia federal. </a:t>
            </a:r>
            <a:endParaRPr lang="es-AR" sz="1500" dirty="0">
              <a:solidFill>
                <a:srgbClr val="17375E"/>
              </a:solidFill>
              <a:latin typeface="Arial" pitchFamily="34" charset="0"/>
              <a:cs typeface="Arial" pitchFamily="34" charset="0"/>
            </a:endParaRPr>
          </a:p>
        </p:txBody>
      </p:sp>
      <p:sp>
        <p:nvSpPr>
          <p:cNvPr id="16" name="15 Rectángulo"/>
          <p:cNvSpPr/>
          <p:nvPr/>
        </p:nvSpPr>
        <p:spPr>
          <a:xfrm>
            <a:off x="179512" y="5949280"/>
            <a:ext cx="8679929" cy="81873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10868238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6"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3" name="2 Rectángulo"/>
          <p:cNvSpPr/>
          <p:nvPr/>
        </p:nvSpPr>
        <p:spPr>
          <a:xfrm>
            <a:off x="107504" y="5805264"/>
            <a:ext cx="295232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sp>
        <p:nvSpPr>
          <p:cNvPr id="16" name="15 CuadroTexto"/>
          <p:cNvSpPr txBox="1"/>
          <p:nvPr/>
        </p:nvSpPr>
        <p:spPr>
          <a:xfrm>
            <a:off x="463944" y="6115362"/>
            <a:ext cx="8284520" cy="553998"/>
          </a:xfrm>
          <a:prstGeom prst="rect">
            <a:avLst/>
          </a:prstGeom>
          <a:noFill/>
        </p:spPr>
        <p:txBody>
          <a:bodyPr wrap="square" rtlCol="0">
            <a:spAutoFit/>
          </a:bodyPr>
          <a:lstStyle/>
          <a:p>
            <a:pPr algn="just"/>
            <a:r>
              <a:rPr lang="es-MX" sz="1500" dirty="0" smtClean="0">
                <a:solidFill>
                  <a:srgbClr val="17375E"/>
                </a:solidFill>
                <a:latin typeface="Arial" pitchFamily="34" charset="0"/>
                <a:cs typeface="Arial" pitchFamily="34" charset="0"/>
              </a:rPr>
              <a:t>Es muy alta la proporción de personas sin condena firme dependientes de los fueros federales que se encuentran en establecimientos penitenciarios de Santa Fe.</a:t>
            </a:r>
            <a:endParaRPr lang="es-AR" sz="1500" dirty="0">
              <a:solidFill>
                <a:srgbClr val="17375E"/>
              </a:solidFill>
              <a:latin typeface="Arial" pitchFamily="34" charset="0"/>
              <a:cs typeface="Arial" pitchFamily="34" charset="0"/>
            </a:endParaRPr>
          </a:p>
        </p:txBody>
      </p:sp>
      <p:graphicFrame>
        <p:nvGraphicFramePr>
          <p:cNvPr id="8" name="7 Gráfico"/>
          <p:cNvGraphicFramePr/>
          <p:nvPr>
            <p:extLst>
              <p:ext uri="{D42A27DB-BD31-4B8C-83A1-F6EECF244321}">
                <p14:modId xmlns:p14="http://schemas.microsoft.com/office/powerpoint/2010/main" val="2010768505"/>
              </p:ext>
            </p:extLst>
          </p:nvPr>
        </p:nvGraphicFramePr>
        <p:xfrm>
          <a:off x="467544" y="1329735"/>
          <a:ext cx="3712242" cy="2088232"/>
        </p:xfrm>
        <a:graphic>
          <a:graphicData uri="http://schemas.openxmlformats.org/drawingml/2006/chart">
            <c:chart xmlns:c="http://schemas.openxmlformats.org/drawingml/2006/chart" xmlns:r="http://schemas.openxmlformats.org/officeDocument/2006/relationships" r:id="rId3"/>
          </a:graphicData>
        </a:graphic>
      </p:graphicFrame>
      <p:sp>
        <p:nvSpPr>
          <p:cNvPr id="13" name="12 CuadroTexto"/>
          <p:cNvSpPr txBox="1"/>
          <p:nvPr/>
        </p:nvSpPr>
        <p:spPr>
          <a:xfrm>
            <a:off x="5148064" y="1191235"/>
            <a:ext cx="2672848" cy="276999"/>
          </a:xfrm>
          <a:prstGeom prst="rect">
            <a:avLst/>
          </a:prstGeom>
          <a:noFill/>
        </p:spPr>
        <p:txBody>
          <a:bodyPr wrap="square" rtlCol="0">
            <a:spAutoFit/>
          </a:bodyPr>
          <a:lstStyle/>
          <a:p>
            <a:pPr algn="ctr"/>
            <a:r>
              <a:rPr lang="es-MX" sz="1200" b="1" dirty="0">
                <a:solidFill>
                  <a:srgbClr val="1F497D">
                    <a:lumMod val="75000"/>
                  </a:srgbClr>
                </a:solidFill>
                <a:latin typeface="Arial" pitchFamily="34" charset="0"/>
                <a:cs typeface="Arial" pitchFamily="34" charset="0"/>
              </a:rPr>
              <a:t>Distribución según </a:t>
            </a:r>
            <a:r>
              <a:rPr lang="es-MX" sz="1200" b="1" dirty="0" smtClean="0">
                <a:solidFill>
                  <a:srgbClr val="1F497D">
                    <a:lumMod val="75000"/>
                  </a:srgbClr>
                </a:solidFill>
                <a:latin typeface="Arial" pitchFamily="34" charset="0"/>
                <a:cs typeface="Arial" pitchFamily="34" charset="0"/>
              </a:rPr>
              <a:t>edad</a:t>
            </a:r>
            <a:endParaRPr lang="es-AR" sz="1200" b="1" dirty="0">
              <a:solidFill>
                <a:srgbClr val="1F497D">
                  <a:lumMod val="75000"/>
                </a:srgbClr>
              </a:solidFill>
              <a:latin typeface="Arial" pitchFamily="34" charset="0"/>
              <a:cs typeface="Arial" pitchFamily="34" charset="0"/>
            </a:endParaRPr>
          </a:p>
        </p:txBody>
      </p:sp>
      <p:sp>
        <p:nvSpPr>
          <p:cNvPr id="14" name="13 CuadroTexto"/>
          <p:cNvSpPr txBox="1"/>
          <p:nvPr/>
        </p:nvSpPr>
        <p:spPr>
          <a:xfrm>
            <a:off x="922141" y="1191235"/>
            <a:ext cx="2672848" cy="276999"/>
          </a:xfrm>
          <a:prstGeom prst="rect">
            <a:avLst/>
          </a:prstGeom>
          <a:noFill/>
        </p:spPr>
        <p:txBody>
          <a:bodyPr wrap="square" rtlCol="0">
            <a:spAutoFit/>
          </a:bodyPr>
          <a:lstStyle/>
          <a:p>
            <a:pPr algn="ctr"/>
            <a:r>
              <a:rPr lang="es-MX" sz="1200" b="1" dirty="0">
                <a:solidFill>
                  <a:srgbClr val="1F497D">
                    <a:lumMod val="75000"/>
                  </a:srgbClr>
                </a:solidFill>
                <a:latin typeface="Arial" pitchFamily="34" charset="0"/>
                <a:cs typeface="Arial" pitchFamily="34" charset="0"/>
              </a:rPr>
              <a:t>Distribución según </a:t>
            </a:r>
            <a:r>
              <a:rPr lang="es-MX" sz="1200" b="1" dirty="0" smtClean="0">
                <a:solidFill>
                  <a:srgbClr val="1F497D">
                    <a:lumMod val="75000"/>
                  </a:srgbClr>
                </a:solidFill>
                <a:latin typeface="Arial" pitchFamily="34" charset="0"/>
                <a:cs typeface="Arial" pitchFamily="34" charset="0"/>
              </a:rPr>
              <a:t>género</a:t>
            </a:r>
            <a:endParaRPr lang="es-AR" sz="1200" b="1" dirty="0">
              <a:solidFill>
                <a:srgbClr val="1F497D">
                  <a:lumMod val="75000"/>
                </a:srgbClr>
              </a:solidFill>
              <a:latin typeface="Arial" pitchFamily="34" charset="0"/>
              <a:cs typeface="Arial" pitchFamily="34" charset="0"/>
            </a:endParaRPr>
          </a:p>
        </p:txBody>
      </p:sp>
      <p:graphicFrame>
        <p:nvGraphicFramePr>
          <p:cNvPr id="20" name="19 Gráfico"/>
          <p:cNvGraphicFramePr/>
          <p:nvPr>
            <p:extLst>
              <p:ext uri="{D42A27DB-BD31-4B8C-83A1-F6EECF244321}">
                <p14:modId xmlns:p14="http://schemas.microsoft.com/office/powerpoint/2010/main" val="671423388"/>
              </p:ext>
            </p:extLst>
          </p:nvPr>
        </p:nvGraphicFramePr>
        <p:xfrm>
          <a:off x="1979712" y="3679714"/>
          <a:ext cx="4320480" cy="2231282"/>
        </p:xfrm>
        <a:graphic>
          <a:graphicData uri="http://schemas.openxmlformats.org/drawingml/2006/chart">
            <c:chart xmlns:c="http://schemas.openxmlformats.org/drawingml/2006/chart" xmlns:r="http://schemas.openxmlformats.org/officeDocument/2006/relationships" r:id="rId4"/>
          </a:graphicData>
        </a:graphic>
      </p:graphicFrame>
      <p:sp>
        <p:nvSpPr>
          <p:cNvPr id="21" name="20 CuadroTexto"/>
          <p:cNvSpPr txBox="1"/>
          <p:nvPr/>
        </p:nvSpPr>
        <p:spPr>
          <a:xfrm>
            <a:off x="2792005" y="3356992"/>
            <a:ext cx="2957569" cy="276999"/>
          </a:xfrm>
          <a:prstGeom prst="rect">
            <a:avLst/>
          </a:prstGeom>
          <a:noFill/>
        </p:spPr>
        <p:txBody>
          <a:bodyPr wrap="square" rtlCol="0">
            <a:spAutoFit/>
          </a:bodyPr>
          <a:lstStyle/>
          <a:p>
            <a:pPr algn="ctr"/>
            <a:r>
              <a:rPr lang="es-MX" sz="1200" b="1" dirty="0">
                <a:solidFill>
                  <a:srgbClr val="1F497D">
                    <a:lumMod val="75000"/>
                  </a:srgbClr>
                </a:solidFill>
                <a:latin typeface="Arial" pitchFamily="34" charset="0"/>
                <a:cs typeface="Arial" pitchFamily="34" charset="0"/>
              </a:rPr>
              <a:t>Distribución según </a:t>
            </a:r>
            <a:r>
              <a:rPr lang="es-MX" sz="1200" b="1" dirty="0" smtClean="0">
                <a:solidFill>
                  <a:srgbClr val="1F497D">
                    <a:lumMod val="75000"/>
                  </a:srgbClr>
                </a:solidFill>
                <a:latin typeface="Arial" pitchFamily="34" charset="0"/>
                <a:cs typeface="Arial" pitchFamily="34" charset="0"/>
              </a:rPr>
              <a:t>situación procesal</a:t>
            </a:r>
            <a:endParaRPr lang="es-AR" sz="1200" b="1" dirty="0">
              <a:solidFill>
                <a:srgbClr val="1F497D">
                  <a:lumMod val="75000"/>
                </a:srgbClr>
              </a:solidFill>
              <a:latin typeface="Arial" pitchFamily="34" charset="0"/>
              <a:cs typeface="Arial" pitchFamily="34" charset="0"/>
            </a:endParaRPr>
          </a:p>
        </p:txBody>
      </p:sp>
      <p:sp>
        <p:nvSpPr>
          <p:cNvPr id="19"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b="1" dirty="0" smtClean="0">
                <a:solidFill>
                  <a:srgbClr val="1F497D">
                    <a:lumMod val="75000"/>
                  </a:srgbClr>
                </a:solidFill>
                <a:latin typeface="Arial" pitchFamily="34" charset="0"/>
                <a:cs typeface="Arial" pitchFamily="34" charset="0"/>
              </a:rPr>
              <a:t>Santa Fe</a:t>
            </a:r>
            <a:r>
              <a:rPr lang="es-MX" sz="2400" dirty="0" smtClean="0">
                <a:solidFill>
                  <a:srgbClr val="1F497D">
                    <a:lumMod val="75000"/>
                  </a:srgbClr>
                </a:solidFill>
                <a:latin typeface="Arial" pitchFamily="34" charset="0"/>
                <a:cs typeface="Arial" pitchFamily="34" charset="0"/>
              </a:rPr>
              <a:t> | Dependencias penitenciarias</a:t>
            </a:r>
            <a:r>
              <a:rPr lang="es-MX" sz="2400" dirty="0">
                <a:solidFill>
                  <a:srgbClr val="1F497D">
                    <a:lumMod val="75000"/>
                  </a:srgbClr>
                </a:solidFill>
                <a:latin typeface="Arial" pitchFamily="34" charset="0"/>
                <a:cs typeface="Arial" pitchFamily="34" charset="0"/>
              </a:rPr>
              <a:t/>
            </a:r>
            <a:br>
              <a:rPr lang="es-MX" sz="2400" dirty="0">
                <a:solidFill>
                  <a:srgbClr val="1F497D">
                    <a:lumMod val="75000"/>
                  </a:srgbClr>
                </a:solidFill>
                <a:latin typeface="Arial" pitchFamily="34" charset="0"/>
                <a:cs typeface="Arial" pitchFamily="34" charset="0"/>
              </a:rPr>
            </a:br>
            <a:endParaRPr lang="es-AR" sz="2400" dirty="0">
              <a:solidFill>
                <a:srgbClr val="1F497D">
                  <a:lumMod val="75000"/>
                </a:srgbClr>
              </a:solidFill>
              <a:latin typeface="Arial" pitchFamily="34" charset="0"/>
              <a:cs typeface="Arial" pitchFamily="34" charset="0"/>
            </a:endParaRPr>
          </a:p>
        </p:txBody>
      </p:sp>
      <p:sp>
        <p:nvSpPr>
          <p:cNvPr id="22" name="21 CuadroTexto"/>
          <p:cNvSpPr txBox="1"/>
          <p:nvPr/>
        </p:nvSpPr>
        <p:spPr>
          <a:xfrm>
            <a:off x="35497" y="5589240"/>
            <a:ext cx="6624736" cy="230832"/>
          </a:xfrm>
          <a:prstGeom prst="rect">
            <a:avLst/>
          </a:prstGeom>
          <a:solidFill>
            <a:schemeClr val="bg1"/>
          </a:solidFill>
        </p:spPr>
        <p:txBody>
          <a:bodyPr wrap="square" rtlCol="0">
            <a:spAutoFit/>
          </a:bodyPr>
          <a:lstStyle/>
          <a:p>
            <a:r>
              <a:rPr lang="es-MX" sz="900" dirty="0" smtClean="0">
                <a:solidFill>
                  <a:prstClr val="black"/>
                </a:solidFill>
                <a:latin typeface="Arial" panose="020B0604020202020204" pitchFamily="34" charset="0"/>
                <a:cs typeface="Arial" panose="020B0604020202020204" pitchFamily="34" charset="0"/>
              </a:rPr>
              <a:t>Base: 131 personas detenidas con causas federales en dependencias penitenciarias de la provincia de Santa Fe.</a:t>
            </a:r>
            <a:endParaRPr lang="es-AR" sz="900" dirty="0">
              <a:solidFill>
                <a:prstClr val="black"/>
              </a:solidFill>
              <a:latin typeface="Arial" panose="020B0604020202020204" pitchFamily="34" charset="0"/>
              <a:cs typeface="Arial" panose="020B0604020202020204" pitchFamily="34" charset="0"/>
            </a:endParaRPr>
          </a:p>
        </p:txBody>
      </p:sp>
      <p:sp>
        <p:nvSpPr>
          <p:cNvPr id="18" name="17 CuadroTexto"/>
          <p:cNvSpPr txBox="1"/>
          <p:nvPr/>
        </p:nvSpPr>
        <p:spPr>
          <a:xfrm>
            <a:off x="5067504" y="2013711"/>
            <a:ext cx="2672848" cy="335169"/>
          </a:xfrm>
          <a:prstGeom prst="rect">
            <a:avLst/>
          </a:prstGeom>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s-MX" sz="1200" b="1" dirty="0" smtClean="0">
                <a:solidFill>
                  <a:prstClr val="white"/>
                </a:solidFill>
                <a:latin typeface="Arial" pitchFamily="34" charset="0"/>
                <a:cs typeface="Arial" pitchFamily="34" charset="0"/>
              </a:rPr>
              <a:t>Todos/as son mayores de 21 años</a:t>
            </a:r>
            <a:endParaRPr lang="es-AR" sz="1200" b="1" dirty="0">
              <a:solidFill>
                <a:prstClr val="white"/>
              </a:solidFill>
              <a:latin typeface="Arial" pitchFamily="34" charset="0"/>
              <a:cs typeface="Arial" pitchFamily="34" charset="0"/>
            </a:endParaRPr>
          </a:p>
        </p:txBody>
      </p:sp>
      <p:sp>
        <p:nvSpPr>
          <p:cNvPr id="23" name="22 Flecha abajo"/>
          <p:cNvSpPr/>
          <p:nvPr/>
        </p:nvSpPr>
        <p:spPr>
          <a:xfrm>
            <a:off x="6150380" y="1527820"/>
            <a:ext cx="507096" cy="371072"/>
          </a:xfrm>
          <a:prstGeom prst="down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solidFill>
                <a:prstClr val="white"/>
              </a:solidFill>
            </a:endParaRPr>
          </a:p>
        </p:txBody>
      </p:sp>
      <p:sp>
        <p:nvSpPr>
          <p:cNvPr id="24" name="23 Rectángulo"/>
          <p:cNvSpPr/>
          <p:nvPr/>
        </p:nvSpPr>
        <p:spPr>
          <a:xfrm>
            <a:off x="326221" y="6049863"/>
            <a:ext cx="8566259" cy="67472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8710674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b="1" dirty="0" smtClean="0">
                <a:solidFill>
                  <a:srgbClr val="1F497D">
                    <a:lumMod val="75000"/>
                  </a:srgbClr>
                </a:solidFill>
                <a:latin typeface="Arial" pitchFamily="34" charset="0"/>
                <a:cs typeface="Arial" pitchFamily="34" charset="0"/>
              </a:rPr>
              <a:t>Santa Fé</a:t>
            </a:r>
            <a:r>
              <a:rPr lang="es-MX" sz="2400" dirty="0" smtClean="0">
                <a:solidFill>
                  <a:srgbClr val="1F497D">
                    <a:lumMod val="75000"/>
                  </a:srgbClr>
                </a:solidFill>
                <a:latin typeface="Arial" pitchFamily="34" charset="0"/>
                <a:cs typeface="Arial" pitchFamily="34" charset="0"/>
              </a:rPr>
              <a:t> | Dependencias policiales</a:t>
            </a:r>
            <a:endParaRPr lang="es-AR" sz="2400" dirty="0">
              <a:solidFill>
                <a:srgbClr val="1F497D">
                  <a:lumMod val="75000"/>
                </a:srgbClr>
              </a:solidFill>
              <a:latin typeface="Arial" pitchFamily="34" charset="0"/>
              <a:cs typeface="Arial" pitchFamily="34" charset="0"/>
            </a:endParaRPr>
          </a:p>
        </p:txBody>
      </p:sp>
      <p:cxnSp>
        <p:nvCxnSpPr>
          <p:cNvPr id="6"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11" name="2 Marcador de contenido"/>
          <p:cNvSpPr txBox="1">
            <a:spLocks/>
          </p:cNvSpPr>
          <p:nvPr/>
        </p:nvSpPr>
        <p:spPr>
          <a:xfrm>
            <a:off x="462190" y="1088740"/>
            <a:ext cx="7350169" cy="75608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0"/>
              </a:spcBef>
              <a:buFont typeface="Arial" panose="020B0604020202020204" pitchFamily="34" charset="0"/>
              <a:buNone/>
              <a:defRPr/>
            </a:pPr>
            <a:r>
              <a:rPr lang="es-MX" sz="1700" dirty="0" smtClean="0">
                <a:solidFill>
                  <a:srgbClr val="1F497D">
                    <a:lumMod val="75000"/>
                  </a:srgbClr>
                </a:solidFill>
                <a:latin typeface="Arial"/>
                <a:cs typeface="Arial"/>
              </a:rPr>
              <a:t>La policía de la provincia de Santa Fe organiza sus dependencias en unidades regionales. </a:t>
            </a:r>
            <a:endParaRPr lang="es-MX" sz="1700" dirty="0">
              <a:solidFill>
                <a:srgbClr val="1F497D">
                  <a:lumMod val="75000"/>
                </a:srgbClr>
              </a:solidFill>
              <a:latin typeface="Arial"/>
              <a:cs typeface="Arial"/>
            </a:endParaRPr>
          </a:p>
        </p:txBody>
      </p:sp>
      <p:sp>
        <p:nvSpPr>
          <p:cNvPr id="3" name="2 Rectángulo"/>
          <p:cNvSpPr/>
          <p:nvPr/>
        </p:nvSpPr>
        <p:spPr>
          <a:xfrm>
            <a:off x="107504" y="5805264"/>
            <a:ext cx="295232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graphicFrame>
        <p:nvGraphicFramePr>
          <p:cNvPr id="7" name="6 Tabla"/>
          <p:cNvGraphicFramePr>
            <a:graphicFrameLocks noGrp="1"/>
          </p:cNvGraphicFramePr>
          <p:nvPr>
            <p:extLst>
              <p:ext uri="{D42A27DB-BD31-4B8C-83A1-F6EECF244321}">
                <p14:modId xmlns:p14="http://schemas.microsoft.com/office/powerpoint/2010/main" val="3715511887"/>
              </p:ext>
            </p:extLst>
          </p:nvPr>
        </p:nvGraphicFramePr>
        <p:xfrm>
          <a:off x="899592" y="2204864"/>
          <a:ext cx="6840760" cy="3258724"/>
        </p:xfrm>
        <a:graphic>
          <a:graphicData uri="http://schemas.openxmlformats.org/drawingml/2006/table">
            <a:tbl>
              <a:tblPr>
                <a:tableStyleId>{D113A9D2-9D6B-4929-AA2D-F23B5EE8CBE7}</a:tableStyleId>
              </a:tblPr>
              <a:tblGrid>
                <a:gridCol w="1397575"/>
                <a:gridCol w="2353810"/>
                <a:gridCol w="1618244"/>
                <a:gridCol w="1471131"/>
              </a:tblGrid>
              <a:tr h="366496">
                <a:tc>
                  <a:txBody>
                    <a:bodyPr/>
                    <a:lstStyle/>
                    <a:p>
                      <a:pPr algn="ctr" fontAlgn="b"/>
                      <a:r>
                        <a:rPr lang="es-MX" sz="1200" u="none" strike="noStrike" dirty="0" smtClean="0">
                          <a:solidFill>
                            <a:schemeClr val="tx2"/>
                          </a:solidFill>
                          <a:effectLst/>
                          <a:latin typeface="Arial" pitchFamily="34" charset="0"/>
                          <a:cs typeface="Arial" pitchFamily="34" charset="0"/>
                        </a:rPr>
                        <a:t>Unidad Regional </a:t>
                      </a:r>
                      <a:endParaRPr lang="es-AR" sz="12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es-MX" sz="1200" u="none" strike="noStrike" dirty="0" smtClean="0">
                          <a:solidFill>
                            <a:schemeClr val="tx2"/>
                          </a:solidFill>
                          <a:effectLst/>
                          <a:latin typeface="Arial" pitchFamily="34" charset="0"/>
                          <a:cs typeface="Arial" pitchFamily="34" charset="0"/>
                        </a:rPr>
                        <a:t>Dependencias</a:t>
                      </a:r>
                      <a:endParaRPr lang="es-AR" sz="12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es-MX" sz="1200" u="none" strike="noStrike" dirty="0" smtClean="0">
                          <a:solidFill>
                            <a:schemeClr val="tx2"/>
                          </a:solidFill>
                          <a:effectLst/>
                          <a:latin typeface="Arial" pitchFamily="34" charset="0"/>
                          <a:cs typeface="Arial" pitchFamily="34" charset="0"/>
                        </a:rPr>
                        <a:t>Cantidad</a:t>
                      </a:r>
                      <a:endParaRPr lang="es-AR" sz="12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es-MX" sz="1200" u="none" strike="noStrike" dirty="0" smtClean="0">
                          <a:solidFill>
                            <a:schemeClr val="tx2"/>
                          </a:solidFill>
                          <a:effectLst/>
                          <a:latin typeface="Arial" pitchFamily="34" charset="0"/>
                          <a:cs typeface="Arial" pitchFamily="34" charset="0"/>
                        </a:rPr>
                        <a:t>%</a:t>
                      </a:r>
                      <a:endParaRPr lang="es-AR" sz="12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B w="12700" cap="flat" cmpd="sng" algn="ctr">
                      <a:solidFill>
                        <a:schemeClr val="bg1"/>
                      </a:solidFill>
                      <a:prstDash val="solid"/>
                      <a:round/>
                      <a:headEnd type="none" w="med" len="med"/>
                      <a:tailEnd type="none" w="med" len="med"/>
                    </a:lnB>
                    <a:solidFill>
                      <a:schemeClr val="bg1"/>
                    </a:solidFill>
                  </a:tcPr>
                </a:tc>
              </a:tr>
              <a:tr h="276163">
                <a:tc>
                  <a:txBody>
                    <a:bodyPr/>
                    <a:lstStyle/>
                    <a:p>
                      <a:pPr algn="ctr" fontAlgn="ctr"/>
                      <a:r>
                        <a:rPr lang="es-AR" sz="1200" u="none" strike="noStrike" dirty="0">
                          <a:effectLst/>
                          <a:latin typeface="Arial" pitchFamily="34" charset="0"/>
                          <a:cs typeface="Arial" pitchFamily="34" charset="0"/>
                        </a:rPr>
                        <a:t>I</a:t>
                      </a:r>
                      <a:endParaRPr lang="es-AR" sz="1200" b="0" i="0" u="none" strike="noStrike" dirty="0">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s-AR" sz="1200" u="none" strike="noStrike" dirty="0" smtClean="0">
                          <a:effectLst/>
                          <a:latin typeface="Arial" pitchFamily="34" charset="0"/>
                          <a:cs typeface="Arial" pitchFamily="34" charset="0"/>
                        </a:rPr>
                        <a:t>La Capital</a:t>
                      </a:r>
                      <a:endParaRPr lang="es-AR" sz="1200" b="0" i="0" u="none" strike="noStrike" dirty="0">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s-AR" sz="1200" u="none" strike="noStrike" dirty="0" smtClean="0">
                          <a:effectLst/>
                          <a:latin typeface="Arial" pitchFamily="34" charset="0"/>
                          <a:cs typeface="Arial" pitchFamily="34" charset="0"/>
                        </a:rPr>
                        <a:t>62</a:t>
                      </a:r>
                      <a:endParaRPr lang="es-AR" sz="1200" b="0" i="0" u="none" strike="noStrike" dirty="0">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AR" sz="1200" u="none" strike="noStrike" dirty="0" smtClean="0">
                          <a:effectLst/>
                          <a:latin typeface="Arial" pitchFamily="34" charset="0"/>
                          <a:cs typeface="Arial" pitchFamily="34" charset="0"/>
                        </a:rPr>
                        <a:t>51,7%</a:t>
                      </a:r>
                      <a:endParaRPr lang="es-AR" sz="1200" b="0" i="0" u="none" strike="noStrike" dirty="0">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48567">
                <a:tc>
                  <a:txBody>
                    <a:bodyPr/>
                    <a:lstStyle/>
                    <a:p>
                      <a:pPr algn="ctr" fontAlgn="ctr"/>
                      <a:r>
                        <a:rPr lang="es-AR" sz="1200" u="none" strike="noStrike" dirty="0">
                          <a:effectLst/>
                          <a:latin typeface="Arial" pitchFamily="34" charset="0"/>
                          <a:cs typeface="Arial" pitchFamily="34" charset="0"/>
                        </a:rPr>
                        <a:t>XIX</a:t>
                      </a:r>
                      <a:endParaRPr lang="es-AR" sz="1200" b="0" i="0" u="none" strike="noStrike" dirty="0">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s-AR" sz="1200" u="none" strike="noStrike" dirty="0" smtClean="0">
                          <a:effectLst/>
                          <a:latin typeface="Arial" pitchFamily="34" charset="0"/>
                          <a:cs typeface="Arial" pitchFamily="34" charset="0"/>
                        </a:rPr>
                        <a:t>Vera</a:t>
                      </a:r>
                      <a:endParaRPr lang="es-AR" sz="1200" b="0" i="0" u="none" strike="noStrike" dirty="0">
                        <a:solidFill>
                          <a:srgbClr val="000000"/>
                        </a:solidFill>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s-AR" sz="1200" u="none" strike="noStrike" dirty="0" smtClean="0">
                          <a:effectLst/>
                          <a:latin typeface="Arial" pitchFamily="34" charset="0"/>
                          <a:cs typeface="Arial" pitchFamily="34" charset="0"/>
                        </a:rPr>
                        <a:t>23</a:t>
                      </a:r>
                      <a:endParaRPr lang="es-AR" sz="1200" b="0" i="0" u="none" strike="noStrike" dirty="0">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AR" sz="1200" u="none" strike="noStrike" dirty="0" smtClean="0">
                          <a:effectLst/>
                          <a:latin typeface="Arial" pitchFamily="34" charset="0"/>
                          <a:cs typeface="Arial" pitchFamily="34" charset="0"/>
                        </a:rPr>
                        <a:t>19,2%</a:t>
                      </a:r>
                      <a:endParaRPr lang="es-AR" sz="1200" b="0" i="0" u="none" strike="noStrike" dirty="0">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48567">
                <a:tc>
                  <a:txBody>
                    <a:bodyPr/>
                    <a:lstStyle/>
                    <a:p>
                      <a:pPr algn="ctr" fontAlgn="ctr"/>
                      <a:r>
                        <a:rPr lang="es-AR" sz="1200" u="none" strike="noStrike" dirty="0">
                          <a:effectLst/>
                          <a:latin typeface="Arial" pitchFamily="34" charset="0"/>
                          <a:cs typeface="Arial" pitchFamily="34" charset="0"/>
                        </a:rPr>
                        <a:t>V</a:t>
                      </a:r>
                      <a:endParaRPr lang="es-AR" sz="1200" b="0" i="0" u="none" strike="noStrike" dirty="0">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s-AR" sz="1200" u="none" strike="noStrike" dirty="0" smtClean="0">
                          <a:effectLst/>
                          <a:latin typeface="Arial" pitchFamily="34" charset="0"/>
                          <a:cs typeface="Arial" pitchFamily="34" charset="0"/>
                        </a:rPr>
                        <a:t>Castellanos</a:t>
                      </a:r>
                      <a:endParaRPr lang="es-AR" sz="1200" b="0" i="0" u="none" strike="noStrike" dirty="0">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s-MX" sz="1200" b="0" i="0" u="none" strike="noStrike" dirty="0" smtClean="0">
                          <a:effectLst/>
                          <a:latin typeface="Arial" pitchFamily="34" charset="0"/>
                          <a:cs typeface="Arial" pitchFamily="34" charset="0"/>
                        </a:rPr>
                        <a:t>8</a:t>
                      </a:r>
                      <a:endParaRPr lang="es-AR" sz="1200" b="0" i="0" u="none" strike="noStrike" dirty="0">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200" b="0" i="0" u="none" strike="noStrike" dirty="0" smtClean="0">
                          <a:effectLst/>
                          <a:latin typeface="Arial" pitchFamily="34" charset="0"/>
                          <a:cs typeface="Arial" pitchFamily="34" charset="0"/>
                        </a:rPr>
                        <a:t>6,7%</a:t>
                      </a:r>
                      <a:endParaRPr lang="es-AR" sz="1200" b="0" i="0" u="none" strike="noStrike" dirty="0">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48567">
                <a:tc>
                  <a:txBody>
                    <a:bodyPr/>
                    <a:lstStyle/>
                    <a:p>
                      <a:pPr algn="ctr" fontAlgn="ctr"/>
                      <a:r>
                        <a:rPr lang="es-AR" sz="1200" u="none" strike="noStrike" dirty="0">
                          <a:effectLst/>
                          <a:latin typeface="Arial" pitchFamily="34" charset="0"/>
                          <a:cs typeface="Arial" pitchFamily="34" charset="0"/>
                        </a:rPr>
                        <a:t>VIII</a:t>
                      </a:r>
                      <a:endParaRPr lang="es-AR" sz="1200" b="0" i="0" u="none" strike="noStrike" dirty="0">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s-AR" sz="1200" u="none" strike="noStrike" dirty="0" smtClean="0">
                          <a:effectLst/>
                          <a:latin typeface="Arial" pitchFamily="34" charset="0"/>
                          <a:cs typeface="Arial" pitchFamily="34" charset="0"/>
                        </a:rPr>
                        <a:t>Gral. López</a:t>
                      </a:r>
                      <a:endParaRPr lang="es-AR" sz="1200" b="0" i="0" u="none" strike="noStrike" dirty="0">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s-MX" sz="1200" b="0" i="0" u="none" strike="noStrike" dirty="0" smtClean="0">
                          <a:effectLst/>
                          <a:latin typeface="Arial" pitchFamily="34" charset="0"/>
                          <a:cs typeface="Arial" pitchFamily="34" charset="0"/>
                        </a:rPr>
                        <a:t>7</a:t>
                      </a:r>
                      <a:endParaRPr lang="es-AR" sz="1200" b="0" i="0" u="none" strike="noStrike" dirty="0">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200" b="0" i="0" u="none" strike="noStrike" dirty="0" smtClean="0">
                          <a:effectLst/>
                          <a:latin typeface="Arial" pitchFamily="34" charset="0"/>
                          <a:cs typeface="Arial" pitchFamily="34" charset="0"/>
                        </a:rPr>
                        <a:t>5,8%</a:t>
                      </a:r>
                      <a:endParaRPr lang="es-AR" sz="1200" b="0" i="0" u="none" strike="noStrike" dirty="0">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48567">
                <a:tc>
                  <a:txBody>
                    <a:bodyPr/>
                    <a:lstStyle/>
                    <a:p>
                      <a:pPr algn="ctr" fontAlgn="ctr"/>
                      <a:r>
                        <a:rPr lang="es-AR" sz="1200" u="none" strike="noStrike" dirty="0">
                          <a:effectLst/>
                          <a:latin typeface="Arial" pitchFamily="34" charset="0"/>
                          <a:cs typeface="Arial" pitchFamily="34" charset="0"/>
                        </a:rPr>
                        <a:t>XVIII</a:t>
                      </a:r>
                      <a:endParaRPr lang="es-AR" sz="1200" b="0" i="0" u="none" strike="noStrike" dirty="0">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s-AR" sz="1200" u="none" strike="noStrike" dirty="0" smtClean="0">
                          <a:effectLst/>
                          <a:latin typeface="Arial" pitchFamily="34" charset="0"/>
                          <a:cs typeface="Arial" pitchFamily="34" charset="0"/>
                        </a:rPr>
                        <a:t>San Martin</a:t>
                      </a:r>
                      <a:endParaRPr lang="es-AR" sz="1200" b="0" i="0" u="none" strike="noStrike" dirty="0">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s-MX" sz="1200" b="0" i="0" u="none" strike="noStrike" dirty="0" smtClean="0">
                          <a:effectLst/>
                          <a:latin typeface="Arial" pitchFamily="34" charset="0"/>
                          <a:cs typeface="Arial" pitchFamily="34" charset="0"/>
                        </a:rPr>
                        <a:t>6</a:t>
                      </a:r>
                      <a:endParaRPr lang="es-AR" sz="1200" b="0" i="0" u="none" strike="noStrike" dirty="0">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200" b="0" i="0" u="none" strike="noStrike" dirty="0" smtClean="0">
                          <a:effectLst/>
                          <a:latin typeface="Arial" pitchFamily="34" charset="0"/>
                          <a:cs typeface="Arial" pitchFamily="34" charset="0"/>
                        </a:rPr>
                        <a:t>5%</a:t>
                      </a:r>
                      <a:endParaRPr lang="es-AR" sz="1200" b="0" i="0" u="none" strike="noStrike" dirty="0">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48567">
                <a:tc>
                  <a:txBody>
                    <a:bodyPr/>
                    <a:lstStyle/>
                    <a:p>
                      <a:pPr algn="ctr" fontAlgn="ctr"/>
                      <a:r>
                        <a:rPr lang="es-AR" sz="1200" u="none" strike="noStrike" dirty="0">
                          <a:effectLst/>
                          <a:latin typeface="Arial" pitchFamily="34" charset="0"/>
                          <a:cs typeface="Arial" pitchFamily="34" charset="0"/>
                        </a:rPr>
                        <a:t>XI</a:t>
                      </a:r>
                      <a:endParaRPr lang="es-AR" sz="1200" b="0" i="0" u="none" strike="noStrike" dirty="0">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s-AR" sz="1200" u="none" strike="noStrike" dirty="0" smtClean="0">
                          <a:effectLst/>
                          <a:latin typeface="Arial" pitchFamily="34" charset="0"/>
                          <a:cs typeface="Arial" pitchFamily="34" charset="0"/>
                        </a:rPr>
                        <a:t>Las colonias</a:t>
                      </a:r>
                      <a:endParaRPr lang="es-AR" sz="1200" b="0" i="0" u="none" strike="noStrike" dirty="0">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s-MX" sz="1200" b="0" i="0" u="none" strike="noStrike" dirty="0" smtClean="0">
                          <a:effectLst/>
                          <a:latin typeface="Arial" pitchFamily="34" charset="0"/>
                          <a:cs typeface="Arial" pitchFamily="34" charset="0"/>
                        </a:rPr>
                        <a:t>5</a:t>
                      </a:r>
                      <a:endParaRPr lang="es-AR" sz="1200" b="0" i="0" u="none" strike="noStrike" dirty="0">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200" b="0" i="0" u="none" strike="noStrike" dirty="0" smtClean="0">
                          <a:effectLst/>
                          <a:latin typeface="Arial" pitchFamily="34" charset="0"/>
                          <a:cs typeface="Arial" pitchFamily="34" charset="0"/>
                        </a:rPr>
                        <a:t>4,2%</a:t>
                      </a:r>
                      <a:endParaRPr lang="es-AR" sz="1200" b="0" i="0" u="none" strike="noStrike" dirty="0">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27632">
                <a:tc>
                  <a:txBody>
                    <a:bodyPr/>
                    <a:lstStyle/>
                    <a:p>
                      <a:pPr algn="ctr" fontAlgn="ctr"/>
                      <a:r>
                        <a:rPr lang="es-AR" sz="1200" u="none" strike="noStrike" dirty="0">
                          <a:effectLst/>
                          <a:latin typeface="Arial" pitchFamily="34" charset="0"/>
                          <a:cs typeface="Arial" pitchFamily="34" charset="0"/>
                        </a:rPr>
                        <a:t>II</a:t>
                      </a:r>
                      <a:endParaRPr lang="es-AR" sz="1200" b="0" i="0" u="none" strike="noStrike" dirty="0">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s-AR" sz="1200" u="none" strike="noStrike" dirty="0" smtClean="0">
                          <a:effectLst/>
                          <a:latin typeface="Arial" pitchFamily="34" charset="0"/>
                          <a:cs typeface="Arial" pitchFamily="34" charset="0"/>
                        </a:rPr>
                        <a:t>Rosario</a:t>
                      </a:r>
                      <a:endParaRPr lang="es-AR" sz="1200" b="0" i="0" u="none" strike="noStrike" dirty="0">
                        <a:solidFill>
                          <a:srgbClr val="000000"/>
                        </a:solidFill>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fontAlgn="ctr" latinLnBrk="0" hangingPunct="1"/>
                      <a:r>
                        <a:rPr lang="es-MX" sz="1200" b="0" i="0" u="none" strike="noStrike" kern="1200" dirty="0" smtClean="0">
                          <a:solidFill>
                            <a:schemeClr val="lt1"/>
                          </a:solidFill>
                          <a:effectLst/>
                          <a:latin typeface="Arial" pitchFamily="34" charset="0"/>
                          <a:ea typeface="+mn-ea"/>
                          <a:cs typeface="Arial" pitchFamily="34" charset="0"/>
                        </a:rPr>
                        <a:t>4</a:t>
                      </a:r>
                      <a:endParaRPr lang="es-AR" sz="1200" b="0" i="0" u="none" strike="noStrike" kern="1200" dirty="0">
                        <a:solidFill>
                          <a:schemeClr val="lt1"/>
                        </a:solidFill>
                        <a:effectLst/>
                        <a:latin typeface="Arial" pitchFamily="34" charset="0"/>
                        <a:ea typeface="+mn-ea"/>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200" b="0" i="0" u="none" strike="noStrike" dirty="0" smtClean="0">
                          <a:effectLst/>
                          <a:latin typeface="Arial" pitchFamily="34" charset="0"/>
                          <a:cs typeface="Arial" pitchFamily="34" charset="0"/>
                        </a:rPr>
                        <a:t>3,3%</a:t>
                      </a:r>
                      <a:endParaRPr lang="es-AR" sz="1200" b="0" i="0" u="none" strike="noStrike" dirty="0">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27632">
                <a:tc>
                  <a:txBody>
                    <a:bodyPr/>
                    <a:lstStyle/>
                    <a:p>
                      <a:pPr algn="ctr" fontAlgn="ctr"/>
                      <a:r>
                        <a:rPr lang="es-AR" sz="1200" u="none" strike="noStrike" dirty="0" smtClean="0">
                          <a:effectLst/>
                          <a:latin typeface="Arial" pitchFamily="34" charset="0"/>
                          <a:cs typeface="Arial" pitchFamily="34" charset="0"/>
                        </a:rPr>
                        <a:t>XIII</a:t>
                      </a:r>
                      <a:endParaRPr lang="es-AR" sz="1200" b="0" i="0" u="none" strike="noStrike" dirty="0">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s-AR" sz="1200" u="none" strike="noStrike" dirty="0" smtClean="0">
                          <a:effectLst/>
                          <a:latin typeface="Arial" pitchFamily="34" charset="0"/>
                          <a:cs typeface="Arial" pitchFamily="34" charset="0"/>
                        </a:rPr>
                        <a:t>San Cristóbal</a:t>
                      </a:r>
                      <a:endParaRPr lang="es-AR" sz="1200" b="0" i="0" u="none" strike="noStrike" dirty="0">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s-MX" sz="1200" b="0" i="0" u="none" strike="noStrike" dirty="0" smtClean="0">
                          <a:effectLst/>
                          <a:latin typeface="Arial" pitchFamily="34" charset="0"/>
                          <a:cs typeface="Arial" pitchFamily="34" charset="0"/>
                        </a:rPr>
                        <a:t>3</a:t>
                      </a:r>
                      <a:endParaRPr lang="es-AR" sz="1200" b="0" i="0" u="none" strike="noStrike" dirty="0">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200" b="0" i="0" u="none" strike="noStrike" dirty="0" smtClean="0">
                          <a:effectLst/>
                          <a:latin typeface="Arial" pitchFamily="34" charset="0"/>
                          <a:cs typeface="Arial" pitchFamily="34" charset="0"/>
                        </a:rPr>
                        <a:t>2,5%</a:t>
                      </a:r>
                      <a:endParaRPr lang="es-AR" sz="1200" b="0" i="0" u="none" strike="noStrike" dirty="0">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27632">
                <a:tc>
                  <a:txBody>
                    <a:bodyPr/>
                    <a:lstStyle/>
                    <a:p>
                      <a:pPr algn="ctr" fontAlgn="ctr"/>
                      <a:r>
                        <a:rPr lang="es-AR" sz="1200" u="none" strike="noStrike">
                          <a:effectLst/>
                          <a:latin typeface="Arial" pitchFamily="34" charset="0"/>
                          <a:cs typeface="Arial" pitchFamily="34" charset="0"/>
                        </a:rPr>
                        <a:t>XII</a:t>
                      </a:r>
                      <a:endParaRPr lang="es-AR" sz="1200" b="0" i="0" u="none" strike="noStrike">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s-AR" sz="1200" u="none" strike="noStrike" dirty="0" smtClean="0">
                          <a:effectLst/>
                          <a:latin typeface="Arial" pitchFamily="34" charset="0"/>
                          <a:cs typeface="Arial" pitchFamily="34" charset="0"/>
                        </a:rPr>
                        <a:t>9 de julio</a:t>
                      </a:r>
                      <a:endParaRPr lang="es-AR" sz="1200" b="0" i="0" u="none" strike="noStrike" dirty="0">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s-MX" sz="1200" b="0" i="0" u="none" strike="noStrike" dirty="0" smtClean="0">
                          <a:effectLst/>
                          <a:latin typeface="Arial" pitchFamily="34" charset="0"/>
                          <a:cs typeface="Arial" pitchFamily="34" charset="0"/>
                        </a:rPr>
                        <a:t>1</a:t>
                      </a:r>
                      <a:endParaRPr lang="es-AR" sz="1200" b="0" i="0" u="none" strike="noStrike" dirty="0">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200" b="0" i="0" u="none" strike="noStrike" dirty="0" smtClean="0">
                          <a:effectLst/>
                          <a:latin typeface="Arial" pitchFamily="34" charset="0"/>
                          <a:cs typeface="Arial" pitchFamily="34" charset="0"/>
                        </a:rPr>
                        <a:t>0,8%</a:t>
                      </a:r>
                      <a:endParaRPr lang="es-AR" sz="1200" b="0" i="0" u="none" strike="noStrike" dirty="0">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81275">
                <a:tc>
                  <a:txBody>
                    <a:bodyPr/>
                    <a:lstStyle/>
                    <a:p>
                      <a:pPr algn="ctr" fontAlgn="ctr"/>
                      <a:r>
                        <a:rPr lang="es-AR" sz="1200" u="none" strike="noStrike" dirty="0">
                          <a:effectLst/>
                          <a:latin typeface="Arial" pitchFamily="34" charset="0"/>
                          <a:cs typeface="Arial" pitchFamily="34" charset="0"/>
                        </a:rPr>
                        <a:t>XV </a:t>
                      </a:r>
                      <a:endParaRPr lang="es-AR" sz="1200" b="0" i="0" u="none" strike="noStrike" dirty="0">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s-AR" sz="1200" u="none" strike="noStrike" dirty="0" smtClean="0">
                          <a:effectLst/>
                          <a:latin typeface="Arial" pitchFamily="34" charset="0"/>
                          <a:cs typeface="Arial" pitchFamily="34" charset="0"/>
                        </a:rPr>
                        <a:t>San Jerónimo</a:t>
                      </a:r>
                      <a:endParaRPr lang="es-AR" sz="1200" b="0" i="0" u="none" strike="noStrike" dirty="0">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s-MX" sz="1200" b="0" i="0" u="none" strike="noStrike" dirty="0" smtClean="0">
                          <a:effectLst/>
                          <a:latin typeface="Arial" pitchFamily="34" charset="0"/>
                          <a:cs typeface="Arial" pitchFamily="34" charset="0"/>
                        </a:rPr>
                        <a:t>1</a:t>
                      </a:r>
                      <a:endParaRPr lang="es-AR" sz="1200" b="0" i="0" u="none" strike="noStrike" dirty="0">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200" b="0" i="0" u="none" strike="noStrike" dirty="0" smtClean="0">
                          <a:effectLst/>
                          <a:latin typeface="Arial" pitchFamily="34" charset="0"/>
                          <a:cs typeface="Arial" pitchFamily="34" charset="0"/>
                        </a:rPr>
                        <a:t>0,8%</a:t>
                      </a:r>
                      <a:endParaRPr lang="es-AR" sz="1200" b="0" i="0" u="none" strike="noStrike" dirty="0">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09059">
                <a:tc gridSpan="2">
                  <a:txBody>
                    <a:bodyPr/>
                    <a:lstStyle/>
                    <a:p>
                      <a:pPr algn="l" fontAlgn="b"/>
                      <a:r>
                        <a:rPr lang="es-AR" sz="1200" u="none" strike="noStrike" dirty="0" smtClean="0">
                          <a:effectLst/>
                          <a:latin typeface="Arial" pitchFamily="34" charset="0"/>
                          <a:cs typeface="Arial" pitchFamily="34" charset="0"/>
                        </a:rPr>
                        <a:t>              Total dependencias</a:t>
                      </a:r>
                      <a:r>
                        <a:rPr lang="es-AR" sz="1200" u="none" strike="noStrike" baseline="0" dirty="0" smtClean="0">
                          <a:effectLst/>
                          <a:latin typeface="Arial" pitchFamily="34" charset="0"/>
                          <a:cs typeface="Arial" pitchFamily="34" charset="0"/>
                        </a:rPr>
                        <a:t> policiales</a:t>
                      </a:r>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l" fontAlgn="b"/>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MX" sz="1200" u="none" strike="noStrike" dirty="0" smtClean="0">
                          <a:effectLst/>
                          <a:latin typeface="Arial" pitchFamily="34" charset="0"/>
                          <a:cs typeface="Arial" pitchFamily="34" charset="0"/>
                        </a:rPr>
                        <a:t>120</a:t>
                      </a:r>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200" u="none" strike="noStrike" dirty="0" smtClean="0">
                          <a:effectLst/>
                          <a:latin typeface="Arial" pitchFamily="34" charset="0"/>
                          <a:cs typeface="Arial" pitchFamily="34" charset="0"/>
                        </a:rPr>
                        <a:t>100%</a:t>
                      </a:r>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
        <p:nvSpPr>
          <p:cNvPr id="12" name="1 Rectángulo"/>
          <p:cNvSpPr/>
          <p:nvPr/>
        </p:nvSpPr>
        <p:spPr>
          <a:xfrm>
            <a:off x="899592" y="2581564"/>
            <a:ext cx="7565830" cy="52369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sp>
        <p:nvSpPr>
          <p:cNvPr id="14" name="3 CuadroTexto"/>
          <p:cNvSpPr txBox="1"/>
          <p:nvPr/>
        </p:nvSpPr>
        <p:spPr>
          <a:xfrm>
            <a:off x="7812359" y="2689175"/>
            <a:ext cx="692818" cy="307777"/>
          </a:xfrm>
          <a:prstGeom prst="rect">
            <a:avLst/>
          </a:prstGeom>
          <a:noFill/>
        </p:spPr>
        <p:txBody>
          <a:bodyPr wrap="none" rtlCol="0">
            <a:spAutoFit/>
          </a:bodyPr>
          <a:lstStyle/>
          <a:p>
            <a:r>
              <a:rPr lang="es-MX" sz="1400" b="1" dirty="0" smtClean="0">
                <a:solidFill>
                  <a:srgbClr val="C0504D">
                    <a:lumMod val="75000"/>
                  </a:srgbClr>
                </a:solidFill>
                <a:latin typeface="Arial" panose="020B0604020202020204" pitchFamily="34" charset="0"/>
                <a:cs typeface="Arial" panose="020B0604020202020204" pitchFamily="34" charset="0"/>
              </a:rPr>
              <a:t>70,9%</a:t>
            </a:r>
            <a:endParaRPr lang="es-AR" sz="1400" b="1" dirty="0">
              <a:solidFill>
                <a:srgbClr val="C0504D">
                  <a:lumMod val="75000"/>
                </a:srgbClr>
              </a:solidFill>
              <a:latin typeface="Arial" panose="020B0604020202020204" pitchFamily="34" charset="0"/>
              <a:cs typeface="Arial" panose="020B0604020202020204" pitchFamily="34" charset="0"/>
            </a:endParaRPr>
          </a:p>
        </p:txBody>
      </p:sp>
      <p:sp>
        <p:nvSpPr>
          <p:cNvPr id="19" name="15 CuadroTexto"/>
          <p:cNvSpPr txBox="1"/>
          <p:nvPr/>
        </p:nvSpPr>
        <p:spPr>
          <a:xfrm>
            <a:off x="535666" y="5812522"/>
            <a:ext cx="8150029" cy="784830"/>
          </a:xfrm>
          <a:prstGeom prst="rect">
            <a:avLst/>
          </a:prstGeom>
          <a:noFill/>
        </p:spPr>
        <p:txBody>
          <a:bodyPr wrap="square" rtlCol="0">
            <a:spAutoFit/>
          </a:bodyPr>
          <a:lstStyle/>
          <a:p>
            <a:pPr algn="just"/>
            <a:r>
              <a:rPr lang="es-MX" sz="1500" dirty="0">
                <a:solidFill>
                  <a:srgbClr val="17375E"/>
                </a:solidFill>
                <a:latin typeface="Arial" pitchFamily="34" charset="0"/>
                <a:cs typeface="Arial" pitchFamily="34" charset="0"/>
              </a:rPr>
              <a:t>Hay 10 establecimientos </a:t>
            </a:r>
            <a:r>
              <a:rPr lang="es-MX" sz="1500" dirty="0" smtClean="0">
                <a:solidFill>
                  <a:srgbClr val="17375E"/>
                </a:solidFill>
                <a:latin typeface="Arial" pitchFamily="34" charset="0"/>
                <a:cs typeface="Arial" pitchFamily="34" charset="0"/>
              </a:rPr>
              <a:t>policiales afectados </a:t>
            </a:r>
            <a:r>
              <a:rPr lang="es-MX" sz="1500" dirty="0">
                <a:solidFill>
                  <a:srgbClr val="17375E"/>
                </a:solidFill>
                <a:latin typeface="Arial" pitchFamily="34" charset="0"/>
                <a:cs typeface="Arial" pitchFamily="34" charset="0"/>
              </a:rPr>
              <a:t>al alojamiento de personas privadas de su libertad dependientes del fuero </a:t>
            </a:r>
            <a:r>
              <a:rPr lang="es-MX" sz="1500" dirty="0" smtClean="0">
                <a:solidFill>
                  <a:srgbClr val="17375E"/>
                </a:solidFill>
                <a:latin typeface="Arial" pitchFamily="34" charset="0"/>
                <a:cs typeface="Arial" pitchFamily="34" charset="0"/>
              </a:rPr>
              <a:t>federal. Se concentran principalmente en dependencias de la unidad regional La Capital.. </a:t>
            </a:r>
            <a:endParaRPr lang="es-AR" sz="1500" dirty="0">
              <a:solidFill>
                <a:srgbClr val="17375E"/>
              </a:solidFill>
              <a:latin typeface="Arial" pitchFamily="34" charset="0"/>
              <a:cs typeface="Arial" pitchFamily="34" charset="0"/>
            </a:endParaRPr>
          </a:p>
        </p:txBody>
      </p:sp>
      <p:sp>
        <p:nvSpPr>
          <p:cNvPr id="13" name="12 Rectángulo"/>
          <p:cNvSpPr/>
          <p:nvPr/>
        </p:nvSpPr>
        <p:spPr>
          <a:xfrm>
            <a:off x="395536" y="5805264"/>
            <a:ext cx="8430290" cy="79208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21856291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6"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18"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b="1" dirty="0" smtClean="0">
                <a:solidFill>
                  <a:srgbClr val="1F497D">
                    <a:lumMod val="75000"/>
                  </a:srgbClr>
                </a:solidFill>
                <a:latin typeface="Arial" pitchFamily="34" charset="0"/>
                <a:cs typeface="Arial" pitchFamily="34" charset="0"/>
              </a:rPr>
              <a:t>Santa Fé</a:t>
            </a:r>
            <a:r>
              <a:rPr lang="es-MX" sz="2400" dirty="0" smtClean="0">
                <a:solidFill>
                  <a:srgbClr val="1F497D">
                    <a:lumMod val="75000"/>
                  </a:srgbClr>
                </a:solidFill>
                <a:latin typeface="Arial" pitchFamily="34" charset="0"/>
                <a:cs typeface="Arial" pitchFamily="34" charset="0"/>
              </a:rPr>
              <a:t> | Dependencias policiales</a:t>
            </a:r>
            <a:endParaRPr lang="es-AR" sz="2400" dirty="0">
              <a:solidFill>
                <a:srgbClr val="1F497D">
                  <a:lumMod val="75000"/>
                </a:srgbClr>
              </a:solidFill>
              <a:latin typeface="Arial" pitchFamily="34" charset="0"/>
              <a:cs typeface="Arial" pitchFamily="34" charset="0"/>
            </a:endParaRPr>
          </a:p>
        </p:txBody>
      </p:sp>
      <p:sp>
        <p:nvSpPr>
          <p:cNvPr id="27" name="26 CuadroTexto"/>
          <p:cNvSpPr txBox="1"/>
          <p:nvPr/>
        </p:nvSpPr>
        <p:spPr>
          <a:xfrm>
            <a:off x="107504" y="5517232"/>
            <a:ext cx="7522793" cy="230832"/>
          </a:xfrm>
          <a:prstGeom prst="rect">
            <a:avLst/>
          </a:prstGeom>
          <a:solidFill>
            <a:schemeClr val="bg1"/>
          </a:solidFill>
        </p:spPr>
        <p:txBody>
          <a:bodyPr wrap="square" rtlCol="0">
            <a:spAutoFit/>
          </a:bodyPr>
          <a:lstStyle/>
          <a:p>
            <a:r>
              <a:rPr lang="es-MX" sz="900" dirty="0" smtClean="0">
                <a:solidFill>
                  <a:prstClr val="black"/>
                </a:solidFill>
                <a:latin typeface="Arial" panose="020B0604020202020204" pitchFamily="34" charset="0"/>
                <a:cs typeface="Arial" panose="020B0604020202020204" pitchFamily="34" charset="0"/>
              </a:rPr>
              <a:t>Base: 120 personas detenidas con causas federales o nacionales en dependencias policiales de la provincia de Santa Fe.</a:t>
            </a:r>
            <a:endParaRPr lang="es-AR" sz="900" dirty="0">
              <a:solidFill>
                <a:prstClr val="black"/>
              </a:solidFill>
              <a:latin typeface="Arial" panose="020B0604020202020204" pitchFamily="34" charset="0"/>
              <a:cs typeface="Arial" panose="020B0604020202020204" pitchFamily="34" charset="0"/>
            </a:endParaRPr>
          </a:p>
        </p:txBody>
      </p:sp>
      <p:graphicFrame>
        <p:nvGraphicFramePr>
          <p:cNvPr id="26" name="7 Gráfico"/>
          <p:cNvGraphicFramePr/>
          <p:nvPr>
            <p:extLst>
              <p:ext uri="{D42A27DB-BD31-4B8C-83A1-F6EECF244321}">
                <p14:modId xmlns:p14="http://schemas.microsoft.com/office/powerpoint/2010/main" val="874195390"/>
              </p:ext>
            </p:extLst>
          </p:nvPr>
        </p:nvGraphicFramePr>
        <p:xfrm>
          <a:off x="326221" y="1423809"/>
          <a:ext cx="3712242" cy="20882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 name="9 Gráfico"/>
          <p:cNvGraphicFramePr/>
          <p:nvPr>
            <p:extLst>
              <p:ext uri="{D42A27DB-BD31-4B8C-83A1-F6EECF244321}">
                <p14:modId xmlns:p14="http://schemas.microsoft.com/office/powerpoint/2010/main" val="4040870417"/>
              </p:ext>
            </p:extLst>
          </p:nvPr>
        </p:nvGraphicFramePr>
        <p:xfrm>
          <a:off x="4611044" y="1366665"/>
          <a:ext cx="3816424" cy="2075380"/>
        </p:xfrm>
        <a:graphic>
          <a:graphicData uri="http://schemas.openxmlformats.org/drawingml/2006/chart">
            <c:chart xmlns:c="http://schemas.openxmlformats.org/drawingml/2006/chart" xmlns:r="http://schemas.openxmlformats.org/officeDocument/2006/relationships" r:id="rId4"/>
          </a:graphicData>
        </a:graphic>
      </p:graphicFrame>
      <p:sp>
        <p:nvSpPr>
          <p:cNvPr id="30" name="12 CuadroTexto"/>
          <p:cNvSpPr txBox="1"/>
          <p:nvPr/>
        </p:nvSpPr>
        <p:spPr>
          <a:xfrm>
            <a:off x="5076056" y="1228166"/>
            <a:ext cx="2672848" cy="276999"/>
          </a:xfrm>
          <a:prstGeom prst="rect">
            <a:avLst/>
          </a:prstGeom>
          <a:noFill/>
        </p:spPr>
        <p:txBody>
          <a:bodyPr wrap="square" rtlCol="0">
            <a:spAutoFit/>
          </a:bodyPr>
          <a:lstStyle/>
          <a:p>
            <a:pPr algn="ctr"/>
            <a:r>
              <a:rPr lang="es-MX" sz="1200" b="1" dirty="0">
                <a:solidFill>
                  <a:srgbClr val="1F497D">
                    <a:lumMod val="75000"/>
                  </a:srgbClr>
                </a:solidFill>
                <a:latin typeface="Arial" pitchFamily="34" charset="0"/>
                <a:cs typeface="Arial" pitchFamily="34" charset="0"/>
              </a:rPr>
              <a:t>Distribución según </a:t>
            </a:r>
            <a:r>
              <a:rPr lang="es-MX" sz="1200" b="1" dirty="0" smtClean="0">
                <a:solidFill>
                  <a:srgbClr val="1F497D">
                    <a:lumMod val="75000"/>
                  </a:srgbClr>
                </a:solidFill>
                <a:latin typeface="Arial" pitchFamily="34" charset="0"/>
                <a:cs typeface="Arial" pitchFamily="34" charset="0"/>
              </a:rPr>
              <a:t>edad</a:t>
            </a:r>
            <a:endParaRPr lang="es-AR" sz="1200" b="1" dirty="0">
              <a:solidFill>
                <a:srgbClr val="1F497D">
                  <a:lumMod val="75000"/>
                </a:srgbClr>
              </a:solidFill>
              <a:latin typeface="Arial" pitchFamily="34" charset="0"/>
              <a:cs typeface="Arial" pitchFamily="34" charset="0"/>
            </a:endParaRPr>
          </a:p>
        </p:txBody>
      </p:sp>
      <p:sp>
        <p:nvSpPr>
          <p:cNvPr id="31" name="13 CuadroTexto"/>
          <p:cNvSpPr txBox="1"/>
          <p:nvPr/>
        </p:nvSpPr>
        <p:spPr>
          <a:xfrm>
            <a:off x="776740" y="1228166"/>
            <a:ext cx="2672848" cy="276999"/>
          </a:xfrm>
          <a:prstGeom prst="rect">
            <a:avLst/>
          </a:prstGeom>
          <a:noFill/>
        </p:spPr>
        <p:txBody>
          <a:bodyPr wrap="square" rtlCol="0">
            <a:spAutoFit/>
          </a:bodyPr>
          <a:lstStyle/>
          <a:p>
            <a:pPr algn="ctr"/>
            <a:r>
              <a:rPr lang="es-MX" sz="1200" b="1" dirty="0">
                <a:solidFill>
                  <a:srgbClr val="1F497D">
                    <a:lumMod val="75000"/>
                  </a:srgbClr>
                </a:solidFill>
                <a:latin typeface="Arial" pitchFamily="34" charset="0"/>
                <a:cs typeface="Arial" pitchFamily="34" charset="0"/>
              </a:rPr>
              <a:t>Distribución según </a:t>
            </a:r>
            <a:r>
              <a:rPr lang="es-MX" sz="1200" b="1" dirty="0" smtClean="0">
                <a:solidFill>
                  <a:srgbClr val="1F497D">
                    <a:lumMod val="75000"/>
                  </a:srgbClr>
                </a:solidFill>
                <a:latin typeface="Arial" pitchFamily="34" charset="0"/>
                <a:cs typeface="Arial" pitchFamily="34" charset="0"/>
              </a:rPr>
              <a:t>género</a:t>
            </a:r>
            <a:endParaRPr lang="es-AR" sz="1200" b="1" dirty="0">
              <a:solidFill>
                <a:srgbClr val="1F497D">
                  <a:lumMod val="75000"/>
                </a:srgbClr>
              </a:solidFill>
              <a:latin typeface="Arial" pitchFamily="34" charset="0"/>
              <a:cs typeface="Arial" pitchFamily="34" charset="0"/>
            </a:endParaRPr>
          </a:p>
        </p:txBody>
      </p:sp>
      <p:graphicFrame>
        <p:nvGraphicFramePr>
          <p:cNvPr id="32" name="19 Gráfico"/>
          <p:cNvGraphicFramePr/>
          <p:nvPr>
            <p:extLst>
              <p:ext uri="{D42A27DB-BD31-4B8C-83A1-F6EECF244321}">
                <p14:modId xmlns:p14="http://schemas.microsoft.com/office/powerpoint/2010/main" val="3662596730"/>
              </p:ext>
            </p:extLst>
          </p:nvPr>
        </p:nvGraphicFramePr>
        <p:xfrm>
          <a:off x="2051720" y="3604641"/>
          <a:ext cx="4320480" cy="2231282"/>
        </p:xfrm>
        <a:graphic>
          <a:graphicData uri="http://schemas.openxmlformats.org/drawingml/2006/chart">
            <c:chart xmlns:c="http://schemas.openxmlformats.org/drawingml/2006/chart" xmlns:r="http://schemas.openxmlformats.org/officeDocument/2006/relationships" r:id="rId5"/>
          </a:graphicData>
        </a:graphic>
      </p:graphicFrame>
      <p:sp>
        <p:nvSpPr>
          <p:cNvPr id="33" name="20 CuadroTexto"/>
          <p:cNvSpPr txBox="1"/>
          <p:nvPr/>
        </p:nvSpPr>
        <p:spPr>
          <a:xfrm>
            <a:off x="2864013" y="3429000"/>
            <a:ext cx="2957569" cy="276999"/>
          </a:xfrm>
          <a:prstGeom prst="rect">
            <a:avLst/>
          </a:prstGeom>
          <a:noFill/>
        </p:spPr>
        <p:txBody>
          <a:bodyPr wrap="square" rtlCol="0">
            <a:spAutoFit/>
          </a:bodyPr>
          <a:lstStyle/>
          <a:p>
            <a:pPr algn="ctr"/>
            <a:r>
              <a:rPr lang="es-MX" sz="1200" b="1" dirty="0">
                <a:solidFill>
                  <a:srgbClr val="1F497D">
                    <a:lumMod val="75000"/>
                  </a:srgbClr>
                </a:solidFill>
                <a:latin typeface="Arial" pitchFamily="34" charset="0"/>
                <a:cs typeface="Arial" pitchFamily="34" charset="0"/>
              </a:rPr>
              <a:t>Distribución según </a:t>
            </a:r>
            <a:r>
              <a:rPr lang="es-MX" sz="1200" b="1" dirty="0" smtClean="0">
                <a:solidFill>
                  <a:srgbClr val="1F497D">
                    <a:lumMod val="75000"/>
                  </a:srgbClr>
                </a:solidFill>
                <a:latin typeface="Arial" pitchFamily="34" charset="0"/>
                <a:cs typeface="Arial" pitchFamily="34" charset="0"/>
              </a:rPr>
              <a:t>situación procesal</a:t>
            </a:r>
            <a:endParaRPr lang="es-AR" sz="1200" b="1" dirty="0">
              <a:solidFill>
                <a:srgbClr val="1F497D">
                  <a:lumMod val="75000"/>
                </a:srgbClr>
              </a:solidFill>
              <a:latin typeface="Arial" pitchFamily="34" charset="0"/>
              <a:cs typeface="Arial" pitchFamily="34" charset="0"/>
            </a:endParaRPr>
          </a:p>
        </p:txBody>
      </p:sp>
      <p:sp>
        <p:nvSpPr>
          <p:cNvPr id="14" name="13 Rectángulo"/>
          <p:cNvSpPr/>
          <p:nvPr/>
        </p:nvSpPr>
        <p:spPr>
          <a:xfrm>
            <a:off x="326221" y="5877272"/>
            <a:ext cx="8422243" cy="896913"/>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prstClr val="white"/>
              </a:solidFill>
              <a:latin typeface="Arial" pitchFamily="34" charset="0"/>
              <a:cs typeface="Arial" pitchFamily="34" charset="0"/>
            </a:endParaRPr>
          </a:p>
        </p:txBody>
      </p:sp>
      <p:sp>
        <p:nvSpPr>
          <p:cNvPr id="16" name="15 CuadroTexto"/>
          <p:cNvSpPr txBox="1"/>
          <p:nvPr/>
        </p:nvSpPr>
        <p:spPr>
          <a:xfrm>
            <a:off x="467544" y="5932155"/>
            <a:ext cx="7939672" cy="784830"/>
          </a:xfrm>
          <a:prstGeom prst="rect">
            <a:avLst/>
          </a:prstGeom>
          <a:noFill/>
        </p:spPr>
        <p:txBody>
          <a:bodyPr wrap="square" rtlCol="0">
            <a:spAutoFit/>
          </a:bodyPr>
          <a:lstStyle/>
          <a:p>
            <a:pPr algn="just"/>
            <a:r>
              <a:rPr lang="es-MX" sz="1500" dirty="0" smtClean="0">
                <a:solidFill>
                  <a:srgbClr val="17375E"/>
                </a:solidFill>
                <a:latin typeface="Arial" pitchFamily="34" charset="0"/>
                <a:cs typeface="Arial" pitchFamily="34" charset="0"/>
              </a:rPr>
              <a:t>8 de cada 10 personas que se encuentran privadas de libertad en dependencias de la provincia de Santa Fe, se encuentran encerradas en forma preventiva. Son casi en su totalidad hombres mayores de 21 años. </a:t>
            </a:r>
            <a:endParaRPr lang="es-AR" sz="1500" dirty="0">
              <a:solidFill>
                <a:srgbClr val="17375E"/>
              </a:solidFill>
              <a:latin typeface="Arial" pitchFamily="34" charset="0"/>
              <a:cs typeface="Arial" pitchFamily="34" charset="0"/>
            </a:endParaRPr>
          </a:p>
        </p:txBody>
      </p:sp>
    </p:spTree>
    <p:extLst>
      <p:ext uri="{BB962C8B-B14F-4D97-AF65-F5344CB8AC3E}">
        <p14:creationId xmlns:p14="http://schemas.microsoft.com/office/powerpoint/2010/main" val="348338892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30 CuadroTexto"/>
          <p:cNvSpPr txBox="1"/>
          <p:nvPr/>
        </p:nvSpPr>
        <p:spPr>
          <a:xfrm>
            <a:off x="611560" y="3143870"/>
            <a:ext cx="8064896" cy="584775"/>
          </a:xfrm>
          <a:prstGeom prst="rect">
            <a:avLst/>
          </a:prstGeom>
          <a:noFill/>
        </p:spPr>
        <p:txBody>
          <a:bodyPr wrap="square" rtlCol="0">
            <a:spAutoFit/>
          </a:bodyPr>
          <a:lstStyle/>
          <a:p>
            <a:r>
              <a:rPr lang="es-MX" sz="3200" dirty="0" smtClean="0">
                <a:solidFill>
                  <a:srgbClr val="1F497D">
                    <a:lumMod val="75000"/>
                  </a:srgbClr>
                </a:solidFill>
                <a:latin typeface="Arial" pitchFamily="34" charset="0"/>
                <a:cs typeface="Arial" pitchFamily="34" charset="0"/>
              </a:rPr>
              <a:t>Síntesis de Resultados </a:t>
            </a:r>
            <a:endParaRPr lang="es-MX" sz="3200" dirty="0">
              <a:solidFill>
                <a:srgbClr val="1F497D">
                  <a:lumMod val="75000"/>
                </a:srgbClr>
              </a:solidFill>
              <a:latin typeface="Arial" pitchFamily="34" charset="0"/>
              <a:cs typeface="Arial" pitchFamily="34" charset="0"/>
            </a:endParaRPr>
          </a:p>
        </p:txBody>
      </p:sp>
      <p:sp>
        <p:nvSpPr>
          <p:cNvPr id="7" name="6 Rectángulo"/>
          <p:cNvSpPr/>
          <p:nvPr/>
        </p:nvSpPr>
        <p:spPr>
          <a:xfrm>
            <a:off x="107504" y="5780087"/>
            <a:ext cx="338437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prstClr val="white"/>
              </a:solidFill>
            </a:endParaRPr>
          </a:p>
        </p:txBody>
      </p:sp>
      <p:cxnSp>
        <p:nvCxnSpPr>
          <p:cNvPr id="3" name="2 Conector recto"/>
          <p:cNvCxnSpPr/>
          <p:nvPr/>
        </p:nvCxnSpPr>
        <p:spPr>
          <a:xfrm>
            <a:off x="467544" y="3861048"/>
            <a:ext cx="849694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95531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smtClean="0">
                <a:solidFill>
                  <a:srgbClr val="1F497D">
                    <a:lumMod val="75000"/>
                  </a:srgbClr>
                </a:solidFill>
                <a:latin typeface="Arial" pitchFamily="34" charset="0"/>
                <a:cs typeface="Arial" pitchFamily="34" charset="0"/>
              </a:rPr>
              <a:t>Síntesis de resultados febrero 2015</a:t>
            </a:r>
            <a:endParaRPr lang="es-AR" sz="2400" dirty="0">
              <a:solidFill>
                <a:srgbClr val="1F497D">
                  <a:lumMod val="75000"/>
                </a:srgbClr>
              </a:solidFill>
              <a:latin typeface="Arial" pitchFamily="34" charset="0"/>
              <a:cs typeface="Arial" pitchFamily="34" charset="0"/>
            </a:endParaRPr>
          </a:p>
        </p:txBody>
      </p:sp>
      <p:cxnSp>
        <p:nvCxnSpPr>
          <p:cNvPr id="6"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17" name="16 Rectángulo"/>
          <p:cNvSpPr/>
          <p:nvPr/>
        </p:nvSpPr>
        <p:spPr>
          <a:xfrm>
            <a:off x="179512" y="5661248"/>
            <a:ext cx="3385722" cy="2029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sp>
        <p:nvSpPr>
          <p:cNvPr id="7" name="2 Marcador de contenido"/>
          <p:cNvSpPr txBox="1">
            <a:spLocks/>
          </p:cNvSpPr>
          <p:nvPr/>
        </p:nvSpPr>
        <p:spPr>
          <a:xfrm>
            <a:off x="303481" y="5691453"/>
            <a:ext cx="8372975" cy="87778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r>
              <a:rPr lang="es-MX" sz="1500" dirty="0" smtClean="0">
                <a:solidFill>
                  <a:srgbClr val="1F497D">
                    <a:lumMod val="75000"/>
                  </a:srgbClr>
                </a:solidFill>
                <a:latin typeface="Arial"/>
                <a:cs typeface="Arial"/>
              </a:rPr>
              <a:t>Se mantiene estable la cantidad de personas privadas de libertad a disposición de la justicia federal respecto al mes anterior. Santa Fe es la única provincia que muestra una variación </a:t>
            </a:r>
            <a:r>
              <a:rPr lang="es-MX" sz="1500" dirty="0" smtClean="0">
                <a:solidFill>
                  <a:srgbClr val="1F497D">
                    <a:lumMod val="75000"/>
                  </a:srgbClr>
                </a:solidFill>
                <a:latin typeface="Arial"/>
                <a:cs typeface="Arial"/>
              </a:rPr>
              <a:t>de leve crecimiento en </a:t>
            </a:r>
            <a:r>
              <a:rPr lang="es-MX" sz="1500" dirty="0" smtClean="0">
                <a:solidFill>
                  <a:srgbClr val="1F497D">
                    <a:lumMod val="75000"/>
                  </a:srgbClr>
                </a:solidFill>
                <a:latin typeface="Arial"/>
                <a:cs typeface="Arial"/>
              </a:rPr>
              <a:t>la cantidad de detenidos/as alojados en sus dependencias.  </a:t>
            </a:r>
          </a:p>
          <a:p>
            <a:pPr marL="0" indent="0" algn="just">
              <a:buFont typeface="Arial" panose="020B0604020202020204" pitchFamily="34" charset="0"/>
              <a:buNone/>
            </a:pPr>
            <a:endParaRPr lang="es-AR" sz="1800" dirty="0" smtClean="0">
              <a:solidFill>
                <a:srgbClr val="1F497D">
                  <a:lumMod val="75000"/>
                </a:srgbClr>
              </a:solidFill>
              <a:latin typeface="Arial"/>
              <a:cs typeface="Arial"/>
            </a:endParaRPr>
          </a:p>
          <a:p>
            <a:pPr marL="0" indent="0" algn="just">
              <a:buFont typeface="Arial" panose="020B0604020202020204" pitchFamily="34" charset="0"/>
              <a:buNone/>
            </a:pPr>
            <a:r>
              <a:rPr lang="es-AR" sz="1800" dirty="0" smtClean="0">
                <a:solidFill>
                  <a:srgbClr val="1F497D">
                    <a:lumMod val="75000"/>
                  </a:srgbClr>
                </a:solidFill>
                <a:latin typeface="Arial"/>
                <a:cs typeface="Arial"/>
              </a:rPr>
              <a:t> </a:t>
            </a:r>
            <a:endParaRPr lang="es-AR" sz="1800" dirty="0">
              <a:solidFill>
                <a:srgbClr val="1F497D">
                  <a:lumMod val="75000"/>
                </a:srgbClr>
              </a:solidFill>
              <a:latin typeface="Arial"/>
              <a:cs typeface="Arial"/>
            </a:endParaRPr>
          </a:p>
        </p:txBody>
      </p:sp>
      <p:graphicFrame>
        <p:nvGraphicFramePr>
          <p:cNvPr id="18" name="17 Tabla"/>
          <p:cNvGraphicFramePr>
            <a:graphicFrameLocks noGrp="1"/>
          </p:cNvGraphicFramePr>
          <p:nvPr>
            <p:extLst>
              <p:ext uri="{D42A27DB-BD31-4B8C-83A1-F6EECF244321}">
                <p14:modId xmlns:p14="http://schemas.microsoft.com/office/powerpoint/2010/main" val="4263497295"/>
              </p:ext>
            </p:extLst>
          </p:nvPr>
        </p:nvGraphicFramePr>
        <p:xfrm>
          <a:off x="611560" y="1397316"/>
          <a:ext cx="7920878" cy="3255820"/>
        </p:xfrm>
        <a:graphic>
          <a:graphicData uri="http://schemas.openxmlformats.org/drawingml/2006/table">
            <a:tbl>
              <a:tblPr>
                <a:tableStyleId>{D113A9D2-9D6B-4929-AA2D-F23B5EE8CBE7}</a:tableStyleId>
              </a:tblPr>
              <a:tblGrid>
                <a:gridCol w="986566"/>
                <a:gridCol w="866789"/>
                <a:gridCol w="866789"/>
                <a:gridCol w="866789"/>
                <a:gridCol w="866789"/>
                <a:gridCol w="866789"/>
                <a:gridCol w="866789"/>
                <a:gridCol w="866789"/>
                <a:gridCol w="866789"/>
              </a:tblGrid>
              <a:tr h="745975">
                <a:tc>
                  <a:txBody>
                    <a:bodyPr/>
                    <a:lstStyle/>
                    <a:p>
                      <a:pPr algn="ctr" fontAlgn="b"/>
                      <a:r>
                        <a:rPr lang="es-MX" sz="1100" b="1" u="none" strike="noStrike" dirty="0" smtClean="0">
                          <a:solidFill>
                            <a:srgbClr val="17375E"/>
                          </a:solidFill>
                          <a:effectLst/>
                          <a:latin typeface="Arial" pitchFamily="34" charset="0"/>
                          <a:cs typeface="Arial" pitchFamily="34" charset="0"/>
                        </a:rPr>
                        <a:t>Provincia</a:t>
                      </a:r>
                      <a:endParaRPr lang="es-AR" sz="1100" b="1" i="0" u="none" strike="noStrike" dirty="0">
                        <a:solidFill>
                          <a:srgbClr val="17375E"/>
                        </a:solidFill>
                        <a:effectLst/>
                        <a:latin typeface="Arial" panose="020B0604020202020204" pitchFamily="34" charset="0"/>
                        <a:cs typeface="Arial" panose="020B0604020202020204" pitchFamily="34" charset="0"/>
                      </a:endParaRPr>
                    </a:p>
                  </a:txBody>
                  <a:tcPr marL="9525" marR="9525" marT="9525" marB="0" anchor="ctr" anchorCtr="1">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es-MX" sz="1100" u="none" strike="noStrike" dirty="0" smtClean="0">
                          <a:solidFill>
                            <a:srgbClr val="17375E"/>
                          </a:solidFill>
                          <a:effectLst/>
                          <a:latin typeface="Arial" pitchFamily="34" charset="0"/>
                          <a:cs typeface="Arial" pitchFamily="34" charset="0"/>
                        </a:rPr>
                        <a:t>Agosto </a:t>
                      </a:r>
                      <a:endParaRPr lang="es-MX" sz="1100" b="1" i="0" u="none" strike="noStrike" dirty="0" smtClean="0">
                        <a:solidFill>
                          <a:srgbClr val="17375E"/>
                        </a:solidFill>
                        <a:effectLst/>
                        <a:latin typeface="Arial" panose="020B0604020202020204" pitchFamily="34" charset="0"/>
                        <a:cs typeface="Arial" panose="020B0604020202020204" pitchFamily="34" charset="0"/>
                      </a:endParaRPr>
                    </a:p>
                  </a:txBody>
                  <a:tcPr marL="9525" marR="9525" marT="9525" marB="0" anchor="ctr" anchorCtr="1">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es-MX" sz="1100" u="none" strike="noStrike" dirty="0" smtClean="0">
                          <a:solidFill>
                            <a:srgbClr val="17375E"/>
                          </a:solidFill>
                          <a:effectLst/>
                          <a:latin typeface="Arial" pitchFamily="34" charset="0"/>
                          <a:cs typeface="Arial" pitchFamily="34" charset="0"/>
                        </a:rPr>
                        <a:t>Septiembre </a:t>
                      </a:r>
                      <a:endParaRPr lang="es-MX" sz="1100" b="1" i="0" u="none" strike="noStrike" dirty="0" smtClean="0">
                        <a:solidFill>
                          <a:srgbClr val="17375E"/>
                        </a:solidFill>
                        <a:effectLst/>
                        <a:latin typeface="Arial" panose="020B0604020202020204" pitchFamily="34" charset="0"/>
                        <a:cs typeface="Arial" panose="020B0604020202020204" pitchFamily="34" charset="0"/>
                      </a:endParaRPr>
                    </a:p>
                  </a:txBody>
                  <a:tcPr marL="9525" marR="9525" marT="9525" marB="0" anchor="ctr" anchorCtr="1">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es-MX" sz="1100" u="none" strike="noStrike" dirty="0" smtClean="0">
                          <a:solidFill>
                            <a:srgbClr val="17375E"/>
                          </a:solidFill>
                          <a:effectLst/>
                          <a:latin typeface="Arial" pitchFamily="34" charset="0"/>
                          <a:cs typeface="Arial" pitchFamily="34" charset="0"/>
                        </a:rPr>
                        <a:t>Octubre </a:t>
                      </a:r>
                      <a:endParaRPr lang="es-MX" sz="1100" b="1" i="0" u="none" strike="noStrike" dirty="0" smtClean="0">
                        <a:solidFill>
                          <a:srgbClr val="17375E"/>
                        </a:solidFill>
                        <a:effectLst/>
                        <a:latin typeface="Arial" panose="020B0604020202020204" pitchFamily="34" charset="0"/>
                        <a:cs typeface="Arial" panose="020B0604020202020204" pitchFamily="34" charset="0"/>
                      </a:endParaRPr>
                    </a:p>
                  </a:txBody>
                  <a:tcPr marL="9525" marR="9525" marT="9525" marB="0" anchor="ctr" anchorCtr="1">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es-MX" sz="1100" u="none" strike="noStrike" dirty="0" smtClean="0">
                          <a:solidFill>
                            <a:srgbClr val="17375E"/>
                          </a:solidFill>
                          <a:effectLst/>
                          <a:latin typeface="Arial" pitchFamily="34" charset="0"/>
                          <a:cs typeface="Arial" pitchFamily="34" charset="0"/>
                        </a:rPr>
                        <a:t>Noviembre</a:t>
                      </a:r>
                      <a:endParaRPr lang="es-AR" sz="1100" b="1" i="0" u="none" strike="noStrike" dirty="0">
                        <a:solidFill>
                          <a:srgbClr val="17375E"/>
                        </a:solidFill>
                        <a:effectLst/>
                        <a:latin typeface="Arial" panose="020B0604020202020204" pitchFamily="34" charset="0"/>
                        <a:cs typeface="Arial" panose="020B0604020202020204" pitchFamily="34" charset="0"/>
                      </a:endParaRPr>
                    </a:p>
                  </a:txBody>
                  <a:tcPr marL="9525" marR="9525" marT="9525" marB="0" anchor="ctr" anchorCtr="1">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es-MX" sz="1100" u="none" strike="noStrike" dirty="0" smtClean="0">
                          <a:solidFill>
                            <a:srgbClr val="17375E"/>
                          </a:solidFill>
                          <a:effectLst/>
                          <a:latin typeface="Arial" pitchFamily="34" charset="0"/>
                          <a:cs typeface="Arial" pitchFamily="34" charset="0"/>
                        </a:rPr>
                        <a:t>Diciembre</a:t>
                      </a:r>
                      <a:endParaRPr lang="es-AR" sz="1100" b="1" i="0" u="none" strike="noStrike" dirty="0">
                        <a:solidFill>
                          <a:srgbClr val="17375E"/>
                        </a:solidFill>
                        <a:effectLst/>
                        <a:latin typeface="Arial" panose="020B0604020202020204" pitchFamily="34" charset="0"/>
                        <a:cs typeface="Arial" panose="020B0604020202020204" pitchFamily="34" charset="0"/>
                      </a:endParaRPr>
                    </a:p>
                  </a:txBody>
                  <a:tcPr marL="9525" marR="9525" marT="9525" marB="0" anchor="ctr" anchorCtr="1">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es-MX" sz="1100" u="none" strike="noStrike" dirty="0" smtClean="0">
                          <a:solidFill>
                            <a:srgbClr val="17375E"/>
                          </a:solidFill>
                          <a:effectLst/>
                          <a:latin typeface="Arial" pitchFamily="34" charset="0"/>
                          <a:cs typeface="Arial" pitchFamily="34" charset="0"/>
                        </a:rPr>
                        <a:t>Enero</a:t>
                      </a:r>
                      <a:endParaRPr lang="es-AR" sz="1100" b="1" i="0" u="none" strike="noStrike" dirty="0">
                        <a:solidFill>
                          <a:srgbClr val="17375E"/>
                        </a:solidFill>
                        <a:effectLst/>
                        <a:latin typeface="Arial" panose="020B0604020202020204" pitchFamily="34" charset="0"/>
                        <a:cs typeface="Arial" panose="020B0604020202020204" pitchFamily="34" charset="0"/>
                      </a:endParaRPr>
                    </a:p>
                  </a:txBody>
                  <a:tcPr marL="9525" marR="9525" marT="9525" marB="0" anchor="ctr" anchorCtr="1">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es-MX" sz="1050" b="1" i="0" u="none" strike="noStrike" dirty="0" smtClean="0">
                          <a:solidFill>
                            <a:srgbClr val="17375E"/>
                          </a:solidFill>
                          <a:effectLst/>
                          <a:latin typeface="Arial" panose="020B0604020202020204" pitchFamily="34" charset="0"/>
                          <a:cs typeface="Arial" panose="020B0604020202020204" pitchFamily="34" charset="0"/>
                        </a:rPr>
                        <a:t>Febrero</a:t>
                      </a:r>
                      <a:endParaRPr lang="es-AR" sz="1050" b="1" i="0" u="none" strike="noStrike" dirty="0">
                        <a:solidFill>
                          <a:srgbClr val="17375E"/>
                        </a:solidFill>
                        <a:effectLst/>
                        <a:latin typeface="Arial" panose="020B0604020202020204" pitchFamily="34" charset="0"/>
                        <a:cs typeface="Arial" panose="020B0604020202020204" pitchFamily="34" charset="0"/>
                      </a:endParaRPr>
                    </a:p>
                  </a:txBody>
                  <a:tcPr marL="9525" marR="9525" marT="9525" marB="0" anchor="ctr" anchorCtr="1">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es-MX" sz="1050" u="none" strike="noStrike" dirty="0" smtClean="0">
                          <a:solidFill>
                            <a:srgbClr val="17375E"/>
                          </a:solidFill>
                          <a:effectLst/>
                          <a:latin typeface="Arial" pitchFamily="34" charset="0"/>
                          <a:cs typeface="Arial" pitchFamily="34" charset="0"/>
                        </a:rPr>
                        <a:t>Evolución </a:t>
                      </a:r>
                    </a:p>
                    <a:p>
                      <a:pPr algn="ctr" fontAlgn="b"/>
                      <a:r>
                        <a:rPr lang="es-MX" sz="1050" u="none" strike="noStrike" dirty="0" smtClean="0">
                          <a:solidFill>
                            <a:srgbClr val="17375E"/>
                          </a:solidFill>
                          <a:effectLst/>
                          <a:latin typeface="Arial" pitchFamily="34" charset="0"/>
                          <a:cs typeface="Arial" pitchFamily="34" charset="0"/>
                        </a:rPr>
                        <a:t>Mensual.</a:t>
                      </a:r>
                    </a:p>
                    <a:p>
                      <a:pPr algn="ctr" fontAlgn="b"/>
                      <a:r>
                        <a:rPr lang="es-MX" sz="1050" u="none" strike="noStrike" dirty="0" smtClean="0">
                          <a:solidFill>
                            <a:srgbClr val="17375E"/>
                          </a:solidFill>
                          <a:effectLst/>
                          <a:latin typeface="Arial" pitchFamily="34" charset="0"/>
                          <a:cs typeface="Arial" pitchFamily="34" charset="0"/>
                        </a:rPr>
                        <a:t>Ene/Feb.</a:t>
                      </a:r>
                      <a:endParaRPr lang="es-AR" sz="1050" b="1" i="0" u="none" strike="noStrike" dirty="0">
                        <a:solidFill>
                          <a:srgbClr val="17375E"/>
                        </a:solidFill>
                        <a:effectLst/>
                        <a:latin typeface="Arial" panose="020B0604020202020204" pitchFamily="34" charset="0"/>
                        <a:cs typeface="Arial" panose="020B0604020202020204" pitchFamily="34" charset="0"/>
                      </a:endParaRPr>
                    </a:p>
                  </a:txBody>
                  <a:tcPr marL="9525" marR="9525" marT="9525" marB="0" anchor="ctr" anchorCtr="1">
                    <a:lnB w="12700" cap="flat" cmpd="sng" algn="ctr">
                      <a:solidFill>
                        <a:schemeClr val="bg1"/>
                      </a:solidFill>
                      <a:prstDash val="solid"/>
                      <a:round/>
                      <a:headEnd type="none" w="med" len="med"/>
                      <a:tailEnd type="none" w="med" len="med"/>
                    </a:lnB>
                    <a:solidFill>
                      <a:schemeClr val="bg1"/>
                    </a:solidFill>
                  </a:tcPr>
                </a:tc>
              </a:tr>
              <a:tr h="492127">
                <a:tc>
                  <a:txBody>
                    <a:bodyPr/>
                    <a:lstStyle/>
                    <a:p>
                      <a:pPr algn="ctr" fontAlgn="b"/>
                      <a:r>
                        <a:rPr lang="es-AR" sz="1200" u="none" strike="noStrike" dirty="0">
                          <a:effectLst/>
                          <a:latin typeface="Arial" pitchFamily="34" charset="0"/>
                          <a:cs typeface="Arial" pitchFamily="34" charset="0"/>
                        </a:rPr>
                        <a:t>Córdoba</a:t>
                      </a:r>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s-MX" sz="1200" u="none" strike="noStrike" kern="1200" dirty="0" smtClean="0">
                          <a:effectLst/>
                          <a:latin typeface="Arial" pitchFamily="34" charset="0"/>
                          <a:cs typeface="Arial" pitchFamily="34" charset="0"/>
                        </a:rPr>
                        <a:t>258</a:t>
                      </a:r>
                      <a:endParaRPr lang="es-AR"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200" u="none" strike="noStrike" dirty="0" smtClean="0">
                          <a:effectLst/>
                          <a:latin typeface="Arial" pitchFamily="34" charset="0"/>
                          <a:cs typeface="Arial" pitchFamily="34" charset="0"/>
                        </a:rPr>
                        <a:t>245</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200" u="none" strike="noStrike" dirty="0" smtClean="0">
                          <a:effectLst/>
                          <a:latin typeface="Arial" pitchFamily="34" charset="0"/>
                          <a:cs typeface="Arial" pitchFamily="34" charset="0"/>
                        </a:rPr>
                        <a:t>230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200" u="none" strike="noStrike" dirty="0" smtClean="0">
                          <a:effectLst/>
                          <a:latin typeface="Arial" pitchFamily="34" charset="0"/>
                          <a:cs typeface="Arial" pitchFamily="34" charset="0"/>
                        </a:rPr>
                        <a:t>230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200" u="none" strike="noStrike" dirty="0" smtClean="0">
                          <a:effectLst/>
                          <a:latin typeface="Arial" pitchFamily="34" charset="0"/>
                          <a:cs typeface="Arial" pitchFamily="34" charset="0"/>
                        </a:rPr>
                        <a:t>230 </a:t>
                      </a:r>
                      <a:r>
                        <a:rPr lang="es-MX" sz="1000" u="none" strike="noStrike" dirty="0" smtClean="0">
                          <a:effectLst/>
                          <a:latin typeface="Arial" pitchFamily="34" charset="0"/>
                          <a:cs typeface="Arial" pitchFamily="34" charset="0"/>
                        </a:rPr>
                        <a:t>(*)</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200" u="none" strike="noStrike" dirty="0" smtClean="0">
                          <a:effectLst/>
                          <a:latin typeface="Arial" pitchFamily="34" charset="0"/>
                          <a:cs typeface="Arial" pitchFamily="34" charset="0"/>
                        </a:rPr>
                        <a:t>198</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200" b="1" i="0" u="none" strike="noStrike" dirty="0" smtClean="0">
                          <a:solidFill>
                            <a:schemeClr val="bg1"/>
                          </a:solidFill>
                          <a:effectLst/>
                          <a:latin typeface="Arial" panose="020B0604020202020204" pitchFamily="34" charset="0"/>
                          <a:cs typeface="Arial" panose="020B0604020202020204" pitchFamily="34" charset="0"/>
                        </a:rPr>
                        <a:t>198 </a:t>
                      </a:r>
                      <a:r>
                        <a:rPr lang="es-MX" sz="1050" b="1" i="0" u="none" strike="noStrike" dirty="0" smtClean="0">
                          <a:solidFill>
                            <a:schemeClr val="bg1"/>
                          </a:solidFill>
                          <a:effectLst/>
                          <a:latin typeface="Arial" panose="020B0604020202020204" pitchFamily="34" charset="0"/>
                          <a:cs typeface="Arial" panose="020B0604020202020204" pitchFamily="34" charset="0"/>
                        </a:rPr>
                        <a:t>(*)</a:t>
                      </a:r>
                      <a:endParaRPr lang="es-AR" sz="105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200" b="1" i="0" u="none" strike="noStrike" dirty="0" smtClean="0">
                          <a:solidFill>
                            <a:schemeClr val="bg1"/>
                          </a:solidFill>
                          <a:effectLst/>
                          <a:latin typeface="Arial" panose="020B0604020202020204" pitchFamily="34" charset="0"/>
                          <a:cs typeface="Arial" panose="020B0604020202020204" pitchFamily="34" charset="0"/>
                        </a:rPr>
                        <a:t>=</a:t>
                      </a:r>
                      <a:endParaRPr lang="es-AR" sz="12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92127">
                <a:tc>
                  <a:txBody>
                    <a:bodyPr/>
                    <a:lstStyle/>
                    <a:p>
                      <a:pPr algn="ctr" fontAlgn="b"/>
                      <a:r>
                        <a:rPr lang="es-AR" sz="1200" u="none" strike="noStrike" dirty="0">
                          <a:effectLst/>
                          <a:latin typeface="Arial" pitchFamily="34" charset="0"/>
                          <a:cs typeface="Arial" pitchFamily="34" charset="0"/>
                        </a:rPr>
                        <a:t>Mendoza</a:t>
                      </a:r>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s-MX" sz="1200" u="none" strike="noStrike" kern="1200" dirty="0" smtClean="0">
                          <a:effectLst/>
                          <a:latin typeface="Arial" pitchFamily="34" charset="0"/>
                          <a:cs typeface="Arial" pitchFamily="34" charset="0"/>
                        </a:rPr>
                        <a:t>608</a:t>
                      </a:r>
                      <a:endParaRPr lang="es-AR"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200" u="none" strike="noStrike" dirty="0" smtClean="0">
                          <a:effectLst/>
                          <a:latin typeface="Arial" pitchFamily="34" charset="0"/>
                          <a:cs typeface="Arial" pitchFamily="34" charset="0"/>
                        </a:rPr>
                        <a:t>639</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200" u="none" strike="noStrike" dirty="0" smtClean="0">
                          <a:effectLst/>
                          <a:latin typeface="Arial" pitchFamily="34" charset="0"/>
                          <a:cs typeface="Arial" pitchFamily="34" charset="0"/>
                        </a:rPr>
                        <a:t>653</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200" u="none" strike="noStrike" dirty="0" smtClean="0">
                          <a:effectLst/>
                          <a:latin typeface="Arial" pitchFamily="34" charset="0"/>
                          <a:cs typeface="Arial" pitchFamily="34" charset="0"/>
                        </a:rPr>
                        <a:t>679</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200" u="none" strike="noStrike" dirty="0" smtClean="0">
                          <a:effectLst/>
                          <a:latin typeface="Arial" pitchFamily="34" charset="0"/>
                          <a:cs typeface="Arial" pitchFamily="34" charset="0"/>
                        </a:rPr>
                        <a:t>679</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200" u="none" strike="noStrike" dirty="0" smtClean="0">
                          <a:effectLst/>
                          <a:latin typeface="Arial" pitchFamily="34" charset="0"/>
                          <a:cs typeface="Arial" pitchFamily="34" charset="0"/>
                        </a:rPr>
                        <a:t>673</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200" b="1" i="0" u="none" strike="noStrike" dirty="0" smtClean="0">
                          <a:solidFill>
                            <a:schemeClr val="bg1"/>
                          </a:solidFill>
                          <a:effectLst/>
                          <a:latin typeface="Arial" panose="020B0604020202020204" pitchFamily="34" charset="0"/>
                          <a:cs typeface="Arial" panose="020B0604020202020204" pitchFamily="34" charset="0"/>
                        </a:rPr>
                        <a:t>678</a:t>
                      </a:r>
                      <a:endParaRPr lang="es-AR" sz="12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fontAlgn="b" latinLnBrk="0" hangingPunct="1"/>
                      <a:r>
                        <a:rPr lang="es-MX" sz="1200" b="1" i="0" u="none" strike="noStrike" kern="1200" dirty="0" smtClean="0">
                          <a:solidFill>
                            <a:schemeClr val="bg1"/>
                          </a:solidFill>
                          <a:effectLst/>
                          <a:latin typeface="Arial" panose="020B0604020202020204" pitchFamily="34" charset="0"/>
                          <a:ea typeface="+mn-ea"/>
                          <a:cs typeface="Arial" panose="020B0604020202020204" pitchFamily="34" charset="0"/>
                        </a:rPr>
                        <a:t>+0,73</a:t>
                      </a:r>
                      <a:endParaRPr lang="es-AR" sz="1200" b="1" i="0" u="none" strike="noStrike" kern="1200" dirty="0">
                        <a:solidFill>
                          <a:schemeClr val="bg1"/>
                        </a:solidFill>
                        <a:effectLst/>
                        <a:latin typeface="Arial" panose="020B0604020202020204" pitchFamily="34" charset="0"/>
                        <a:ea typeface="+mn-ea"/>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92127">
                <a:tc>
                  <a:txBody>
                    <a:bodyPr/>
                    <a:lstStyle/>
                    <a:p>
                      <a:pPr algn="ctr" fontAlgn="b"/>
                      <a:r>
                        <a:rPr lang="es-AR" sz="1200" u="none" strike="noStrike" dirty="0">
                          <a:effectLst/>
                          <a:latin typeface="Arial" pitchFamily="34" charset="0"/>
                          <a:cs typeface="Arial" pitchFamily="34" charset="0"/>
                        </a:rPr>
                        <a:t>Entre </a:t>
                      </a:r>
                      <a:r>
                        <a:rPr lang="es-AR" sz="1200" u="none" strike="noStrike" dirty="0" smtClean="0">
                          <a:effectLst/>
                          <a:latin typeface="Arial" pitchFamily="34" charset="0"/>
                          <a:cs typeface="Arial" pitchFamily="34" charset="0"/>
                        </a:rPr>
                        <a:t>Ríos</a:t>
                      </a:r>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s-MX" sz="1200" u="none" strike="noStrike" kern="1200" dirty="0" smtClean="0">
                          <a:effectLst/>
                          <a:latin typeface="Arial" pitchFamily="34" charset="0"/>
                          <a:cs typeface="Arial" pitchFamily="34" charset="0"/>
                        </a:rPr>
                        <a:t>228</a:t>
                      </a:r>
                      <a:endParaRPr lang="es-AR"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l" defTabSz="914400" rtl="0" eaLnBrk="1" fontAlgn="b" latinLnBrk="0" hangingPunct="1"/>
                      <a:r>
                        <a:rPr lang="es-MX" sz="1200" u="none" strike="noStrike" kern="1200" dirty="0" smtClean="0">
                          <a:effectLst/>
                          <a:latin typeface="Arial" pitchFamily="34" charset="0"/>
                          <a:cs typeface="Arial" pitchFamily="34" charset="0"/>
                        </a:rPr>
                        <a:t>228*</a:t>
                      </a:r>
                      <a:endParaRPr lang="es-AR"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l" defTabSz="914400" rtl="0" eaLnBrk="1" fontAlgn="b" latinLnBrk="0" hangingPunct="1"/>
                      <a:r>
                        <a:rPr lang="es-MX" sz="1200" u="none" strike="noStrike" kern="1200" dirty="0" smtClean="0">
                          <a:effectLst/>
                          <a:latin typeface="Arial" pitchFamily="34" charset="0"/>
                          <a:cs typeface="Arial" pitchFamily="34" charset="0"/>
                        </a:rPr>
                        <a:t>228</a:t>
                      </a:r>
                      <a:r>
                        <a:rPr lang="es-MX" sz="1000" u="none" strike="noStrike" kern="1200" dirty="0" smtClean="0">
                          <a:effectLst/>
                          <a:latin typeface="Arial" pitchFamily="34" charset="0"/>
                          <a:cs typeface="Arial" pitchFamily="34" charset="0"/>
                        </a:rPr>
                        <a:t>(*)</a:t>
                      </a:r>
                      <a:endParaRPr lang="es-AR" sz="10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fontAlgn="b" latinLnBrk="0" hangingPunct="1"/>
                      <a:r>
                        <a:rPr lang="es-MX" sz="1200" u="none" strike="noStrike" kern="1200" dirty="0" smtClean="0">
                          <a:effectLst/>
                          <a:latin typeface="Arial" pitchFamily="34" charset="0"/>
                          <a:cs typeface="Arial" pitchFamily="34" charset="0"/>
                        </a:rPr>
                        <a:t>228</a:t>
                      </a:r>
                      <a:r>
                        <a:rPr lang="es-MX" sz="1100" u="none" strike="noStrike" kern="1200" dirty="0" smtClean="0">
                          <a:effectLst/>
                          <a:latin typeface="Arial" pitchFamily="34" charset="0"/>
                          <a:cs typeface="Arial" pitchFamily="34" charset="0"/>
                        </a:rPr>
                        <a:t>(</a:t>
                      </a:r>
                      <a:r>
                        <a:rPr lang="es-MX" sz="1000" u="none" strike="noStrike" kern="1200" dirty="0" smtClean="0">
                          <a:effectLst/>
                          <a:latin typeface="Arial" pitchFamily="34" charset="0"/>
                          <a:cs typeface="Arial" pitchFamily="34" charset="0"/>
                        </a:rPr>
                        <a:t>*)</a:t>
                      </a:r>
                      <a:endParaRPr lang="es-AR" sz="10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fontAlgn="b" latinLnBrk="0" hangingPunct="1"/>
                      <a:r>
                        <a:rPr lang="es-MX" sz="1200" u="none" strike="noStrike" kern="1200" dirty="0" smtClean="0">
                          <a:effectLst/>
                          <a:latin typeface="Arial" pitchFamily="34" charset="0"/>
                          <a:cs typeface="Arial" pitchFamily="34" charset="0"/>
                        </a:rPr>
                        <a:t>230</a:t>
                      </a:r>
                      <a:endParaRPr lang="es-AR"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fontAlgn="b" latinLnBrk="0" hangingPunct="1"/>
                      <a:r>
                        <a:rPr lang="es-MX" sz="1200" u="none" strike="noStrike" kern="1200" dirty="0" smtClean="0">
                          <a:effectLst/>
                          <a:latin typeface="Arial" pitchFamily="34" charset="0"/>
                          <a:cs typeface="Arial" pitchFamily="34" charset="0"/>
                        </a:rPr>
                        <a:t>230</a:t>
                      </a:r>
                      <a:endParaRPr lang="es-AR"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fontAlgn="b" latinLnBrk="0" hangingPunct="1"/>
                      <a:r>
                        <a:rPr lang="es-MX" sz="1200" b="1" i="0" u="none" strike="noStrike" kern="1200" dirty="0" smtClean="0">
                          <a:solidFill>
                            <a:schemeClr val="bg1"/>
                          </a:solidFill>
                          <a:effectLst/>
                          <a:latin typeface="Arial" panose="020B0604020202020204" pitchFamily="34" charset="0"/>
                          <a:ea typeface="+mn-ea"/>
                          <a:cs typeface="Arial" panose="020B0604020202020204" pitchFamily="34" charset="0"/>
                        </a:rPr>
                        <a:t>229</a:t>
                      </a:r>
                      <a:endParaRPr lang="es-AR" sz="1200" b="1" i="0" u="none" strike="noStrike" kern="1200" dirty="0">
                        <a:solidFill>
                          <a:schemeClr val="bg1"/>
                        </a:solidFill>
                        <a:effectLst/>
                        <a:latin typeface="Arial" panose="020B0604020202020204" pitchFamily="34" charset="0"/>
                        <a:ea typeface="+mn-ea"/>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fontAlgn="b" latinLnBrk="0" hangingPunct="1"/>
                      <a:r>
                        <a:rPr lang="es-MX" sz="1200" b="1" i="0" u="none" strike="noStrike" kern="1200" dirty="0" smtClean="0">
                          <a:solidFill>
                            <a:schemeClr val="bg1"/>
                          </a:solidFill>
                          <a:effectLst/>
                          <a:latin typeface="Arial" panose="020B0604020202020204" pitchFamily="34" charset="0"/>
                          <a:ea typeface="+mn-ea"/>
                          <a:cs typeface="Arial" panose="020B0604020202020204" pitchFamily="34" charset="0"/>
                        </a:rPr>
                        <a:t>=</a:t>
                      </a:r>
                      <a:endParaRPr lang="es-AR" sz="1200" b="1" i="0" u="none" strike="noStrike" kern="1200" dirty="0">
                        <a:solidFill>
                          <a:schemeClr val="bg1"/>
                        </a:solidFill>
                        <a:effectLst/>
                        <a:latin typeface="Arial" panose="020B0604020202020204" pitchFamily="34" charset="0"/>
                        <a:ea typeface="+mn-ea"/>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516732">
                <a:tc>
                  <a:txBody>
                    <a:bodyPr/>
                    <a:lstStyle/>
                    <a:p>
                      <a:pPr algn="ctr" fontAlgn="b"/>
                      <a:r>
                        <a:rPr lang="es-AR" sz="1200" u="none" strike="noStrike" dirty="0">
                          <a:effectLst/>
                          <a:latin typeface="Arial" pitchFamily="34" charset="0"/>
                          <a:cs typeface="Arial" pitchFamily="34" charset="0"/>
                        </a:rPr>
                        <a:t>Santa </a:t>
                      </a:r>
                      <a:r>
                        <a:rPr lang="es-AR" sz="1200" u="none" strike="noStrike" dirty="0" smtClean="0">
                          <a:effectLst/>
                          <a:latin typeface="Arial" pitchFamily="34" charset="0"/>
                          <a:cs typeface="Arial" pitchFamily="34" charset="0"/>
                        </a:rPr>
                        <a:t>Fé</a:t>
                      </a:r>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MX" sz="1200" u="none" strike="noStrike" kern="1200" dirty="0" smtClean="0">
                          <a:effectLst/>
                          <a:latin typeface="Arial" pitchFamily="34" charset="0"/>
                          <a:cs typeface="Arial" pitchFamily="34" charset="0"/>
                        </a:rPr>
                        <a:t>227</a:t>
                      </a:r>
                      <a:endParaRPr lang="es-AR" sz="1200" b="0" i="0" u="none" strike="noStrike" kern="1200" dirty="0" smtClean="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200" u="none" strike="noStrike" dirty="0" smtClean="0">
                          <a:effectLst/>
                          <a:latin typeface="Arial" pitchFamily="34" charset="0"/>
                          <a:cs typeface="Arial" pitchFamily="34" charset="0"/>
                        </a:rPr>
                        <a:t>262</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200" u="none" strike="noStrike" dirty="0" smtClean="0">
                          <a:effectLst/>
                          <a:latin typeface="Arial" pitchFamily="34" charset="0"/>
                          <a:cs typeface="Arial" pitchFamily="34" charset="0"/>
                        </a:rPr>
                        <a:t>267</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200" u="none" strike="noStrike" dirty="0" smtClean="0">
                          <a:effectLst/>
                          <a:latin typeface="Arial" pitchFamily="34" charset="0"/>
                          <a:cs typeface="Arial" pitchFamily="34" charset="0"/>
                        </a:rPr>
                        <a:t>267</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200" u="none" strike="noStrike" dirty="0" smtClean="0">
                          <a:effectLst/>
                          <a:latin typeface="Arial" pitchFamily="34" charset="0"/>
                          <a:cs typeface="Arial" pitchFamily="34" charset="0"/>
                        </a:rPr>
                        <a:t>241</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200" u="none" strike="noStrike" dirty="0" smtClean="0">
                          <a:effectLst/>
                          <a:latin typeface="Arial" pitchFamily="34" charset="0"/>
                          <a:cs typeface="Arial" pitchFamily="34" charset="0"/>
                        </a:rPr>
                        <a:t>241</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200" b="1" i="0" u="none" strike="noStrike" dirty="0" smtClean="0">
                          <a:solidFill>
                            <a:schemeClr val="bg1"/>
                          </a:solidFill>
                          <a:effectLst/>
                          <a:latin typeface="Arial" panose="020B0604020202020204" pitchFamily="34" charset="0"/>
                          <a:cs typeface="Arial" panose="020B0604020202020204" pitchFamily="34" charset="0"/>
                        </a:rPr>
                        <a:t>251</a:t>
                      </a:r>
                      <a:endParaRPr lang="es-AR" sz="12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fontAlgn="b" latinLnBrk="0" hangingPunct="1"/>
                      <a:r>
                        <a:rPr lang="es-MX" sz="1200" b="1" i="0" u="none" strike="noStrike" kern="1200" dirty="0" smtClean="0">
                          <a:solidFill>
                            <a:schemeClr val="bg1"/>
                          </a:solidFill>
                          <a:effectLst/>
                          <a:latin typeface="Arial" panose="020B0604020202020204" pitchFamily="34" charset="0"/>
                          <a:ea typeface="+mn-ea"/>
                          <a:cs typeface="Arial" panose="020B0604020202020204" pitchFamily="34" charset="0"/>
                        </a:rPr>
                        <a:t>+3,9%</a:t>
                      </a:r>
                      <a:endParaRPr lang="es-AR" sz="1200" b="1" i="0" u="none" strike="noStrike" kern="1200" dirty="0">
                        <a:solidFill>
                          <a:schemeClr val="bg1"/>
                        </a:solidFill>
                        <a:effectLst/>
                        <a:latin typeface="Arial" panose="020B0604020202020204" pitchFamily="34" charset="0"/>
                        <a:ea typeface="+mn-ea"/>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516732">
                <a:tc>
                  <a:txBody>
                    <a:bodyPr/>
                    <a:lstStyle/>
                    <a:p>
                      <a:pPr algn="ctr" fontAlgn="b"/>
                      <a:r>
                        <a:rPr lang="es-MX" sz="1200" u="none" strike="noStrike" dirty="0" smtClean="0">
                          <a:effectLst/>
                          <a:latin typeface="Arial" pitchFamily="34" charset="0"/>
                          <a:cs typeface="Arial" pitchFamily="34" charset="0"/>
                        </a:rPr>
                        <a:t>Total</a:t>
                      </a:r>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200" u="none" strike="noStrike" dirty="0" smtClean="0">
                          <a:effectLst/>
                          <a:latin typeface="Arial" pitchFamily="34" charset="0"/>
                          <a:cs typeface="Arial" pitchFamily="34" charset="0"/>
                        </a:rPr>
                        <a:t>1321</a:t>
                      </a:r>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200" u="none" strike="noStrike" dirty="0" smtClean="0">
                          <a:effectLst/>
                          <a:latin typeface="Arial" pitchFamily="34" charset="0"/>
                          <a:cs typeface="Arial" pitchFamily="34" charset="0"/>
                        </a:rPr>
                        <a:t>1374</a:t>
                      </a:r>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200" u="none" strike="noStrike" dirty="0" smtClean="0">
                          <a:effectLst/>
                          <a:latin typeface="Arial" pitchFamily="34" charset="0"/>
                          <a:cs typeface="Arial" pitchFamily="34" charset="0"/>
                        </a:rPr>
                        <a:t>1378</a:t>
                      </a:r>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200" u="none" strike="noStrike" dirty="0" smtClean="0">
                          <a:effectLst/>
                          <a:latin typeface="Arial" pitchFamily="34" charset="0"/>
                          <a:cs typeface="Arial" pitchFamily="34" charset="0"/>
                        </a:rPr>
                        <a:t>1404</a:t>
                      </a:r>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200" u="none" strike="noStrike" dirty="0" smtClean="0">
                          <a:effectLst/>
                          <a:latin typeface="Arial" pitchFamily="34" charset="0"/>
                          <a:cs typeface="Arial" pitchFamily="34" charset="0"/>
                        </a:rPr>
                        <a:t>1380</a:t>
                      </a:r>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200" u="none" strike="noStrike" dirty="0" smtClean="0">
                          <a:effectLst/>
                          <a:latin typeface="Arial" pitchFamily="34" charset="0"/>
                          <a:cs typeface="Arial" pitchFamily="34" charset="0"/>
                        </a:rPr>
                        <a:t>1342</a:t>
                      </a:r>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200" b="1" i="0" u="none" strike="noStrike" dirty="0" smtClean="0">
                          <a:solidFill>
                            <a:schemeClr val="bg1"/>
                          </a:solidFill>
                          <a:effectLst/>
                          <a:latin typeface="Arial" panose="020B0604020202020204" pitchFamily="34" charset="0"/>
                          <a:cs typeface="Arial" panose="020B0604020202020204" pitchFamily="34" charset="0"/>
                        </a:rPr>
                        <a:t>1356</a:t>
                      </a:r>
                      <a:endParaRPr lang="es-AR" sz="12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fontAlgn="b" latinLnBrk="0" hangingPunct="1"/>
                      <a:r>
                        <a:rPr lang="es-MX" sz="1200" b="1" i="0" u="none" strike="noStrike" kern="1200" dirty="0" smtClean="0">
                          <a:solidFill>
                            <a:schemeClr val="bg1"/>
                          </a:solidFill>
                          <a:effectLst/>
                          <a:latin typeface="Arial" panose="020B0604020202020204" pitchFamily="34" charset="0"/>
                          <a:ea typeface="+mn-ea"/>
                          <a:cs typeface="Arial" panose="020B0604020202020204" pitchFamily="34" charset="0"/>
                        </a:rPr>
                        <a:t>+1</a:t>
                      </a:r>
                      <a:endParaRPr lang="es-AR" sz="1200" b="1" i="0" u="none" strike="noStrike" kern="1200" dirty="0">
                        <a:solidFill>
                          <a:schemeClr val="bg1"/>
                        </a:solidFill>
                        <a:effectLst/>
                        <a:latin typeface="Arial" panose="020B0604020202020204" pitchFamily="34" charset="0"/>
                        <a:ea typeface="+mn-ea"/>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
        <p:nvSpPr>
          <p:cNvPr id="9" name="2 Marcador de contenido"/>
          <p:cNvSpPr txBox="1">
            <a:spLocks/>
          </p:cNvSpPr>
          <p:nvPr/>
        </p:nvSpPr>
        <p:spPr>
          <a:xfrm>
            <a:off x="539552" y="4790306"/>
            <a:ext cx="7844456" cy="43889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r>
              <a:rPr lang="es-MX" sz="1000" dirty="0" smtClean="0">
                <a:solidFill>
                  <a:srgbClr val="1F497D">
                    <a:lumMod val="75000"/>
                  </a:srgbClr>
                </a:solidFill>
                <a:latin typeface="Arial"/>
                <a:cs typeface="Arial"/>
              </a:rPr>
              <a:t>(*) Al no contarse con los reportes actualizados, se publicaban los registros de los meses precedentes.</a:t>
            </a:r>
            <a:endParaRPr lang="es-AR" sz="1000" dirty="0">
              <a:solidFill>
                <a:srgbClr val="1F497D">
                  <a:lumMod val="75000"/>
                </a:srgbClr>
              </a:solidFill>
              <a:latin typeface="Arial"/>
              <a:cs typeface="Arial"/>
            </a:endParaRPr>
          </a:p>
        </p:txBody>
      </p:sp>
      <p:sp>
        <p:nvSpPr>
          <p:cNvPr id="8" name="7 Rectángulo"/>
          <p:cNvSpPr/>
          <p:nvPr/>
        </p:nvSpPr>
        <p:spPr>
          <a:xfrm>
            <a:off x="6804248" y="1340768"/>
            <a:ext cx="1728195" cy="3325176"/>
          </a:xfrm>
          <a:prstGeom prst="rect">
            <a:avLst/>
          </a:prstGeom>
          <a:noFill/>
          <a:ln>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sp>
        <p:nvSpPr>
          <p:cNvPr id="10" name="9 Rectángulo"/>
          <p:cNvSpPr/>
          <p:nvPr/>
        </p:nvSpPr>
        <p:spPr>
          <a:xfrm>
            <a:off x="303481" y="5661248"/>
            <a:ext cx="8444983" cy="907993"/>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36751260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3"/>
          <p:cNvSpPr txBox="1"/>
          <p:nvPr/>
        </p:nvSpPr>
        <p:spPr>
          <a:xfrm>
            <a:off x="772977" y="2754690"/>
            <a:ext cx="7687455" cy="646331"/>
          </a:xfrm>
          <a:prstGeom prst="rect">
            <a:avLst/>
          </a:prstGeom>
          <a:noFill/>
        </p:spPr>
        <p:txBody>
          <a:bodyPr wrap="square" rtlCol="0">
            <a:spAutoFit/>
          </a:bodyPr>
          <a:lstStyle/>
          <a:p>
            <a:r>
              <a:rPr lang="es-MX" sz="3600" b="1" dirty="0" smtClean="0">
                <a:solidFill>
                  <a:schemeClr val="bg1"/>
                </a:solidFill>
                <a:latin typeface="Arial"/>
                <a:cs typeface="Arial"/>
              </a:rPr>
              <a:t>Información Febrero 2015</a:t>
            </a:r>
            <a:endParaRPr lang="es-ES" dirty="0">
              <a:solidFill>
                <a:schemeClr val="bg1"/>
              </a:solidFill>
              <a:latin typeface="Arial Black"/>
              <a:cs typeface="Arial Black"/>
            </a:endParaRPr>
          </a:p>
        </p:txBody>
      </p:sp>
      <p:cxnSp>
        <p:nvCxnSpPr>
          <p:cNvPr id="3" name="Conector recto 8"/>
          <p:cNvCxnSpPr/>
          <p:nvPr/>
        </p:nvCxnSpPr>
        <p:spPr>
          <a:xfrm>
            <a:off x="872147" y="2604393"/>
            <a:ext cx="7493573" cy="0"/>
          </a:xfrm>
          <a:prstGeom prst="line">
            <a:avLst/>
          </a:prstGeom>
          <a:ln>
            <a:solidFill>
              <a:schemeClr val="bg1">
                <a:alpha val="50000"/>
              </a:schemeClr>
            </a:solidFill>
          </a:ln>
        </p:spPr>
        <p:style>
          <a:lnRef idx="1">
            <a:schemeClr val="dk1"/>
          </a:lnRef>
          <a:fillRef idx="0">
            <a:schemeClr val="dk1"/>
          </a:fillRef>
          <a:effectRef idx="0">
            <a:schemeClr val="dk1"/>
          </a:effectRef>
          <a:fontRef idx="minor">
            <a:schemeClr val="tx1"/>
          </a:fontRef>
        </p:style>
      </p:cxnSp>
      <p:cxnSp>
        <p:nvCxnSpPr>
          <p:cNvPr id="4" name="Conector recto 9"/>
          <p:cNvCxnSpPr/>
          <p:nvPr/>
        </p:nvCxnSpPr>
        <p:spPr>
          <a:xfrm>
            <a:off x="872147" y="3447858"/>
            <a:ext cx="7493573" cy="0"/>
          </a:xfrm>
          <a:prstGeom prst="line">
            <a:avLst/>
          </a:prstGeom>
          <a:ln>
            <a:solidFill>
              <a:schemeClr val="bg1">
                <a:alpha val="50000"/>
              </a:schemeClr>
            </a:solidFill>
          </a:ln>
        </p:spPr>
        <p:style>
          <a:lnRef idx="1">
            <a:schemeClr val="dk1"/>
          </a:lnRef>
          <a:fillRef idx="0">
            <a:schemeClr val="dk1"/>
          </a:fillRef>
          <a:effectRef idx="0">
            <a:schemeClr val="dk1"/>
          </a:effectRef>
          <a:fontRef idx="minor">
            <a:schemeClr val="tx1"/>
          </a:fontRef>
        </p:style>
      </p:cxnSp>
      <p:sp>
        <p:nvSpPr>
          <p:cNvPr id="5" name="4 Rectángulo"/>
          <p:cNvSpPr/>
          <p:nvPr/>
        </p:nvSpPr>
        <p:spPr>
          <a:xfrm>
            <a:off x="107504" y="5733256"/>
            <a:ext cx="338437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6" name="5 CuadroTexto"/>
          <p:cNvSpPr txBox="1"/>
          <p:nvPr/>
        </p:nvSpPr>
        <p:spPr>
          <a:xfrm>
            <a:off x="789303" y="3657218"/>
            <a:ext cx="7576417" cy="707886"/>
          </a:xfrm>
          <a:prstGeom prst="rect">
            <a:avLst/>
          </a:prstGeom>
          <a:noFill/>
        </p:spPr>
        <p:txBody>
          <a:bodyPr wrap="square" rtlCol="0">
            <a:spAutoFit/>
          </a:bodyPr>
          <a:lstStyle/>
          <a:p>
            <a:pPr marL="514350" indent="-514350" algn="just">
              <a:buAutoNum type="romanUcPeriod"/>
            </a:pPr>
            <a:r>
              <a:rPr lang="es-MX" sz="2000" dirty="0" smtClean="0">
                <a:solidFill>
                  <a:schemeClr val="bg1"/>
                </a:solidFill>
                <a:latin typeface="Arial" pitchFamily="34" charset="0"/>
                <a:cs typeface="Arial" pitchFamily="34" charset="0"/>
              </a:rPr>
              <a:t>Personas privadas de libertad en establecimientos del SPF.</a:t>
            </a:r>
          </a:p>
          <a:p>
            <a:pPr marL="514350" indent="-514350" algn="just">
              <a:buAutoNum type="romanUcPeriod"/>
            </a:pPr>
            <a:endParaRPr lang="es-MX" sz="2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6021151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smtClean="0">
                <a:solidFill>
                  <a:srgbClr val="1F497D">
                    <a:lumMod val="75000"/>
                  </a:srgbClr>
                </a:solidFill>
                <a:latin typeface="Arial" pitchFamily="34" charset="0"/>
                <a:cs typeface="Arial" pitchFamily="34" charset="0"/>
              </a:rPr>
              <a:t>Síntesis de general </a:t>
            </a:r>
            <a:endParaRPr lang="es-AR" sz="2400" dirty="0">
              <a:solidFill>
                <a:srgbClr val="1F497D">
                  <a:lumMod val="75000"/>
                </a:srgbClr>
              </a:solidFill>
              <a:latin typeface="Arial" pitchFamily="34" charset="0"/>
              <a:cs typeface="Arial" pitchFamily="34" charset="0"/>
            </a:endParaRPr>
          </a:p>
        </p:txBody>
      </p:sp>
      <p:cxnSp>
        <p:nvCxnSpPr>
          <p:cNvPr id="6" name="Conector recto 8"/>
          <p:cNvCxnSpPr/>
          <p:nvPr/>
        </p:nvCxnSpPr>
        <p:spPr>
          <a:xfrm>
            <a:off x="251520"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2" name="1 Rectángulo"/>
          <p:cNvSpPr/>
          <p:nvPr/>
        </p:nvSpPr>
        <p:spPr>
          <a:xfrm>
            <a:off x="182205" y="5733256"/>
            <a:ext cx="4245779"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sp>
        <p:nvSpPr>
          <p:cNvPr id="8" name="7 Rectángulo"/>
          <p:cNvSpPr/>
          <p:nvPr/>
        </p:nvSpPr>
        <p:spPr>
          <a:xfrm>
            <a:off x="-9353" y="6548563"/>
            <a:ext cx="9132849" cy="261610"/>
          </a:xfrm>
          <a:prstGeom prst="rect">
            <a:avLst/>
          </a:prstGeom>
        </p:spPr>
        <p:txBody>
          <a:bodyPr wrap="square">
            <a:spAutoFit/>
          </a:bodyPr>
          <a:lstStyle/>
          <a:p>
            <a:r>
              <a:rPr lang="es-AR" sz="1100" dirty="0" smtClean="0">
                <a:solidFill>
                  <a:prstClr val="black"/>
                </a:solidFill>
                <a:latin typeface="Arial" panose="020B0604020202020204" pitchFamily="34" charset="0"/>
                <a:cs typeface="Arial" panose="020B0604020202020204" pitchFamily="34" charset="0"/>
              </a:rPr>
              <a:t>(*) Establecimientos del SPF (Total -Provincias)  + Mendoza, Córdoba, Entre Ríos, Sta. Fe.</a:t>
            </a:r>
            <a:endParaRPr lang="es-AR" sz="1100" dirty="0">
              <a:solidFill>
                <a:prstClr val="black"/>
              </a:solidFill>
              <a:latin typeface="Arial" panose="020B0604020202020204" pitchFamily="34" charset="0"/>
              <a:cs typeface="Arial" panose="020B0604020202020204" pitchFamily="34" charset="0"/>
            </a:endParaRPr>
          </a:p>
        </p:txBody>
      </p:sp>
      <p:graphicFrame>
        <p:nvGraphicFramePr>
          <p:cNvPr id="13" name="Diagrama 12"/>
          <p:cNvGraphicFramePr/>
          <p:nvPr>
            <p:extLst>
              <p:ext uri="{D42A27DB-BD31-4B8C-83A1-F6EECF244321}">
                <p14:modId xmlns:p14="http://schemas.microsoft.com/office/powerpoint/2010/main" val="2243152631"/>
              </p:ext>
            </p:extLst>
          </p:nvPr>
        </p:nvGraphicFramePr>
        <p:xfrm>
          <a:off x="1379984" y="105273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1 Título"/>
          <p:cNvSpPr txBox="1">
            <a:spLocks/>
          </p:cNvSpPr>
          <p:nvPr/>
        </p:nvSpPr>
        <p:spPr>
          <a:xfrm>
            <a:off x="1907704" y="5283660"/>
            <a:ext cx="6852145"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000" dirty="0" smtClean="0">
                <a:solidFill>
                  <a:srgbClr val="1F497D">
                    <a:lumMod val="75000"/>
                  </a:srgbClr>
                </a:solidFill>
                <a:latin typeface="Arial" pitchFamily="34" charset="0"/>
                <a:cs typeface="Arial" pitchFamily="34" charset="0"/>
              </a:rPr>
              <a:t>Son las personas dependientes de la justicia nacional y/o federal que están privadas de su libertad en </a:t>
            </a:r>
            <a:r>
              <a:rPr lang="es-MX" sz="2000" dirty="0" smtClean="0">
                <a:solidFill>
                  <a:srgbClr val="1F497D">
                    <a:lumMod val="75000"/>
                  </a:srgbClr>
                </a:solidFill>
                <a:latin typeface="Arial" pitchFamily="34" charset="0"/>
                <a:cs typeface="Arial" pitchFamily="34" charset="0"/>
              </a:rPr>
              <a:t>el SPF y algunas de las principales provincias del </a:t>
            </a:r>
            <a:r>
              <a:rPr lang="es-MX" sz="2000" dirty="0" smtClean="0">
                <a:solidFill>
                  <a:srgbClr val="1F497D">
                    <a:lumMod val="75000"/>
                  </a:srgbClr>
                </a:solidFill>
                <a:latin typeface="Arial" pitchFamily="34" charset="0"/>
                <a:cs typeface="Arial" pitchFamily="34" charset="0"/>
              </a:rPr>
              <a:t>país</a:t>
            </a:r>
            <a:r>
              <a:rPr lang="es-MX" sz="1200" dirty="0" smtClean="0">
                <a:solidFill>
                  <a:srgbClr val="1F497D">
                    <a:lumMod val="75000"/>
                  </a:srgbClr>
                </a:solidFill>
                <a:latin typeface="Arial" pitchFamily="34" charset="0"/>
                <a:cs typeface="Arial" pitchFamily="34" charset="0"/>
              </a:rPr>
              <a:t>(*). </a:t>
            </a:r>
            <a:endParaRPr lang="es-AR" sz="1200" dirty="0">
              <a:solidFill>
                <a:srgbClr val="1F497D">
                  <a:lumMod val="75000"/>
                </a:srgbClr>
              </a:solidFill>
              <a:latin typeface="Arial" pitchFamily="34" charset="0"/>
              <a:cs typeface="Arial" pitchFamily="34" charset="0"/>
            </a:endParaRPr>
          </a:p>
        </p:txBody>
      </p:sp>
      <p:sp>
        <p:nvSpPr>
          <p:cNvPr id="3" name="2 Elipse"/>
          <p:cNvSpPr/>
          <p:nvPr/>
        </p:nvSpPr>
        <p:spPr>
          <a:xfrm>
            <a:off x="395537" y="5221882"/>
            <a:ext cx="1368152" cy="1116124"/>
          </a:xfrm>
          <a:prstGeom prst="ellipse">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MX" b="1" dirty="0" smtClean="0">
                <a:solidFill>
                  <a:prstClr val="white"/>
                </a:solidFill>
                <a:latin typeface="Arial" panose="020B0604020202020204" pitchFamily="34" charset="0"/>
                <a:cs typeface="Arial" panose="020B0604020202020204" pitchFamily="34" charset="0"/>
              </a:rPr>
              <a:t>11.334</a:t>
            </a:r>
            <a:endParaRPr lang="es-AR" b="1"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72607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3059832" y="1052736"/>
            <a:ext cx="3281668" cy="584775"/>
          </a:xfrm>
          <a:prstGeom prst="rect">
            <a:avLst/>
          </a:prstGeom>
          <a:noFill/>
        </p:spPr>
        <p:txBody>
          <a:bodyPr wrap="none" rtlCol="0">
            <a:spAutoFit/>
          </a:bodyPr>
          <a:lstStyle/>
          <a:p>
            <a:r>
              <a:rPr lang="es-MX" sz="3200" dirty="0" smtClean="0">
                <a:solidFill>
                  <a:schemeClr val="bg1"/>
                </a:solidFill>
                <a:latin typeface="Arial" pitchFamily="34" charset="0"/>
                <a:cs typeface="Arial" pitchFamily="34" charset="0"/>
              </a:rPr>
              <a:t>Muchas gracias </a:t>
            </a:r>
          </a:p>
        </p:txBody>
      </p:sp>
      <p:sp>
        <p:nvSpPr>
          <p:cNvPr id="3" name="2 Rectángulo"/>
          <p:cNvSpPr/>
          <p:nvPr/>
        </p:nvSpPr>
        <p:spPr>
          <a:xfrm>
            <a:off x="16446" y="5598765"/>
            <a:ext cx="9108504" cy="36004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36900090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30 CuadroTexto"/>
          <p:cNvSpPr txBox="1"/>
          <p:nvPr/>
        </p:nvSpPr>
        <p:spPr>
          <a:xfrm>
            <a:off x="467544" y="2636912"/>
            <a:ext cx="8064896" cy="1077218"/>
          </a:xfrm>
          <a:prstGeom prst="rect">
            <a:avLst/>
          </a:prstGeom>
          <a:noFill/>
        </p:spPr>
        <p:txBody>
          <a:bodyPr wrap="square" rtlCol="0">
            <a:spAutoFit/>
          </a:bodyPr>
          <a:lstStyle/>
          <a:p>
            <a:pPr algn="just"/>
            <a:r>
              <a:rPr lang="es-MX" sz="3200" dirty="0" smtClean="0">
                <a:solidFill>
                  <a:srgbClr val="1F497D">
                    <a:lumMod val="75000"/>
                  </a:srgbClr>
                </a:solidFill>
                <a:latin typeface="Arial" pitchFamily="34" charset="0"/>
                <a:cs typeface="Arial" pitchFamily="34" charset="0"/>
              </a:rPr>
              <a:t>I. Personas privadas de libertad en establecimientos del SPF.</a:t>
            </a:r>
            <a:endParaRPr lang="es-MX" sz="3200" dirty="0">
              <a:solidFill>
                <a:srgbClr val="1F497D">
                  <a:lumMod val="75000"/>
                </a:srgbClr>
              </a:solidFill>
              <a:latin typeface="Arial" pitchFamily="34" charset="0"/>
              <a:cs typeface="Arial" pitchFamily="34" charset="0"/>
            </a:endParaRPr>
          </a:p>
        </p:txBody>
      </p:sp>
      <p:sp>
        <p:nvSpPr>
          <p:cNvPr id="7" name="6 Rectángulo"/>
          <p:cNvSpPr/>
          <p:nvPr/>
        </p:nvSpPr>
        <p:spPr>
          <a:xfrm>
            <a:off x="107504" y="5780087"/>
            <a:ext cx="338437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prstClr val="white"/>
              </a:solidFill>
            </a:endParaRPr>
          </a:p>
        </p:txBody>
      </p:sp>
      <p:cxnSp>
        <p:nvCxnSpPr>
          <p:cNvPr id="3" name="2 Conector recto"/>
          <p:cNvCxnSpPr/>
          <p:nvPr/>
        </p:nvCxnSpPr>
        <p:spPr>
          <a:xfrm>
            <a:off x="467544" y="3930154"/>
            <a:ext cx="849694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68433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323528" y="2654575"/>
            <a:ext cx="8496944" cy="2070569"/>
          </a:xfrm>
          <a:prstGeom prst="rect">
            <a:avLst/>
          </a:prstGeom>
          <a:noFill/>
          <a:ln w="28575">
            <a:solidFill>
              <a:schemeClr val="accent1">
                <a:lumMod val="75000"/>
              </a:schemeClr>
            </a:solidFill>
          </a:ln>
        </p:spPr>
        <p:txBody>
          <a:bodyPr wrap="square" rtlCol="0" anchor="ctr">
            <a:spAutoFit/>
          </a:bodyPr>
          <a:lstStyle/>
          <a:p>
            <a:pPr algn="ctr"/>
            <a:endParaRPr lang="es-MX" sz="1600" dirty="0" smtClean="0">
              <a:solidFill>
                <a:schemeClr val="tx2">
                  <a:lumMod val="75000"/>
                </a:schemeClr>
              </a:solidFill>
              <a:latin typeface="Arial" panose="020B0604020202020204" pitchFamily="34" charset="0"/>
              <a:cs typeface="Arial" panose="020B0604020202020204" pitchFamily="34" charset="0"/>
            </a:endParaRPr>
          </a:p>
        </p:txBody>
      </p:sp>
      <p:sp>
        <p:nvSpPr>
          <p:cNvPr id="31" name="30 CuadroTexto"/>
          <p:cNvSpPr txBox="1"/>
          <p:nvPr/>
        </p:nvSpPr>
        <p:spPr>
          <a:xfrm>
            <a:off x="473621" y="2636912"/>
            <a:ext cx="8064896" cy="2062103"/>
          </a:xfrm>
          <a:prstGeom prst="rect">
            <a:avLst/>
          </a:prstGeom>
          <a:noFill/>
        </p:spPr>
        <p:txBody>
          <a:bodyPr wrap="square" rtlCol="0">
            <a:spAutoFit/>
          </a:bodyPr>
          <a:lstStyle/>
          <a:p>
            <a:pPr algn="ctr"/>
            <a:r>
              <a:rPr lang="es-MX" sz="3200" dirty="0" smtClean="0">
                <a:solidFill>
                  <a:srgbClr val="1F497D">
                    <a:lumMod val="75000"/>
                  </a:srgbClr>
                </a:solidFill>
                <a:latin typeface="Arial" pitchFamily="34" charset="0"/>
                <a:cs typeface="Arial" pitchFamily="34" charset="0"/>
              </a:rPr>
              <a:t>En febrero de 2015 son </a:t>
            </a:r>
            <a:r>
              <a:rPr lang="es-MX" sz="3200" dirty="0" smtClean="0">
                <a:solidFill>
                  <a:schemeClr val="accent3">
                    <a:lumMod val="75000"/>
                  </a:schemeClr>
                </a:solidFill>
                <a:latin typeface="Arial" pitchFamily="34" charset="0"/>
                <a:cs typeface="Arial" pitchFamily="34" charset="0"/>
              </a:rPr>
              <a:t>10.641</a:t>
            </a:r>
            <a:r>
              <a:rPr lang="es-MX" sz="3200" dirty="0" smtClean="0">
                <a:solidFill>
                  <a:srgbClr val="1F497D">
                    <a:lumMod val="75000"/>
                  </a:srgbClr>
                </a:solidFill>
                <a:latin typeface="Arial" pitchFamily="34" charset="0"/>
                <a:cs typeface="Arial" pitchFamily="34" charset="0"/>
              </a:rPr>
              <a:t> las personas privadas de su libertad en establecimientos del Servicio Penitenciario Federal.</a:t>
            </a:r>
            <a:endParaRPr lang="es-MX" sz="3200" dirty="0">
              <a:solidFill>
                <a:srgbClr val="1F497D">
                  <a:lumMod val="75000"/>
                </a:srgbClr>
              </a:solidFill>
              <a:latin typeface="Arial" pitchFamily="34" charset="0"/>
              <a:cs typeface="Arial" pitchFamily="34" charset="0"/>
            </a:endParaRPr>
          </a:p>
        </p:txBody>
      </p:sp>
      <p:sp>
        <p:nvSpPr>
          <p:cNvPr id="7" name="6 Rectángulo"/>
          <p:cNvSpPr/>
          <p:nvPr/>
        </p:nvSpPr>
        <p:spPr>
          <a:xfrm>
            <a:off x="107504" y="5780087"/>
            <a:ext cx="338437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prstClr val="white"/>
              </a:solidFill>
            </a:endParaRPr>
          </a:p>
        </p:txBody>
      </p:sp>
    </p:spTree>
    <p:extLst>
      <p:ext uri="{BB962C8B-B14F-4D97-AF65-F5344CB8AC3E}">
        <p14:creationId xmlns:p14="http://schemas.microsoft.com/office/powerpoint/2010/main" val="25205926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23 Rectángulo"/>
          <p:cNvSpPr/>
          <p:nvPr/>
        </p:nvSpPr>
        <p:spPr>
          <a:xfrm>
            <a:off x="7903663" y="1809529"/>
            <a:ext cx="733296" cy="1006768"/>
          </a:xfrm>
          <a:prstGeom prst="rect">
            <a:avLst/>
          </a:prstGeom>
          <a:noFill/>
          <a:ln>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39" name="38 Imagen"/>
          <p:cNvPicPr>
            <a:picLocks noChangeAspect="1"/>
          </p:cNvPicPr>
          <p:nvPr/>
        </p:nvPicPr>
        <p:blipFill>
          <a:blip r:embed="rId3"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7308304" y="1973982"/>
            <a:ext cx="619533" cy="679732"/>
          </a:xfrm>
          <a:prstGeom prst="rect">
            <a:avLst/>
          </a:prstGeom>
        </p:spPr>
      </p:pic>
      <p:pic>
        <p:nvPicPr>
          <p:cNvPr id="40" name="39 Imagen"/>
          <p:cNvPicPr>
            <a:picLocks noChangeAspect="1"/>
          </p:cNvPicPr>
          <p:nvPr/>
        </p:nvPicPr>
        <p:blipFill>
          <a:blip r:embed="rId3"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7812360" y="1809529"/>
            <a:ext cx="824599" cy="904724"/>
          </a:xfrm>
          <a:prstGeom prst="rect">
            <a:avLst/>
          </a:prstGeom>
        </p:spPr>
      </p:pic>
      <p:pic>
        <p:nvPicPr>
          <p:cNvPr id="36" name="3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70304" y="2003484"/>
            <a:ext cx="619533" cy="679732"/>
          </a:xfrm>
          <a:prstGeom prst="rect">
            <a:avLst/>
          </a:prstGeom>
        </p:spPr>
      </p:pic>
      <p:pic>
        <p:nvPicPr>
          <p:cNvPr id="35" name="3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3290" y="1974909"/>
            <a:ext cx="619533" cy="679732"/>
          </a:xfrm>
          <a:prstGeom prst="rect">
            <a:avLst/>
          </a:prstGeom>
        </p:spPr>
      </p:pic>
      <p:pic>
        <p:nvPicPr>
          <p:cNvPr id="34" name="2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056" y="2056442"/>
            <a:ext cx="619533" cy="679732"/>
          </a:xfrm>
          <a:prstGeom prst="rect">
            <a:avLst/>
          </a:prstGeom>
        </p:spPr>
      </p:pic>
      <p:pic>
        <p:nvPicPr>
          <p:cNvPr id="27" name="3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2120" y="1996207"/>
            <a:ext cx="619533" cy="679732"/>
          </a:xfrm>
          <a:prstGeom prst="rect">
            <a:avLst/>
          </a:prstGeom>
        </p:spPr>
      </p:pic>
      <p:pic>
        <p:nvPicPr>
          <p:cNvPr id="25" name="2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86203" y="2072924"/>
            <a:ext cx="619533" cy="679732"/>
          </a:xfrm>
          <a:prstGeom prst="rect">
            <a:avLst/>
          </a:prstGeom>
        </p:spPr>
      </p:pic>
      <p:pic>
        <p:nvPicPr>
          <p:cNvPr id="29" name="2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3381" y="2096167"/>
            <a:ext cx="619533" cy="679732"/>
          </a:xfrm>
          <a:prstGeom prst="rect">
            <a:avLst/>
          </a:prstGeom>
        </p:spPr>
      </p:pic>
      <p:pic>
        <p:nvPicPr>
          <p:cNvPr id="23" name="2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0559" y="2106315"/>
            <a:ext cx="619533" cy="679732"/>
          </a:xfrm>
          <a:prstGeom prst="rect">
            <a:avLst/>
          </a:prstGeom>
        </p:spPr>
      </p:pic>
      <p:pic>
        <p:nvPicPr>
          <p:cNvPr id="8" name="7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4275" y="2105593"/>
            <a:ext cx="619533" cy="679732"/>
          </a:xfrm>
          <a:prstGeom prst="rect">
            <a:avLst/>
          </a:prstGeom>
        </p:spPr>
      </p:pic>
      <p:pic>
        <p:nvPicPr>
          <p:cNvPr id="9" name="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425" y="2163679"/>
            <a:ext cx="619533" cy="679732"/>
          </a:xfrm>
          <a:prstGeom prst="rect">
            <a:avLst/>
          </a:prstGeom>
        </p:spPr>
      </p:pic>
      <p:pic>
        <p:nvPicPr>
          <p:cNvPr id="10" name="9 Imagen"/>
          <p:cNvPicPr>
            <a:picLocks noChangeAspect="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3031672" y="3861048"/>
            <a:ext cx="619533" cy="679732"/>
          </a:xfrm>
          <a:prstGeom prst="rect">
            <a:avLst/>
          </a:prstGeom>
        </p:spPr>
      </p:pic>
      <p:pic>
        <p:nvPicPr>
          <p:cNvPr id="11" name="10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269" y="2173204"/>
            <a:ext cx="619533" cy="679732"/>
          </a:xfrm>
          <a:prstGeom prst="rect">
            <a:avLst/>
          </a:prstGeom>
        </p:spPr>
      </p:pic>
      <p:pic>
        <p:nvPicPr>
          <p:cNvPr id="12" name="11 Imagen"/>
          <p:cNvPicPr>
            <a:picLocks noChangeAspect="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1591512" y="3812750"/>
            <a:ext cx="619533" cy="679732"/>
          </a:xfrm>
          <a:prstGeom prst="rect">
            <a:avLst/>
          </a:prstGeom>
        </p:spPr>
      </p:pic>
      <p:pic>
        <p:nvPicPr>
          <p:cNvPr id="13" name="12 Imagen"/>
          <p:cNvPicPr>
            <a:picLocks noChangeAspect="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847049" y="3830724"/>
            <a:ext cx="619533" cy="679732"/>
          </a:xfrm>
          <a:prstGeom prst="rect">
            <a:avLst/>
          </a:prstGeom>
        </p:spPr>
      </p:pic>
      <p:pic>
        <p:nvPicPr>
          <p:cNvPr id="14" name="13 Imagen"/>
          <p:cNvPicPr>
            <a:picLocks noChangeAspect="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2311592" y="3789040"/>
            <a:ext cx="619533" cy="679732"/>
          </a:xfrm>
          <a:prstGeom prst="rect">
            <a:avLst/>
          </a:prstGeom>
        </p:spPr>
      </p:pic>
      <p:pic>
        <p:nvPicPr>
          <p:cNvPr id="15" name="1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822" y="2118925"/>
            <a:ext cx="619533" cy="679732"/>
          </a:xfrm>
          <a:prstGeom prst="rect">
            <a:avLst/>
          </a:prstGeom>
        </p:spPr>
      </p:pic>
      <p:pic>
        <p:nvPicPr>
          <p:cNvPr id="33" name="3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4495" y="2118925"/>
            <a:ext cx="619533" cy="679732"/>
          </a:xfrm>
          <a:prstGeom prst="rect">
            <a:avLst/>
          </a:prstGeom>
        </p:spPr>
      </p:pic>
      <p:cxnSp>
        <p:nvCxnSpPr>
          <p:cNvPr id="4" name="3 Conector recto de flecha"/>
          <p:cNvCxnSpPr/>
          <p:nvPr/>
        </p:nvCxnSpPr>
        <p:spPr>
          <a:xfrm flipV="1">
            <a:off x="995146" y="2550974"/>
            <a:ext cx="7105246" cy="265323"/>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6" name="15 Gráfico"/>
          <p:cNvGraphicFramePr/>
          <p:nvPr>
            <p:extLst>
              <p:ext uri="{D42A27DB-BD31-4B8C-83A1-F6EECF244321}">
                <p14:modId xmlns:p14="http://schemas.microsoft.com/office/powerpoint/2010/main" val="1489161967"/>
              </p:ext>
            </p:extLst>
          </p:nvPr>
        </p:nvGraphicFramePr>
        <p:xfrm>
          <a:off x="697265" y="3923918"/>
          <a:ext cx="6827064" cy="1367050"/>
        </p:xfrm>
        <a:graphic>
          <a:graphicData uri="http://schemas.openxmlformats.org/drawingml/2006/chart">
            <c:chart xmlns:c="http://schemas.openxmlformats.org/drawingml/2006/chart" xmlns:r="http://schemas.openxmlformats.org/officeDocument/2006/relationships" r:id="rId5"/>
          </a:graphicData>
        </a:graphic>
      </p:graphicFrame>
      <p:sp>
        <p:nvSpPr>
          <p:cNvPr id="5"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a:solidFill>
                  <a:schemeClr val="tx2">
                    <a:lumMod val="75000"/>
                  </a:schemeClr>
                </a:solidFill>
                <a:latin typeface="Arial" pitchFamily="34" charset="0"/>
                <a:ea typeface="+mn-ea"/>
                <a:cs typeface="Arial" pitchFamily="34" charset="0"/>
              </a:rPr>
              <a:t>Evolución mensual de la población del SPF</a:t>
            </a:r>
            <a:br>
              <a:rPr lang="es-MX" sz="2400" dirty="0">
                <a:solidFill>
                  <a:schemeClr val="tx2">
                    <a:lumMod val="75000"/>
                  </a:schemeClr>
                </a:solidFill>
                <a:latin typeface="Arial" pitchFamily="34" charset="0"/>
                <a:ea typeface="+mn-ea"/>
                <a:cs typeface="Arial" pitchFamily="34" charset="0"/>
              </a:rPr>
            </a:br>
            <a:endParaRPr lang="es-AR" sz="2400" dirty="0">
              <a:solidFill>
                <a:schemeClr val="tx2">
                  <a:lumMod val="75000"/>
                </a:schemeClr>
              </a:solidFill>
              <a:latin typeface="Arial" pitchFamily="34" charset="0"/>
              <a:ea typeface="+mn-ea"/>
              <a:cs typeface="Arial" pitchFamily="34" charset="0"/>
            </a:endParaRPr>
          </a:p>
        </p:txBody>
      </p:sp>
      <p:cxnSp>
        <p:nvCxnSpPr>
          <p:cNvPr id="6" name="Conector recto 8"/>
          <p:cNvCxnSpPr/>
          <p:nvPr/>
        </p:nvCxnSpPr>
        <p:spPr>
          <a:xfrm>
            <a:off x="251520"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17" name="16 CuadroTexto"/>
          <p:cNvSpPr txBox="1"/>
          <p:nvPr/>
        </p:nvSpPr>
        <p:spPr>
          <a:xfrm>
            <a:off x="768845" y="5570190"/>
            <a:ext cx="2406428" cy="215444"/>
          </a:xfrm>
          <a:prstGeom prst="rect">
            <a:avLst/>
          </a:prstGeom>
          <a:noFill/>
        </p:spPr>
        <p:txBody>
          <a:bodyPr wrap="none" rtlCol="0">
            <a:spAutoFit/>
          </a:bodyPr>
          <a:lstStyle/>
          <a:p>
            <a:r>
              <a:rPr lang="es-MX" sz="800" dirty="0" smtClean="0">
                <a:latin typeface="Arial" pitchFamily="34" charset="0"/>
                <a:cs typeface="Arial" pitchFamily="34" charset="0"/>
              </a:rPr>
              <a:t>Fuente: Partes semanales enviados por el SPF. </a:t>
            </a:r>
            <a:endParaRPr lang="es-AR" sz="800" dirty="0">
              <a:latin typeface="Arial" pitchFamily="34" charset="0"/>
              <a:cs typeface="Arial" pitchFamily="34" charset="0"/>
            </a:endParaRPr>
          </a:p>
        </p:txBody>
      </p:sp>
      <p:sp>
        <p:nvSpPr>
          <p:cNvPr id="18" name="17 CuadroTexto"/>
          <p:cNvSpPr txBox="1"/>
          <p:nvPr/>
        </p:nvSpPr>
        <p:spPr>
          <a:xfrm>
            <a:off x="759767" y="5267300"/>
            <a:ext cx="2938161" cy="230832"/>
          </a:xfrm>
          <a:prstGeom prst="rect">
            <a:avLst/>
          </a:prstGeom>
          <a:noFill/>
          <a:ln>
            <a:solidFill>
              <a:schemeClr val="accent3">
                <a:lumMod val="50000"/>
              </a:schemeClr>
            </a:solidFill>
          </a:ln>
        </p:spPr>
        <p:txBody>
          <a:bodyPr wrap="square" rtlCol="0">
            <a:spAutoFit/>
          </a:bodyPr>
          <a:lstStyle/>
          <a:p>
            <a:pPr algn="ctr"/>
            <a:r>
              <a:rPr lang="es-MX" sz="900" dirty="0" smtClean="0">
                <a:latin typeface="Arial" pitchFamily="34" charset="0"/>
                <a:cs typeface="Arial" pitchFamily="34" charset="0"/>
              </a:rPr>
              <a:t>Se inicia recepción de partes semanales</a:t>
            </a:r>
            <a:endParaRPr lang="es-AR" sz="900" dirty="0">
              <a:latin typeface="Arial" pitchFamily="34" charset="0"/>
              <a:cs typeface="Arial" pitchFamily="34" charset="0"/>
            </a:endParaRPr>
          </a:p>
        </p:txBody>
      </p:sp>
      <p:sp>
        <p:nvSpPr>
          <p:cNvPr id="19" name="18 Flecha abajo"/>
          <p:cNvSpPr/>
          <p:nvPr/>
        </p:nvSpPr>
        <p:spPr>
          <a:xfrm>
            <a:off x="750243" y="5110023"/>
            <a:ext cx="244903" cy="146755"/>
          </a:xfrm>
          <a:prstGeom prst="downArrow">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400" dirty="0">
              <a:latin typeface="Arial" pitchFamily="34" charset="0"/>
              <a:cs typeface="Arial" pitchFamily="34" charset="0"/>
            </a:endParaRPr>
          </a:p>
        </p:txBody>
      </p:sp>
      <p:sp>
        <p:nvSpPr>
          <p:cNvPr id="20" name="19 CuadroTexto"/>
          <p:cNvSpPr txBox="1"/>
          <p:nvPr/>
        </p:nvSpPr>
        <p:spPr>
          <a:xfrm>
            <a:off x="2252035" y="1340768"/>
            <a:ext cx="4192173" cy="369332"/>
          </a:xfrm>
          <a:prstGeom prst="rect">
            <a:avLst/>
          </a:prstGeom>
          <a:noFill/>
        </p:spPr>
        <p:txBody>
          <a:bodyPr wrap="none" rtlCol="0">
            <a:spAutoFit/>
          </a:bodyPr>
          <a:lstStyle/>
          <a:p>
            <a:pPr algn="ctr"/>
            <a:r>
              <a:rPr lang="es-MX" sz="900" dirty="0">
                <a:solidFill>
                  <a:schemeClr val="tx2">
                    <a:lumMod val="75000"/>
                  </a:schemeClr>
                </a:solidFill>
                <a:latin typeface="Arial" pitchFamily="34" charset="0"/>
                <a:cs typeface="Arial" pitchFamily="34" charset="0"/>
              </a:rPr>
              <a:t>Personas alojadas en el </a:t>
            </a:r>
            <a:r>
              <a:rPr lang="es-MX" sz="900" dirty="0" smtClean="0">
                <a:solidFill>
                  <a:schemeClr val="tx2">
                    <a:lumMod val="75000"/>
                  </a:schemeClr>
                </a:solidFill>
                <a:latin typeface="Arial" pitchFamily="34" charset="0"/>
                <a:cs typeface="Arial" pitchFamily="34" charset="0"/>
              </a:rPr>
              <a:t>SPF a </a:t>
            </a:r>
            <a:r>
              <a:rPr lang="es-MX" sz="900" dirty="0">
                <a:solidFill>
                  <a:schemeClr val="tx2">
                    <a:lumMod val="75000"/>
                  </a:schemeClr>
                </a:solidFill>
                <a:latin typeface="Arial" pitchFamily="34" charset="0"/>
                <a:cs typeface="Arial" pitchFamily="34" charset="0"/>
              </a:rPr>
              <a:t>partir de los reportes recibidos por PROCUVIN</a:t>
            </a:r>
          </a:p>
          <a:p>
            <a:pPr algn="ctr"/>
            <a:r>
              <a:rPr lang="es-MX" sz="900" dirty="0">
                <a:solidFill>
                  <a:schemeClr val="tx2">
                    <a:lumMod val="75000"/>
                  </a:schemeClr>
                </a:solidFill>
                <a:latin typeface="Arial" pitchFamily="34" charset="0"/>
                <a:cs typeface="Arial" pitchFamily="34" charset="0"/>
              </a:rPr>
              <a:t>Expresada en números absolutos</a:t>
            </a:r>
            <a:endParaRPr lang="es-AR" sz="900" dirty="0">
              <a:solidFill>
                <a:schemeClr val="tx2">
                  <a:lumMod val="75000"/>
                </a:schemeClr>
              </a:solidFill>
              <a:latin typeface="Arial" pitchFamily="34" charset="0"/>
              <a:cs typeface="Arial" pitchFamily="34" charset="0"/>
            </a:endParaRPr>
          </a:p>
        </p:txBody>
      </p:sp>
      <p:sp>
        <p:nvSpPr>
          <p:cNvPr id="32" name="2 Marcador de contenido"/>
          <p:cNvSpPr txBox="1">
            <a:spLocks/>
          </p:cNvSpPr>
          <p:nvPr/>
        </p:nvSpPr>
        <p:spPr>
          <a:xfrm>
            <a:off x="456861" y="839506"/>
            <a:ext cx="8229600" cy="637531"/>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s-MX" sz="1800" dirty="0">
                <a:solidFill>
                  <a:schemeClr val="tx2">
                    <a:lumMod val="75000"/>
                  </a:schemeClr>
                </a:solidFill>
                <a:latin typeface="Arial" pitchFamily="34" charset="0"/>
                <a:cs typeface="Arial" pitchFamily="34" charset="0"/>
              </a:rPr>
              <a:t>Población penal al </a:t>
            </a:r>
            <a:r>
              <a:rPr lang="es-MX" sz="1800" dirty="0" smtClean="0">
                <a:solidFill>
                  <a:schemeClr val="tx2">
                    <a:lumMod val="75000"/>
                  </a:schemeClr>
                </a:solidFill>
                <a:latin typeface="Arial" pitchFamily="34" charset="0"/>
                <a:cs typeface="Arial" pitchFamily="34" charset="0"/>
              </a:rPr>
              <a:t>27/02/2015</a:t>
            </a:r>
            <a:r>
              <a:rPr lang="es-MX" sz="2000" dirty="0" smtClean="0">
                <a:latin typeface="Arial" pitchFamily="34" charset="0"/>
                <a:cs typeface="Arial" pitchFamily="34" charset="0"/>
              </a:rPr>
              <a:t>: </a:t>
            </a:r>
            <a:r>
              <a:rPr lang="es-MX" sz="2000" dirty="0" smtClean="0">
                <a:solidFill>
                  <a:schemeClr val="accent4">
                    <a:lumMod val="75000"/>
                  </a:schemeClr>
                </a:solidFill>
                <a:latin typeface="Arial" pitchFamily="34" charset="0"/>
                <a:cs typeface="Arial" pitchFamily="34" charset="0"/>
              </a:rPr>
              <a:t>10.641</a:t>
            </a:r>
            <a:r>
              <a:rPr lang="es-MX" sz="2800" dirty="0" smtClean="0">
                <a:solidFill>
                  <a:schemeClr val="accent6">
                    <a:lumMod val="75000"/>
                  </a:schemeClr>
                </a:solidFill>
                <a:latin typeface="Arial" pitchFamily="34" charset="0"/>
                <a:cs typeface="Arial" pitchFamily="34" charset="0"/>
              </a:rPr>
              <a:t> </a:t>
            </a:r>
            <a:r>
              <a:rPr lang="es-MX" sz="1800" dirty="0">
                <a:solidFill>
                  <a:schemeClr val="tx2">
                    <a:lumMod val="75000"/>
                  </a:schemeClr>
                </a:solidFill>
                <a:latin typeface="Arial" pitchFamily="34" charset="0"/>
                <a:cs typeface="Arial" pitchFamily="34" charset="0"/>
              </a:rPr>
              <a:t>personas</a:t>
            </a:r>
            <a:r>
              <a:rPr lang="es-MX" sz="1600" dirty="0" smtClean="0">
                <a:latin typeface="Arial" pitchFamily="34" charset="0"/>
                <a:cs typeface="Arial" pitchFamily="34" charset="0"/>
              </a:rPr>
              <a:t> </a:t>
            </a:r>
            <a:endParaRPr lang="es-AR" sz="1800" dirty="0">
              <a:latin typeface="Arial" pitchFamily="34" charset="0"/>
              <a:cs typeface="Arial" pitchFamily="34" charset="0"/>
            </a:endParaRPr>
          </a:p>
        </p:txBody>
      </p:sp>
      <p:graphicFrame>
        <p:nvGraphicFramePr>
          <p:cNvPr id="38" name="37 Gráfico"/>
          <p:cNvGraphicFramePr/>
          <p:nvPr>
            <p:extLst>
              <p:ext uri="{D42A27DB-BD31-4B8C-83A1-F6EECF244321}">
                <p14:modId xmlns:p14="http://schemas.microsoft.com/office/powerpoint/2010/main" val="3519994957"/>
              </p:ext>
            </p:extLst>
          </p:nvPr>
        </p:nvGraphicFramePr>
        <p:xfrm>
          <a:off x="456861" y="1960265"/>
          <a:ext cx="8229599" cy="1756767"/>
        </p:xfrm>
        <a:graphic>
          <a:graphicData uri="http://schemas.openxmlformats.org/drawingml/2006/chart">
            <c:chart xmlns:c="http://schemas.openxmlformats.org/drawingml/2006/chart" xmlns:r="http://schemas.openxmlformats.org/officeDocument/2006/relationships" r:id="rId6"/>
          </a:graphicData>
        </a:graphic>
      </p:graphicFrame>
      <p:sp>
        <p:nvSpPr>
          <p:cNvPr id="3" name="2 Rectángulo"/>
          <p:cNvSpPr/>
          <p:nvPr/>
        </p:nvSpPr>
        <p:spPr>
          <a:xfrm>
            <a:off x="3759682" y="4852466"/>
            <a:ext cx="3776430" cy="6618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6 CuadroTexto"/>
          <p:cNvSpPr txBox="1"/>
          <p:nvPr/>
        </p:nvSpPr>
        <p:spPr>
          <a:xfrm>
            <a:off x="746051" y="2963075"/>
            <a:ext cx="6634261" cy="261610"/>
          </a:xfrm>
          <a:prstGeom prst="rect">
            <a:avLst/>
          </a:prstGeom>
          <a:solidFill>
            <a:schemeClr val="accent5">
              <a:lumMod val="75000"/>
            </a:schemeClr>
          </a:solidFill>
        </p:spPr>
        <p:txBody>
          <a:bodyPr wrap="square" rtlCol="0" anchor="ctr">
            <a:spAutoFit/>
          </a:bodyPr>
          <a:lstStyle/>
          <a:p>
            <a:pPr algn="ctr"/>
            <a:r>
              <a:rPr lang="es-MX" sz="1100" dirty="0" smtClean="0">
                <a:solidFill>
                  <a:schemeClr val="bg1"/>
                </a:solidFill>
                <a:latin typeface="Arial" pitchFamily="34" charset="0"/>
                <a:cs typeface="Arial" pitchFamily="34" charset="0"/>
              </a:rPr>
              <a:t>2014</a:t>
            </a:r>
            <a:endParaRPr lang="es-AR" sz="1100" dirty="0">
              <a:solidFill>
                <a:schemeClr val="bg1"/>
              </a:solidFill>
              <a:latin typeface="Arial" pitchFamily="34" charset="0"/>
              <a:cs typeface="Arial" pitchFamily="34" charset="0"/>
            </a:endParaRPr>
          </a:p>
        </p:txBody>
      </p:sp>
      <p:sp>
        <p:nvSpPr>
          <p:cNvPr id="41" name="40 CuadroTexto"/>
          <p:cNvSpPr txBox="1"/>
          <p:nvPr/>
        </p:nvSpPr>
        <p:spPr>
          <a:xfrm>
            <a:off x="799009" y="4607550"/>
            <a:ext cx="2898919" cy="261610"/>
          </a:xfrm>
          <a:prstGeom prst="rect">
            <a:avLst/>
          </a:prstGeom>
          <a:solidFill>
            <a:schemeClr val="accent3">
              <a:lumMod val="50000"/>
            </a:schemeClr>
          </a:solidFill>
        </p:spPr>
        <p:txBody>
          <a:bodyPr wrap="square" rtlCol="0">
            <a:spAutoFit/>
          </a:bodyPr>
          <a:lstStyle/>
          <a:p>
            <a:pPr algn="ctr"/>
            <a:r>
              <a:rPr lang="es-MX" sz="1100" dirty="0" smtClean="0">
                <a:solidFill>
                  <a:schemeClr val="bg1"/>
                </a:solidFill>
                <a:latin typeface="Arial" pitchFamily="34" charset="0"/>
                <a:cs typeface="Arial" pitchFamily="34" charset="0"/>
              </a:rPr>
              <a:t>2013</a:t>
            </a:r>
            <a:endParaRPr lang="es-AR" sz="1100" dirty="0">
              <a:solidFill>
                <a:schemeClr val="bg1"/>
              </a:solidFill>
              <a:latin typeface="Arial" pitchFamily="34" charset="0"/>
              <a:cs typeface="Arial" pitchFamily="34" charset="0"/>
            </a:endParaRPr>
          </a:p>
        </p:txBody>
      </p:sp>
      <p:sp>
        <p:nvSpPr>
          <p:cNvPr id="42" name="41 CuadroTexto"/>
          <p:cNvSpPr txBox="1"/>
          <p:nvPr/>
        </p:nvSpPr>
        <p:spPr>
          <a:xfrm>
            <a:off x="7400743" y="2962170"/>
            <a:ext cx="1131697" cy="261610"/>
          </a:xfrm>
          <a:prstGeom prst="rect">
            <a:avLst/>
          </a:prstGeom>
          <a:solidFill>
            <a:schemeClr val="accent4">
              <a:lumMod val="75000"/>
            </a:schemeClr>
          </a:solidFill>
        </p:spPr>
        <p:txBody>
          <a:bodyPr wrap="square" rtlCol="0" anchor="ctr">
            <a:spAutoFit/>
          </a:bodyPr>
          <a:lstStyle/>
          <a:p>
            <a:pPr algn="ctr"/>
            <a:r>
              <a:rPr lang="es-MX" sz="1100" dirty="0" smtClean="0">
                <a:solidFill>
                  <a:schemeClr val="bg1"/>
                </a:solidFill>
                <a:latin typeface="Arial" pitchFamily="34" charset="0"/>
                <a:cs typeface="Arial" pitchFamily="34" charset="0"/>
              </a:rPr>
              <a:t>2015</a:t>
            </a:r>
            <a:endParaRPr lang="es-AR" sz="1100" dirty="0">
              <a:solidFill>
                <a:schemeClr val="bg1"/>
              </a:solidFill>
              <a:latin typeface="Arial" pitchFamily="34" charset="0"/>
              <a:cs typeface="Arial" pitchFamily="34" charset="0"/>
            </a:endParaRPr>
          </a:p>
        </p:txBody>
      </p:sp>
      <p:sp>
        <p:nvSpPr>
          <p:cNvPr id="43" name="42 CuadroTexto"/>
          <p:cNvSpPr txBox="1"/>
          <p:nvPr/>
        </p:nvSpPr>
        <p:spPr>
          <a:xfrm>
            <a:off x="5084038" y="4365104"/>
            <a:ext cx="3736433" cy="307777"/>
          </a:xfrm>
          <a:prstGeom prst="rect">
            <a:avLst/>
          </a:prstGeom>
          <a:noFill/>
          <a:ln>
            <a:solidFill>
              <a:schemeClr val="accent4">
                <a:lumMod val="75000"/>
              </a:schemeClr>
            </a:solidFill>
          </a:ln>
        </p:spPr>
        <p:txBody>
          <a:bodyPr wrap="square" rtlCol="0">
            <a:spAutoFit/>
          </a:bodyPr>
          <a:lstStyle/>
          <a:p>
            <a:pPr algn="ctr"/>
            <a:r>
              <a:rPr lang="es-MX" sz="1400" dirty="0" smtClean="0">
                <a:solidFill>
                  <a:schemeClr val="tx2">
                    <a:lumMod val="75000"/>
                  </a:schemeClr>
                </a:solidFill>
                <a:latin typeface="Arial" panose="020B0604020202020204" pitchFamily="34" charset="0"/>
                <a:cs typeface="Arial" panose="020B0604020202020204" pitchFamily="34" charset="0"/>
              </a:rPr>
              <a:t>Evolución mensual: +97 personas = 0,91%</a:t>
            </a:r>
          </a:p>
        </p:txBody>
      </p:sp>
      <p:sp>
        <p:nvSpPr>
          <p:cNvPr id="44" name="43 CuadroTexto"/>
          <p:cNvSpPr txBox="1"/>
          <p:nvPr/>
        </p:nvSpPr>
        <p:spPr>
          <a:xfrm>
            <a:off x="5084038" y="4998764"/>
            <a:ext cx="3736433" cy="307777"/>
          </a:xfrm>
          <a:prstGeom prst="rect">
            <a:avLst/>
          </a:prstGeom>
          <a:noFill/>
          <a:ln>
            <a:solidFill>
              <a:schemeClr val="accent4">
                <a:lumMod val="75000"/>
              </a:schemeClr>
            </a:solidFill>
          </a:ln>
        </p:spPr>
        <p:txBody>
          <a:bodyPr wrap="square" rtlCol="0">
            <a:spAutoFit/>
          </a:bodyPr>
          <a:lstStyle/>
          <a:p>
            <a:pPr algn="ctr"/>
            <a:r>
              <a:rPr lang="es-MX" sz="1400" dirty="0" smtClean="0">
                <a:solidFill>
                  <a:schemeClr val="tx2">
                    <a:lumMod val="75000"/>
                  </a:schemeClr>
                </a:solidFill>
                <a:latin typeface="Arial" panose="020B0604020202020204" pitchFamily="34" charset="0"/>
                <a:cs typeface="Arial" panose="020B0604020202020204" pitchFamily="34" charset="0"/>
              </a:rPr>
              <a:t>Evolución interanual: +767 personas = 7,8%</a:t>
            </a:r>
          </a:p>
        </p:txBody>
      </p:sp>
      <p:sp>
        <p:nvSpPr>
          <p:cNvPr id="22" name="21 Flecha abajo"/>
          <p:cNvSpPr/>
          <p:nvPr/>
        </p:nvSpPr>
        <p:spPr>
          <a:xfrm>
            <a:off x="8031039" y="3618064"/>
            <a:ext cx="510267" cy="603024"/>
          </a:xfrm>
          <a:prstGeom prst="down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5" name="44 CuadroTexto"/>
          <p:cNvSpPr txBox="1"/>
          <p:nvPr/>
        </p:nvSpPr>
        <p:spPr>
          <a:xfrm>
            <a:off x="47625" y="6122947"/>
            <a:ext cx="9026971" cy="538609"/>
          </a:xfrm>
          <a:prstGeom prst="rect">
            <a:avLst/>
          </a:prstGeom>
          <a:solidFill>
            <a:schemeClr val="bg1"/>
          </a:solidFill>
          <a:ln w="28575">
            <a:solidFill>
              <a:schemeClr val="accent1">
                <a:lumMod val="75000"/>
              </a:schemeClr>
            </a:solidFill>
          </a:ln>
        </p:spPr>
        <p:txBody>
          <a:bodyPr wrap="square" rtlCol="0" anchor="ctr">
            <a:spAutoFit/>
          </a:bodyPr>
          <a:lstStyle/>
          <a:p>
            <a:r>
              <a:rPr lang="es-MX" sz="1450" dirty="0" smtClean="0">
                <a:solidFill>
                  <a:srgbClr val="17375E"/>
                </a:solidFill>
                <a:latin typeface="Arial" panose="020B0604020202020204" pitchFamily="34" charset="0"/>
                <a:cs typeface="Arial" panose="020B0604020202020204" pitchFamily="34" charset="0"/>
              </a:rPr>
              <a:t>Lejos de estabilizarse o descender, sigue en aumento el número total de personas detenidas en establecimientos del SPF.  El crecimiento es de casi 800 personas respecto al mismo mes del año anterior. </a:t>
            </a:r>
          </a:p>
        </p:txBody>
      </p:sp>
    </p:spTree>
    <p:extLst>
      <p:ext uri="{BB962C8B-B14F-4D97-AF65-F5344CB8AC3E}">
        <p14:creationId xmlns:p14="http://schemas.microsoft.com/office/powerpoint/2010/main" val="3192678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6" name="15 Gráfico"/>
          <p:cNvGraphicFramePr/>
          <p:nvPr>
            <p:extLst>
              <p:ext uri="{D42A27DB-BD31-4B8C-83A1-F6EECF244321}">
                <p14:modId xmlns:p14="http://schemas.microsoft.com/office/powerpoint/2010/main" val="241265018"/>
              </p:ext>
            </p:extLst>
          </p:nvPr>
        </p:nvGraphicFramePr>
        <p:xfrm>
          <a:off x="467544" y="1628800"/>
          <a:ext cx="8136904" cy="2592288"/>
        </p:xfrm>
        <a:graphic>
          <a:graphicData uri="http://schemas.openxmlformats.org/drawingml/2006/chart">
            <c:chart xmlns:c="http://schemas.openxmlformats.org/drawingml/2006/chart" xmlns:r="http://schemas.openxmlformats.org/officeDocument/2006/relationships" r:id="rId3"/>
          </a:graphicData>
        </a:graphic>
      </p:graphicFrame>
      <p:sp>
        <p:nvSpPr>
          <p:cNvPr id="5"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smtClean="0">
                <a:solidFill>
                  <a:srgbClr val="1F497D">
                    <a:lumMod val="75000"/>
                  </a:srgbClr>
                </a:solidFill>
                <a:latin typeface="Arial" pitchFamily="34" charset="0"/>
                <a:cs typeface="Arial" pitchFamily="34" charset="0"/>
              </a:rPr>
              <a:t>Capacidad de alojamiento</a:t>
            </a:r>
            <a:r>
              <a:rPr lang="es-MX" sz="2400" dirty="0">
                <a:solidFill>
                  <a:srgbClr val="1F497D">
                    <a:lumMod val="75000"/>
                  </a:srgbClr>
                </a:solidFill>
                <a:latin typeface="Arial" pitchFamily="34" charset="0"/>
                <a:cs typeface="Arial" pitchFamily="34" charset="0"/>
              </a:rPr>
              <a:t/>
            </a:r>
            <a:br>
              <a:rPr lang="es-MX" sz="2400" dirty="0">
                <a:solidFill>
                  <a:srgbClr val="1F497D">
                    <a:lumMod val="75000"/>
                  </a:srgbClr>
                </a:solidFill>
                <a:latin typeface="Arial" pitchFamily="34" charset="0"/>
                <a:cs typeface="Arial" pitchFamily="34" charset="0"/>
              </a:rPr>
            </a:br>
            <a:endParaRPr lang="es-AR" sz="2400" dirty="0">
              <a:solidFill>
                <a:srgbClr val="1F497D">
                  <a:lumMod val="75000"/>
                </a:srgbClr>
              </a:solidFill>
              <a:latin typeface="Arial" pitchFamily="34" charset="0"/>
              <a:cs typeface="Arial" pitchFamily="34" charset="0"/>
            </a:endParaRPr>
          </a:p>
        </p:txBody>
      </p:sp>
      <p:cxnSp>
        <p:nvCxnSpPr>
          <p:cNvPr id="6"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20" name="19 CuadroTexto"/>
          <p:cNvSpPr txBox="1"/>
          <p:nvPr/>
        </p:nvSpPr>
        <p:spPr>
          <a:xfrm>
            <a:off x="1643670" y="1196752"/>
            <a:ext cx="6272871" cy="276999"/>
          </a:xfrm>
          <a:prstGeom prst="rect">
            <a:avLst/>
          </a:prstGeom>
          <a:noFill/>
        </p:spPr>
        <p:txBody>
          <a:bodyPr wrap="none" rtlCol="0">
            <a:spAutoFit/>
          </a:bodyPr>
          <a:lstStyle/>
          <a:p>
            <a:pPr algn="ctr"/>
            <a:r>
              <a:rPr lang="es-MX" sz="1200" b="1" dirty="0" smtClean="0">
                <a:solidFill>
                  <a:srgbClr val="1F497D">
                    <a:lumMod val="75000"/>
                  </a:srgbClr>
                </a:solidFill>
                <a:latin typeface="Arial" pitchFamily="34" charset="0"/>
                <a:cs typeface="Arial" pitchFamily="34" charset="0"/>
              </a:rPr>
              <a:t>Capacidad de alojamiento vs. Población total alojada en establecimientos del SPF  </a:t>
            </a:r>
            <a:endParaRPr lang="es-AR" sz="1200" b="1" dirty="0">
              <a:solidFill>
                <a:srgbClr val="1F497D">
                  <a:lumMod val="75000"/>
                </a:srgbClr>
              </a:solidFill>
              <a:latin typeface="Arial" pitchFamily="34" charset="0"/>
              <a:cs typeface="Arial" pitchFamily="34" charset="0"/>
            </a:endParaRPr>
          </a:p>
        </p:txBody>
      </p:sp>
      <p:sp>
        <p:nvSpPr>
          <p:cNvPr id="32" name="2 Marcador de contenido"/>
          <p:cNvSpPr txBox="1">
            <a:spLocks/>
          </p:cNvSpPr>
          <p:nvPr/>
        </p:nvSpPr>
        <p:spPr>
          <a:xfrm>
            <a:off x="814503" y="4273064"/>
            <a:ext cx="7665713" cy="792089"/>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AR" sz="1200" dirty="0" smtClean="0">
                <a:solidFill>
                  <a:srgbClr val="1F497D">
                    <a:lumMod val="75000"/>
                  </a:srgbClr>
                </a:solidFill>
                <a:latin typeface="Arial" pitchFamily="34" charset="0"/>
                <a:cs typeface="Arial" pitchFamily="34" charset="0"/>
              </a:rPr>
              <a:t>Cada mes </a:t>
            </a:r>
            <a:r>
              <a:rPr lang="es-AR" sz="1200" dirty="0">
                <a:solidFill>
                  <a:srgbClr val="1F497D">
                    <a:lumMod val="75000"/>
                  </a:srgbClr>
                </a:solidFill>
                <a:latin typeface="Arial" pitchFamily="34" charset="0"/>
                <a:cs typeface="Arial" pitchFamily="34" charset="0"/>
              </a:rPr>
              <a:t>el SPF </a:t>
            </a:r>
            <a:r>
              <a:rPr lang="es-AR" sz="1200" dirty="0" smtClean="0">
                <a:solidFill>
                  <a:srgbClr val="1F497D">
                    <a:lumMod val="75000"/>
                  </a:srgbClr>
                </a:solidFill>
                <a:latin typeface="Arial" pitchFamily="34" charset="0"/>
                <a:cs typeface="Arial" pitchFamily="34" charset="0"/>
              </a:rPr>
              <a:t>publica, junto </a:t>
            </a:r>
            <a:r>
              <a:rPr lang="es-AR" sz="1200" dirty="0">
                <a:solidFill>
                  <a:srgbClr val="1F497D">
                    <a:lumMod val="75000"/>
                  </a:srgbClr>
                </a:solidFill>
                <a:latin typeface="Arial" pitchFamily="34" charset="0"/>
                <a:cs typeface="Arial" pitchFamily="34" charset="0"/>
              </a:rPr>
              <a:t>con los datos de población </a:t>
            </a:r>
            <a:r>
              <a:rPr lang="es-AR" sz="1200" dirty="0" smtClean="0">
                <a:solidFill>
                  <a:srgbClr val="1F497D">
                    <a:lumMod val="75000"/>
                  </a:srgbClr>
                </a:solidFill>
                <a:latin typeface="Arial" pitchFamily="34" charset="0"/>
                <a:cs typeface="Arial" pitchFamily="34" charset="0"/>
              </a:rPr>
              <a:t>penal el </a:t>
            </a:r>
            <a:r>
              <a:rPr lang="es-AR" sz="1200" dirty="0">
                <a:solidFill>
                  <a:srgbClr val="1F497D">
                    <a:lumMod val="75000"/>
                  </a:srgbClr>
                </a:solidFill>
                <a:latin typeface="Arial" pitchFamily="34" charset="0"/>
                <a:cs typeface="Arial" pitchFamily="34" charset="0"/>
              </a:rPr>
              <a:t>cupo de </a:t>
            </a:r>
            <a:r>
              <a:rPr lang="es-AR" sz="1200" dirty="0" smtClean="0">
                <a:solidFill>
                  <a:srgbClr val="1F497D">
                    <a:lumMod val="75000"/>
                  </a:srgbClr>
                </a:solidFill>
                <a:latin typeface="Arial" pitchFamily="34" charset="0"/>
                <a:cs typeface="Arial" pitchFamily="34" charset="0"/>
              </a:rPr>
              <a:t>sus establecimientos denominado </a:t>
            </a:r>
            <a:r>
              <a:rPr lang="es-AR" sz="1200" b="1" dirty="0" smtClean="0">
                <a:solidFill>
                  <a:srgbClr val="1F497D">
                    <a:lumMod val="75000"/>
                  </a:srgbClr>
                </a:solidFill>
                <a:latin typeface="Arial" pitchFamily="34" charset="0"/>
                <a:cs typeface="Arial" pitchFamily="34" charset="0"/>
              </a:rPr>
              <a:t>“capacidad </a:t>
            </a:r>
            <a:r>
              <a:rPr lang="es-AR" sz="1200" b="1" dirty="0">
                <a:solidFill>
                  <a:srgbClr val="1F497D">
                    <a:lumMod val="75000"/>
                  </a:srgbClr>
                </a:solidFill>
                <a:latin typeface="Arial" pitchFamily="34" charset="0"/>
                <a:cs typeface="Arial" pitchFamily="34" charset="0"/>
              </a:rPr>
              <a:t>real de alojamiento”</a:t>
            </a:r>
            <a:r>
              <a:rPr lang="es-AR" sz="1200" dirty="0">
                <a:solidFill>
                  <a:srgbClr val="1F497D">
                    <a:lumMod val="75000"/>
                  </a:srgbClr>
                </a:solidFill>
                <a:latin typeface="Arial" pitchFamily="34" charset="0"/>
                <a:cs typeface="Arial" pitchFamily="34" charset="0"/>
              </a:rPr>
              <a:t>. E</a:t>
            </a:r>
            <a:r>
              <a:rPr lang="es-AR" sz="1200" dirty="0" smtClean="0">
                <a:solidFill>
                  <a:srgbClr val="1F497D">
                    <a:lumMod val="75000"/>
                  </a:srgbClr>
                </a:solidFill>
                <a:latin typeface="Arial" pitchFamily="34" charset="0"/>
                <a:cs typeface="Arial" pitchFamily="34" charset="0"/>
              </a:rPr>
              <a:t>l </a:t>
            </a:r>
            <a:r>
              <a:rPr lang="es-AR" sz="1200" dirty="0">
                <a:solidFill>
                  <a:srgbClr val="1F497D">
                    <a:lumMod val="75000"/>
                  </a:srgbClr>
                </a:solidFill>
                <a:latin typeface="Arial" pitchFamily="34" charset="0"/>
                <a:cs typeface="Arial" pitchFamily="34" charset="0"/>
              </a:rPr>
              <a:t>SPF </a:t>
            </a:r>
            <a:r>
              <a:rPr lang="es-AR" sz="1200" b="1" dirty="0">
                <a:solidFill>
                  <a:srgbClr val="1F497D">
                    <a:lumMod val="75000"/>
                  </a:srgbClr>
                </a:solidFill>
                <a:latin typeface="Arial" pitchFamily="34" charset="0"/>
                <a:cs typeface="Arial" pitchFamily="34" charset="0"/>
              </a:rPr>
              <a:t>no define cuál es el estándar de metros</a:t>
            </a:r>
            <a:r>
              <a:rPr lang="es-AR" sz="1200" dirty="0">
                <a:solidFill>
                  <a:srgbClr val="1F497D">
                    <a:lumMod val="75000"/>
                  </a:srgbClr>
                </a:solidFill>
                <a:latin typeface="Arial" pitchFamily="34" charset="0"/>
                <a:cs typeface="Arial" pitchFamily="34" charset="0"/>
              </a:rPr>
              <a:t> por persona que utiliza, ni la metodología de </a:t>
            </a:r>
            <a:r>
              <a:rPr lang="es-AR" sz="1200" dirty="0" smtClean="0">
                <a:solidFill>
                  <a:srgbClr val="1F497D">
                    <a:lumMod val="75000"/>
                  </a:srgbClr>
                </a:solidFill>
                <a:latin typeface="Arial" pitchFamily="34" charset="0"/>
                <a:cs typeface="Arial" pitchFamily="34" charset="0"/>
              </a:rPr>
              <a:t>cálculo.</a:t>
            </a:r>
            <a:r>
              <a:rPr lang="es-AR" sz="900" dirty="0" smtClean="0">
                <a:solidFill>
                  <a:srgbClr val="CC3300"/>
                </a:solidFill>
                <a:latin typeface="Arial" pitchFamily="34" charset="0"/>
                <a:cs typeface="Arial" pitchFamily="34" charset="0"/>
              </a:rPr>
              <a:t> </a:t>
            </a:r>
            <a:endParaRPr lang="es-AR" sz="900" dirty="0">
              <a:solidFill>
                <a:srgbClr val="CC3300"/>
              </a:solidFill>
              <a:latin typeface="Arial" pitchFamily="34" charset="0"/>
              <a:cs typeface="Arial" pitchFamily="34" charset="0"/>
            </a:endParaRPr>
          </a:p>
          <a:p>
            <a:pPr marL="0" indent="0">
              <a:buNone/>
            </a:pPr>
            <a:endParaRPr lang="es-AR" sz="1600" dirty="0">
              <a:solidFill>
                <a:srgbClr val="1F497D">
                  <a:lumMod val="75000"/>
                </a:srgbClr>
              </a:solidFill>
              <a:latin typeface="Arial" pitchFamily="34" charset="0"/>
              <a:cs typeface="Arial" pitchFamily="34" charset="0"/>
            </a:endParaRPr>
          </a:p>
        </p:txBody>
      </p:sp>
      <p:sp>
        <p:nvSpPr>
          <p:cNvPr id="12" name="11 Rectángulo"/>
          <p:cNvSpPr/>
          <p:nvPr/>
        </p:nvSpPr>
        <p:spPr>
          <a:xfrm>
            <a:off x="182205" y="5664150"/>
            <a:ext cx="8791808" cy="1120320"/>
          </a:xfrm>
          <a:prstGeom prst="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AR" dirty="0"/>
          </a:p>
        </p:txBody>
      </p:sp>
      <p:sp>
        <p:nvSpPr>
          <p:cNvPr id="13" name="12 Rectángulo"/>
          <p:cNvSpPr/>
          <p:nvPr/>
        </p:nvSpPr>
        <p:spPr>
          <a:xfrm>
            <a:off x="251520" y="5664150"/>
            <a:ext cx="8722493" cy="1077218"/>
          </a:xfrm>
          <a:prstGeom prst="rect">
            <a:avLst/>
          </a:prstGeom>
        </p:spPr>
        <p:txBody>
          <a:bodyPr wrap="square">
            <a:spAutoFit/>
          </a:bodyPr>
          <a:lstStyle/>
          <a:p>
            <a:pPr algn="just"/>
            <a:r>
              <a:rPr lang="es-AR" sz="1600" dirty="0" smtClean="0">
                <a:solidFill>
                  <a:srgbClr val="17375E"/>
                </a:solidFill>
                <a:latin typeface="Arial" pitchFamily="34" charset="0"/>
                <a:cs typeface="Arial" pitchFamily="34" charset="0"/>
              </a:rPr>
              <a:t>El SPF reporta un salto en la capacidad de alojamiento, según informan, este número es la resultante de la capacidad ideal de alojamiento del complejo al cual se le restan celdas inhabilitadas por refacciones, restricciones judiciales, etc. Se desconoce igualmente el motivo del incremento en las plazas disponibles informadas por las unidades.   </a:t>
            </a:r>
            <a:endParaRPr lang="es-AR" sz="1600" dirty="0">
              <a:solidFill>
                <a:srgbClr val="17375E"/>
              </a:solidFill>
              <a:latin typeface="Arial" pitchFamily="34" charset="0"/>
              <a:cs typeface="Arial" pitchFamily="34" charset="0"/>
            </a:endParaRPr>
          </a:p>
        </p:txBody>
      </p:sp>
      <p:grpSp>
        <p:nvGrpSpPr>
          <p:cNvPr id="9" name="8 Grupo"/>
          <p:cNvGrpSpPr/>
          <p:nvPr/>
        </p:nvGrpSpPr>
        <p:grpSpPr>
          <a:xfrm>
            <a:off x="374568" y="2074293"/>
            <a:ext cx="432805" cy="49183"/>
            <a:chOff x="547384" y="2452787"/>
            <a:chExt cx="432805" cy="49183"/>
          </a:xfrm>
          <a:solidFill>
            <a:schemeClr val="accent2"/>
          </a:solidFill>
        </p:grpSpPr>
        <p:cxnSp>
          <p:nvCxnSpPr>
            <p:cNvPr id="15" name="14 Conector recto"/>
            <p:cNvCxnSpPr/>
            <p:nvPr/>
          </p:nvCxnSpPr>
          <p:spPr>
            <a:xfrm>
              <a:off x="547384" y="2472680"/>
              <a:ext cx="432805" cy="0"/>
            </a:xfrm>
            <a:prstGeom prst="line">
              <a:avLst/>
            </a:prstGeom>
            <a:grpFill/>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3 Rectángulo"/>
            <p:cNvSpPr/>
            <p:nvPr/>
          </p:nvSpPr>
          <p:spPr>
            <a:xfrm>
              <a:off x="718563" y="2452787"/>
              <a:ext cx="60852" cy="49183"/>
            </a:xfrm>
            <a:prstGeom prst="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atin typeface="Arial" panose="020B0604020202020204" pitchFamily="34" charset="0"/>
                <a:cs typeface="Arial" panose="020B0604020202020204" pitchFamily="34" charset="0"/>
              </a:endParaRPr>
            </a:p>
          </p:txBody>
        </p:sp>
      </p:grpSp>
      <p:grpSp>
        <p:nvGrpSpPr>
          <p:cNvPr id="8" name="7 Grupo"/>
          <p:cNvGrpSpPr/>
          <p:nvPr/>
        </p:nvGrpSpPr>
        <p:grpSpPr>
          <a:xfrm>
            <a:off x="374568" y="2589741"/>
            <a:ext cx="432805" cy="72008"/>
            <a:chOff x="539174" y="2284276"/>
            <a:chExt cx="432805" cy="72008"/>
          </a:xfrm>
          <a:solidFill>
            <a:schemeClr val="accent1"/>
          </a:solidFill>
        </p:grpSpPr>
        <p:cxnSp>
          <p:nvCxnSpPr>
            <p:cNvPr id="3" name="2 Conector recto"/>
            <p:cNvCxnSpPr/>
            <p:nvPr/>
          </p:nvCxnSpPr>
          <p:spPr>
            <a:xfrm>
              <a:off x="539174" y="2320280"/>
              <a:ext cx="432805" cy="0"/>
            </a:xfrm>
            <a:prstGeom prst="line">
              <a:avLst/>
            </a:prstGeom>
            <a:grpFill/>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6 Rombo"/>
            <p:cNvSpPr/>
            <p:nvPr/>
          </p:nvSpPr>
          <p:spPr>
            <a:xfrm>
              <a:off x="716827" y="2284276"/>
              <a:ext cx="93992" cy="72008"/>
            </a:xfrm>
            <a:prstGeom prst="diamond">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atin typeface="Arial" panose="020B0604020202020204" pitchFamily="34" charset="0"/>
                <a:cs typeface="Arial" panose="020B0604020202020204" pitchFamily="34" charset="0"/>
              </a:endParaRPr>
            </a:p>
          </p:txBody>
        </p:sp>
      </p:grpSp>
      <p:sp>
        <p:nvSpPr>
          <p:cNvPr id="10" name="9 CuadroTexto"/>
          <p:cNvSpPr txBox="1"/>
          <p:nvPr/>
        </p:nvSpPr>
        <p:spPr>
          <a:xfrm>
            <a:off x="107504" y="2181416"/>
            <a:ext cx="966932" cy="369332"/>
          </a:xfrm>
          <a:prstGeom prst="rect">
            <a:avLst/>
          </a:prstGeom>
          <a:noFill/>
        </p:spPr>
        <p:txBody>
          <a:bodyPr wrap="none" rtlCol="0">
            <a:spAutoFit/>
          </a:bodyPr>
          <a:lstStyle/>
          <a:p>
            <a:pPr algn="ctr"/>
            <a:r>
              <a:rPr lang="es-MX" sz="900" dirty="0" smtClean="0">
                <a:latin typeface="Arial" panose="020B0604020202020204" pitchFamily="34" charset="0"/>
                <a:cs typeface="Arial" panose="020B0604020202020204" pitchFamily="34" charset="0"/>
              </a:rPr>
              <a:t>Capacidad</a:t>
            </a:r>
          </a:p>
          <a:p>
            <a:pPr algn="ctr"/>
            <a:r>
              <a:rPr lang="es-MX" sz="900" dirty="0" smtClean="0">
                <a:latin typeface="Arial" panose="020B0604020202020204" pitchFamily="34" charset="0"/>
                <a:cs typeface="Arial" panose="020B0604020202020204" pitchFamily="34" charset="0"/>
              </a:rPr>
              <a:t> de alojamiento</a:t>
            </a:r>
            <a:endParaRPr lang="es-AR" sz="900" dirty="0">
              <a:latin typeface="Arial" panose="020B0604020202020204" pitchFamily="34" charset="0"/>
              <a:cs typeface="Arial" panose="020B0604020202020204" pitchFamily="34" charset="0"/>
            </a:endParaRPr>
          </a:p>
        </p:txBody>
      </p:sp>
      <p:sp>
        <p:nvSpPr>
          <p:cNvPr id="19" name="18 CuadroTexto"/>
          <p:cNvSpPr txBox="1"/>
          <p:nvPr/>
        </p:nvSpPr>
        <p:spPr>
          <a:xfrm>
            <a:off x="245363" y="2761406"/>
            <a:ext cx="691215" cy="230832"/>
          </a:xfrm>
          <a:prstGeom prst="rect">
            <a:avLst/>
          </a:prstGeom>
          <a:noFill/>
        </p:spPr>
        <p:txBody>
          <a:bodyPr wrap="none" rtlCol="0">
            <a:spAutoFit/>
          </a:bodyPr>
          <a:lstStyle/>
          <a:p>
            <a:r>
              <a:rPr lang="es-MX" sz="900" dirty="0" smtClean="0">
                <a:latin typeface="Arial" panose="020B0604020202020204" pitchFamily="34" charset="0"/>
                <a:cs typeface="Arial" panose="020B0604020202020204" pitchFamily="34" charset="0"/>
              </a:rPr>
              <a:t>Población</a:t>
            </a:r>
            <a:endParaRPr lang="es-AR" sz="900" dirty="0">
              <a:latin typeface="Arial" panose="020B0604020202020204" pitchFamily="34" charset="0"/>
              <a:cs typeface="Arial" panose="020B060402020202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1809555828"/>
              </p:ext>
            </p:extLst>
          </p:nvPr>
        </p:nvGraphicFramePr>
        <p:xfrm>
          <a:off x="467544" y="3269208"/>
          <a:ext cx="8053384" cy="303808"/>
        </p:xfrm>
        <a:graphic>
          <a:graphicData uri="http://schemas.openxmlformats.org/drawingml/2006/table">
            <a:tbl>
              <a:tblPr firstRow="1" bandRow="1">
                <a:tableStyleId>{5C22544A-7EE6-4342-B048-85BDC9FD1C3A}</a:tableStyleId>
              </a:tblPr>
              <a:tblGrid>
                <a:gridCol w="548609"/>
                <a:gridCol w="413387"/>
                <a:gridCol w="413387"/>
                <a:gridCol w="413387"/>
                <a:gridCol w="494226"/>
                <a:gridCol w="443876"/>
                <a:gridCol w="443876"/>
                <a:gridCol w="443876"/>
                <a:gridCol w="443876"/>
                <a:gridCol w="443876"/>
                <a:gridCol w="443876"/>
                <a:gridCol w="443876"/>
                <a:gridCol w="443876"/>
                <a:gridCol w="443876"/>
                <a:gridCol w="443876"/>
                <a:gridCol w="443876"/>
                <a:gridCol w="443876"/>
                <a:gridCol w="443876"/>
              </a:tblGrid>
              <a:tr h="303808">
                <a:tc>
                  <a:txBody>
                    <a:bodyPr/>
                    <a:lstStyle/>
                    <a:p>
                      <a:r>
                        <a:rPr lang="es-AR" sz="700" dirty="0" err="1" smtClean="0">
                          <a:latin typeface="Arial" panose="020B0604020202020204" pitchFamily="34" charset="0"/>
                          <a:cs typeface="Arial" panose="020B0604020202020204" pitchFamily="34" charset="0"/>
                        </a:rPr>
                        <a:t>Dif</a:t>
                      </a:r>
                      <a:r>
                        <a:rPr lang="es-AR" sz="700" dirty="0" smtClean="0">
                          <a:latin typeface="Arial" panose="020B0604020202020204" pitchFamily="34" charset="0"/>
                          <a:cs typeface="Arial" panose="020B0604020202020204" pitchFamily="34" charset="0"/>
                        </a:rPr>
                        <a:t>.</a:t>
                      </a:r>
                      <a:endParaRPr lang="es-AR" sz="700" dirty="0">
                        <a:latin typeface="Arial" panose="020B0604020202020204" pitchFamily="34" charset="0"/>
                        <a:cs typeface="Arial" panose="020B0604020202020204" pitchFamily="34" charset="0"/>
                      </a:endParaRPr>
                    </a:p>
                  </a:txBody>
                  <a:tcPr anchor="ctr" anchorCtr="1"/>
                </a:tc>
                <a:tc>
                  <a:txBody>
                    <a:bodyPr/>
                    <a:lstStyle/>
                    <a:p>
                      <a:pPr algn="ctr"/>
                      <a:r>
                        <a:rPr lang="es-MX" sz="700" dirty="0" smtClean="0">
                          <a:latin typeface="Arial" panose="020B0604020202020204" pitchFamily="34" charset="0"/>
                          <a:cs typeface="Arial" panose="020B0604020202020204" pitchFamily="34" charset="0"/>
                        </a:rPr>
                        <a:t>+886</a:t>
                      </a:r>
                      <a:endParaRPr lang="es-AR" sz="700" dirty="0">
                        <a:latin typeface="Arial" panose="020B0604020202020204" pitchFamily="34" charset="0"/>
                        <a:cs typeface="Arial" panose="020B0604020202020204" pitchFamily="34" charset="0"/>
                      </a:endParaRPr>
                    </a:p>
                  </a:txBody>
                  <a:tcPr marL="108000" anchor="ctr" anchorCtr="1"/>
                </a:tc>
                <a:tc>
                  <a:txBody>
                    <a:bodyPr/>
                    <a:lstStyle/>
                    <a:p>
                      <a:pPr algn="ctr"/>
                      <a:r>
                        <a:rPr lang="es-MX" sz="700" dirty="0" smtClean="0">
                          <a:latin typeface="Arial" panose="020B0604020202020204" pitchFamily="34" charset="0"/>
                          <a:cs typeface="Arial" panose="020B0604020202020204" pitchFamily="34" charset="0"/>
                        </a:rPr>
                        <a:t>+787</a:t>
                      </a:r>
                      <a:endParaRPr lang="es-AR" sz="700" dirty="0">
                        <a:latin typeface="Arial" panose="020B0604020202020204" pitchFamily="34" charset="0"/>
                        <a:cs typeface="Arial" panose="020B0604020202020204" pitchFamily="34" charset="0"/>
                      </a:endParaRPr>
                    </a:p>
                  </a:txBody>
                  <a:tcPr marL="108000" anchor="ctr" anchorCtr="1"/>
                </a:tc>
                <a:tc>
                  <a:txBody>
                    <a:bodyPr/>
                    <a:lstStyle/>
                    <a:p>
                      <a:pPr algn="ctr"/>
                      <a:r>
                        <a:rPr lang="es-MX" sz="700" dirty="0" smtClean="0">
                          <a:latin typeface="Arial" panose="020B0604020202020204" pitchFamily="34" charset="0"/>
                          <a:cs typeface="Arial" panose="020B0604020202020204" pitchFamily="34" charset="0"/>
                        </a:rPr>
                        <a:t>+747</a:t>
                      </a:r>
                      <a:endParaRPr lang="es-AR" sz="700" dirty="0">
                        <a:latin typeface="Arial" panose="020B0604020202020204" pitchFamily="34" charset="0"/>
                        <a:cs typeface="Arial" panose="020B0604020202020204" pitchFamily="34" charset="0"/>
                      </a:endParaRPr>
                    </a:p>
                  </a:txBody>
                  <a:tcPr marL="108000" anchor="ctr" anchorCtr="1"/>
                </a:tc>
                <a:tc>
                  <a:txBody>
                    <a:bodyPr/>
                    <a:lstStyle/>
                    <a:p>
                      <a:pPr algn="ctr"/>
                      <a:r>
                        <a:rPr lang="es-MX" sz="700" dirty="0" smtClean="0">
                          <a:latin typeface="Arial" panose="020B0604020202020204" pitchFamily="34" charset="0"/>
                          <a:cs typeface="Arial" panose="020B0604020202020204" pitchFamily="34" charset="0"/>
                        </a:rPr>
                        <a:t>+988</a:t>
                      </a:r>
                      <a:endParaRPr lang="es-AR" sz="700" dirty="0">
                        <a:latin typeface="Arial" panose="020B0604020202020204" pitchFamily="34" charset="0"/>
                        <a:cs typeface="Arial" panose="020B0604020202020204" pitchFamily="34" charset="0"/>
                      </a:endParaRPr>
                    </a:p>
                  </a:txBody>
                  <a:tcPr marL="108000" anchor="ctr" anchorCtr="1"/>
                </a:tc>
                <a:tc>
                  <a:txBody>
                    <a:bodyPr/>
                    <a:lstStyle/>
                    <a:p>
                      <a:pPr algn="ctr"/>
                      <a:r>
                        <a:rPr lang="es-MX" sz="700" dirty="0" smtClean="0">
                          <a:latin typeface="Arial" panose="020B0604020202020204" pitchFamily="34" charset="0"/>
                          <a:cs typeface="Arial" panose="020B0604020202020204" pitchFamily="34" charset="0"/>
                        </a:rPr>
                        <a:t>+940</a:t>
                      </a:r>
                      <a:endParaRPr lang="es-AR" sz="700" dirty="0">
                        <a:latin typeface="Arial" panose="020B0604020202020204" pitchFamily="34" charset="0"/>
                        <a:cs typeface="Arial" panose="020B0604020202020204" pitchFamily="34" charset="0"/>
                      </a:endParaRPr>
                    </a:p>
                  </a:txBody>
                  <a:tcPr marL="108000" anchor="ctr" anchorCtr="1"/>
                </a:tc>
                <a:tc>
                  <a:txBody>
                    <a:bodyPr/>
                    <a:lstStyle/>
                    <a:p>
                      <a:pPr algn="ctr"/>
                      <a:r>
                        <a:rPr lang="es-MX" sz="700" dirty="0" smtClean="0">
                          <a:latin typeface="Arial" panose="020B0604020202020204" pitchFamily="34" charset="0"/>
                          <a:cs typeface="Arial" panose="020B0604020202020204" pitchFamily="34" charset="0"/>
                        </a:rPr>
                        <a:t>+901</a:t>
                      </a:r>
                      <a:endParaRPr lang="es-AR" sz="700" dirty="0">
                        <a:latin typeface="Arial" panose="020B0604020202020204" pitchFamily="34" charset="0"/>
                        <a:cs typeface="Arial" panose="020B0604020202020204" pitchFamily="34" charset="0"/>
                      </a:endParaRPr>
                    </a:p>
                  </a:txBody>
                  <a:tcPr marL="108000" anchor="ctr" anchorCtr="1"/>
                </a:tc>
                <a:tc>
                  <a:txBody>
                    <a:bodyPr/>
                    <a:lstStyle/>
                    <a:p>
                      <a:pPr algn="ctr"/>
                      <a:r>
                        <a:rPr lang="es-MX" sz="700" dirty="0" smtClean="0">
                          <a:latin typeface="Arial" panose="020B0604020202020204" pitchFamily="34" charset="0"/>
                          <a:cs typeface="Arial" panose="020B0604020202020204" pitchFamily="34" charset="0"/>
                        </a:rPr>
                        <a:t>+924</a:t>
                      </a:r>
                      <a:endParaRPr lang="es-AR" sz="700" dirty="0">
                        <a:latin typeface="Arial" panose="020B0604020202020204" pitchFamily="34" charset="0"/>
                        <a:cs typeface="Arial" panose="020B0604020202020204" pitchFamily="34" charset="0"/>
                      </a:endParaRPr>
                    </a:p>
                  </a:txBody>
                  <a:tcPr marL="108000" anchor="ctr" anchorCtr="1"/>
                </a:tc>
                <a:tc>
                  <a:txBody>
                    <a:bodyPr/>
                    <a:lstStyle/>
                    <a:p>
                      <a:pPr algn="ctr"/>
                      <a:r>
                        <a:rPr lang="es-MX" sz="700" dirty="0" smtClean="0">
                          <a:latin typeface="Arial" panose="020B0604020202020204" pitchFamily="34" charset="0"/>
                          <a:cs typeface="Arial" panose="020B0604020202020204" pitchFamily="34" charset="0"/>
                        </a:rPr>
                        <a:t>+765</a:t>
                      </a:r>
                      <a:endParaRPr lang="es-AR" sz="700" dirty="0">
                        <a:latin typeface="Arial" panose="020B0604020202020204" pitchFamily="34" charset="0"/>
                        <a:cs typeface="Arial" panose="020B0604020202020204" pitchFamily="34" charset="0"/>
                      </a:endParaRPr>
                    </a:p>
                  </a:txBody>
                  <a:tcPr marL="108000" anchor="ctr" anchorCtr="1"/>
                </a:tc>
                <a:tc>
                  <a:txBody>
                    <a:bodyPr/>
                    <a:lstStyle/>
                    <a:p>
                      <a:pPr algn="ctr"/>
                      <a:r>
                        <a:rPr lang="es-MX" sz="700" dirty="0" smtClean="0">
                          <a:latin typeface="Arial" panose="020B0604020202020204" pitchFamily="34" charset="0"/>
                          <a:cs typeface="Arial" panose="020B0604020202020204" pitchFamily="34" charset="0"/>
                        </a:rPr>
                        <a:t>+774</a:t>
                      </a:r>
                      <a:endParaRPr lang="es-AR" sz="700" dirty="0">
                        <a:latin typeface="Arial" panose="020B0604020202020204" pitchFamily="34" charset="0"/>
                        <a:cs typeface="Arial" panose="020B0604020202020204" pitchFamily="34" charset="0"/>
                      </a:endParaRPr>
                    </a:p>
                  </a:txBody>
                  <a:tcPr marL="108000" anchor="ctr" anchorCtr="1"/>
                </a:tc>
                <a:tc>
                  <a:txBody>
                    <a:bodyPr/>
                    <a:lstStyle/>
                    <a:p>
                      <a:pPr algn="ctr"/>
                      <a:r>
                        <a:rPr lang="es-MX" sz="700" dirty="0" smtClean="0">
                          <a:latin typeface="Arial" panose="020B0604020202020204" pitchFamily="34" charset="0"/>
                          <a:cs typeface="Arial" panose="020B0604020202020204" pitchFamily="34" charset="0"/>
                        </a:rPr>
                        <a:t>+806</a:t>
                      </a:r>
                      <a:endParaRPr lang="es-AR" sz="700" dirty="0">
                        <a:latin typeface="Arial" panose="020B0604020202020204" pitchFamily="34" charset="0"/>
                        <a:cs typeface="Arial" panose="020B0604020202020204" pitchFamily="34" charset="0"/>
                      </a:endParaRPr>
                    </a:p>
                  </a:txBody>
                  <a:tcPr marL="108000" anchor="ctr" anchorCtr="1"/>
                </a:tc>
                <a:tc>
                  <a:txBody>
                    <a:bodyPr/>
                    <a:lstStyle/>
                    <a:p>
                      <a:pPr algn="ctr"/>
                      <a:r>
                        <a:rPr lang="es-MX" sz="700" dirty="0" smtClean="0">
                          <a:latin typeface="Arial" panose="020B0604020202020204" pitchFamily="34" charset="0"/>
                          <a:cs typeface="Arial" panose="020B0604020202020204" pitchFamily="34" charset="0"/>
                        </a:rPr>
                        <a:t>+816</a:t>
                      </a:r>
                      <a:endParaRPr lang="es-AR" sz="700" dirty="0">
                        <a:latin typeface="Arial" panose="020B0604020202020204" pitchFamily="34" charset="0"/>
                        <a:cs typeface="Arial" panose="020B0604020202020204" pitchFamily="34" charset="0"/>
                      </a:endParaRPr>
                    </a:p>
                  </a:txBody>
                  <a:tcPr marL="108000" anchor="ctr" anchorCtr="1"/>
                </a:tc>
                <a:tc>
                  <a:txBody>
                    <a:bodyPr/>
                    <a:lstStyle/>
                    <a:p>
                      <a:pPr algn="ctr"/>
                      <a:r>
                        <a:rPr lang="es-MX" sz="700" dirty="0" smtClean="0">
                          <a:latin typeface="Arial" panose="020B0604020202020204" pitchFamily="34" charset="0"/>
                          <a:cs typeface="Arial" panose="020B0604020202020204" pitchFamily="34" charset="0"/>
                        </a:rPr>
                        <a:t>+630</a:t>
                      </a:r>
                      <a:endParaRPr lang="es-AR" sz="700" dirty="0">
                        <a:latin typeface="Arial" panose="020B0604020202020204" pitchFamily="34" charset="0"/>
                        <a:cs typeface="Arial" panose="020B0604020202020204" pitchFamily="34" charset="0"/>
                      </a:endParaRPr>
                    </a:p>
                  </a:txBody>
                  <a:tcPr marL="108000" anchor="ctr" anchorCtr="1"/>
                </a:tc>
                <a:tc>
                  <a:txBody>
                    <a:bodyPr/>
                    <a:lstStyle/>
                    <a:p>
                      <a:pPr algn="ctr"/>
                      <a:r>
                        <a:rPr lang="es-MX" sz="700" dirty="0" smtClean="0">
                          <a:latin typeface="Arial" panose="020B0604020202020204" pitchFamily="34" charset="0"/>
                          <a:cs typeface="Arial" panose="020B0604020202020204" pitchFamily="34" charset="0"/>
                        </a:rPr>
                        <a:t>+579</a:t>
                      </a:r>
                      <a:endParaRPr lang="es-AR" sz="700" dirty="0">
                        <a:latin typeface="Arial" panose="020B0604020202020204" pitchFamily="34" charset="0"/>
                        <a:cs typeface="Arial" panose="020B0604020202020204" pitchFamily="34" charset="0"/>
                      </a:endParaRPr>
                    </a:p>
                  </a:txBody>
                  <a:tcPr marL="108000" anchor="ctr" anchorCtr="1"/>
                </a:tc>
                <a:tc>
                  <a:txBody>
                    <a:bodyPr/>
                    <a:lstStyle/>
                    <a:p>
                      <a:pPr algn="ctr"/>
                      <a:r>
                        <a:rPr lang="es-MX" sz="700" dirty="0" smtClean="0">
                          <a:latin typeface="Arial" panose="020B0604020202020204" pitchFamily="34" charset="0"/>
                          <a:cs typeface="Arial" panose="020B0604020202020204" pitchFamily="34" charset="0"/>
                        </a:rPr>
                        <a:t>+429</a:t>
                      </a:r>
                      <a:endParaRPr lang="es-AR" sz="700" dirty="0">
                        <a:latin typeface="Arial" panose="020B0604020202020204" pitchFamily="34" charset="0"/>
                        <a:cs typeface="Arial" panose="020B0604020202020204" pitchFamily="34" charset="0"/>
                      </a:endParaRPr>
                    </a:p>
                  </a:txBody>
                  <a:tcPr marL="108000" anchor="ctr" anchorCtr="1"/>
                </a:tc>
                <a:tc>
                  <a:txBody>
                    <a:bodyPr/>
                    <a:lstStyle/>
                    <a:p>
                      <a:pPr algn="ctr"/>
                      <a:r>
                        <a:rPr lang="es-MX" sz="700" dirty="0" smtClean="0">
                          <a:latin typeface="Arial" panose="020B0604020202020204" pitchFamily="34" charset="0"/>
                          <a:cs typeface="Arial" panose="020B0604020202020204" pitchFamily="34" charset="0"/>
                        </a:rPr>
                        <a:t>+465</a:t>
                      </a:r>
                      <a:endParaRPr lang="es-AR" sz="700" dirty="0">
                        <a:latin typeface="Arial" panose="020B0604020202020204" pitchFamily="34" charset="0"/>
                        <a:cs typeface="Arial" panose="020B0604020202020204" pitchFamily="34" charset="0"/>
                      </a:endParaRPr>
                    </a:p>
                  </a:txBody>
                  <a:tcPr marL="108000" anchor="ctr" anchorCtr="1"/>
                </a:tc>
                <a:tc>
                  <a:txBody>
                    <a:bodyPr/>
                    <a:lstStyle/>
                    <a:p>
                      <a:pPr algn="ctr"/>
                      <a:r>
                        <a:rPr lang="es-MX" sz="700" dirty="0" smtClean="0">
                          <a:latin typeface="Arial" panose="020B0604020202020204" pitchFamily="34" charset="0"/>
                          <a:cs typeface="Arial" panose="020B0604020202020204" pitchFamily="34" charset="0"/>
                        </a:rPr>
                        <a:t>+647</a:t>
                      </a:r>
                      <a:endParaRPr lang="es-AR" sz="700" dirty="0">
                        <a:latin typeface="Arial" panose="020B0604020202020204" pitchFamily="34" charset="0"/>
                        <a:cs typeface="Arial" panose="020B0604020202020204" pitchFamily="34" charset="0"/>
                      </a:endParaRPr>
                    </a:p>
                  </a:txBody>
                  <a:tcPr marL="108000" anchor="ctr" anchorCtr="1"/>
                </a:tc>
                <a:tc>
                  <a:txBody>
                    <a:bodyPr/>
                    <a:lstStyle/>
                    <a:p>
                      <a:pPr algn="ctr"/>
                      <a:r>
                        <a:rPr lang="es-MX" sz="700" dirty="0" smtClean="0">
                          <a:latin typeface="Arial" panose="020B0604020202020204" pitchFamily="34" charset="0"/>
                          <a:cs typeface="Arial" panose="020B0604020202020204" pitchFamily="34" charset="0"/>
                        </a:rPr>
                        <a:t>+521</a:t>
                      </a:r>
                      <a:endParaRPr lang="es-AR" sz="700" dirty="0">
                        <a:latin typeface="Arial" panose="020B0604020202020204" pitchFamily="34" charset="0"/>
                        <a:cs typeface="Arial" panose="020B0604020202020204" pitchFamily="34" charset="0"/>
                      </a:endParaRPr>
                    </a:p>
                  </a:txBody>
                  <a:tcPr marL="108000" anchor="ctr" anchorCtr="1"/>
                </a:tc>
              </a:tr>
            </a:tbl>
          </a:graphicData>
        </a:graphic>
      </p:graphicFrame>
      <p:sp>
        <p:nvSpPr>
          <p:cNvPr id="21" name="16 CuadroTexto"/>
          <p:cNvSpPr txBox="1"/>
          <p:nvPr/>
        </p:nvSpPr>
        <p:spPr>
          <a:xfrm>
            <a:off x="130274" y="5065153"/>
            <a:ext cx="3026791" cy="215444"/>
          </a:xfrm>
          <a:prstGeom prst="rect">
            <a:avLst/>
          </a:prstGeom>
          <a:solidFill>
            <a:schemeClr val="bg1"/>
          </a:solidFill>
        </p:spPr>
        <p:txBody>
          <a:bodyPr wrap="none" rtlCol="0">
            <a:spAutoFit/>
          </a:bodyPr>
          <a:lstStyle/>
          <a:p>
            <a:r>
              <a:rPr lang="es-MX" sz="800" dirty="0" smtClean="0">
                <a:latin typeface="Arial" pitchFamily="34" charset="0"/>
                <a:cs typeface="Arial" pitchFamily="34" charset="0"/>
              </a:rPr>
              <a:t>Fuente: Partes semanales enviados por el SPF. Febrero 2015.</a:t>
            </a:r>
            <a:endParaRPr lang="es-AR" sz="800" dirty="0">
              <a:latin typeface="Arial" pitchFamily="34" charset="0"/>
              <a:cs typeface="Arial" pitchFamily="34" charset="0"/>
            </a:endParaRPr>
          </a:p>
        </p:txBody>
      </p:sp>
      <p:cxnSp>
        <p:nvCxnSpPr>
          <p:cNvPr id="14" name="13 Conector recto de flecha"/>
          <p:cNvCxnSpPr/>
          <p:nvPr/>
        </p:nvCxnSpPr>
        <p:spPr>
          <a:xfrm>
            <a:off x="8375798" y="2168508"/>
            <a:ext cx="0" cy="278188"/>
          </a:xfrm>
          <a:prstGeom prst="straightConnector1">
            <a:avLst/>
          </a:prstGeom>
          <a:ln>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p:nvPr/>
        </p:nvCxnSpPr>
        <p:spPr>
          <a:xfrm>
            <a:off x="2652191" y="2404607"/>
            <a:ext cx="0" cy="370268"/>
          </a:xfrm>
          <a:prstGeom prst="straightConnector1">
            <a:avLst/>
          </a:prstGeom>
          <a:ln>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3" name="22 Rectángulo"/>
          <p:cNvSpPr/>
          <p:nvPr/>
        </p:nvSpPr>
        <p:spPr>
          <a:xfrm>
            <a:off x="8072649" y="1705000"/>
            <a:ext cx="425196" cy="1912215"/>
          </a:xfrm>
          <a:prstGeom prst="rect">
            <a:avLst/>
          </a:prstGeom>
          <a:noFill/>
          <a:ln>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4" name="23 CuadroTexto"/>
          <p:cNvSpPr txBox="1"/>
          <p:nvPr/>
        </p:nvSpPr>
        <p:spPr>
          <a:xfrm>
            <a:off x="2743225" y="3942985"/>
            <a:ext cx="4853112" cy="246221"/>
          </a:xfrm>
          <a:prstGeom prst="rect">
            <a:avLst/>
          </a:prstGeom>
          <a:solidFill>
            <a:schemeClr val="accent5">
              <a:lumMod val="75000"/>
            </a:schemeClr>
          </a:solidFill>
        </p:spPr>
        <p:txBody>
          <a:bodyPr wrap="square" rtlCol="0">
            <a:spAutoFit/>
          </a:bodyPr>
          <a:lstStyle/>
          <a:p>
            <a:pPr algn="ctr"/>
            <a:r>
              <a:rPr lang="es-MX" sz="1000" dirty="0" smtClean="0">
                <a:solidFill>
                  <a:schemeClr val="bg1"/>
                </a:solidFill>
                <a:latin typeface="Arial" pitchFamily="34" charset="0"/>
                <a:cs typeface="Arial" pitchFamily="34" charset="0"/>
              </a:rPr>
              <a:t>2014</a:t>
            </a:r>
            <a:endParaRPr lang="es-AR" sz="1000" dirty="0">
              <a:solidFill>
                <a:schemeClr val="bg1"/>
              </a:solidFill>
              <a:latin typeface="Arial" pitchFamily="34" charset="0"/>
              <a:cs typeface="Arial" pitchFamily="34" charset="0"/>
            </a:endParaRPr>
          </a:p>
        </p:txBody>
      </p:sp>
      <p:sp>
        <p:nvSpPr>
          <p:cNvPr id="25" name="24 CuadroTexto"/>
          <p:cNvSpPr txBox="1"/>
          <p:nvPr/>
        </p:nvSpPr>
        <p:spPr>
          <a:xfrm>
            <a:off x="7668345" y="3942985"/>
            <a:ext cx="865758" cy="246221"/>
          </a:xfrm>
          <a:prstGeom prst="rect">
            <a:avLst/>
          </a:prstGeom>
          <a:solidFill>
            <a:schemeClr val="accent4">
              <a:lumMod val="75000"/>
            </a:schemeClr>
          </a:solidFill>
        </p:spPr>
        <p:txBody>
          <a:bodyPr wrap="square" rtlCol="0">
            <a:spAutoFit/>
          </a:bodyPr>
          <a:lstStyle/>
          <a:p>
            <a:pPr algn="ctr"/>
            <a:r>
              <a:rPr lang="es-MX" sz="1000" dirty="0" smtClean="0">
                <a:solidFill>
                  <a:schemeClr val="bg1"/>
                </a:solidFill>
                <a:latin typeface="Arial" pitchFamily="34" charset="0"/>
                <a:cs typeface="Arial" pitchFamily="34" charset="0"/>
              </a:rPr>
              <a:t>2015</a:t>
            </a:r>
            <a:endParaRPr lang="es-AR" sz="1000" dirty="0">
              <a:solidFill>
                <a:schemeClr val="bg1"/>
              </a:solidFill>
              <a:latin typeface="Arial" pitchFamily="34" charset="0"/>
              <a:cs typeface="Arial" pitchFamily="34" charset="0"/>
            </a:endParaRPr>
          </a:p>
        </p:txBody>
      </p:sp>
      <p:sp>
        <p:nvSpPr>
          <p:cNvPr id="26" name="25 CuadroTexto"/>
          <p:cNvSpPr txBox="1"/>
          <p:nvPr/>
        </p:nvSpPr>
        <p:spPr>
          <a:xfrm>
            <a:off x="1074436" y="3942985"/>
            <a:ext cx="1625355" cy="246221"/>
          </a:xfrm>
          <a:prstGeom prst="rect">
            <a:avLst/>
          </a:prstGeom>
          <a:solidFill>
            <a:schemeClr val="accent3">
              <a:lumMod val="50000"/>
            </a:schemeClr>
          </a:solidFill>
        </p:spPr>
        <p:txBody>
          <a:bodyPr wrap="square" rtlCol="0">
            <a:spAutoFit/>
          </a:bodyPr>
          <a:lstStyle/>
          <a:p>
            <a:pPr algn="ctr"/>
            <a:r>
              <a:rPr lang="es-MX" sz="1000" dirty="0" smtClean="0">
                <a:solidFill>
                  <a:schemeClr val="bg1"/>
                </a:solidFill>
                <a:latin typeface="Arial" pitchFamily="34" charset="0"/>
                <a:cs typeface="Arial" pitchFamily="34" charset="0"/>
              </a:rPr>
              <a:t>2013</a:t>
            </a:r>
            <a:endParaRPr lang="es-AR" sz="1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8277307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3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0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9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11067</TotalTime>
  <Words>5278</Words>
  <Application>Microsoft Office PowerPoint</Application>
  <PresentationFormat>Presentación en pantalla (4:3)</PresentationFormat>
  <Paragraphs>1037</Paragraphs>
  <Slides>51</Slides>
  <Notes>1</Notes>
  <HiddenSlides>0</HiddenSlides>
  <MMClips>0</MMClips>
  <ScaleCrop>false</ScaleCrop>
  <HeadingPairs>
    <vt:vector size="4" baseType="variant">
      <vt:variant>
        <vt:lpstr>Tema</vt:lpstr>
      </vt:variant>
      <vt:variant>
        <vt:i4>13</vt:i4>
      </vt:variant>
      <vt:variant>
        <vt:lpstr>Títulos de diapositiva</vt:lpstr>
      </vt:variant>
      <vt:variant>
        <vt:i4>51</vt:i4>
      </vt:variant>
    </vt:vector>
  </HeadingPairs>
  <TitlesOfParts>
    <vt:vector size="64" baseType="lpstr">
      <vt:lpstr>Tema de Office</vt:lpstr>
      <vt:lpstr>1_Tema de Office</vt:lpstr>
      <vt:lpstr>2_Tema de Office</vt:lpstr>
      <vt:lpstr>3_Tema de Office</vt:lpstr>
      <vt:lpstr>4_Tema de Office</vt:lpstr>
      <vt:lpstr>5_Tema de Office</vt:lpstr>
      <vt:lpstr>6_Tema de Office</vt:lpstr>
      <vt:lpstr>7_Tema de Office</vt:lpstr>
      <vt:lpstr>8_Tema de Office</vt:lpstr>
      <vt:lpstr>12_Tema de Office</vt:lpstr>
      <vt:lpstr>13_Tema de Office</vt:lpstr>
      <vt:lpstr>10_Tema de Office</vt:lpstr>
      <vt:lpstr>9_Tema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usuario1</dc:creator>
  <cp:lastModifiedBy>LOPEZ, Ana Laura</cp:lastModifiedBy>
  <cp:revision>1725</cp:revision>
  <dcterms:created xsi:type="dcterms:W3CDTF">2014-04-29T17:52:53Z</dcterms:created>
  <dcterms:modified xsi:type="dcterms:W3CDTF">2015-04-08T17:09:07Z</dcterms:modified>
</cp:coreProperties>
</file>