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0" r:id="rId3"/>
    <p:sldMasterId id="2147483682" r:id="rId4"/>
    <p:sldMasterId id="2147483693" r:id="rId5"/>
    <p:sldMasterId id="2147483704" r:id="rId6"/>
    <p:sldMasterId id="2147483715" r:id="rId7"/>
    <p:sldMasterId id="2147483726" r:id="rId8"/>
  </p:sldMasterIdLst>
  <p:notesMasterIdLst>
    <p:notesMasterId r:id="rId27"/>
  </p:notesMasterIdLst>
  <p:sldIdLst>
    <p:sldId id="257" r:id="rId9"/>
    <p:sldId id="263" r:id="rId10"/>
    <p:sldId id="265" r:id="rId11"/>
    <p:sldId id="266" r:id="rId12"/>
    <p:sldId id="26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2" r:id="rId2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4660"/>
  </p:normalViewPr>
  <p:slideViewPr>
    <p:cSldViewPr>
      <p:cViewPr>
        <p:scale>
          <a:sx n="90" d="100"/>
          <a:sy n="90" d="100"/>
        </p:scale>
        <p:origin x="-81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321984065262589E-2"/>
          <c:y val="7.1536765391158122E-2"/>
          <c:w val="0.96535603186947483"/>
          <c:h val="0.7042500110095952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9964056573079181E-2"/>
                  <c:y val="-5.5948426631188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833020537400607E-2"/>
                  <c:y val="-6.9934844953898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074540328852347E-2"/>
                  <c:y val="-6.9934844953898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60991635849985E-2"/>
                  <c:y val="-7.042505230837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814480930690242E-2"/>
                  <c:y val="-6.993499730136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919790658180838E-2"/>
                  <c:y val="-6.4411765007102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9451648229562E-2"/>
                  <c:y val="-6.993499730136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49451648229562E-2"/>
                  <c:y val="-9.7418531555548277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Hoja1!$A$2:$A$9</c:f>
              <c:numCache>
                <c:formatCode>mmm\-yy</c:formatCode>
                <c:ptCount val="8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  <c:pt idx="4">
                  <c:v>41640</c:v>
                </c:pt>
                <c:pt idx="5">
                  <c:v>41671</c:v>
                </c:pt>
                <c:pt idx="6">
                  <c:v>41699</c:v>
                </c:pt>
                <c:pt idx="7">
                  <c:v>41730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9954</c:v>
                </c:pt>
                <c:pt idx="1">
                  <c:v>9976</c:v>
                </c:pt>
                <c:pt idx="2">
                  <c:v>10043</c:v>
                </c:pt>
                <c:pt idx="3">
                  <c:v>9795</c:v>
                </c:pt>
                <c:pt idx="4">
                  <c:v>9850</c:v>
                </c:pt>
                <c:pt idx="5">
                  <c:v>9874</c:v>
                </c:pt>
                <c:pt idx="6">
                  <c:v>9902</c:v>
                </c:pt>
                <c:pt idx="7">
                  <c:v>10083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795328"/>
        <c:axId val="101796864"/>
      </c:lineChart>
      <c:dateAx>
        <c:axId val="1017953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AR"/>
          </a:p>
        </c:txPr>
        <c:crossAx val="101796864"/>
        <c:crosses val="autoZero"/>
        <c:auto val="1"/>
        <c:lblOffset val="100"/>
        <c:baseTimeUnit val="months"/>
      </c:dateAx>
      <c:valAx>
        <c:axId val="101796864"/>
        <c:scaling>
          <c:orientation val="minMax"/>
          <c:min val="6000"/>
        </c:scaling>
        <c:delete val="1"/>
        <c:axPos val="l"/>
        <c:numFmt formatCode="General" sourceLinked="1"/>
        <c:majorTickMark val="out"/>
        <c:minorTickMark val="none"/>
        <c:tickLblPos val="nextTo"/>
        <c:crossAx val="10179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842585391746597E-2"/>
          <c:w val="0.97526906364856181"/>
          <c:h val="0.752819610081638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67%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21%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smtClean="0"/>
                      <a:t>12%</a:t>
                    </a:r>
                    <a:endParaRPr lang="en-US" sz="14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100"/>
        <c:axId val="26280704"/>
        <c:axId val="26282240"/>
      </c:barChart>
      <c:catAx>
        <c:axId val="26280704"/>
        <c:scaling>
          <c:orientation val="minMax"/>
        </c:scaling>
        <c:delete val="1"/>
        <c:axPos val="b"/>
        <c:majorTickMark val="out"/>
        <c:minorTickMark val="none"/>
        <c:tickLblPos val="nextTo"/>
        <c:crossAx val="26282240"/>
        <c:crosses val="autoZero"/>
        <c:auto val="1"/>
        <c:lblAlgn val="ctr"/>
        <c:lblOffset val="100"/>
        <c:noMultiLvlLbl val="0"/>
      </c:catAx>
      <c:valAx>
        <c:axId val="262822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280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4559063267726565E-2"/>
          <c:y val="0.17880867643058818"/>
          <c:w val="0.26030367066620003"/>
          <c:h val="0.37774197928625214"/>
        </c:manualLayout>
      </c:layout>
      <c:overlay val="0"/>
      <c:txPr>
        <a:bodyPr/>
        <a:lstStyle/>
        <a:p>
          <a:pPr>
            <a:defRPr sz="10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842585391746597E-2"/>
          <c:w val="0.97526906364856181"/>
          <c:h val="0.819718503937007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0">
                        <a:solidFill>
                          <a:schemeClr val="bg1"/>
                        </a:solidFill>
                      </a:defRPr>
                    </a:pPr>
                    <a:r>
                      <a:rPr lang="en-US" sz="1400" b="0" dirty="0" smtClean="0">
                        <a:solidFill>
                          <a:schemeClr val="bg1"/>
                        </a:solidFill>
                      </a:rPr>
                      <a:t>54%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0" dirty="0" smtClean="0">
                        <a:solidFill>
                          <a:schemeClr val="bg1"/>
                        </a:solidFill>
                      </a:rPr>
                      <a:t>42%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0" smtClean="0"/>
                      <a:t>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Condenados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100"/>
        <c:axId val="25965696"/>
        <c:axId val="25967232"/>
      </c:barChart>
      <c:catAx>
        <c:axId val="25965696"/>
        <c:scaling>
          <c:orientation val="minMax"/>
        </c:scaling>
        <c:delete val="1"/>
        <c:axPos val="b"/>
        <c:majorTickMark val="out"/>
        <c:minorTickMark val="none"/>
        <c:tickLblPos val="nextTo"/>
        <c:crossAx val="25967232"/>
        <c:crosses val="autoZero"/>
        <c:auto val="1"/>
        <c:lblAlgn val="ctr"/>
        <c:lblOffset val="100"/>
        <c:noMultiLvlLbl val="0"/>
      </c:catAx>
      <c:valAx>
        <c:axId val="25967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96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247991521398916E-2"/>
          <c:y val="0.18421461401408074"/>
          <c:w val="0.2813155302871494"/>
          <c:h val="0.50838589950910806"/>
        </c:manualLayout>
      </c:layout>
      <c:overlay val="0"/>
      <c:txPr>
        <a:bodyPr/>
        <a:lstStyle/>
        <a:p>
          <a:pPr>
            <a:defRPr sz="10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0.47167490649187127"/>
          <c:w val="0.98025821425099635"/>
          <c:h val="0.29930563270747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Hoja1!$A$2:$A$16</c:f>
              <c:strCache>
                <c:ptCount val="15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COMP. FED. PARA JOV. ADULTOS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 35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25</c:v>
                </c:pt>
                <c:pt idx="1">
                  <c:v>87</c:v>
                </c:pt>
                <c:pt idx="2">
                  <c:v>87</c:v>
                </c:pt>
                <c:pt idx="3">
                  <c:v>124</c:v>
                </c:pt>
                <c:pt idx="4">
                  <c:v>206</c:v>
                </c:pt>
                <c:pt idx="5">
                  <c:v>6</c:v>
                </c:pt>
                <c:pt idx="6">
                  <c:v>223</c:v>
                </c:pt>
                <c:pt idx="7">
                  <c:v>20</c:v>
                </c:pt>
                <c:pt idx="8">
                  <c:v>98</c:v>
                </c:pt>
                <c:pt idx="9">
                  <c:v>16</c:v>
                </c:pt>
                <c:pt idx="10">
                  <c:v>512</c:v>
                </c:pt>
                <c:pt idx="11">
                  <c:v>15</c:v>
                </c:pt>
                <c:pt idx="12">
                  <c:v>15</c:v>
                </c:pt>
                <c:pt idx="13">
                  <c:v>126</c:v>
                </c:pt>
                <c:pt idx="14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86016"/>
        <c:axId val="26112384"/>
      </c:barChart>
      <c:catAx>
        <c:axId val="26086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AR"/>
          </a:p>
        </c:txPr>
        <c:crossAx val="26112384"/>
        <c:crosses val="autoZero"/>
        <c:auto val="1"/>
        <c:lblAlgn val="ctr"/>
        <c:lblOffset val="100"/>
        <c:noMultiLvlLbl val="0"/>
      </c:catAx>
      <c:valAx>
        <c:axId val="26112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08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9.5998210049122859E-2"/>
          <c:w val="0.98025821425099635"/>
          <c:h val="0.7719712438747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5222895461757848E-3"/>
                  <c:y val="6.3998806699415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Hoja1!$A$2:$A$15</c:f>
              <c:strCache>
                <c:ptCount val="14"/>
                <c:pt idx="0">
                  <c:v>CPF I</c:v>
                </c:pt>
                <c:pt idx="1">
                  <c:v>CPF II</c:v>
                </c:pt>
                <c:pt idx="2">
                  <c:v>C.P.F. III - CFNOA</c:v>
                </c:pt>
                <c:pt idx="3">
                  <c:v>C.P.F. C.A.B.A.</c:v>
                </c:pt>
                <c:pt idx="4">
                  <c:v>C.P.F IV </c:v>
                </c:pt>
                <c:pt idx="5">
                  <c:v>U. 4</c:v>
                </c:pt>
                <c:pt idx="6">
                  <c:v>U. 5</c:v>
                </c:pt>
                <c:pt idx="7">
                  <c:v>U. 6</c:v>
                </c:pt>
                <c:pt idx="8">
                  <c:v>U. 7</c:v>
                </c:pt>
                <c:pt idx="9">
                  <c:v>U. 8</c:v>
                </c:pt>
                <c:pt idx="10">
                  <c:v>U. 9</c:v>
                </c:pt>
                <c:pt idx="11">
                  <c:v>U. 10</c:v>
                </c:pt>
                <c:pt idx="12">
                  <c:v>U. 11</c:v>
                </c:pt>
                <c:pt idx="13">
                  <c:v>U. 12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1956</c:v>
                </c:pt>
                <c:pt idx="1">
                  <c:v>1573</c:v>
                </c:pt>
                <c:pt idx="2">
                  <c:v>464</c:v>
                </c:pt>
                <c:pt idx="3">
                  <c:v>1702</c:v>
                </c:pt>
                <c:pt idx="4">
                  <c:v>426</c:v>
                </c:pt>
                <c:pt idx="5">
                  <c:v>461</c:v>
                </c:pt>
                <c:pt idx="6">
                  <c:v>256</c:v>
                </c:pt>
                <c:pt idx="7">
                  <c:v>442</c:v>
                </c:pt>
                <c:pt idx="8">
                  <c:v>326</c:v>
                </c:pt>
                <c:pt idx="9">
                  <c:v>136</c:v>
                </c:pt>
                <c:pt idx="10">
                  <c:v>171</c:v>
                </c:pt>
                <c:pt idx="11">
                  <c:v>73</c:v>
                </c:pt>
                <c:pt idx="12">
                  <c:v>119</c:v>
                </c:pt>
                <c:pt idx="13">
                  <c:v>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70048"/>
        <c:axId val="26371584"/>
      </c:barChart>
      <c:catAx>
        <c:axId val="26370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AR"/>
          </a:p>
        </c:txPr>
        <c:crossAx val="26371584"/>
        <c:crosses val="autoZero"/>
        <c:auto val="1"/>
        <c:lblAlgn val="ctr"/>
        <c:lblOffset val="100"/>
        <c:noMultiLvlLbl val="0"/>
      </c:catAx>
      <c:valAx>
        <c:axId val="26371584"/>
        <c:scaling>
          <c:orientation val="minMax"/>
          <c:max val="2000"/>
        </c:scaling>
        <c:delete val="1"/>
        <c:axPos val="l"/>
        <c:numFmt formatCode="General" sourceLinked="1"/>
        <c:majorTickMark val="out"/>
        <c:minorTickMark val="none"/>
        <c:tickLblPos val="nextTo"/>
        <c:crossAx val="2637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0.47167490649187127"/>
          <c:w val="0.98025821425099635"/>
          <c:h val="0.29930563270747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Hoja1!$A$2:$A$16</c:f>
              <c:strCache>
                <c:ptCount val="15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COMP. FED. PARA JOV. ADULTOS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 35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28</c:v>
                </c:pt>
                <c:pt idx="1">
                  <c:v>87</c:v>
                </c:pt>
                <c:pt idx="2">
                  <c:v>81</c:v>
                </c:pt>
                <c:pt idx="3">
                  <c:v>121</c:v>
                </c:pt>
                <c:pt idx="4">
                  <c:v>207</c:v>
                </c:pt>
                <c:pt idx="5">
                  <c:v>8</c:v>
                </c:pt>
                <c:pt idx="6">
                  <c:v>222</c:v>
                </c:pt>
                <c:pt idx="7">
                  <c:v>13</c:v>
                </c:pt>
                <c:pt idx="8">
                  <c:v>97</c:v>
                </c:pt>
                <c:pt idx="9">
                  <c:v>11</c:v>
                </c:pt>
                <c:pt idx="10">
                  <c:v>507</c:v>
                </c:pt>
                <c:pt idx="11">
                  <c:v>12</c:v>
                </c:pt>
                <c:pt idx="12">
                  <c:v>14</c:v>
                </c:pt>
                <c:pt idx="13">
                  <c:v>128</c:v>
                </c:pt>
                <c:pt idx="14">
                  <c:v>137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Abril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Hoja1!$A$2:$A$16</c:f>
              <c:strCache>
                <c:ptCount val="15"/>
                <c:pt idx="0">
                  <c:v>U. 13</c:v>
                </c:pt>
                <c:pt idx="1">
                  <c:v>U. 14</c:v>
                </c:pt>
                <c:pt idx="2">
                  <c:v>U. 15</c:v>
                </c:pt>
                <c:pt idx="3">
                  <c:v>U. 16</c:v>
                </c:pt>
                <c:pt idx="4">
                  <c:v>U. 17</c:v>
                </c:pt>
                <c:pt idx="5">
                  <c:v>U. 18</c:v>
                </c:pt>
                <c:pt idx="6">
                  <c:v>U. 19</c:v>
                </c:pt>
                <c:pt idx="7">
                  <c:v>U. 21</c:v>
                </c:pt>
                <c:pt idx="8">
                  <c:v>U. 22</c:v>
                </c:pt>
                <c:pt idx="9">
                  <c:v>U. 23</c:v>
                </c:pt>
                <c:pt idx="10">
                  <c:v>COMP. FED. PARA JOV. ADULTOS</c:v>
                </c:pt>
                <c:pt idx="11">
                  <c:v>U. 25</c:v>
                </c:pt>
                <c:pt idx="12">
                  <c:v>U. 30</c:v>
                </c:pt>
                <c:pt idx="13">
                  <c:v>U. 31</c:v>
                </c:pt>
                <c:pt idx="14">
                  <c:v>U. 35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>
                  <c:v>25</c:v>
                </c:pt>
                <c:pt idx="1">
                  <c:v>87</c:v>
                </c:pt>
                <c:pt idx="2">
                  <c:v>87</c:v>
                </c:pt>
                <c:pt idx="3">
                  <c:v>124</c:v>
                </c:pt>
                <c:pt idx="4">
                  <c:v>206</c:v>
                </c:pt>
                <c:pt idx="5">
                  <c:v>6</c:v>
                </c:pt>
                <c:pt idx="6">
                  <c:v>223</c:v>
                </c:pt>
                <c:pt idx="7">
                  <c:v>20</c:v>
                </c:pt>
                <c:pt idx="8">
                  <c:v>98</c:v>
                </c:pt>
                <c:pt idx="9">
                  <c:v>16</c:v>
                </c:pt>
                <c:pt idx="10">
                  <c:v>512</c:v>
                </c:pt>
                <c:pt idx="11">
                  <c:v>15</c:v>
                </c:pt>
                <c:pt idx="12">
                  <c:v>15</c:v>
                </c:pt>
                <c:pt idx="13">
                  <c:v>126</c:v>
                </c:pt>
                <c:pt idx="14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76223232"/>
        <c:axId val="76224768"/>
      </c:barChart>
      <c:catAx>
        <c:axId val="76223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AR"/>
          </a:p>
        </c:txPr>
        <c:crossAx val="76224768"/>
        <c:crosses val="autoZero"/>
        <c:auto val="1"/>
        <c:lblAlgn val="ctr"/>
        <c:lblOffset val="100"/>
        <c:noMultiLvlLbl val="0"/>
      </c:catAx>
      <c:valAx>
        <c:axId val="76224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223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6.7838832468316429E-2"/>
          <c:w val="0.98025821425099635"/>
          <c:h val="0.80013093046550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4.5222895461757848E-3"/>
                  <c:y val="6.3998806699415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Hoja1!$A$2:$A$15</c:f>
              <c:strCache>
                <c:ptCount val="14"/>
                <c:pt idx="0">
                  <c:v>CPF I</c:v>
                </c:pt>
                <c:pt idx="1">
                  <c:v>CPF II</c:v>
                </c:pt>
                <c:pt idx="2">
                  <c:v>C.P.F. III - CFNOA</c:v>
                </c:pt>
                <c:pt idx="3">
                  <c:v>C.P.F. C.A.B.A.</c:v>
                </c:pt>
                <c:pt idx="4">
                  <c:v>C.P.F IV </c:v>
                </c:pt>
                <c:pt idx="5">
                  <c:v>U. 4</c:v>
                </c:pt>
                <c:pt idx="6">
                  <c:v>U. 5</c:v>
                </c:pt>
                <c:pt idx="7">
                  <c:v>U. 6</c:v>
                </c:pt>
                <c:pt idx="8">
                  <c:v>U. 7</c:v>
                </c:pt>
                <c:pt idx="9">
                  <c:v>U. 8</c:v>
                </c:pt>
                <c:pt idx="10">
                  <c:v>U. 9</c:v>
                </c:pt>
                <c:pt idx="11">
                  <c:v>U. 10</c:v>
                </c:pt>
                <c:pt idx="12">
                  <c:v>U. 11</c:v>
                </c:pt>
                <c:pt idx="13">
                  <c:v>U. 12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1889</c:v>
                </c:pt>
                <c:pt idx="1">
                  <c:v>1541</c:v>
                </c:pt>
                <c:pt idx="2">
                  <c:v>474</c:v>
                </c:pt>
                <c:pt idx="3">
                  <c:v>1657</c:v>
                </c:pt>
                <c:pt idx="4">
                  <c:v>398</c:v>
                </c:pt>
                <c:pt idx="5">
                  <c:v>457</c:v>
                </c:pt>
                <c:pt idx="6">
                  <c:v>256</c:v>
                </c:pt>
                <c:pt idx="7">
                  <c:v>457</c:v>
                </c:pt>
                <c:pt idx="8">
                  <c:v>326</c:v>
                </c:pt>
                <c:pt idx="9">
                  <c:v>127</c:v>
                </c:pt>
                <c:pt idx="10">
                  <c:v>177</c:v>
                </c:pt>
                <c:pt idx="11">
                  <c:v>76</c:v>
                </c:pt>
                <c:pt idx="12">
                  <c:v>112</c:v>
                </c:pt>
                <c:pt idx="13">
                  <c:v>282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Hoja1!$A$2:$A$15</c:f>
              <c:strCache>
                <c:ptCount val="14"/>
                <c:pt idx="0">
                  <c:v>CPF I</c:v>
                </c:pt>
                <c:pt idx="1">
                  <c:v>CPF II</c:v>
                </c:pt>
                <c:pt idx="2">
                  <c:v>C.P.F. III - CFNOA</c:v>
                </c:pt>
                <c:pt idx="3">
                  <c:v>C.P.F. C.A.B.A.</c:v>
                </c:pt>
                <c:pt idx="4">
                  <c:v>C.P.F IV </c:v>
                </c:pt>
                <c:pt idx="5">
                  <c:v>U. 4</c:v>
                </c:pt>
                <c:pt idx="6">
                  <c:v>U. 5</c:v>
                </c:pt>
                <c:pt idx="7">
                  <c:v>U. 6</c:v>
                </c:pt>
                <c:pt idx="8">
                  <c:v>U. 7</c:v>
                </c:pt>
                <c:pt idx="9">
                  <c:v>U. 8</c:v>
                </c:pt>
                <c:pt idx="10">
                  <c:v>U. 9</c:v>
                </c:pt>
                <c:pt idx="11">
                  <c:v>U. 10</c:v>
                </c:pt>
                <c:pt idx="12">
                  <c:v>U. 11</c:v>
                </c:pt>
                <c:pt idx="13">
                  <c:v>U. 12</c:v>
                </c:pt>
              </c:strCache>
            </c:strRef>
          </c:cat>
          <c:val>
            <c:numRef>
              <c:f>Hoja1!$C$2:$C$15</c:f>
              <c:numCache>
                <c:formatCode>General</c:formatCode>
                <c:ptCount val="14"/>
                <c:pt idx="0">
                  <c:v>1956</c:v>
                </c:pt>
                <c:pt idx="1">
                  <c:v>1573</c:v>
                </c:pt>
                <c:pt idx="2">
                  <c:v>464</c:v>
                </c:pt>
                <c:pt idx="3">
                  <c:v>1702</c:v>
                </c:pt>
                <c:pt idx="4">
                  <c:v>426</c:v>
                </c:pt>
                <c:pt idx="5">
                  <c:v>461</c:v>
                </c:pt>
                <c:pt idx="6">
                  <c:v>256</c:v>
                </c:pt>
                <c:pt idx="7">
                  <c:v>442</c:v>
                </c:pt>
                <c:pt idx="8">
                  <c:v>326</c:v>
                </c:pt>
                <c:pt idx="9">
                  <c:v>136</c:v>
                </c:pt>
                <c:pt idx="10">
                  <c:v>171</c:v>
                </c:pt>
                <c:pt idx="11">
                  <c:v>73</c:v>
                </c:pt>
                <c:pt idx="12">
                  <c:v>119</c:v>
                </c:pt>
                <c:pt idx="13">
                  <c:v>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1"/>
        <c:axId val="76258304"/>
        <c:axId val="76268288"/>
      </c:barChart>
      <c:catAx>
        <c:axId val="762583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AR"/>
          </a:p>
        </c:txPr>
        <c:crossAx val="76268288"/>
        <c:crosses val="autoZero"/>
        <c:auto val="1"/>
        <c:lblAlgn val="ctr"/>
        <c:lblOffset val="100"/>
        <c:noMultiLvlLbl val="0"/>
      </c:catAx>
      <c:valAx>
        <c:axId val="76268288"/>
        <c:scaling>
          <c:orientation val="minMax"/>
          <c:max val="2000"/>
        </c:scaling>
        <c:delete val="1"/>
        <c:axPos val="l"/>
        <c:numFmt formatCode="General" sourceLinked="1"/>
        <c:majorTickMark val="out"/>
        <c:minorTickMark val="none"/>
        <c:tickLblPos val="nextTo"/>
        <c:crossAx val="76258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06953738283598"/>
          <c:y val="0.13564994891938018"/>
          <c:w val="7.0460475901538006E-2"/>
          <c:h val="0.25446723405315824"/>
        </c:manualLayout>
      </c:layout>
      <c:overlay val="0"/>
      <c:txPr>
        <a:bodyPr/>
        <a:lstStyle/>
        <a:p>
          <a:pPr>
            <a:defRPr sz="11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554433766618462E-3"/>
          <c:y val="0"/>
          <c:w val="0.86306758739769651"/>
          <c:h val="0.786295181471077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Encarceladas preventivamente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59,8%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67%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a Abr-14</c:v>
                </c:pt>
                <c:pt idx="1">
                  <c:v>Población femenina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59.8</c:v>
                </c:pt>
                <c:pt idx="1">
                  <c:v>67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Condenadas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chemeClr val="bg1"/>
                        </a:solidFill>
                      </a:rPr>
                      <a:t>40,2%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chemeClr val="bg1"/>
                        </a:solidFill>
                      </a:rPr>
                      <a:t>33%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a Abr-14</c:v>
                </c:pt>
                <c:pt idx="1">
                  <c:v>Población femenina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40.200000000000003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100"/>
        <c:axId val="25626496"/>
        <c:axId val="25628032"/>
      </c:barChart>
      <c:catAx>
        <c:axId val="25626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25628032"/>
        <c:crosses val="autoZero"/>
        <c:auto val="1"/>
        <c:lblAlgn val="ctr"/>
        <c:lblOffset val="100"/>
        <c:noMultiLvlLbl val="0"/>
      </c:catAx>
      <c:valAx>
        <c:axId val="2562803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562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637389827056254"/>
          <c:y val="9.938447050718946E-2"/>
          <c:w val="0.28858396520756951"/>
          <c:h val="0.60884952487613486"/>
        </c:manualLayout>
      </c:layout>
      <c:overlay val="0"/>
      <c:txPr>
        <a:bodyPr/>
        <a:lstStyle/>
        <a:p>
          <a:pPr>
            <a:defRPr sz="9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14024256169659E-2"/>
          <c:y val="0.12836191997089116"/>
          <c:w val="0.93097195148766065"/>
          <c:h val="0.5334627672330701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Hoja1!$A$2:$A$8</c:f>
              <c:numCache>
                <c:formatCode>mmm\-yy</c:formatCode>
                <c:ptCount val="7"/>
                <c:pt idx="0">
                  <c:v>41548</c:v>
                </c:pt>
                <c:pt idx="1">
                  <c:v>41579</c:v>
                </c:pt>
                <c:pt idx="2">
                  <c:v>41609</c:v>
                </c:pt>
                <c:pt idx="3">
                  <c:v>41640</c:v>
                </c:pt>
                <c:pt idx="4">
                  <c:v>41671</c:v>
                </c:pt>
                <c:pt idx="5">
                  <c:v>41699</c:v>
                </c:pt>
                <c:pt idx="6">
                  <c:v>41730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783</c:v>
                </c:pt>
                <c:pt idx="1">
                  <c:v>804</c:v>
                </c:pt>
                <c:pt idx="2">
                  <c:v>760</c:v>
                </c:pt>
                <c:pt idx="3">
                  <c:v>770</c:v>
                </c:pt>
                <c:pt idx="4">
                  <c:v>759</c:v>
                </c:pt>
                <c:pt idx="5">
                  <c:v>739</c:v>
                </c:pt>
                <c:pt idx="6">
                  <c:v>764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90112"/>
        <c:axId val="25691648"/>
      </c:lineChart>
      <c:dateAx>
        <c:axId val="256901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25691648"/>
        <c:crosses val="autoZero"/>
        <c:auto val="1"/>
        <c:lblOffset val="100"/>
        <c:baseTimeUnit val="months"/>
      </c:dateAx>
      <c:valAx>
        <c:axId val="25691648"/>
        <c:scaling>
          <c:orientation val="minMax"/>
          <c:max val="850"/>
          <c:min val="600"/>
        </c:scaling>
        <c:delete val="1"/>
        <c:axPos val="l"/>
        <c:numFmt formatCode="General" sourceLinked="1"/>
        <c:majorTickMark val="out"/>
        <c:minorTickMark val="none"/>
        <c:tickLblPos val="nextTo"/>
        <c:crossAx val="2569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22126708143536E-2"/>
          <c:y val="2.0447389557359964E-2"/>
          <c:w val="0.86306758739769651"/>
          <c:h val="0.78575100560486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a Abr-14</c:v>
                </c:pt>
                <c:pt idx="1">
                  <c:v>Población femenina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59</c:v>
                </c:pt>
                <c:pt idx="1">
                  <c:v>39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34%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a Abr-14</c:v>
                </c:pt>
                <c:pt idx="1">
                  <c:v>Población femenina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34</c:v>
                </c:pt>
                <c:pt idx="1">
                  <c:v>54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a Abr-14</c:v>
                </c:pt>
                <c:pt idx="1">
                  <c:v>Población femenina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100"/>
        <c:axId val="25726336"/>
        <c:axId val="25748608"/>
      </c:barChart>
      <c:catAx>
        <c:axId val="257263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25748608"/>
        <c:crosses val="autoZero"/>
        <c:auto val="1"/>
        <c:lblAlgn val="ctr"/>
        <c:lblOffset val="100"/>
        <c:noMultiLvlLbl val="0"/>
      </c:catAx>
      <c:valAx>
        <c:axId val="2574860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572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558162518979373"/>
          <c:y val="0.2466015055108409"/>
          <c:w val="0.19863678341295413"/>
          <c:h val="0.33543459385044583"/>
        </c:manualLayout>
      </c:layout>
      <c:overlay val="0"/>
      <c:txPr>
        <a:bodyPr/>
        <a:lstStyle/>
        <a:p>
          <a:pPr>
            <a:defRPr sz="9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286066631359E-2"/>
          <c:y val="2.6913353780592651E-2"/>
          <c:w val="0.98302471393336865"/>
          <c:h val="0.79406195875768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59,8%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a Abr. 14</c:v>
                </c:pt>
                <c:pt idx="1">
                  <c:v>Poblacion jóv.adult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59.8</c:v>
                </c:pt>
                <c:pt idx="1">
                  <c:v>84.5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40,2%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a Abr. 14</c:v>
                </c:pt>
                <c:pt idx="1">
                  <c:v>Poblacion jóv.adult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40.200000000000003</c:v>
                </c:pt>
                <c:pt idx="1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100"/>
        <c:axId val="102012416"/>
        <c:axId val="102013952"/>
      </c:barChart>
      <c:catAx>
        <c:axId val="1020124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102013952"/>
        <c:crosses val="autoZero"/>
        <c:auto val="1"/>
        <c:lblAlgn val="ctr"/>
        <c:lblOffset val="100"/>
        <c:noMultiLvlLbl val="0"/>
      </c:catAx>
      <c:valAx>
        <c:axId val="10201395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0201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173961968763344"/>
          <c:y val="4.1288212859551525E-2"/>
          <c:w val="0.31658435309418942"/>
          <c:h val="0.62396592614203661"/>
        </c:manualLayout>
      </c:layout>
      <c:overlay val="0"/>
      <c:txPr>
        <a:bodyPr/>
        <a:lstStyle/>
        <a:p>
          <a:pPr>
            <a:defRPr sz="9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18154548484514"/>
          <c:y val="0.24550763128421166"/>
          <c:w val="0.47927250507519364"/>
          <c:h val="0.56994568171104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8.5362989970811324E-3"/>
                  <c:y val="-0.21326083888576944"/>
                </c:manualLayout>
              </c:layout>
              <c:tx>
                <c:rich>
                  <a:bodyPr/>
                  <a:lstStyle/>
                  <a:p>
                    <a:pPr>
                      <a:defRPr sz="900" b="0"/>
                    </a:pPr>
                    <a:r>
                      <a:rPr lang="en-US" b="0" dirty="0" err="1"/>
                      <a:t>Nacional
59%</a:t>
                    </a:r>
                    <a:endParaRPr lang="en-US" b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0585629374513943E-2"/>
                  <c:y val="0.13129809901001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82444374867439"/>
                  <c:y val="7.4825770109627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Nacional</c:v>
                </c:pt>
                <c:pt idx="1">
                  <c:v>Federal</c:v>
                </c:pt>
                <c:pt idx="2">
                  <c:v>Provincial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5832</c:v>
                </c:pt>
                <c:pt idx="1">
                  <c:v>3348</c:v>
                </c:pt>
                <c:pt idx="2">
                  <c:v>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1337996923473"/>
          <c:y val="0.19587933627238024"/>
          <c:w val="0.50430511230678798"/>
          <c:h val="0.575594771409842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0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Hombres
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95%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643974081489706E-3"/>
                  <c:y val="1.06165572021644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Mujeres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2592566108191988E-2"/>
                  <c:y val="8.2664550210146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6.5072172285572062E-3"/>
                  <c:y val="-7.88619976093466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404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7204976498121"/>
          <c:y val="0.19179851676670565"/>
          <c:w val="0.50430511230678798"/>
          <c:h val="0.5755947714098428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4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7.4745685892701266E-2"/>
                  <c:y val="6.9919734026107516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1140708482412643E-2"/>
                  <c:y val="0.1525274345806213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4043030762294847E-2"/>
                  <c:y val="-0.199670343348845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3094298855646469E-2"/>
                  <c:y val="-0.113522748718113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135816443007741"/>
                  <c:y val="-8.5773769609752373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Hoja1!$A$2:$A$8</c:f>
              <c:strCache>
                <c:ptCount val="7"/>
                <c:pt idx="0">
                  <c:v>CPF I </c:v>
                </c:pt>
                <c:pt idx="1">
                  <c:v>CF NOA</c:v>
                </c:pt>
                <c:pt idx="2">
                  <c:v>CPF IV</c:v>
                </c:pt>
                <c:pt idx="3">
                  <c:v>U21</c:v>
                </c:pt>
                <c:pt idx="4">
                  <c:v>CF JOV ADULT</c:v>
                </c:pt>
                <c:pt idx="5">
                  <c:v>U.30</c:v>
                </c:pt>
                <c:pt idx="6">
                  <c:v>U31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</c:v>
                </c:pt>
                <c:pt idx="1">
                  <c:v>18</c:v>
                </c:pt>
                <c:pt idx="2">
                  <c:v>11</c:v>
                </c:pt>
                <c:pt idx="4">
                  <c:v>380</c:v>
                </c:pt>
                <c:pt idx="5">
                  <c:v>10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14024256169659E-2"/>
          <c:y val="0.12836191997089116"/>
          <c:w val="0.93097195148766065"/>
          <c:h val="0.5334627672330701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Hoja1!$A$2:$A$8</c:f>
              <c:numCache>
                <c:formatCode>mmm\-yy</c:formatCode>
                <c:ptCount val="7"/>
                <c:pt idx="0">
                  <c:v>41548</c:v>
                </c:pt>
                <c:pt idx="1">
                  <c:v>41579</c:v>
                </c:pt>
                <c:pt idx="2">
                  <c:v>41609</c:v>
                </c:pt>
                <c:pt idx="3">
                  <c:v>41640</c:v>
                </c:pt>
                <c:pt idx="4">
                  <c:v>41671</c:v>
                </c:pt>
                <c:pt idx="5">
                  <c:v>41699</c:v>
                </c:pt>
                <c:pt idx="6">
                  <c:v>41730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442</c:v>
                </c:pt>
                <c:pt idx="1">
                  <c:v>442</c:v>
                </c:pt>
                <c:pt idx="2">
                  <c:v>419</c:v>
                </c:pt>
                <c:pt idx="3">
                  <c:v>428</c:v>
                </c:pt>
                <c:pt idx="4">
                  <c:v>435</c:v>
                </c:pt>
                <c:pt idx="5">
                  <c:v>415</c:v>
                </c:pt>
                <c:pt idx="6">
                  <c:v>426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25184"/>
        <c:axId val="109726720"/>
      </c:lineChart>
      <c:dateAx>
        <c:axId val="1097251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109726720"/>
        <c:crosses val="autoZero"/>
        <c:auto val="1"/>
        <c:lblOffset val="100"/>
        <c:baseTimeUnit val="months"/>
      </c:dateAx>
      <c:valAx>
        <c:axId val="109726720"/>
        <c:scaling>
          <c:orientation val="minMax"/>
          <c:max val="500"/>
          <c:min val="300"/>
        </c:scaling>
        <c:delete val="1"/>
        <c:axPos val="l"/>
        <c:numFmt formatCode="General" sourceLinked="1"/>
        <c:majorTickMark val="out"/>
        <c:minorTickMark val="none"/>
        <c:tickLblPos val="nextTo"/>
        <c:crossAx val="10972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22126708143536E-2"/>
          <c:y val="4.9719579335446649E-2"/>
          <c:w val="0.86306758739769651"/>
          <c:h val="0.779654457312749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59%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a Abr-14</c:v>
                </c:pt>
                <c:pt idx="1">
                  <c:v>Población jóv-adult.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59</c:v>
                </c:pt>
                <c:pt idx="1">
                  <c:v>84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Federal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34%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487205125356446E-3"/>
                  <c:y val="2.13083911437628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a Abr-14</c:v>
                </c:pt>
                <c:pt idx="1">
                  <c:v>Población jóv-adult.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34</c:v>
                </c:pt>
                <c:pt idx="1">
                  <c:v>12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Provincial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Total a Abr-14</c:v>
                </c:pt>
                <c:pt idx="1">
                  <c:v>Población jóv-adult.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overlap val="100"/>
        <c:axId val="109739392"/>
        <c:axId val="26379392"/>
      </c:barChart>
      <c:catAx>
        <c:axId val="1097393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AR"/>
          </a:p>
        </c:txPr>
        <c:crossAx val="26379392"/>
        <c:crosses val="autoZero"/>
        <c:auto val="1"/>
        <c:lblAlgn val="ctr"/>
        <c:lblOffset val="100"/>
        <c:noMultiLvlLbl val="0"/>
      </c:catAx>
      <c:valAx>
        <c:axId val="2637939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0973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558162518979373"/>
          <c:y val="0.2466015055108409"/>
          <c:w val="0.19863678341295413"/>
          <c:h val="0.33543459385044583"/>
        </c:manualLayout>
      </c:layout>
      <c:overlay val="0"/>
      <c:txPr>
        <a:bodyPr/>
        <a:lstStyle/>
        <a:p>
          <a:pPr>
            <a:defRPr sz="90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1731524780075"/>
          <c:y val="0.24550763128421166"/>
          <c:w val="0.47927250507519364"/>
          <c:h val="0.56994568171104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Hoja1!$A$2:$A$3</c:f>
              <c:strCache>
                <c:ptCount val="2"/>
                <c:pt idx="0">
                  <c:v>Procesados/as</c:v>
                </c:pt>
                <c:pt idx="1">
                  <c:v>Condenados/as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6028</c:v>
                </c:pt>
                <c:pt idx="1">
                  <c:v>4047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1731524780075"/>
          <c:y val="0.24550763128421166"/>
          <c:w val="0.47927250507519364"/>
          <c:h val="0.56994568171104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7.4196301421054229E-3"/>
                  <c:y val="-4.24371015833075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Masculino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92,7%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2000238609851432E-2"/>
                  <c:y val="-9.9106855994979537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Femenino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7,3%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9344</c:v>
                </c:pt>
                <c:pt idx="1">
                  <c:v>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1731524780075"/>
          <c:y val="0.24550763128421166"/>
          <c:w val="0.47927250507519364"/>
          <c:h val="0.569945681711041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4"/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553085010756381E-2"/>
                  <c:y val="-2.735807132540828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err="1" smtClean="0"/>
                      <a:t>Jóvenes</a:t>
                    </a:r>
                    <a:r>
                      <a:rPr lang="en-US" sz="900" dirty="0" smtClean="0"/>
                      <a:t> </a:t>
                    </a:r>
                    <a:r>
                      <a:rPr lang="en-US" sz="900" dirty="0" err="1"/>
                      <a:t>adultos</a:t>
                    </a:r>
                    <a:r>
                      <a:rPr lang="en-US" sz="900" dirty="0"/>
                      <a:t> </a:t>
                    </a:r>
                    <a:endParaRPr lang="en-US" sz="900" dirty="0" smtClean="0"/>
                  </a:p>
                  <a:p>
                    <a:r>
                      <a:rPr lang="en-US" sz="900" dirty="0" smtClean="0"/>
                      <a:t>(18-21)</a:t>
                    </a:r>
                    <a:r>
                      <a:rPr lang="en-US" sz="900" dirty="0"/>
                      <a:t>
4%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0585629374513943E-2"/>
                  <c:y val="0.13129809901001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6135328397854784E-2"/>
                  <c:y val="6.05255572203689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Hoja1!$A$2:$A$3</c:f>
              <c:strCache>
                <c:ptCount val="2"/>
                <c:pt idx="0">
                  <c:v>Jóvenes adultos (18-20)</c:v>
                </c:pt>
                <c:pt idx="1">
                  <c:v>Mayores (21 y más)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442</c:v>
                </c:pt>
                <c:pt idx="1">
                  <c:v>9534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2031504233658"/>
          <c:y val="3.4374781402889389E-2"/>
          <c:w val="0.87278554166764344"/>
          <c:h val="0.819718503937007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Hoja1!$A$2:$A$9</c:f>
              <c:numCache>
                <c:formatCode>mmm\-yy</c:formatCode>
                <c:ptCount val="8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  <c:pt idx="4">
                  <c:v>41640</c:v>
                </c:pt>
                <c:pt idx="5">
                  <c:v>41671</c:v>
                </c:pt>
                <c:pt idx="6">
                  <c:v>41699</c:v>
                </c:pt>
                <c:pt idx="7">
                  <c:v>41730</c:v>
                </c:pt>
              </c:numCache>
            </c:numRef>
          </c:cat>
          <c:val>
            <c:numRef>
              <c:f>Hoja1!$B$2:$B$9</c:f>
              <c:numCache>
                <c:formatCode>0.0</c:formatCode>
                <c:ptCount val="8"/>
                <c:pt idx="0" formatCode="General">
                  <c:v>57.2</c:v>
                </c:pt>
                <c:pt idx="1">
                  <c:v>56.8</c:v>
                </c:pt>
                <c:pt idx="2">
                  <c:v>57</c:v>
                </c:pt>
                <c:pt idx="3">
                  <c:v>56.7</c:v>
                </c:pt>
                <c:pt idx="4">
                  <c:v>57.569599674862836</c:v>
                </c:pt>
                <c:pt idx="5" formatCode="General">
                  <c:v>58.6</c:v>
                </c:pt>
                <c:pt idx="6" formatCode="General">
                  <c:v>58.8</c:v>
                </c:pt>
                <c:pt idx="7" formatCode="General">
                  <c:v>59.8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Hoja1!$A$2:$A$9</c:f>
              <c:numCache>
                <c:formatCode>mmm\-yy</c:formatCode>
                <c:ptCount val="8"/>
                <c:pt idx="0">
                  <c:v>41518</c:v>
                </c:pt>
                <c:pt idx="1">
                  <c:v>41548</c:v>
                </c:pt>
                <c:pt idx="2">
                  <c:v>41579</c:v>
                </c:pt>
                <c:pt idx="3">
                  <c:v>41609</c:v>
                </c:pt>
                <c:pt idx="4">
                  <c:v>41640</c:v>
                </c:pt>
                <c:pt idx="5">
                  <c:v>41671</c:v>
                </c:pt>
                <c:pt idx="6">
                  <c:v>41699</c:v>
                </c:pt>
                <c:pt idx="7">
                  <c:v>41730</c:v>
                </c:pt>
              </c:numCache>
            </c:numRef>
          </c:cat>
          <c:val>
            <c:numRef>
              <c:f>Hoja1!$C$2:$C$9</c:f>
              <c:numCache>
                <c:formatCode>0.0</c:formatCode>
                <c:ptCount val="8"/>
                <c:pt idx="0" formatCode="General">
                  <c:v>42.8</c:v>
                </c:pt>
                <c:pt idx="1">
                  <c:v>43.2</c:v>
                </c:pt>
                <c:pt idx="2">
                  <c:v>43</c:v>
                </c:pt>
                <c:pt idx="3">
                  <c:v>43.3</c:v>
                </c:pt>
                <c:pt idx="4">
                  <c:v>42.430400325137164</c:v>
                </c:pt>
                <c:pt idx="5" formatCode="General">
                  <c:v>41.4</c:v>
                </c:pt>
                <c:pt idx="6" formatCode="General">
                  <c:v>41.2</c:v>
                </c:pt>
                <c:pt idx="7" formatCode="General">
                  <c:v>40.200000000000003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89792"/>
        <c:axId val="22295680"/>
      </c:barChart>
      <c:dateAx>
        <c:axId val="222897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AR"/>
          </a:p>
        </c:txPr>
        <c:crossAx val="22295680"/>
        <c:crosses val="autoZero"/>
        <c:auto val="1"/>
        <c:lblOffset val="100"/>
        <c:baseTimeUnit val="months"/>
      </c:dateAx>
      <c:valAx>
        <c:axId val="22295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28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123218023918253E-3"/>
          <c:y val="9.9296065869224404E-2"/>
          <c:w val="0.14854099804071613"/>
          <c:h val="0.51751554354042961"/>
        </c:manualLayout>
      </c:layout>
      <c:overlay val="0"/>
      <c:txPr>
        <a:bodyPr/>
        <a:lstStyle/>
        <a:p>
          <a:pPr>
            <a:defRPr sz="105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9515696021693"/>
          <c:y val="0.18616152685779647"/>
          <c:w val="0.85334585666952845"/>
          <c:h val="0.640821654736775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Hoja1!$B$2:$B$12</c:f>
              <c:numCache>
                <c:formatCode>0</c:formatCode>
                <c:ptCount val="11"/>
                <c:pt idx="0">
                  <c:v>54.467493336423686</c:v>
                </c:pt>
                <c:pt idx="1">
                  <c:v>56.840034965034967</c:v>
                </c:pt>
                <c:pt idx="2">
                  <c:v>51.62930676629307</c:v>
                </c:pt>
                <c:pt idx="3">
                  <c:v>45.791457286432163</c:v>
                </c:pt>
                <c:pt idx="4">
                  <c:v>44.544480171489816</c:v>
                </c:pt>
                <c:pt idx="5">
                  <c:v>56.096203095423675</c:v>
                </c:pt>
                <c:pt idx="6">
                  <c:v>52.976059740830223</c:v>
                </c:pt>
                <c:pt idx="7">
                  <c:v>52.889131622064447</c:v>
                </c:pt>
                <c:pt idx="8">
                  <c:v>51.561181434599156</c:v>
                </c:pt>
                <c:pt idx="9">
                  <c:v>52.627752388865808</c:v>
                </c:pt>
                <c:pt idx="10">
                  <c:v>55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Hoja1!$C$2:$C$12</c:f>
              <c:numCache>
                <c:formatCode>0</c:formatCode>
                <c:ptCount val="11"/>
                <c:pt idx="0">
                  <c:v>45.532506663576314</c:v>
                </c:pt>
                <c:pt idx="1">
                  <c:v>43.159965034965033</c:v>
                </c:pt>
                <c:pt idx="2">
                  <c:v>48.37069323370693</c:v>
                </c:pt>
                <c:pt idx="3">
                  <c:v>54.208542713567837</c:v>
                </c:pt>
                <c:pt idx="4">
                  <c:v>55.455519828510184</c:v>
                </c:pt>
                <c:pt idx="5">
                  <c:v>43.903796904576325</c:v>
                </c:pt>
                <c:pt idx="6">
                  <c:v>47.023940259169777</c:v>
                </c:pt>
                <c:pt idx="7">
                  <c:v>47.110868377935553</c:v>
                </c:pt>
                <c:pt idx="8">
                  <c:v>48.438818565400844</c:v>
                </c:pt>
                <c:pt idx="9">
                  <c:v>47.372247611134192</c:v>
                </c:pt>
                <c:pt idx="1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22333696"/>
        <c:axId val="25821184"/>
      </c:barChart>
      <c:catAx>
        <c:axId val="2233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AR"/>
          </a:p>
        </c:txPr>
        <c:crossAx val="25821184"/>
        <c:crosses val="autoZero"/>
        <c:auto val="1"/>
        <c:lblAlgn val="ctr"/>
        <c:lblOffset val="100"/>
        <c:noMultiLvlLbl val="0"/>
      </c:catAx>
      <c:valAx>
        <c:axId val="25821184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233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579307260991989E-4"/>
          <c:y val="0.15784938209386026"/>
          <c:w val="0.11933502368742623"/>
          <c:h val="0.68881678149798609"/>
        </c:manualLayout>
      </c:layout>
      <c:overlay val="0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42031504233658"/>
          <c:y val="3.4374781402889389E-2"/>
          <c:w val="0.8388060897986116"/>
          <c:h val="0.819718503937007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Encarcelados/as preventivamente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Total población Abr-14</c:v>
                </c:pt>
                <c:pt idx="1">
                  <c:v>Nacional</c:v>
                </c:pt>
                <c:pt idx="2">
                  <c:v>Federal</c:v>
                </c:pt>
                <c:pt idx="3">
                  <c:v>Provincial 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 formatCode="General">
                  <c:v>59.8</c:v>
                </c:pt>
                <c:pt idx="1">
                  <c:v>54.9</c:v>
                </c:pt>
                <c:pt idx="2">
                  <c:v>74.099999999999994</c:v>
                </c:pt>
                <c:pt idx="3">
                  <c:v>31.4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Condenados/as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Total población Abr-14</c:v>
                </c:pt>
                <c:pt idx="1">
                  <c:v>Nacional</c:v>
                </c:pt>
                <c:pt idx="2">
                  <c:v>Federal</c:v>
                </c:pt>
                <c:pt idx="3">
                  <c:v>Provincial 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 formatCode="General">
                  <c:v>42.2</c:v>
                </c:pt>
                <c:pt idx="1">
                  <c:v>45.1</c:v>
                </c:pt>
                <c:pt idx="2">
                  <c:v>25.8</c:v>
                </c:pt>
                <c:pt idx="3">
                  <c:v>68.400000000000006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45376"/>
        <c:axId val="26255360"/>
      </c:barChart>
      <c:catAx>
        <c:axId val="2624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AR"/>
          </a:p>
        </c:txPr>
        <c:crossAx val="26255360"/>
        <c:crosses val="autoZero"/>
        <c:auto val="1"/>
        <c:lblAlgn val="ctr"/>
        <c:lblOffset val="100"/>
        <c:noMultiLvlLbl val="0"/>
      </c:catAx>
      <c:valAx>
        <c:axId val="262553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624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123218023918253E-3"/>
          <c:y val="0.19074681002522353"/>
          <c:w val="0.17944668635170605"/>
          <c:h val="0.39295759667730557"/>
        </c:manualLayout>
      </c:layout>
      <c:overlay val="0"/>
      <c:txPr>
        <a:bodyPr/>
        <a:lstStyle/>
        <a:p>
          <a:pPr>
            <a:defRPr sz="1050"/>
          </a:pPr>
          <a:endParaRPr lang="es-A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1794427213005"/>
          <c:y val="0.13768487708618735"/>
          <c:w val="0.50310484627391128"/>
          <c:h val="0.670066907175920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explosion val="0"/>
          </c:dPt>
          <c:cat>
            <c:strRef>
              <c:f>Hoja1!$A$2:$A$3</c:f>
              <c:strCache>
                <c:ptCount val="2"/>
                <c:pt idx="0">
                  <c:v>Procesados</c:v>
                </c:pt>
                <c:pt idx="1">
                  <c:v>Condenados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5661</c:v>
                </c:pt>
                <c:pt idx="1">
                  <c:v>4307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9CE2-6E1B-41FE-8C32-E45338BF846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8F2FC-639C-4CFC-9A5C-94BC0A2B67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276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536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321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5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0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3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6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11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99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6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0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702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66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92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7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7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60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55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88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69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18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9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3935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61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2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72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67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93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35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31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75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6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6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3494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34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69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23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50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79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35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02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83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60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872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10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13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59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41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2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62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77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096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9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26533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57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0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95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29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59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05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350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71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98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9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68790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540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51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6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93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94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049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96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130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51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2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14624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597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72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3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3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9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9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6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7A1C-738B-4D97-8870-26904D442CD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06/06/2014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3676-D438-46A0-A260-2A17C63FAD9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8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678589" y="2542252"/>
            <a:ext cx="7687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Población en el SPF</a:t>
            </a:r>
          </a:p>
          <a:p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Sistematización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de información semanal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sz="2400" dirty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Área de Registro y Bases de Datos. PROCUVIN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r>
              <a:rPr lang="es-AR" sz="16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Abril 2014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cto 9"/>
          <p:cNvCxnSpPr/>
          <p:nvPr/>
        </p:nvCxnSpPr>
        <p:spPr>
          <a:xfrm>
            <a:off x="775531" y="4196983"/>
            <a:ext cx="7493573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ector recto 9"/>
          <p:cNvCxnSpPr/>
          <p:nvPr/>
        </p:nvCxnSpPr>
        <p:spPr>
          <a:xfrm>
            <a:off x="755576" y="4890426"/>
            <a:ext cx="7493573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0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Foco en situación procesal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710779202"/>
              </p:ext>
            </p:extLst>
          </p:nvPr>
        </p:nvGraphicFramePr>
        <p:xfrm>
          <a:off x="2555776" y="1534962"/>
          <a:ext cx="4392488" cy="329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3296782288"/>
              </p:ext>
            </p:extLst>
          </p:nvPr>
        </p:nvGraphicFramePr>
        <p:xfrm>
          <a:off x="161041" y="3140968"/>
          <a:ext cx="294009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1050451019"/>
              </p:ext>
            </p:extLst>
          </p:nvPr>
        </p:nvGraphicFramePr>
        <p:xfrm>
          <a:off x="6126582" y="3123682"/>
          <a:ext cx="290991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3261063" y="2794079"/>
            <a:ext cx="128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Condenados/as 40,2%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272821" y="3024911"/>
            <a:ext cx="1272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Personas encarceladas preventivamente59,8%</a:t>
            </a:r>
            <a:endParaRPr lang="es-AR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Flecha abajo"/>
          <p:cNvSpPr/>
          <p:nvPr/>
        </p:nvSpPr>
        <p:spPr>
          <a:xfrm rot="5400000">
            <a:off x="2731299" y="2489241"/>
            <a:ext cx="540901" cy="40419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24106"/>
              </p:ext>
            </p:extLst>
          </p:nvPr>
        </p:nvGraphicFramePr>
        <p:xfrm>
          <a:off x="326221" y="2472916"/>
          <a:ext cx="2235579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5579"/>
              </a:tblGrid>
              <a:tr h="223825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Total condenados</a:t>
                      </a:r>
                      <a:r>
                        <a:rPr lang="es-MX" sz="1000" baseline="0" dirty="0" smtClean="0">
                          <a:latin typeface="Arial" pitchFamily="34" charset="0"/>
                          <a:cs typeface="Arial" pitchFamily="34" charset="0"/>
                        </a:rPr>
                        <a:t> por j</a:t>
                      </a:r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urisdicción de origen</a:t>
                      </a:r>
                      <a:endParaRPr lang="es-A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96206"/>
              </p:ext>
            </p:extLst>
          </p:nvPr>
        </p:nvGraphicFramePr>
        <p:xfrm>
          <a:off x="6443431" y="2428824"/>
          <a:ext cx="211918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188"/>
              </a:tblGrid>
              <a:tr h="223825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Arial" pitchFamily="34" charset="0"/>
                          <a:cs typeface="Arial" pitchFamily="34" charset="0"/>
                        </a:rPr>
                        <a:t>Total personas encarceladas preventivamente por jurisdicción de origen</a:t>
                      </a:r>
                      <a:endParaRPr lang="es-AR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34 Flecha abajo"/>
          <p:cNvSpPr/>
          <p:nvPr/>
        </p:nvSpPr>
        <p:spPr>
          <a:xfrm rot="16200000">
            <a:off x="5597819" y="2433028"/>
            <a:ext cx="612910" cy="44461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804248" y="4832964"/>
            <a:ext cx="1543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latin typeface="Arial" pitchFamily="34" charset="0"/>
                <a:cs typeface="Arial" pitchFamily="34" charset="0"/>
              </a:rPr>
              <a:t>Base: 6028 personas encarceladas preventivamente/as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827584" y="4832964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latin typeface="Arial" pitchFamily="34" charset="0"/>
                <a:cs typeface="Arial" pitchFamily="34" charset="0"/>
              </a:rPr>
              <a:t>Base: 4047 condenados/as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861249" y="1484784"/>
            <a:ext cx="341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Composición a Abril 2014</a:t>
            </a:r>
          </a:p>
        </p:txBody>
      </p:sp>
      <p:cxnSp>
        <p:nvCxnSpPr>
          <p:cNvPr id="39" name="38 Conector recto"/>
          <p:cNvCxnSpPr/>
          <p:nvPr/>
        </p:nvCxnSpPr>
        <p:spPr>
          <a:xfrm>
            <a:off x="353707" y="4768577"/>
            <a:ext cx="8221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51122" y="616111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mayor el peso de las personas dependientes de la Justicia Nacional entre los condenados/as. 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96328" y="5805844"/>
            <a:ext cx="2900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Abril 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989867" y="1050657"/>
            <a:ext cx="5470565" cy="5330671"/>
            <a:chOff x="2989867" y="1050657"/>
            <a:chExt cx="5470565" cy="5330671"/>
          </a:xfrm>
        </p:grpSpPr>
        <p:pic>
          <p:nvPicPr>
            <p:cNvPr id="83" name="Picture 2" descr="http://www.aefip.org/Fotos/Seccionales/mapa_argentin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598" y="1294978"/>
              <a:ext cx="2571750" cy="508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83 Rectángulo"/>
            <p:cNvSpPr/>
            <p:nvPr/>
          </p:nvSpPr>
          <p:spPr>
            <a:xfrm>
              <a:off x="6721962" y="2551317"/>
              <a:ext cx="1312116" cy="335741"/>
            </a:xfrm>
            <a:prstGeom prst="rect">
              <a:avLst/>
            </a:prstGeom>
            <a:solidFill>
              <a:srgbClr val="93A299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es-MX" sz="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Sta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Rosa: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Colonia Penal U.4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Correccional mujeres U.13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3792032" y="4202334"/>
              <a:ext cx="921920" cy="218351"/>
            </a:xfrm>
            <a:prstGeom prst="rect">
              <a:avLst/>
            </a:prstGeom>
            <a:solidFill>
              <a:srgbClr val="53AB94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-Gral. Roca: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Colonia penal U.5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5702416" y="4805255"/>
              <a:ext cx="694382" cy="218351"/>
            </a:xfrm>
            <a:prstGeom prst="rect">
              <a:avLst/>
            </a:prstGeom>
            <a:solidFill>
              <a:srgbClr val="0070C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-Rawson: </a:t>
              </a:r>
              <a:r>
                <a:rPr kumimoji="0" lang="es-MX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U6</a:t>
              </a:r>
              <a:endParaRPr kumimoji="0" lang="es-A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5993499" y="1050657"/>
              <a:ext cx="1060182" cy="221105"/>
            </a:xfrm>
            <a:prstGeom prst="rect">
              <a:avLst/>
            </a:prstGeom>
            <a:solidFill>
              <a:srgbClr val="BF77AA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Resistencia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Prisión regional U.7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4532926" y="1420680"/>
              <a:ext cx="535596" cy="218351"/>
            </a:xfrm>
            <a:prstGeom prst="rect">
              <a:avLst/>
            </a:prstGeom>
            <a:solidFill>
              <a:srgbClr val="808DA0">
                <a:lumMod val="60000"/>
                <a:lumOff val="40000"/>
              </a:srgbClr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Jujuy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U.22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3991455" y="3781919"/>
              <a:ext cx="740255" cy="218351"/>
            </a:xfrm>
            <a:prstGeom prst="rect">
              <a:avLst/>
            </a:prstGeom>
            <a:solidFill>
              <a:srgbClr val="D2533C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-Neuquén: U.9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6849550" y="1661888"/>
              <a:ext cx="535596" cy="218351"/>
            </a:xfrm>
            <a:prstGeom prst="rect">
              <a:avLst/>
            </a:prstGeom>
            <a:solidFill>
              <a:srgbClr val="FFFF0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Formosa: U.10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90 Rectángulo"/>
            <p:cNvSpPr/>
            <p:nvPr/>
          </p:nvSpPr>
          <p:spPr>
            <a:xfrm>
              <a:off x="6360487" y="1316597"/>
              <a:ext cx="880862" cy="218351"/>
            </a:xfrm>
            <a:prstGeom prst="rect">
              <a:avLst/>
            </a:prstGeom>
            <a:solidFill>
              <a:srgbClr val="BF77AA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R. S. Peña: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Colonia penal  U.11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91 Rectángulo"/>
            <p:cNvSpPr/>
            <p:nvPr/>
          </p:nvSpPr>
          <p:spPr>
            <a:xfrm>
              <a:off x="5657814" y="4460205"/>
              <a:ext cx="985991" cy="266896"/>
            </a:xfrm>
            <a:prstGeom prst="rect">
              <a:avLst/>
            </a:prstGeom>
            <a:solidFill>
              <a:srgbClr val="53AB94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-Viedma:</a:t>
              </a:r>
              <a:endParaRPr kumimoji="0" lang="es-MX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Colonia </a:t>
              </a: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penal  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U.12</a:t>
              </a:r>
              <a:endParaRPr kumimoji="0" lang="es-MX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92 Rectángulo"/>
            <p:cNvSpPr/>
            <p:nvPr/>
          </p:nvSpPr>
          <p:spPr>
            <a:xfrm>
              <a:off x="3952912" y="4645551"/>
              <a:ext cx="754857" cy="218351"/>
            </a:xfrm>
            <a:prstGeom prst="rect">
              <a:avLst/>
            </a:prstGeom>
            <a:solidFill>
              <a:srgbClr val="0070C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es-MX" sz="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Esquel</a:t>
              </a:r>
              <a:r>
                <a:rPr kumimoji="0" lang="es-MX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U14</a:t>
              </a:r>
              <a:endParaRPr kumimoji="0" lang="es-A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5683758" y="5371408"/>
              <a:ext cx="989404" cy="218351"/>
            </a:xfrm>
            <a:prstGeom prst="rect">
              <a:avLst/>
            </a:prstGeom>
            <a:solidFill>
              <a:srgbClr val="C86EB5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R. Gallegos: U15</a:t>
              </a:r>
              <a:endParaRPr kumimoji="0" lang="es-AR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94 Rectángulo"/>
            <p:cNvSpPr/>
            <p:nvPr/>
          </p:nvSpPr>
          <p:spPr>
            <a:xfrm>
              <a:off x="3001287" y="1730965"/>
              <a:ext cx="1329053" cy="488575"/>
            </a:xfrm>
            <a:prstGeom prst="rect">
              <a:avLst/>
            </a:prstGeom>
            <a:solidFill>
              <a:srgbClr val="FF000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Salta: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CF NOA III (hombres y mujeres)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Instituto penitenciario U16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Cárcel Federal U23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95 Rectángulo"/>
            <p:cNvSpPr/>
            <p:nvPr/>
          </p:nvSpPr>
          <p:spPr>
            <a:xfrm>
              <a:off x="7192569" y="2021216"/>
              <a:ext cx="760389" cy="209314"/>
            </a:xfrm>
            <a:prstGeom prst="rect">
              <a:avLst/>
            </a:prstGeom>
            <a:solidFill>
              <a:srgbClr val="C0000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Jujuy: Candelaria U.17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96 Rectángulo"/>
            <p:cNvSpPr/>
            <p:nvPr/>
          </p:nvSpPr>
          <p:spPr>
            <a:xfrm>
              <a:off x="6911484" y="3281247"/>
              <a:ext cx="1548948" cy="503987"/>
            </a:xfrm>
            <a:prstGeom prst="rect">
              <a:avLst/>
            </a:prstGeom>
            <a:solidFill>
              <a:srgbClr val="FF9933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-CABA: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CPFCABA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Pre 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egreso U18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Enfermedades infecciosas U.21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Unidad de tránsito U.28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97 Rectángulo"/>
            <p:cNvSpPr/>
            <p:nvPr/>
          </p:nvSpPr>
          <p:spPr>
            <a:xfrm>
              <a:off x="6421404" y="2980877"/>
              <a:ext cx="1264554" cy="218351"/>
            </a:xfrm>
            <a:prstGeom prst="rect">
              <a:avLst/>
            </a:prstGeom>
            <a:solidFill>
              <a:srgbClr val="93A299">
                <a:lumMod val="40000"/>
                <a:lumOff val="60000"/>
              </a:srgbClr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-Gral</a:t>
              </a: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 Pico 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Correccional </a:t>
              </a: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abierto U.25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98 Rectángulo"/>
            <p:cNvSpPr/>
            <p:nvPr/>
          </p:nvSpPr>
          <p:spPr>
            <a:xfrm>
              <a:off x="6856442" y="3988377"/>
              <a:ext cx="920633" cy="474225"/>
            </a:xfrm>
            <a:prstGeom prst="rect">
              <a:avLst/>
            </a:prstGeom>
            <a:solidFill>
              <a:srgbClr val="FFB48F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-Ezeiza: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CPF I y IV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Colonia Penal  U.19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CF Mujeres U.31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99 Rectángulo"/>
            <p:cNvSpPr/>
            <p:nvPr/>
          </p:nvSpPr>
          <p:spPr>
            <a:xfrm>
              <a:off x="3650022" y="2442141"/>
              <a:ext cx="1150702" cy="218351"/>
            </a:xfrm>
            <a:prstGeom prst="rect">
              <a:avLst/>
            </a:prstGeom>
            <a:solidFill>
              <a:srgbClr val="00B0F0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 Estero: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Instituto penal federal U.10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100 Rectángulo"/>
            <p:cNvSpPr/>
            <p:nvPr/>
          </p:nvSpPr>
          <p:spPr>
            <a:xfrm>
              <a:off x="5945846" y="4037182"/>
              <a:ext cx="682055" cy="351544"/>
            </a:xfrm>
            <a:prstGeom prst="rect">
              <a:avLst/>
            </a:prstGeom>
            <a:solidFill>
              <a:srgbClr val="FFB48F"/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-Marcos 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Paz:</a:t>
              </a:r>
              <a:endParaRPr kumimoji="0" lang="es-MX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CPF </a:t>
              </a: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CF </a:t>
              </a:r>
              <a:r>
                <a:rPr kumimoji="0" lang="es-MX" sz="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Jov</a:t>
              </a: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 </a:t>
              </a:r>
              <a:r>
                <a:rPr kumimoji="0" lang="es-MX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>
                      <a:lumMod val="90000"/>
                      <a:lumOff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29293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" name="101 Conector recto"/>
            <p:cNvCxnSpPr>
              <a:endCxn id="84" idx="1"/>
            </p:cNvCxnSpPr>
            <p:nvPr/>
          </p:nvCxnSpPr>
          <p:spPr>
            <a:xfrm flipV="1">
              <a:off x="5585806" y="2719188"/>
              <a:ext cx="1136156" cy="725006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03" name="102 Conector recto"/>
            <p:cNvCxnSpPr/>
            <p:nvPr/>
          </p:nvCxnSpPr>
          <p:spPr>
            <a:xfrm>
              <a:off x="6449902" y="3432820"/>
              <a:ext cx="446520" cy="99253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04" name="103 Conector recto"/>
            <p:cNvCxnSpPr>
              <a:endCxn id="90" idx="1"/>
            </p:cNvCxnSpPr>
            <p:nvPr/>
          </p:nvCxnSpPr>
          <p:spPr>
            <a:xfrm flipV="1">
              <a:off x="6360487" y="1771064"/>
              <a:ext cx="489063" cy="204189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05" name="104 Conector recto"/>
            <p:cNvCxnSpPr>
              <a:endCxn id="99" idx="1"/>
            </p:cNvCxnSpPr>
            <p:nvPr/>
          </p:nvCxnSpPr>
          <p:spPr>
            <a:xfrm>
              <a:off x="6289286" y="3634607"/>
              <a:ext cx="567156" cy="590883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06" name="105 Conector recto"/>
            <p:cNvCxnSpPr/>
            <p:nvPr/>
          </p:nvCxnSpPr>
          <p:spPr>
            <a:xfrm>
              <a:off x="6258975" y="3703445"/>
              <a:ext cx="27332" cy="317123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pic>
          <p:nvPicPr>
            <p:cNvPr id="107" name="Picture 8" descr="Hombre Mujer Icono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1" r="59357" b="124"/>
            <a:stretch/>
          </p:blipFill>
          <p:spPr bwMode="auto">
            <a:xfrm>
              <a:off x="7855838" y="2746846"/>
              <a:ext cx="97121" cy="19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8" descr="Hombre Mujer Icono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1" r="59357" b="124"/>
            <a:stretch/>
          </p:blipFill>
          <p:spPr bwMode="auto">
            <a:xfrm>
              <a:off x="7648925" y="4296198"/>
              <a:ext cx="97121" cy="19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9" name="108 Conector recto"/>
            <p:cNvCxnSpPr>
              <a:endCxn id="98" idx="1"/>
            </p:cNvCxnSpPr>
            <p:nvPr/>
          </p:nvCxnSpPr>
          <p:spPr>
            <a:xfrm flipV="1">
              <a:off x="5481638" y="3090053"/>
              <a:ext cx="939766" cy="535278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0" name="109 Conector recto"/>
            <p:cNvCxnSpPr>
              <a:endCxn id="85" idx="3"/>
            </p:cNvCxnSpPr>
            <p:nvPr/>
          </p:nvCxnSpPr>
          <p:spPr>
            <a:xfrm flipH="1">
              <a:off x="4713952" y="4081341"/>
              <a:ext cx="540729" cy="230169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1" name="110 Conector recto"/>
            <p:cNvCxnSpPr/>
            <p:nvPr/>
          </p:nvCxnSpPr>
          <p:spPr>
            <a:xfrm flipH="1" flipV="1">
              <a:off x="4731712" y="3891094"/>
              <a:ext cx="252604" cy="19477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2" name="111 Conector recto"/>
            <p:cNvCxnSpPr/>
            <p:nvPr/>
          </p:nvCxnSpPr>
          <p:spPr>
            <a:xfrm flipH="1">
              <a:off x="4713952" y="4727101"/>
              <a:ext cx="228782" cy="0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3" name="112 Conector recto"/>
            <p:cNvCxnSpPr>
              <a:stCxn id="94" idx="1"/>
            </p:cNvCxnSpPr>
            <p:nvPr/>
          </p:nvCxnSpPr>
          <p:spPr>
            <a:xfrm flipH="1" flipV="1">
              <a:off x="5312900" y="5449779"/>
              <a:ext cx="370858" cy="30805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4" name="113 Conector recto"/>
            <p:cNvCxnSpPr/>
            <p:nvPr/>
          </p:nvCxnSpPr>
          <p:spPr>
            <a:xfrm flipH="1" flipV="1">
              <a:off x="5384485" y="4805255"/>
              <a:ext cx="273882" cy="78154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15" name="114 Conector recto"/>
            <p:cNvCxnSpPr/>
            <p:nvPr/>
          </p:nvCxnSpPr>
          <p:spPr>
            <a:xfrm>
              <a:off x="5831473" y="4225490"/>
              <a:ext cx="0" cy="220445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pic>
          <p:nvPicPr>
            <p:cNvPr id="116" name="Picture 8" descr="Hombre Mujer Icono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1" r="59357" b="124"/>
            <a:stretch/>
          </p:blipFill>
          <p:spPr bwMode="auto">
            <a:xfrm>
              <a:off x="2989867" y="1880239"/>
              <a:ext cx="97121" cy="19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7" name="116 Conector recto"/>
            <p:cNvCxnSpPr>
              <a:stCxn id="95" idx="3"/>
            </p:cNvCxnSpPr>
            <p:nvPr/>
          </p:nvCxnSpPr>
          <p:spPr>
            <a:xfrm flipV="1">
              <a:off x="4330340" y="1913850"/>
              <a:ext cx="1054145" cy="61403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pic>
          <p:nvPicPr>
            <p:cNvPr id="118" name="Picture 8" descr="Hombre Mujer Icono Clip 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1" r="59357" b="124"/>
            <a:stretch/>
          </p:blipFill>
          <p:spPr bwMode="auto">
            <a:xfrm>
              <a:off x="4543704" y="1478658"/>
              <a:ext cx="97121" cy="199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9" name="118 Conector recto"/>
            <p:cNvCxnSpPr>
              <a:stCxn id="100" idx="3"/>
            </p:cNvCxnSpPr>
            <p:nvPr/>
          </p:nvCxnSpPr>
          <p:spPr>
            <a:xfrm flipV="1">
              <a:off x="4800724" y="2335293"/>
              <a:ext cx="907915" cy="216024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20" name="119 Conector recto"/>
            <p:cNvCxnSpPr>
              <a:endCxn id="96" idx="1"/>
            </p:cNvCxnSpPr>
            <p:nvPr/>
          </p:nvCxnSpPr>
          <p:spPr>
            <a:xfrm flipV="1">
              <a:off x="6911484" y="2125873"/>
              <a:ext cx="281085" cy="11854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21" name="120 Conector recto"/>
            <p:cNvCxnSpPr/>
            <p:nvPr/>
          </p:nvCxnSpPr>
          <p:spPr>
            <a:xfrm flipV="1">
              <a:off x="6049607" y="1529855"/>
              <a:ext cx="473983" cy="445398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22" name="121 Conector recto"/>
            <p:cNvCxnSpPr/>
            <p:nvPr/>
          </p:nvCxnSpPr>
          <p:spPr>
            <a:xfrm flipV="1">
              <a:off x="5909352" y="1294978"/>
              <a:ext cx="451135" cy="618872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cxnSp>
          <p:nvCxnSpPr>
            <p:cNvPr id="123" name="122 Conector recto"/>
            <p:cNvCxnSpPr>
              <a:stCxn id="88" idx="3"/>
            </p:cNvCxnSpPr>
            <p:nvPr/>
          </p:nvCxnSpPr>
          <p:spPr>
            <a:xfrm>
              <a:off x="5068522" y="1529856"/>
              <a:ext cx="315963" cy="132032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  <p:sp>
          <p:nvSpPr>
            <p:cNvPr id="50" name="49 Rectángulo"/>
            <p:cNvSpPr/>
            <p:nvPr/>
          </p:nvSpPr>
          <p:spPr>
            <a:xfrm>
              <a:off x="4756484" y="1124744"/>
              <a:ext cx="535596" cy="218351"/>
            </a:xfrm>
            <a:prstGeom prst="rect">
              <a:avLst/>
            </a:prstGeom>
            <a:solidFill>
              <a:srgbClr val="808DA0">
                <a:lumMod val="60000"/>
                <a:lumOff val="40000"/>
              </a:srgbClr>
            </a:solidFill>
            <a:ln w="264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Jujuy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U.8</a:t>
              </a:r>
              <a:endParaRPr kumimoji="0" lang="es-AR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3" name="52 Conector recto"/>
            <p:cNvCxnSpPr/>
            <p:nvPr/>
          </p:nvCxnSpPr>
          <p:spPr>
            <a:xfrm>
              <a:off x="5096699" y="1354664"/>
              <a:ext cx="287786" cy="223661"/>
            </a:xfrm>
            <a:prstGeom prst="line">
              <a:avLst/>
            </a:prstGeom>
            <a:noFill/>
            <a:ln w="9525" cap="flat" cmpd="sng" algn="ctr">
              <a:solidFill>
                <a:srgbClr val="93A299"/>
              </a:solidFill>
              <a:prstDash val="solid"/>
            </a:ln>
            <a:effectLst/>
          </p:spPr>
        </p:cxnSp>
      </p:grp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Foco en situación procesal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123 Rectángulo"/>
          <p:cNvSpPr/>
          <p:nvPr/>
        </p:nvSpPr>
        <p:spPr>
          <a:xfrm>
            <a:off x="35496" y="2609617"/>
            <a:ext cx="3684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El  Servicio Penitenciario Federal (SPF) se compone de 28 cárceles y 10 alcaidías distribuidas en todo el territorio nacional.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179512" y="4994012"/>
            <a:ext cx="3759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Se referencian geográficamente las unidades incluidas en los partes del SPF.</a:t>
            </a:r>
            <a:endParaRPr lang="es-AR" sz="1400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6" name="125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127 Rectángulo"/>
          <p:cNvSpPr/>
          <p:nvPr/>
        </p:nvSpPr>
        <p:spPr>
          <a:xfrm>
            <a:off x="612775" y="6274985"/>
            <a:ext cx="7631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continuación se detalla la población alojada en cada unidad…</a:t>
            </a:r>
            <a:endParaRPr lang="es-A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Población alojada por Unidad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96328" y="5805844"/>
            <a:ext cx="2900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Fuente: Partes semanales enviados por el SPF. Abril  2014</a:t>
            </a:r>
            <a:endParaRPr lang="es-AR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280960"/>
              </p:ext>
            </p:extLst>
          </p:nvPr>
        </p:nvGraphicFramePr>
        <p:xfrm>
          <a:off x="334704" y="3521754"/>
          <a:ext cx="8229600" cy="196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272194"/>
              </p:ext>
            </p:extLst>
          </p:nvPr>
        </p:nvGraphicFramePr>
        <p:xfrm>
          <a:off x="262696" y="1534789"/>
          <a:ext cx="8424936" cy="1804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21 Llamada con línea 1"/>
          <p:cNvSpPr/>
          <p:nvPr/>
        </p:nvSpPr>
        <p:spPr>
          <a:xfrm>
            <a:off x="398844" y="1005478"/>
            <a:ext cx="711067" cy="327309"/>
          </a:xfrm>
          <a:prstGeom prst="borderCallout1">
            <a:avLst>
              <a:gd name="adj1" fmla="val 111344"/>
              <a:gd name="adj2" fmla="val 51540"/>
              <a:gd name="adj3" fmla="val 160120"/>
              <a:gd name="adj4" fmla="val 5078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latin typeface="Arial" pitchFamily="34" charset="0"/>
                <a:cs typeface="Arial" pitchFamily="34" charset="0"/>
              </a:rPr>
              <a:t>19% del total</a:t>
            </a:r>
            <a:endParaRPr lang="es-A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Llamada con línea 1"/>
          <p:cNvSpPr/>
          <p:nvPr/>
        </p:nvSpPr>
        <p:spPr>
          <a:xfrm>
            <a:off x="1198800" y="1221121"/>
            <a:ext cx="648072" cy="319687"/>
          </a:xfrm>
          <a:prstGeom prst="borderCallout1">
            <a:avLst>
              <a:gd name="adj1" fmla="val 103405"/>
              <a:gd name="adj2" fmla="val 49558"/>
              <a:gd name="adj3" fmla="val 161497"/>
              <a:gd name="adj4" fmla="val 3287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latin typeface="Arial" pitchFamily="34" charset="0"/>
                <a:cs typeface="Arial" pitchFamily="34" charset="0"/>
              </a:rPr>
              <a:t>15% del total</a:t>
            </a:r>
            <a:endParaRPr lang="es-A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Llamada con línea 1"/>
          <p:cNvSpPr/>
          <p:nvPr/>
        </p:nvSpPr>
        <p:spPr>
          <a:xfrm>
            <a:off x="2422936" y="1185117"/>
            <a:ext cx="648072" cy="319687"/>
          </a:xfrm>
          <a:prstGeom prst="borderCallout1">
            <a:avLst>
              <a:gd name="adj1" fmla="val 103405"/>
              <a:gd name="adj2" fmla="val 49558"/>
              <a:gd name="adj3" fmla="val 161497"/>
              <a:gd name="adj4" fmla="val 3287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latin typeface="Arial" pitchFamily="34" charset="0"/>
                <a:cs typeface="Arial" pitchFamily="34" charset="0"/>
              </a:rPr>
              <a:t>17% del total</a:t>
            </a:r>
            <a:endParaRPr lang="es-A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Llamada con línea 1"/>
          <p:cNvSpPr/>
          <p:nvPr/>
        </p:nvSpPr>
        <p:spPr>
          <a:xfrm>
            <a:off x="6311368" y="3895517"/>
            <a:ext cx="576064" cy="319687"/>
          </a:xfrm>
          <a:prstGeom prst="borderCallout1">
            <a:avLst>
              <a:gd name="adj1" fmla="val 103405"/>
              <a:gd name="adj2" fmla="val 49558"/>
              <a:gd name="adj3" fmla="val 161497"/>
              <a:gd name="adj4" fmla="val -828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latin typeface="Arial" pitchFamily="34" charset="0"/>
                <a:cs typeface="Arial" pitchFamily="34" charset="0"/>
              </a:rPr>
              <a:t>5</a:t>
            </a:r>
            <a:r>
              <a:rPr lang="es-MX" sz="900" dirty="0" smtClean="0">
                <a:latin typeface="Arial" pitchFamily="34" charset="0"/>
                <a:cs typeface="Arial" pitchFamily="34" charset="0"/>
              </a:rPr>
              <a:t>% del total</a:t>
            </a:r>
            <a:endParaRPr lang="es-A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595369" y="3292582"/>
            <a:ext cx="532101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171681" y="3303215"/>
            <a:ext cx="585311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CABA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362454" y="3301605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941125" y="3301605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Gral. Roca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559214" y="3301605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Rawson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120479" y="3301605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 smtClean="0">
                <a:latin typeface="Arial" pitchFamily="34" charset="0"/>
                <a:cs typeface="Arial" pitchFamily="34" charset="0"/>
              </a:rPr>
              <a:t>Resistencia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5735845" y="3301605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Jujuy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6341856" y="3301605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Neuquén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6952166" y="3301605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Formosa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517709" y="3301605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R. S. Peña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8130827" y="3301605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Viedma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459334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1025900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err="1" smtClean="0">
                <a:latin typeface="Arial" pitchFamily="34" charset="0"/>
                <a:cs typeface="Arial" pitchFamily="34" charset="0"/>
              </a:rPr>
              <a:t>Esquel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1555795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R. Gallegos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2116962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2643847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Candelaria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3177381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 smtClean="0">
                <a:latin typeface="Arial" pitchFamily="34" charset="0"/>
                <a:cs typeface="Arial" pitchFamily="34" charset="0"/>
              </a:rPr>
              <a:t>Pre egreso.</a:t>
            </a:r>
          </a:p>
          <a:p>
            <a:pPr algn="ctr"/>
            <a:r>
              <a:rPr lang="es-MX" sz="600" dirty="0" smtClean="0">
                <a:latin typeface="Arial" pitchFamily="34" charset="0"/>
                <a:cs typeface="Arial" pitchFamily="34" charset="0"/>
              </a:rPr>
              <a:t>CAABA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3742408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272770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CABA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4819259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Jujuy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5344400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5866190" y="5513204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Marcos Paz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6422638" y="530699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Gral. Pico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6998375" y="5299273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7534253" y="5300180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8060309" y="5300180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S. Estero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459167" y="3292979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1005586" y="3299598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Marcos Paz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2795073" y="3301605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251769" y="6118493"/>
            <a:ext cx="8064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60% de la población bajo la órbita del SPF, se encuentra alojada en los Complejos I (Ezeiza), II (Marcos Paz), III (NOA) y IV (Ezeiza).</a:t>
            </a:r>
            <a:endParaRPr lang="es-A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2 Marcador de contenido"/>
          <p:cNvSpPr txBox="1">
            <a:spLocks/>
          </p:cNvSpPr>
          <p:nvPr/>
        </p:nvSpPr>
        <p:spPr>
          <a:xfrm>
            <a:off x="4099940" y="1207293"/>
            <a:ext cx="4645395" cy="63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Expresada en números absolutos</a:t>
            </a:r>
          </a:p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Población penal al 30/04/2014: </a:t>
            </a:r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10.083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personas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Población alojada por Unidad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96328" y="5805844"/>
            <a:ext cx="2900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Fuente: Partes semanales enviados por el SPF. Abril  2014</a:t>
            </a:r>
            <a:endParaRPr lang="es-AR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551611"/>
              </p:ext>
            </p:extLst>
          </p:nvPr>
        </p:nvGraphicFramePr>
        <p:xfrm>
          <a:off x="334704" y="3521754"/>
          <a:ext cx="8229600" cy="196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237006"/>
              </p:ext>
            </p:extLst>
          </p:nvPr>
        </p:nvGraphicFramePr>
        <p:xfrm>
          <a:off x="262696" y="1412777"/>
          <a:ext cx="8424936" cy="192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31 Llamada con línea 1"/>
          <p:cNvSpPr/>
          <p:nvPr/>
        </p:nvSpPr>
        <p:spPr>
          <a:xfrm>
            <a:off x="6311368" y="3895517"/>
            <a:ext cx="576064" cy="319687"/>
          </a:xfrm>
          <a:prstGeom prst="borderCallout1">
            <a:avLst>
              <a:gd name="adj1" fmla="val 103405"/>
              <a:gd name="adj2" fmla="val 49558"/>
              <a:gd name="adj3" fmla="val 161497"/>
              <a:gd name="adj4" fmla="val -828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s-MX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% del total</a:t>
            </a:r>
            <a:endParaRPr lang="es-AR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595369" y="3292582"/>
            <a:ext cx="532101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171681" y="3292582"/>
            <a:ext cx="585311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CABA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362454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941125" y="3292582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Gral. Roca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4559214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Rawson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5120479" y="3292582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Resistencia</a:t>
            </a:r>
            <a:endParaRPr lang="es-AR" sz="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5735845" y="3292582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Jujuy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6341856" y="3292582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Neuquén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6952166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Formosa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7517709" y="3292582"/>
            <a:ext cx="58915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R. S. Peña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8130827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Viedma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459334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1036533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Esquel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1555795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R. Gallegos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2116962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2643847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Candelaria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3177381" y="530042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 egreso.</a:t>
            </a:r>
          </a:p>
          <a:p>
            <a:pPr algn="ctr"/>
            <a:r>
              <a:rPr lang="es-MX" sz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CAABA</a:t>
            </a:r>
            <a:endParaRPr lang="es-AR" sz="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60 Rectángulo"/>
          <p:cNvSpPr/>
          <p:nvPr/>
        </p:nvSpPr>
        <p:spPr>
          <a:xfrm>
            <a:off x="3751933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272770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CABA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4809734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Jujuy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5344400" y="530042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Salta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5866190" y="5513204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Marcos Paz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6422638" y="5296359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Gral. Pico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6987742" y="5299273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Sta. Rosa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7499274" y="5300180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8060309" y="5300180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S. Estero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459167" y="3292582"/>
            <a:ext cx="486905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1005586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Marcos Paz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2795073" y="3292582"/>
            <a:ext cx="535596" cy="19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Ezeiza</a:t>
            </a:r>
            <a:endParaRPr lang="es-AR" sz="7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94448" y="6114061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CPF I  (</a:t>
            </a:r>
            <a:r>
              <a:rPr lang="es-MX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Ezeiza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y CABA (Devoto) son los establecimientos en los que se concentra el crecimiento poblacional que </a:t>
            </a:r>
            <a:r>
              <a:rPr lang="es-MX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tracciona</a:t>
            </a: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 aumento general de personas encarceladas.  </a:t>
            </a:r>
            <a:endParaRPr lang="es-A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2 Marcador de contenido"/>
          <p:cNvSpPr txBox="1">
            <a:spLocks/>
          </p:cNvSpPr>
          <p:nvPr/>
        </p:nvSpPr>
        <p:spPr>
          <a:xfrm>
            <a:off x="4099940" y="1014021"/>
            <a:ext cx="4645395" cy="63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dirty="0" smtClean="0">
                <a:latin typeface="Arial" pitchFamily="34" charset="0"/>
                <a:cs typeface="Arial" pitchFamily="34" charset="0"/>
              </a:rPr>
              <a:t>Comparación respecto al mes anterior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Elipse"/>
          <p:cNvSpPr/>
          <p:nvPr/>
        </p:nvSpPr>
        <p:spPr>
          <a:xfrm>
            <a:off x="2113526" y="1484784"/>
            <a:ext cx="67416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79 Elipse"/>
          <p:cNvSpPr/>
          <p:nvPr/>
        </p:nvSpPr>
        <p:spPr>
          <a:xfrm>
            <a:off x="323528" y="1311292"/>
            <a:ext cx="67416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Foco en población femenina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96328" y="5805844"/>
            <a:ext cx="2900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Fuente: Partes semanales enviados por el SPF. Abril  2014</a:t>
            </a:r>
            <a:endParaRPr lang="es-AR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361404"/>
              </p:ext>
            </p:extLst>
          </p:nvPr>
        </p:nvGraphicFramePr>
        <p:xfrm>
          <a:off x="323528" y="3580880"/>
          <a:ext cx="3456384" cy="181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73 CuadroTexto"/>
          <p:cNvSpPr txBox="1"/>
          <p:nvPr/>
        </p:nvSpPr>
        <p:spPr>
          <a:xfrm>
            <a:off x="395536" y="5169819"/>
            <a:ext cx="15388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10083 personas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1971278" y="5169819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Base: 764 mujeres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75 Conector recto de flecha"/>
          <p:cNvCxnSpPr/>
          <p:nvPr/>
        </p:nvCxnSpPr>
        <p:spPr>
          <a:xfrm flipV="1">
            <a:off x="1350157" y="4104231"/>
            <a:ext cx="1008112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7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20708"/>
              </p:ext>
            </p:extLst>
          </p:nvPr>
        </p:nvGraphicFramePr>
        <p:xfrm>
          <a:off x="3011819" y="3766044"/>
          <a:ext cx="2424276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46"/>
                <a:gridCol w="404046"/>
                <a:gridCol w="404046"/>
                <a:gridCol w="404046"/>
                <a:gridCol w="404046"/>
                <a:gridCol w="404046"/>
              </a:tblGrid>
              <a:tr h="149339">
                <a:tc gridSpan="6"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Mujeres procesadas</a:t>
                      </a:r>
                      <a:endParaRPr lang="es-AR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</a:tr>
              <a:tr h="149339"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Oct</a:t>
                      </a:r>
                      <a:r>
                        <a:rPr lang="es-MX" sz="700" baseline="0" dirty="0" smtClean="0"/>
                        <a:t> ’13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Nov ‘13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Dic ’13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Ene ‘14 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Feb ’14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Mar ’14</a:t>
                      </a:r>
                      <a:endParaRPr lang="es-AR" sz="700" dirty="0"/>
                    </a:p>
                  </a:txBody>
                  <a:tcPr/>
                </a:tc>
              </a:tr>
              <a:tr h="149339"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61%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62%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62%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64%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65%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65%</a:t>
                      </a:r>
                      <a:endParaRPr lang="es-AR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" name="79 Flecha abajo"/>
          <p:cNvSpPr/>
          <p:nvPr/>
        </p:nvSpPr>
        <p:spPr>
          <a:xfrm rot="16200000">
            <a:off x="2765033" y="4019087"/>
            <a:ext cx="253561" cy="240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80 Conector recto de flecha"/>
          <p:cNvCxnSpPr/>
          <p:nvPr/>
        </p:nvCxnSpPr>
        <p:spPr>
          <a:xfrm flipV="1">
            <a:off x="5364088" y="4265881"/>
            <a:ext cx="0" cy="1688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81 Gráfico"/>
          <p:cNvGraphicFramePr/>
          <p:nvPr>
            <p:extLst>
              <p:ext uri="{D42A27DB-BD31-4B8C-83A1-F6EECF244321}">
                <p14:modId xmlns:p14="http://schemas.microsoft.com/office/powerpoint/2010/main" val="1708417813"/>
              </p:ext>
            </p:extLst>
          </p:nvPr>
        </p:nvGraphicFramePr>
        <p:xfrm>
          <a:off x="3321224" y="1577858"/>
          <a:ext cx="5616624" cy="94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3" name="82 CuadroTexto"/>
          <p:cNvSpPr txBox="1"/>
          <p:nvPr/>
        </p:nvSpPr>
        <p:spPr>
          <a:xfrm>
            <a:off x="4427984" y="1137079"/>
            <a:ext cx="3935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latin typeface="Arial" pitchFamily="34" charset="0"/>
                <a:cs typeface="Arial" pitchFamily="34" charset="0"/>
              </a:rPr>
              <a:t>Evolución de cantidad de detenidas. Octubre 2013 - Abril  2014</a:t>
            </a:r>
          </a:p>
        </p:txBody>
      </p:sp>
      <p:sp>
        <p:nvSpPr>
          <p:cNvPr id="84" name="83 CuadroTexto"/>
          <p:cNvSpPr txBox="1"/>
          <p:nvPr/>
        </p:nvSpPr>
        <p:spPr>
          <a:xfrm>
            <a:off x="366674" y="2992016"/>
            <a:ext cx="31540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Situación procesal general  vs.                                            Situación procesal detenidas</a:t>
            </a:r>
          </a:p>
        </p:txBody>
      </p:sp>
      <p:sp>
        <p:nvSpPr>
          <p:cNvPr id="85" name="1 Título"/>
          <p:cNvSpPr txBox="1">
            <a:spLocks/>
          </p:cNvSpPr>
          <p:nvPr/>
        </p:nvSpPr>
        <p:spPr>
          <a:xfrm>
            <a:off x="189900" y="1629613"/>
            <a:ext cx="3283392" cy="431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En abril de 2014 son 764 las mujeres  </a:t>
            </a:r>
            <a:r>
              <a:rPr lang="es-MX" sz="16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alojadas en unidades del </a:t>
            </a:r>
            <a:r>
              <a:rPr lang="es-MX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SPF.</a:t>
            </a:r>
            <a:endParaRPr lang="es-AR" sz="16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85 Rectángulo"/>
          <p:cNvSpPr/>
          <p:nvPr/>
        </p:nvSpPr>
        <p:spPr>
          <a:xfrm>
            <a:off x="7998908" y="1528357"/>
            <a:ext cx="728290" cy="90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29323"/>
              </p:ext>
            </p:extLst>
          </p:nvPr>
        </p:nvGraphicFramePr>
        <p:xfrm>
          <a:off x="5292080" y="3529688"/>
          <a:ext cx="3456384" cy="184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8" name="87 CuadroTexto"/>
          <p:cNvSpPr txBox="1"/>
          <p:nvPr/>
        </p:nvSpPr>
        <p:spPr>
          <a:xfrm>
            <a:off x="5873428" y="2960117"/>
            <a:ext cx="21578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Jurisdicción general vs.                    Jurisdicción detenidas</a:t>
            </a:r>
          </a:p>
        </p:txBody>
      </p:sp>
      <p:sp>
        <p:nvSpPr>
          <p:cNvPr id="89" name="88 Elipse"/>
          <p:cNvSpPr/>
          <p:nvPr/>
        </p:nvSpPr>
        <p:spPr>
          <a:xfrm>
            <a:off x="7452319" y="3956557"/>
            <a:ext cx="504057" cy="3079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1 Título"/>
          <p:cNvSpPr txBox="1">
            <a:spLocks/>
          </p:cNvSpPr>
          <p:nvPr/>
        </p:nvSpPr>
        <p:spPr>
          <a:xfrm>
            <a:off x="4774074" y="5445612"/>
            <a:ext cx="4217192" cy="431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Respecto de la población general es significativamente más alto el grupo de mujeres que depende de la Justicia Federal. </a:t>
            </a:r>
            <a:endParaRPr lang="es-AR" sz="12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5516538" y="5173161"/>
            <a:ext cx="15388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10083 personas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7092280" y="5173161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Base: 764 mujeres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48727" y="5970546"/>
            <a:ext cx="8987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Durante 2014 se consolida el incremento de la población femenina encerrada preventivamente alcanzando esta condición a casi 7 de cada 10 mujeres encarceladas en el SPF. </a:t>
            </a:r>
            <a:endParaRPr lang="es-A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Población “</a:t>
            </a:r>
            <a:r>
              <a:rPr lang="es-MX" sz="2400" dirty="0" err="1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Transgénero</a:t>
            </a:r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”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853244" y="2132856"/>
            <a:ext cx="7535180" cy="25202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1190233" y="2744924"/>
            <a:ext cx="6838151" cy="1260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abril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2014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encontraban alojadas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bajo esta denominación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total de 11 personas en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SPF, específicamente en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Módulo VI del Complejo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Penitenciario Federal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de Ezeiza. </a:t>
            </a:r>
            <a:endParaRPr lang="es-MX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este conjunto, 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solo una </a:t>
            </a:r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 cuenta con condena firme.   </a:t>
            </a:r>
            <a:endParaRPr lang="es-MX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es-MX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Todas ellas son mayores de edad.  </a:t>
            </a:r>
            <a:endParaRPr lang="es-AR" sz="1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670278"/>
              </p:ext>
            </p:extLst>
          </p:nvPr>
        </p:nvGraphicFramePr>
        <p:xfrm>
          <a:off x="347737" y="4338682"/>
          <a:ext cx="3026746" cy="178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Foco en jóvenes adultos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9540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1562768767"/>
              </p:ext>
            </p:extLst>
          </p:nvPr>
        </p:nvGraphicFramePr>
        <p:xfrm>
          <a:off x="815752" y="1902426"/>
          <a:ext cx="3336032" cy="249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1 Título"/>
          <p:cNvSpPr txBox="1">
            <a:spLocks/>
          </p:cNvSpPr>
          <p:nvPr/>
        </p:nvSpPr>
        <p:spPr>
          <a:xfrm>
            <a:off x="179512" y="823400"/>
            <a:ext cx="8662695" cy="652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 smtClean="0">
                <a:latin typeface="Arial" pitchFamily="34" charset="0"/>
                <a:cs typeface="Arial" pitchFamily="34" charset="0"/>
              </a:rPr>
              <a:t>En abril de 2014 son 426 las personas de entre 18 y 21 años alojadas en cárceles federales. </a:t>
            </a:r>
          </a:p>
        </p:txBody>
      </p:sp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2270233342"/>
              </p:ext>
            </p:extLst>
          </p:nvPr>
        </p:nvGraphicFramePr>
        <p:xfrm>
          <a:off x="5269718" y="1907783"/>
          <a:ext cx="3336032" cy="249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197514" y="2612812"/>
            <a:ext cx="11881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Distribución según género</a:t>
            </a:r>
            <a:endParaRPr lang="es-AR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276503" y="3805758"/>
            <a:ext cx="12362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426 jóvenes adultos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617554" y="3805758"/>
            <a:ext cx="12362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415 jóvenes adultos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214380" y="2612812"/>
            <a:ext cx="13314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Unidades en las que están alojados</a:t>
            </a:r>
            <a:endParaRPr lang="es-AR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77007" y="4071982"/>
            <a:ext cx="27382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Distribución según situación procesal</a:t>
            </a:r>
            <a:endParaRPr lang="es-AR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 flipV="1">
            <a:off x="1417573" y="4581128"/>
            <a:ext cx="1066195" cy="50937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3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31570"/>
              </p:ext>
            </p:extLst>
          </p:nvPr>
        </p:nvGraphicFramePr>
        <p:xfrm>
          <a:off x="3009190" y="4495525"/>
          <a:ext cx="2426904" cy="80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84"/>
                <a:gridCol w="404484"/>
                <a:gridCol w="404484"/>
                <a:gridCol w="404484"/>
                <a:gridCol w="404484"/>
                <a:gridCol w="404484"/>
              </a:tblGrid>
              <a:tr h="149339">
                <a:tc gridSpan="6"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Jóvenes adultos/as</a:t>
                      </a:r>
                      <a:r>
                        <a:rPr lang="es-MX" sz="700" baseline="0" dirty="0" smtClean="0"/>
                        <a:t> </a:t>
                      </a:r>
                      <a:r>
                        <a:rPr lang="es-MX" sz="700" dirty="0" smtClean="0"/>
                        <a:t>encarcelados/as preventivamente</a:t>
                      </a:r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AR" sz="700" dirty="0"/>
                    </a:p>
                  </a:txBody>
                  <a:tcPr/>
                </a:tc>
              </a:tr>
              <a:tr h="149339"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Oct</a:t>
                      </a:r>
                      <a:r>
                        <a:rPr lang="es-MX" sz="700" baseline="0" dirty="0" smtClean="0"/>
                        <a:t> ’13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Nov ‘13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Dic ’13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Ene ‘14 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Feb ´14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Mar ‘14</a:t>
                      </a:r>
                    </a:p>
                    <a:p>
                      <a:pPr algn="ctr"/>
                      <a:endParaRPr lang="es-AR" sz="700" dirty="0"/>
                    </a:p>
                  </a:txBody>
                  <a:tcPr/>
                </a:tc>
              </a:tr>
              <a:tr h="149339"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79%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77%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79%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80%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81%</a:t>
                      </a:r>
                      <a:endParaRPr lang="es-A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700" dirty="0" smtClean="0"/>
                        <a:t>82%</a:t>
                      </a:r>
                      <a:endParaRPr lang="es-AR" sz="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35 Flecha abajo"/>
          <p:cNvSpPr/>
          <p:nvPr/>
        </p:nvSpPr>
        <p:spPr>
          <a:xfrm rot="16200000">
            <a:off x="2790077" y="4824289"/>
            <a:ext cx="288032" cy="150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 flipV="1">
            <a:off x="3591824" y="5330684"/>
            <a:ext cx="1700776" cy="746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37 Gráfico"/>
          <p:cNvGraphicFramePr/>
          <p:nvPr>
            <p:extLst>
              <p:ext uri="{D42A27DB-BD31-4B8C-83A1-F6EECF244321}">
                <p14:modId xmlns:p14="http://schemas.microsoft.com/office/powerpoint/2010/main" val="2685788773"/>
              </p:ext>
            </p:extLst>
          </p:nvPr>
        </p:nvGraphicFramePr>
        <p:xfrm>
          <a:off x="2555776" y="1332020"/>
          <a:ext cx="5616624" cy="94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38 CuadroTexto"/>
          <p:cNvSpPr txBox="1"/>
          <p:nvPr/>
        </p:nvSpPr>
        <p:spPr>
          <a:xfrm>
            <a:off x="5983981" y="4071982"/>
            <a:ext cx="2291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Distribución según </a:t>
            </a:r>
            <a:r>
              <a:rPr lang="es-MX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jurisdicción</a:t>
            </a:r>
            <a:endParaRPr lang="es-AR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46303" y="1448035"/>
            <a:ext cx="22179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Evolución de cantidad de jóvenes </a:t>
            </a:r>
            <a:r>
              <a:rPr lang="es-MX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encarcelados/as </a:t>
            </a:r>
            <a:endParaRPr lang="es-MX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1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Octubre 2013 - abril 2014</a:t>
            </a:r>
            <a:endParaRPr lang="es-MX" sz="1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1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376890"/>
              </p:ext>
            </p:extLst>
          </p:nvPr>
        </p:nvGraphicFramePr>
        <p:xfrm>
          <a:off x="5436096" y="4308117"/>
          <a:ext cx="3456384" cy="178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43 CuadroTexto"/>
          <p:cNvSpPr txBox="1"/>
          <p:nvPr/>
        </p:nvSpPr>
        <p:spPr>
          <a:xfrm>
            <a:off x="48727" y="6002445"/>
            <a:ext cx="89877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justicia nacional (de la cual dependen 8 de cada 10 jóvenes encarcelados/as) mantiene sin condena a un número cada vez mayor de personas, alcanzando en abril un record de 84% jóvenes en esta situación. </a:t>
            </a:r>
            <a:endParaRPr lang="es-AR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Síntesis General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2 Marcador de contenido"/>
          <p:cNvSpPr txBox="1">
            <a:spLocks/>
          </p:cNvSpPr>
          <p:nvPr/>
        </p:nvSpPr>
        <p:spPr>
          <a:xfrm>
            <a:off x="254213" y="1412776"/>
            <a:ext cx="8566259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Población general: continúa en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aumento el número de personas detenidas en establecimientos del Servicio Penitenciario Federal. 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Desde diciembre de 2013 a la fecha se sostiene un lento pero continuo incremento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superándose nuevamente (había ocurrido en noviembre) 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la barrera de los 10.000 detenidos.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 </a:t>
            </a:r>
          </a:p>
          <a:p>
            <a:pPr algn="just"/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Situación procesal: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el conjunto de personas encarceladas preventivamente sigue en aumento, 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lo cual pone en evidencia que la prisión preventiva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dista de ser un recurso excepcional, sino que es una situación crónica. Su aumento 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lejos de ser una cuestión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coyuntural, es 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una tendencia que se consolida. </a:t>
            </a:r>
            <a:endParaRPr lang="es-MX" sz="1600" spc="-100" dirty="0" smtClean="0">
              <a:solidFill>
                <a:srgbClr val="1F497D">
                  <a:lumMod val="75000"/>
                </a:srgbClr>
              </a:solidFill>
              <a:latin typeface="Arial"/>
              <a:ea typeface="+mj-ea"/>
              <a:cs typeface="Arial"/>
            </a:endParaRPr>
          </a:p>
          <a:p>
            <a:pPr algn="just"/>
            <a:endParaRPr lang="es-MX" sz="1600" spc="-100" dirty="0">
              <a:solidFill>
                <a:srgbClr val="1F497D">
                  <a:lumMod val="75000"/>
                </a:srgbClr>
              </a:solidFill>
              <a:latin typeface="Arial"/>
              <a:ea typeface="+mj-ea"/>
              <a:cs typeface="Arial"/>
            </a:endParaRPr>
          </a:p>
          <a:p>
            <a:pPr algn="just"/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A fines de ser claros y dimensionar el problema cabe detenernos en la cifra de personas procesadas y mencionar que en el </a:t>
            </a:r>
            <a:r>
              <a:rPr lang="es-MX" sz="1600" b="1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SPF hay 6028 detenidos /as en esta situación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. </a:t>
            </a:r>
          </a:p>
          <a:p>
            <a:pPr algn="just"/>
            <a:endParaRPr lang="es-MX" sz="1600" spc="-100" dirty="0">
              <a:solidFill>
                <a:srgbClr val="1F497D">
                  <a:lumMod val="75000"/>
                </a:srgbClr>
              </a:solidFill>
              <a:latin typeface="Arial"/>
              <a:ea typeface="+mj-ea"/>
              <a:cs typeface="Arial"/>
            </a:endParaRPr>
          </a:p>
          <a:p>
            <a:pPr algn="just"/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Esto 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es así para quienes dependen de las resoluciones de la Justicia Federal, como también en el caso de los jóvenes adultos, quienes dependen en su mayoría de la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Justicia 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Nacional.   </a:t>
            </a:r>
          </a:p>
          <a:p>
            <a:pPr algn="just"/>
            <a:endParaRPr lang="es-MX" sz="1600" spc="-100" dirty="0">
              <a:solidFill>
                <a:srgbClr val="1F497D">
                  <a:lumMod val="75000"/>
                </a:srgbClr>
              </a:solidFill>
              <a:latin typeface="Arial"/>
              <a:ea typeface="+mj-ea"/>
              <a:cs typeface="Arial"/>
            </a:endParaRPr>
          </a:p>
          <a:p>
            <a:pPr algn="just"/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De los colectivos vulnerables sobre los cuales se hace foco, tanto en mujeres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como especialmente en los 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jóvenes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adultos (con 84% de encarcelamiento preventivo),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sigue siendo preocupante 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el incremento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de 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la prisión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preventiva</a:t>
            </a:r>
            <a:r>
              <a:rPr lang="es-MX" sz="1600" spc="-100" dirty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 </a:t>
            </a:r>
            <a:r>
              <a:rPr lang="es-MX" sz="1600" spc="-100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+mj-ea"/>
                <a:cs typeface="Arial"/>
              </a:rPr>
              <a:t>y cómo estas poblaciones son las que más padecen la demora judicial. </a:t>
            </a:r>
            <a:endParaRPr lang="es-MX" sz="1600" spc="-100" dirty="0">
              <a:solidFill>
                <a:srgbClr val="1F497D">
                  <a:lumMod val="75000"/>
                </a:srgb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6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1052736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36900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683568" y="256385"/>
            <a:ext cx="782434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Introducción</a:t>
            </a:r>
            <a:endParaRPr lang="es-AR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83568" y="1999381"/>
            <a:ext cx="7931224" cy="39498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información contenida en el presente reporte es producto de la sistematización de los partes semanales enviados por el Servicio Penitenciario Federal (SPF) a PROCUVIN. </a:t>
            </a:r>
          </a:p>
          <a:p>
            <a:pPr algn="just"/>
            <a:endParaRPr lang="es-MX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Procuraduría posee la facultad de requerir información a las distintas agencias penales a fin de conocer y caracterizar el universo sobre el que interviene.</a:t>
            </a:r>
          </a:p>
          <a:p>
            <a:pPr algn="just"/>
            <a:endParaRPr lang="es-MX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área de Registro y Bases de Datos recibe esta información como insumo estadístico descriptivo, pero también como herramienta de análisis del sistema carcelario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83568" y="256385"/>
            <a:ext cx="782434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Objetivos</a:t>
            </a:r>
            <a:endParaRPr lang="es-AR" sz="4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83568" y="1960240"/>
            <a:ext cx="7704855" cy="44210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sz="2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 espera que estos reportes colaboren en la difusión de la información recibida de primera mano por el SPF y sirvan de herramienta de análisis para la Procuraduría. </a:t>
            </a:r>
          </a:p>
          <a:p>
            <a:pPr marL="0" indent="0" algn="just">
              <a:buNone/>
            </a:pPr>
            <a:endParaRPr lang="es-MX" sz="2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MX" sz="2600" u="sng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Objetivos específicos:</a:t>
            </a:r>
          </a:p>
          <a:p>
            <a:pPr marL="0" indent="0" algn="just">
              <a:buNone/>
            </a:pPr>
            <a:endParaRPr lang="es-MX" sz="2600" u="sng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2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Difundir la evolución de la población penitenciaria.</a:t>
            </a:r>
          </a:p>
          <a:p>
            <a:pPr algn="just"/>
            <a:endParaRPr lang="es-MX" sz="2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2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Conocer su composición de acuerdo a variables socio-demográficas y relativas a la progresión de la pena.</a:t>
            </a:r>
          </a:p>
          <a:p>
            <a:pPr algn="just"/>
            <a:endParaRPr lang="es-MX" sz="2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2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Observar cómo se plasman algunos criterios judiciales sobre la población encarcelada. </a:t>
            </a:r>
          </a:p>
          <a:p>
            <a:pPr algn="just"/>
            <a:endParaRPr lang="es-MX" sz="26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MX" sz="2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Focalizar en características específicas de colectivos vulnerables (mujeres-jóvenes adultos).</a:t>
            </a:r>
          </a:p>
          <a:p>
            <a:pPr marL="0" indent="0" algn="just">
              <a:buNone/>
            </a:pPr>
            <a:endParaRPr lang="es-MX" sz="2200" dirty="0" smtClean="0"/>
          </a:p>
        </p:txBody>
      </p:sp>
    </p:spTree>
    <p:extLst>
      <p:ext uri="{BB962C8B-B14F-4D97-AF65-F5344CB8AC3E}">
        <p14:creationId xmlns:p14="http://schemas.microsoft.com/office/powerpoint/2010/main" val="10335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83568" y="256385"/>
            <a:ext cx="782434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 smtClean="0">
                <a:solidFill>
                  <a:prstClr val="white"/>
                </a:solidFill>
                <a:latin typeface="Arial"/>
                <a:cs typeface="Arial"/>
              </a:rPr>
              <a:t>Metodología</a:t>
            </a:r>
            <a:endParaRPr lang="es-AR" sz="4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83568" y="1960240"/>
            <a:ext cx="8003232" cy="44210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 información contenida en estos reportes toma como fuente los partes semanales enviados por el SPF a PROCUVIN y es sistematizada y procesada por el Área de Registro y Bases de Datos.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MX" sz="1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>
              <a:spcBef>
                <a:spcPts val="0"/>
              </a:spcBef>
              <a:defRPr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Cabe aclarar que los partes enviados por el SPF son elaborados por su área de estadísticas en base a la información que le remite cada unidad penitenciaria, como consecuencia de ello, se asume que pueden existir omisiones.</a:t>
            </a:r>
          </a:p>
          <a:p>
            <a:pPr algn="just">
              <a:spcBef>
                <a:spcPts val="0"/>
              </a:spcBef>
              <a:defRPr/>
            </a:pPr>
            <a:endParaRPr lang="es-MX" sz="1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>
              <a:spcBef>
                <a:spcPts val="0"/>
              </a:spcBef>
              <a:defRPr/>
            </a:pP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Por otra parte, se aclara que los números presentados corresponden a personas alojadas en unidades del SPF. Esto no constituye el universo total de los presos federales debido a que el SPF no incluye en su reporte la información referida a detenidos bajo jurisdicción federal y nacional  alojados en cárceles provinciales (por ej: Mendoza, Córdoba, San Juan, etc</a:t>
            </a:r>
            <a:r>
              <a:rPr lang="es-MX" sz="1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.) o institutos de menores y/o otros dispositivos tales como escuadrones de gendarmería que alojan detenidos, etc. </a:t>
            </a:r>
            <a:endParaRPr lang="es-MX" sz="1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1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676361" y="2890302"/>
            <a:ext cx="768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Arial"/>
                <a:cs typeface="Arial"/>
              </a:rPr>
              <a:t>Información Abril 2014</a:t>
            </a:r>
            <a:endParaRPr lang="es-E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cxnSp>
        <p:nvCxnSpPr>
          <p:cNvPr id="3" name="Conector recto 8"/>
          <p:cNvCxnSpPr/>
          <p:nvPr/>
        </p:nvCxnSpPr>
        <p:spPr>
          <a:xfrm>
            <a:off x="775531" y="2740005"/>
            <a:ext cx="7493573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9"/>
          <p:cNvCxnSpPr/>
          <p:nvPr/>
        </p:nvCxnSpPr>
        <p:spPr>
          <a:xfrm>
            <a:off x="775531" y="3583470"/>
            <a:ext cx="7493573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Evolución mensual de la población del SPF</a:t>
            </a:r>
            <a:b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s-AR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78" y="2489955"/>
            <a:ext cx="824599" cy="90472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09" y="2594634"/>
            <a:ext cx="824599" cy="90472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70691"/>
            <a:ext cx="824599" cy="90472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16" y="2570691"/>
            <a:ext cx="824599" cy="90472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98" y="2549425"/>
            <a:ext cx="824599" cy="90472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8" y="2549425"/>
            <a:ext cx="824599" cy="90472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32" y="2517526"/>
            <a:ext cx="824599" cy="90472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64" y="2551330"/>
            <a:ext cx="824599" cy="904723"/>
          </a:xfrm>
          <a:prstGeom prst="rect">
            <a:avLst/>
          </a:prstGeom>
        </p:spPr>
      </p:pic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473136041"/>
              </p:ext>
            </p:extLst>
          </p:nvPr>
        </p:nvGraphicFramePr>
        <p:xfrm>
          <a:off x="395536" y="2490057"/>
          <a:ext cx="8064896" cy="195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96328" y="5661248"/>
            <a:ext cx="2900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Abril 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7544" y="3492023"/>
            <a:ext cx="111778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00" dirty="0" smtClean="0">
                <a:latin typeface="Arial" pitchFamily="34" charset="0"/>
                <a:cs typeface="Arial" pitchFamily="34" charset="0"/>
              </a:rPr>
              <a:t>Se inicia recepción de partes semanales</a:t>
            </a:r>
            <a:endParaRPr lang="es-A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941698" y="3341513"/>
            <a:ext cx="244903" cy="13341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99928" y="1700808"/>
            <a:ext cx="41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Personas alojadas en el SPF a partir de los reportes recibidos por PROCUVIN</a:t>
            </a:r>
          </a:p>
          <a:p>
            <a:pPr algn="ctr"/>
            <a:r>
              <a:rPr lang="es-MX" sz="9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Expresada en números absolutos</a:t>
            </a:r>
            <a:endParaRPr lang="es-AR" sz="9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3248722" y="2941364"/>
            <a:ext cx="437916" cy="2525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" b="1" dirty="0" smtClean="0">
                <a:latin typeface="Arial" pitchFamily="34" charset="0"/>
                <a:cs typeface="Arial" pitchFamily="34" charset="0"/>
              </a:rPr>
              <a:t>-48</a:t>
            </a:r>
          </a:p>
        </p:txBody>
      </p:sp>
      <p:sp>
        <p:nvSpPr>
          <p:cNvPr id="23" name="22 Elipse"/>
          <p:cNvSpPr/>
          <p:nvPr/>
        </p:nvSpPr>
        <p:spPr>
          <a:xfrm>
            <a:off x="4211960" y="3002739"/>
            <a:ext cx="437916" cy="2525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" b="1" dirty="0" smtClean="0">
                <a:latin typeface="Arial" pitchFamily="34" charset="0"/>
                <a:cs typeface="Arial" pitchFamily="34" charset="0"/>
              </a:rPr>
              <a:t>+55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22287" y="4917068"/>
            <a:ext cx="88924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El SPF señala una </a:t>
            </a:r>
            <a:r>
              <a:rPr lang="es-AR" sz="11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capacidad total de 10.848 cupos</a:t>
            </a:r>
            <a:r>
              <a:rPr lang="es-AR" sz="11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, que denomina “capacidad real de alojamiento”. </a:t>
            </a:r>
          </a:p>
          <a:p>
            <a:r>
              <a:rPr lang="es-AR" sz="11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Este número varía en cada medición de lo que se asume que muchas unidades modifican constantemente sus estructuras edilicias. </a:t>
            </a:r>
          </a:p>
          <a:p>
            <a:r>
              <a:rPr lang="es-AR" sz="11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Sin embargo el SPF </a:t>
            </a:r>
            <a:r>
              <a:rPr lang="es-AR" sz="11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no define cuál es el estándar de metros </a:t>
            </a:r>
            <a:r>
              <a:rPr lang="es-AR" sz="1100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por persona que utiliza, ni la metodología de cálculo. </a:t>
            </a:r>
            <a:endParaRPr lang="es-AR" sz="11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2227635" y="2962630"/>
            <a:ext cx="437916" cy="2296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" b="1" dirty="0" smtClean="0">
                <a:latin typeface="Arial" pitchFamily="34" charset="0"/>
                <a:cs typeface="Arial" pitchFamily="34" charset="0"/>
              </a:rPr>
              <a:t>+67</a:t>
            </a:r>
          </a:p>
        </p:txBody>
      </p:sp>
      <p:sp>
        <p:nvSpPr>
          <p:cNvPr id="26" name="25 Elipse"/>
          <p:cNvSpPr/>
          <p:nvPr/>
        </p:nvSpPr>
        <p:spPr>
          <a:xfrm>
            <a:off x="5220072" y="2973989"/>
            <a:ext cx="437916" cy="2525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" b="1" dirty="0" smtClean="0">
                <a:latin typeface="Arial" pitchFamily="34" charset="0"/>
                <a:cs typeface="Arial" pitchFamily="34" charset="0"/>
              </a:rPr>
              <a:t>+24</a:t>
            </a:r>
          </a:p>
        </p:txBody>
      </p:sp>
      <p:sp>
        <p:nvSpPr>
          <p:cNvPr id="27" name="26 Elipse"/>
          <p:cNvSpPr/>
          <p:nvPr/>
        </p:nvSpPr>
        <p:spPr>
          <a:xfrm>
            <a:off x="1238366" y="2949574"/>
            <a:ext cx="437916" cy="2296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" b="1" dirty="0" smtClean="0">
                <a:latin typeface="Arial" pitchFamily="34" charset="0"/>
                <a:cs typeface="Arial" pitchFamily="34" charset="0"/>
              </a:rPr>
              <a:t>+22</a:t>
            </a:r>
          </a:p>
        </p:txBody>
      </p:sp>
      <p:sp>
        <p:nvSpPr>
          <p:cNvPr id="28" name="27 Elipse"/>
          <p:cNvSpPr/>
          <p:nvPr/>
        </p:nvSpPr>
        <p:spPr>
          <a:xfrm>
            <a:off x="6148497" y="2957966"/>
            <a:ext cx="437916" cy="25258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" b="1" dirty="0" smtClean="0">
                <a:latin typeface="Arial" pitchFamily="34" charset="0"/>
                <a:cs typeface="Arial" pitchFamily="34" charset="0"/>
              </a:rPr>
              <a:t>+28</a:t>
            </a:r>
          </a:p>
        </p:txBody>
      </p:sp>
      <p:sp>
        <p:nvSpPr>
          <p:cNvPr id="29" name="28 Elipse"/>
          <p:cNvSpPr/>
          <p:nvPr/>
        </p:nvSpPr>
        <p:spPr>
          <a:xfrm>
            <a:off x="7069350" y="2954420"/>
            <a:ext cx="598994" cy="26659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b="1" dirty="0" smtClean="0">
                <a:latin typeface="Arial" pitchFamily="34" charset="0"/>
                <a:cs typeface="Arial" pitchFamily="34" charset="0"/>
              </a:rPr>
              <a:t>+181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5021" y="6084184"/>
            <a:ext cx="91450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abril la cantidad de detenidos alojados por el sistema judicial federal y nacional en unidades del Servicio Penitenciario Federal supera a las diez mil personas.   </a:t>
            </a:r>
            <a:endParaRPr lang="es-AR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2 Marcador de contenido"/>
          <p:cNvSpPr txBox="1">
            <a:spLocks/>
          </p:cNvSpPr>
          <p:nvPr/>
        </p:nvSpPr>
        <p:spPr>
          <a:xfrm>
            <a:off x="230832" y="836712"/>
            <a:ext cx="8229600" cy="637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Población penal al 30/04/2014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10.083</a:t>
            </a:r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personas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s-A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31 Gráfico"/>
          <p:cNvGraphicFramePr/>
          <p:nvPr>
            <p:extLst>
              <p:ext uri="{D42A27DB-BD31-4B8C-83A1-F6EECF244321}">
                <p14:modId xmlns:p14="http://schemas.microsoft.com/office/powerpoint/2010/main" val="1137200464"/>
              </p:ext>
            </p:extLst>
          </p:nvPr>
        </p:nvGraphicFramePr>
        <p:xfrm>
          <a:off x="4662090" y="1218390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32 Gráfico"/>
          <p:cNvGraphicFramePr/>
          <p:nvPr>
            <p:extLst>
              <p:ext uri="{D42A27DB-BD31-4B8C-83A1-F6EECF244321}">
                <p14:modId xmlns:p14="http://schemas.microsoft.com/office/powerpoint/2010/main" val="1120297988"/>
              </p:ext>
            </p:extLst>
          </p:nvPr>
        </p:nvGraphicFramePr>
        <p:xfrm>
          <a:off x="684824" y="1196752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3061876486"/>
              </p:ext>
            </p:extLst>
          </p:nvPr>
        </p:nvGraphicFramePr>
        <p:xfrm>
          <a:off x="739747" y="3356992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34 CuadroTexto"/>
          <p:cNvSpPr txBox="1"/>
          <p:nvPr/>
        </p:nvSpPr>
        <p:spPr>
          <a:xfrm>
            <a:off x="1812675" y="5520232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10083 personas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564674271"/>
              </p:ext>
            </p:extLst>
          </p:nvPr>
        </p:nvGraphicFramePr>
        <p:xfrm>
          <a:off x="4644008" y="3356992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5796884" y="5520232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10083 personas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778171" y="3391496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10083 personas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814136" y="3391496"/>
            <a:ext cx="10823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Base: 10083 personas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951622" y="1480141"/>
            <a:ext cx="26997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Distribución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según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situación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procesal</a:t>
            </a:r>
            <a:endParaRPr lang="es-AR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316586" y="3769661"/>
            <a:ext cx="1946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Distribución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según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género</a:t>
            </a:r>
            <a:endParaRPr lang="es-AR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5189859" y="1475949"/>
            <a:ext cx="2278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Distribución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según jurisdicción</a:t>
            </a:r>
            <a:endParaRPr lang="es-AR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5039846" y="3769661"/>
            <a:ext cx="2412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Distribución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según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tramo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es-MX" sz="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edad</a:t>
            </a:r>
            <a:endParaRPr lang="es-AR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74848" y="2365872"/>
            <a:ext cx="110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 smtClean="0">
                <a:latin typeface="Arial" pitchFamily="34" charset="0"/>
                <a:cs typeface="Arial" pitchFamily="34" charset="0"/>
              </a:rPr>
              <a:t>Condenados/as 40,2%</a:t>
            </a:r>
            <a:endParaRPr lang="es-A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996481" y="2204864"/>
            <a:ext cx="134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 smtClean="0">
                <a:latin typeface="Arial" pitchFamily="34" charset="0"/>
                <a:cs typeface="Arial" pitchFamily="34" charset="0"/>
              </a:rPr>
              <a:t>Personas encarceladas preventivamente </a:t>
            </a:r>
            <a:r>
              <a:rPr lang="es-MX" sz="900" b="1" dirty="0" smtClean="0">
                <a:latin typeface="Arial" pitchFamily="34" charset="0"/>
                <a:cs typeface="Arial" pitchFamily="34" charset="0"/>
              </a:rPr>
              <a:t>59,8%</a:t>
            </a:r>
            <a:endParaRPr lang="es-AR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052989" y="2554760"/>
            <a:ext cx="194421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mantiene la tendencia mayoritaria de personas  alojadas por disposición de la Jurisdicción Nacional. </a:t>
            </a:r>
          </a:p>
        </p:txBody>
      </p:sp>
      <p:sp>
        <p:nvSpPr>
          <p:cNvPr id="48" name="47 Flecha arriba"/>
          <p:cNvSpPr/>
          <p:nvPr/>
        </p:nvSpPr>
        <p:spPr>
          <a:xfrm>
            <a:off x="4115929" y="2908703"/>
            <a:ext cx="196450" cy="2303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275856" y="2863569"/>
            <a:ext cx="796914" cy="40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Marzo. 58,8%</a:t>
            </a:r>
          </a:p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Feb</a:t>
            </a:r>
            <a:r>
              <a:rPr lang="es-MX" sz="700" dirty="0">
                <a:latin typeface="Arial" pitchFamily="34" charset="0"/>
                <a:cs typeface="Arial" pitchFamily="34" charset="0"/>
              </a:rPr>
              <a:t>. </a:t>
            </a:r>
            <a:r>
              <a:rPr lang="es-MX" sz="700" dirty="0" smtClean="0">
                <a:latin typeface="Arial" pitchFamily="34" charset="0"/>
                <a:cs typeface="Arial" pitchFamily="34" charset="0"/>
              </a:rPr>
              <a:t>58,6</a:t>
            </a:r>
            <a:r>
              <a:rPr lang="es-MX" sz="700" dirty="0">
                <a:latin typeface="Arial" pitchFamily="34" charset="0"/>
                <a:cs typeface="Arial" pitchFamily="34" charset="0"/>
              </a:rPr>
              <a:t>%</a:t>
            </a:r>
          </a:p>
          <a:p>
            <a:pPr algn="ctr"/>
            <a:r>
              <a:rPr lang="es-MX" sz="700" dirty="0" smtClean="0">
                <a:latin typeface="Arial" pitchFamily="34" charset="0"/>
                <a:cs typeface="Arial" pitchFamily="34" charset="0"/>
              </a:rPr>
              <a:t>Ene. 57,6</a:t>
            </a:r>
            <a:r>
              <a:rPr lang="es-MX" sz="700" dirty="0">
                <a:latin typeface="Arial" pitchFamily="34" charset="0"/>
                <a:cs typeface="Arial" pitchFamily="34" charset="0"/>
              </a:rPr>
              <a:t>%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96328" y="5805264"/>
            <a:ext cx="2900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Fuente: Partes semanales enviados por el SPF. Abril  2014</a:t>
            </a:r>
            <a:endParaRPr lang="es-A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Síntesis general. Abril 2014</a:t>
            </a:r>
            <a:endParaRPr lang="es-AR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2 Marcador de contenido"/>
          <p:cNvSpPr txBox="1">
            <a:spLocks/>
          </p:cNvSpPr>
          <p:nvPr/>
        </p:nvSpPr>
        <p:spPr>
          <a:xfrm>
            <a:off x="230832" y="836712"/>
            <a:ext cx="8229600" cy="637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Población penal al 30/04/2014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10.083</a:t>
            </a:r>
            <a:r>
              <a:rPr lang="es-MX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personas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s-A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53459" y="6127204"/>
            <a:ext cx="89437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incrementa </a:t>
            </a:r>
            <a:r>
              <a:rPr lang="es-MX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un punto porcentual respecto </a:t>
            </a:r>
            <a:r>
              <a:rPr lang="es-MX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mes anterior el conjunto de </a:t>
            </a:r>
            <a:r>
              <a:rPr lang="es-MX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personas sin condena.  Las variables restantes se mantienen estables. </a:t>
            </a:r>
            <a:endParaRPr lang="es-MX" sz="1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Foco en situación procesal. Evolución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0" y="6125815"/>
            <a:ext cx="9324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Aumenta un </a:t>
            </a:r>
            <a:r>
              <a:rPr lang="es-MX" sz="17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1% respecto del mes anterior el conjunto de </a:t>
            </a:r>
            <a:r>
              <a:rPr lang="es-MX" sz="1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personas encarceladas preventivamente </a:t>
            </a:r>
            <a:r>
              <a:rPr lang="es-MX" sz="17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consolidando su tendencia. Son 6.028 las personas en esta situación. </a:t>
            </a:r>
          </a:p>
        </p:txBody>
      </p: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3473024409"/>
              </p:ext>
            </p:extLst>
          </p:nvPr>
        </p:nvGraphicFramePr>
        <p:xfrm>
          <a:off x="467544" y="1443806"/>
          <a:ext cx="784887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1547664" y="5620598"/>
            <a:ext cx="31438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Fuente: SNEEP. Dirección de política criminal . Ministerio Justicia y DDHH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3146079803"/>
              </p:ext>
            </p:extLst>
          </p:nvPr>
        </p:nvGraphicFramePr>
        <p:xfrm>
          <a:off x="539552" y="4042102"/>
          <a:ext cx="8244094" cy="148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3348231" y="3861048"/>
            <a:ext cx="23087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Evolución 2002-2012</a:t>
            </a:r>
          </a:p>
          <a:p>
            <a:pPr algn="ctr"/>
            <a:r>
              <a:rPr lang="es-MX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porcentajes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080403" y="1052736"/>
            <a:ext cx="2844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Evolución septiembre 2013 - abril 2014</a:t>
            </a:r>
          </a:p>
          <a:p>
            <a:pPr algn="ctr"/>
            <a:r>
              <a:rPr lang="es-MX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porcentajes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403648" y="3333374"/>
            <a:ext cx="205537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Fuente: partes semanales enviados por el SPF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46 Conector recto de flecha"/>
          <p:cNvCxnSpPr/>
          <p:nvPr/>
        </p:nvCxnSpPr>
        <p:spPr>
          <a:xfrm flipV="1">
            <a:off x="3601902" y="2168860"/>
            <a:ext cx="4138450" cy="324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1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Rectángulo"/>
          <p:cNvSpPr/>
          <p:nvPr/>
        </p:nvSpPr>
        <p:spPr>
          <a:xfrm>
            <a:off x="-3473" y="6033814"/>
            <a:ext cx="9144000" cy="836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82205" y="337220"/>
            <a:ext cx="67660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Situación procesal según jurisdicción</a:t>
            </a:r>
            <a:endParaRPr lang="es-AR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ector recto 8"/>
          <p:cNvCxnSpPr/>
          <p:nvPr/>
        </p:nvCxnSpPr>
        <p:spPr>
          <a:xfrm>
            <a:off x="326221" y="832148"/>
            <a:ext cx="6193035" cy="0"/>
          </a:xfrm>
          <a:prstGeom prst="line">
            <a:avLst/>
          </a:prstGeom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Llamada rectangular redondeada"/>
          <p:cNvSpPr/>
          <p:nvPr/>
        </p:nvSpPr>
        <p:spPr>
          <a:xfrm>
            <a:off x="5568040" y="5062463"/>
            <a:ext cx="2748376" cy="670793"/>
          </a:xfrm>
          <a:prstGeom prst="wedgeRoundRectCallout">
            <a:avLst>
              <a:gd name="adj1" fmla="val -37260"/>
              <a:gd name="adj2" fmla="val -96348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200" dirty="0" smtClean="0">
                <a:latin typeface="Arial" pitchFamily="34" charset="0"/>
                <a:cs typeface="Arial" pitchFamily="34" charset="0"/>
              </a:rPr>
              <a:t>La Justicia Federal supera en un 14% la media de detenidos personas encarceladas preventivamente. 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362566261"/>
              </p:ext>
            </p:extLst>
          </p:nvPr>
        </p:nvGraphicFramePr>
        <p:xfrm>
          <a:off x="467544" y="2175452"/>
          <a:ext cx="7704856" cy="2693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3812463" y="4961116"/>
            <a:ext cx="17940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>
                <a:latin typeface="Arial" pitchFamily="34" charset="0"/>
                <a:cs typeface="Arial" pitchFamily="34" charset="0"/>
              </a:rPr>
              <a:t>Fuente: partes semanales enviados por el SPF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77810" y="1427483"/>
            <a:ext cx="4968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Situación procesal según jurisdicción. Abril 2014</a:t>
            </a:r>
          </a:p>
          <a:p>
            <a:pPr algn="ctr"/>
            <a:r>
              <a:rPr lang="es-MX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 porcentajes</a:t>
            </a:r>
          </a:p>
        </p:txBody>
      </p:sp>
      <p:cxnSp>
        <p:nvCxnSpPr>
          <p:cNvPr id="17" name="16 Conector recto"/>
          <p:cNvCxnSpPr/>
          <p:nvPr/>
        </p:nvCxnSpPr>
        <p:spPr>
          <a:xfrm>
            <a:off x="1942124" y="3181077"/>
            <a:ext cx="5942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1854144" y="2233440"/>
            <a:ext cx="773640" cy="2232248"/>
          </a:xfrm>
          <a:prstGeom prst="rect">
            <a:avLst/>
          </a:prstGeom>
          <a:solidFill>
            <a:srgbClr val="DDDDDD">
              <a:alpha val="25098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220072" y="4744047"/>
            <a:ext cx="5757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>
                <a:latin typeface="Arial" pitchFamily="34" charset="0"/>
                <a:cs typeface="Arial" pitchFamily="34" charset="0"/>
              </a:rPr>
              <a:t>Base: 3412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775786" y="4744047"/>
            <a:ext cx="5533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>
                <a:latin typeface="Arial" pitchFamily="34" charset="0"/>
                <a:cs typeface="Arial" pitchFamily="34" charset="0"/>
              </a:rPr>
              <a:t>Base: 693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601988" y="4744047"/>
            <a:ext cx="5966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>
                <a:latin typeface="Arial" pitchFamily="34" charset="0"/>
                <a:cs typeface="Arial" pitchFamily="34" charset="0"/>
              </a:rPr>
              <a:t>Base: 5978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979977" y="4744047"/>
            <a:ext cx="6607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" dirty="0" smtClean="0">
                <a:latin typeface="Arial" pitchFamily="34" charset="0"/>
                <a:cs typeface="Arial" pitchFamily="34" charset="0"/>
              </a:rPr>
              <a:t>Base : 10.083</a:t>
            </a:r>
            <a:endParaRPr lang="es-AR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Flecha derecha"/>
          <p:cNvSpPr/>
          <p:nvPr/>
        </p:nvSpPr>
        <p:spPr>
          <a:xfrm rot="16200000">
            <a:off x="5727767" y="2906382"/>
            <a:ext cx="245914" cy="210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917399" y="2905199"/>
            <a:ext cx="877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latin typeface="Arial" pitchFamily="34" charset="0"/>
                <a:cs typeface="Arial" pitchFamily="34" charset="0"/>
              </a:rPr>
              <a:t>+14% respecto de la media</a:t>
            </a:r>
            <a:endParaRPr lang="es-AR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1122" y="613253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justicia federal continúa mostrando el mayor registro de personas encarceladas en forma preventiva en relación al conjunto general de población.  </a:t>
            </a:r>
          </a:p>
        </p:txBody>
      </p:sp>
    </p:spTree>
    <p:extLst>
      <p:ext uri="{BB962C8B-B14F-4D97-AF65-F5344CB8AC3E}">
        <p14:creationId xmlns:p14="http://schemas.microsoft.com/office/powerpoint/2010/main" val="26530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1875</Words>
  <Application>Microsoft Office PowerPoint</Application>
  <PresentationFormat>Presentación en pantalla (4:3)</PresentationFormat>
  <Paragraphs>333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LOPEZ, Ana Laura</cp:lastModifiedBy>
  <cp:revision>62</cp:revision>
  <dcterms:created xsi:type="dcterms:W3CDTF">2014-04-29T17:52:53Z</dcterms:created>
  <dcterms:modified xsi:type="dcterms:W3CDTF">2014-06-06T19:43:46Z</dcterms:modified>
</cp:coreProperties>
</file>