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2.xml" ContentType="application/vnd.openxmlformats-officedocument.presentationml.notesSlide+xml"/>
  <Override PartName="/ppt/charts/chart6.xml" ContentType="application/vnd.openxmlformats-officedocument.drawingml.chart+xml"/>
  <Override PartName="/ppt/notesSlides/notesSlide3.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9"/>
  </p:notesMasterIdLst>
  <p:sldIdLst>
    <p:sldId id="256" r:id="rId2"/>
    <p:sldId id="257" r:id="rId3"/>
    <p:sldId id="281" r:id="rId4"/>
    <p:sldId id="282" r:id="rId5"/>
    <p:sldId id="279" r:id="rId6"/>
    <p:sldId id="262" r:id="rId7"/>
    <p:sldId id="261" r:id="rId8"/>
    <p:sldId id="277" r:id="rId9"/>
    <p:sldId id="272" r:id="rId10"/>
    <p:sldId id="269" r:id="rId11"/>
    <p:sldId id="263" r:id="rId12"/>
    <p:sldId id="274" r:id="rId13"/>
    <p:sldId id="275" r:id="rId14"/>
    <p:sldId id="280" r:id="rId15"/>
    <p:sldId id="267" r:id="rId16"/>
    <p:sldId id="283" r:id="rId17"/>
    <p:sldId id="273"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33"/>
    <a:srgbClr val="DDDDDD"/>
    <a:srgbClr val="BF77AA"/>
    <a:srgbClr val="C86EB5"/>
    <a:srgbClr val="53AB94"/>
    <a:srgbClr val="FF9933"/>
    <a:srgbClr val="FFB48F"/>
    <a:srgbClr val="FF9966"/>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48" autoAdjust="0"/>
  </p:normalViewPr>
  <p:slideViewPr>
    <p:cSldViewPr>
      <p:cViewPr>
        <p:scale>
          <a:sx n="90" d="100"/>
          <a:sy n="90" d="100"/>
        </p:scale>
        <p:origin x="-588" y="-3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Hoja1!$B$1</c:f>
              <c:strCache>
                <c:ptCount val="1"/>
                <c:pt idx="0">
                  <c:v>Serie 1</c:v>
                </c:pt>
              </c:strCache>
            </c:strRef>
          </c:tx>
          <c:dLbls>
            <c:dLbl>
              <c:idx val="0"/>
              <c:layout>
                <c:manualLayout>
                  <c:x val="-3.6262845145970279E-2"/>
                  <c:y val="-8.3922364612748185E-2"/>
                </c:manualLayout>
              </c:layout>
              <c:showLegendKey val="0"/>
              <c:showVal val="1"/>
              <c:showCatName val="0"/>
              <c:showSerName val="0"/>
              <c:showPercent val="0"/>
              <c:showBubbleSize val="0"/>
            </c:dLbl>
            <c:dLbl>
              <c:idx val="1"/>
              <c:layout>
                <c:manualLayout>
                  <c:x val="-4.2856089717964875E-2"/>
                  <c:y val="-9.0915298440067488E-2"/>
                </c:manualLayout>
              </c:layout>
              <c:showLegendKey val="0"/>
              <c:showVal val="1"/>
              <c:showCatName val="0"/>
              <c:showSerName val="0"/>
              <c:showPercent val="0"/>
              <c:showBubbleSize val="0"/>
            </c:dLbl>
            <c:dLbl>
              <c:idx val="2"/>
              <c:layout>
                <c:manualLayout>
                  <c:x val="-5.1097645432958125E-2"/>
                  <c:y val="-0.10490226743084709"/>
                </c:manualLayout>
              </c:layout>
              <c:showLegendKey val="0"/>
              <c:showVal val="1"/>
              <c:showCatName val="0"/>
              <c:showSerName val="0"/>
              <c:showPercent val="0"/>
              <c:showBubbleSize val="0"/>
            </c:dLbl>
            <c:dLbl>
              <c:idx val="3"/>
              <c:layout>
                <c:manualLayout>
                  <c:x val="-4.1207778574966228E-2"/>
                  <c:y val="-0.12588272091701652"/>
                </c:manualLayout>
              </c:layout>
              <c:showLegendKey val="0"/>
              <c:showVal val="1"/>
              <c:showCatName val="0"/>
              <c:showSerName val="0"/>
              <c:showPercent val="0"/>
              <c:showBubbleSize val="0"/>
            </c:dLbl>
            <c:dLbl>
              <c:idx val="4"/>
              <c:layout>
                <c:manualLayout>
                  <c:x val="-3.6262845145970279E-2"/>
                  <c:y val="-9.7908782935457295E-2"/>
                </c:manualLayout>
              </c:layout>
              <c:showLegendKey val="0"/>
              <c:showVal val="1"/>
              <c:showCatName val="0"/>
              <c:showSerName val="0"/>
              <c:showPercent val="0"/>
              <c:showBubbleSize val="0"/>
            </c:dLbl>
            <c:txPr>
              <a:bodyPr/>
              <a:lstStyle/>
              <a:p>
                <a:pPr>
                  <a:defRPr sz="1400">
                    <a:solidFill>
                      <a:schemeClr val="bg1"/>
                    </a:solidFill>
                  </a:defRPr>
                </a:pPr>
                <a:endParaRPr lang="es-AR"/>
              </a:p>
            </c:txPr>
            <c:showLegendKey val="0"/>
            <c:showVal val="1"/>
            <c:showCatName val="0"/>
            <c:showSerName val="0"/>
            <c:showPercent val="0"/>
            <c:showBubbleSize val="0"/>
            <c:showLeaderLines val="0"/>
          </c:dLbls>
          <c:cat>
            <c:numRef>
              <c:f>Hoja1!$A$2:$A$6</c:f>
              <c:numCache>
                <c:formatCode>mmm\-yy</c:formatCode>
                <c:ptCount val="5"/>
                <c:pt idx="0">
                  <c:v>41518</c:v>
                </c:pt>
                <c:pt idx="1">
                  <c:v>41548</c:v>
                </c:pt>
                <c:pt idx="2">
                  <c:v>41579</c:v>
                </c:pt>
                <c:pt idx="3">
                  <c:v>41609</c:v>
                </c:pt>
                <c:pt idx="4">
                  <c:v>41640</c:v>
                </c:pt>
              </c:numCache>
            </c:numRef>
          </c:cat>
          <c:val>
            <c:numRef>
              <c:f>Hoja1!$B$2:$B$6</c:f>
              <c:numCache>
                <c:formatCode>General</c:formatCode>
                <c:ptCount val="5"/>
                <c:pt idx="0">
                  <c:v>9954</c:v>
                </c:pt>
                <c:pt idx="1">
                  <c:v>9976</c:v>
                </c:pt>
                <c:pt idx="2">
                  <c:v>10043</c:v>
                </c:pt>
                <c:pt idx="3">
                  <c:v>9795</c:v>
                </c:pt>
                <c:pt idx="4">
                  <c:v>9850</c:v>
                </c:pt>
              </c:numCache>
            </c:numRef>
          </c:val>
          <c:smooth val="0"/>
        </c:ser>
        <c:dLbls>
          <c:showLegendKey val="0"/>
          <c:showVal val="0"/>
          <c:showCatName val="0"/>
          <c:showSerName val="0"/>
          <c:showPercent val="0"/>
          <c:showBubbleSize val="0"/>
        </c:dLbls>
        <c:marker val="1"/>
        <c:smooth val="0"/>
        <c:axId val="92943488"/>
        <c:axId val="92945024"/>
      </c:lineChart>
      <c:dateAx>
        <c:axId val="92943488"/>
        <c:scaling>
          <c:orientation val="minMax"/>
        </c:scaling>
        <c:delete val="0"/>
        <c:axPos val="b"/>
        <c:numFmt formatCode="mmm\-yy" sourceLinked="1"/>
        <c:majorTickMark val="out"/>
        <c:minorTickMark val="none"/>
        <c:tickLblPos val="nextTo"/>
        <c:txPr>
          <a:bodyPr/>
          <a:lstStyle/>
          <a:p>
            <a:pPr>
              <a:defRPr sz="1400"/>
            </a:pPr>
            <a:endParaRPr lang="es-AR"/>
          </a:p>
        </c:txPr>
        <c:crossAx val="92945024"/>
        <c:crosses val="autoZero"/>
        <c:auto val="1"/>
        <c:lblOffset val="100"/>
        <c:baseTimeUnit val="months"/>
      </c:dateAx>
      <c:valAx>
        <c:axId val="92945024"/>
        <c:scaling>
          <c:orientation val="minMax"/>
          <c:min val="6000"/>
        </c:scaling>
        <c:delete val="1"/>
        <c:axPos val="l"/>
        <c:numFmt formatCode="General" sourceLinked="1"/>
        <c:majorTickMark val="out"/>
        <c:minorTickMark val="none"/>
        <c:tickLblPos val="nextTo"/>
        <c:crossAx val="92943488"/>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29530561419101581"/>
          <c:w val="0.98025821425099635"/>
          <c:h val="0.47567492500833242"/>
        </c:manualLayout>
      </c:layout>
      <c:barChart>
        <c:barDir val="col"/>
        <c:grouping val="clustered"/>
        <c:varyColors val="0"/>
        <c:ser>
          <c:idx val="0"/>
          <c:order val="0"/>
          <c:tx>
            <c:strRef>
              <c:f>Hoja1!$B$1</c:f>
              <c:strCache>
                <c:ptCount val="1"/>
                <c:pt idx="0">
                  <c:v>Columna1</c:v>
                </c:pt>
              </c:strCache>
            </c:strRef>
          </c:tx>
          <c:invertIfNegative val="0"/>
          <c:dLbls>
            <c:txPr>
              <a:bodyPr/>
              <a:lstStyle/>
              <a:p>
                <a:pPr>
                  <a:defRPr sz="105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Hoja1!$B$2:$B$16</c:f>
              <c:numCache>
                <c:formatCode>General</c:formatCode>
                <c:ptCount val="15"/>
                <c:pt idx="0">
                  <c:v>33</c:v>
                </c:pt>
                <c:pt idx="1">
                  <c:v>88</c:v>
                </c:pt>
                <c:pt idx="2">
                  <c:v>81</c:v>
                </c:pt>
                <c:pt idx="3">
                  <c:v>122</c:v>
                </c:pt>
                <c:pt idx="4">
                  <c:v>206</c:v>
                </c:pt>
                <c:pt idx="5">
                  <c:v>8</c:v>
                </c:pt>
                <c:pt idx="6">
                  <c:v>223</c:v>
                </c:pt>
                <c:pt idx="7">
                  <c:v>14</c:v>
                </c:pt>
                <c:pt idx="8">
                  <c:v>92</c:v>
                </c:pt>
                <c:pt idx="9">
                  <c:v>5</c:v>
                </c:pt>
                <c:pt idx="10">
                  <c:v>494</c:v>
                </c:pt>
                <c:pt idx="11">
                  <c:v>18</c:v>
                </c:pt>
                <c:pt idx="12">
                  <c:v>16</c:v>
                </c:pt>
                <c:pt idx="13">
                  <c:v>130</c:v>
                </c:pt>
                <c:pt idx="14">
                  <c:v>136</c:v>
                </c:pt>
              </c:numCache>
            </c:numRef>
          </c:val>
        </c:ser>
        <c:dLbls>
          <c:showLegendKey val="0"/>
          <c:showVal val="0"/>
          <c:showCatName val="0"/>
          <c:showSerName val="0"/>
          <c:showPercent val="0"/>
          <c:showBubbleSize val="0"/>
        </c:dLbls>
        <c:gapWidth val="150"/>
        <c:axId val="26500096"/>
        <c:axId val="26505984"/>
      </c:barChart>
      <c:catAx>
        <c:axId val="26500096"/>
        <c:scaling>
          <c:orientation val="minMax"/>
        </c:scaling>
        <c:delete val="0"/>
        <c:axPos val="b"/>
        <c:numFmt formatCode="mmm\-yy" sourceLinked="1"/>
        <c:majorTickMark val="out"/>
        <c:minorTickMark val="none"/>
        <c:tickLblPos val="nextTo"/>
        <c:txPr>
          <a:bodyPr/>
          <a:lstStyle/>
          <a:p>
            <a:pPr>
              <a:defRPr sz="700"/>
            </a:pPr>
            <a:endParaRPr lang="es-AR"/>
          </a:p>
        </c:txPr>
        <c:crossAx val="26505984"/>
        <c:crosses val="autoZero"/>
        <c:auto val="1"/>
        <c:lblAlgn val="ctr"/>
        <c:lblOffset val="100"/>
        <c:noMultiLvlLbl val="0"/>
      </c:catAx>
      <c:valAx>
        <c:axId val="26505984"/>
        <c:scaling>
          <c:orientation val="minMax"/>
        </c:scaling>
        <c:delete val="1"/>
        <c:axPos val="l"/>
        <c:numFmt formatCode="General" sourceLinked="1"/>
        <c:majorTickMark val="out"/>
        <c:minorTickMark val="none"/>
        <c:tickLblPos val="nextTo"/>
        <c:crossAx val="26500096"/>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5.7060653391453234E-2"/>
          <c:w val="0.98025821425099635"/>
          <c:h val="0.80888765627348591"/>
        </c:manualLayout>
      </c:layout>
      <c:barChart>
        <c:barDir val="col"/>
        <c:grouping val="clustered"/>
        <c:varyColors val="0"/>
        <c:ser>
          <c:idx val="0"/>
          <c:order val="0"/>
          <c:tx>
            <c:strRef>
              <c:f>Hoja1!$B$1</c:f>
              <c:strCache>
                <c:ptCount val="1"/>
                <c:pt idx="0">
                  <c:v>Columna1</c:v>
                </c:pt>
              </c:strCache>
            </c:strRef>
          </c:tx>
          <c:invertIfNegative val="0"/>
          <c:dLbls>
            <c:txPr>
              <a:bodyPr/>
              <a:lstStyle/>
              <a:p>
                <a:pPr>
                  <a:defRPr sz="105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Hoja1!$B$2:$B$15</c:f>
              <c:numCache>
                <c:formatCode>General</c:formatCode>
                <c:ptCount val="14"/>
                <c:pt idx="0">
                  <c:v>1881</c:v>
                </c:pt>
                <c:pt idx="1">
                  <c:v>1521</c:v>
                </c:pt>
                <c:pt idx="2">
                  <c:v>474</c:v>
                </c:pt>
                <c:pt idx="3">
                  <c:v>1620</c:v>
                </c:pt>
                <c:pt idx="4">
                  <c:v>422</c:v>
                </c:pt>
                <c:pt idx="5">
                  <c:v>438</c:v>
                </c:pt>
                <c:pt idx="6">
                  <c:v>250</c:v>
                </c:pt>
                <c:pt idx="7">
                  <c:v>468</c:v>
                </c:pt>
                <c:pt idx="8">
                  <c:v>334</c:v>
                </c:pt>
                <c:pt idx="9">
                  <c:v>122</c:v>
                </c:pt>
                <c:pt idx="10">
                  <c:v>182</c:v>
                </c:pt>
                <c:pt idx="11">
                  <c:v>79</c:v>
                </c:pt>
                <c:pt idx="12">
                  <c:v>125</c:v>
                </c:pt>
                <c:pt idx="13">
                  <c:v>268</c:v>
                </c:pt>
              </c:numCache>
            </c:numRef>
          </c:val>
        </c:ser>
        <c:dLbls>
          <c:showLegendKey val="0"/>
          <c:showVal val="0"/>
          <c:showCatName val="0"/>
          <c:showSerName val="0"/>
          <c:showPercent val="0"/>
          <c:showBubbleSize val="0"/>
        </c:dLbls>
        <c:gapWidth val="150"/>
        <c:axId val="28271360"/>
        <c:axId val="28272896"/>
      </c:barChart>
      <c:catAx>
        <c:axId val="28271360"/>
        <c:scaling>
          <c:orientation val="minMax"/>
        </c:scaling>
        <c:delete val="0"/>
        <c:axPos val="b"/>
        <c:numFmt formatCode="mmm\-yy" sourceLinked="1"/>
        <c:majorTickMark val="out"/>
        <c:minorTickMark val="none"/>
        <c:tickLblPos val="nextTo"/>
        <c:txPr>
          <a:bodyPr/>
          <a:lstStyle/>
          <a:p>
            <a:pPr>
              <a:defRPr sz="600"/>
            </a:pPr>
            <a:endParaRPr lang="es-AR"/>
          </a:p>
        </c:txPr>
        <c:crossAx val="28272896"/>
        <c:crosses val="autoZero"/>
        <c:auto val="1"/>
        <c:lblAlgn val="ctr"/>
        <c:lblOffset val="100"/>
        <c:noMultiLvlLbl val="0"/>
      </c:catAx>
      <c:valAx>
        <c:axId val="28272896"/>
        <c:scaling>
          <c:orientation val="minMax"/>
        </c:scaling>
        <c:delete val="1"/>
        <c:axPos val="l"/>
        <c:numFmt formatCode="General" sourceLinked="1"/>
        <c:majorTickMark val="out"/>
        <c:minorTickMark val="none"/>
        <c:tickLblPos val="nextTo"/>
        <c:crossAx val="28271360"/>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20124199163055956"/>
          <c:w val="0.98025821425099635"/>
          <c:h val="0.56973854756878861"/>
        </c:manualLayout>
      </c:layout>
      <c:barChart>
        <c:barDir val="col"/>
        <c:grouping val="clustered"/>
        <c:varyColors val="0"/>
        <c:ser>
          <c:idx val="0"/>
          <c:order val="0"/>
          <c:tx>
            <c:strRef>
              <c:f>Hoja1!$B$1</c:f>
              <c:strCache>
                <c:ptCount val="1"/>
                <c:pt idx="0">
                  <c:v>Diciembre</c:v>
                </c:pt>
              </c:strCache>
            </c:strRef>
          </c:tx>
          <c:spPr>
            <a:solidFill>
              <a:schemeClr val="accent6">
                <a:lumMod val="60000"/>
                <a:lumOff val="40000"/>
              </a:schemeClr>
            </a:solidFill>
          </c:spPr>
          <c:invertIfNegative val="0"/>
          <c:dLbls>
            <c:dLbl>
              <c:idx val="6"/>
              <c:layout>
                <c:manualLayout>
                  <c:x val="3.0864197530864764E-3"/>
                  <c:y val="1.7636929230085547E-2"/>
                </c:manualLayout>
              </c:layout>
              <c:showLegendKey val="0"/>
              <c:showVal val="1"/>
              <c:showCatName val="0"/>
              <c:showSerName val="0"/>
              <c:showPercent val="0"/>
              <c:showBubbleSize val="0"/>
            </c:dLbl>
            <c:txPr>
              <a:bodyPr/>
              <a:lstStyle/>
              <a:p>
                <a:pPr>
                  <a:defRPr sz="70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Hoja1!$B$2:$B$16</c:f>
              <c:numCache>
                <c:formatCode>General</c:formatCode>
                <c:ptCount val="15"/>
                <c:pt idx="0">
                  <c:v>31</c:v>
                </c:pt>
                <c:pt idx="1">
                  <c:v>95</c:v>
                </c:pt>
                <c:pt idx="2">
                  <c:v>81</c:v>
                </c:pt>
                <c:pt idx="3">
                  <c:v>118</c:v>
                </c:pt>
                <c:pt idx="4">
                  <c:v>205</c:v>
                </c:pt>
                <c:pt idx="5">
                  <c:v>7</c:v>
                </c:pt>
                <c:pt idx="6">
                  <c:v>230</c:v>
                </c:pt>
                <c:pt idx="7">
                  <c:v>10</c:v>
                </c:pt>
                <c:pt idx="8">
                  <c:v>92</c:v>
                </c:pt>
                <c:pt idx="9">
                  <c:v>15</c:v>
                </c:pt>
                <c:pt idx="10">
                  <c:v>481</c:v>
                </c:pt>
                <c:pt idx="11">
                  <c:v>20</c:v>
                </c:pt>
                <c:pt idx="12">
                  <c:v>19</c:v>
                </c:pt>
                <c:pt idx="13">
                  <c:v>136</c:v>
                </c:pt>
                <c:pt idx="14">
                  <c:v>129</c:v>
                </c:pt>
              </c:numCache>
            </c:numRef>
          </c:val>
        </c:ser>
        <c:ser>
          <c:idx val="1"/>
          <c:order val="1"/>
          <c:tx>
            <c:strRef>
              <c:f>Hoja1!$C$1</c:f>
              <c:strCache>
                <c:ptCount val="1"/>
                <c:pt idx="0">
                  <c:v>Enero</c:v>
                </c:pt>
              </c:strCache>
            </c:strRef>
          </c:tx>
          <c:spPr>
            <a:solidFill>
              <a:schemeClr val="accent1"/>
            </a:solidFill>
          </c:spPr>
          <c:invertIfNegative val="0"/>
          <c:dLbls>
            <c:dLbl>
              <c:idx val="6"/>
              <c:layout>
                <c:manualLayout>
                  <c:x val="1.5279202767292208E-3"/>
                  <c:y val="2.3515905640114063E-2"/>
                </c:manualLayout>
              </c:layout>
              <c:showLegendKey val="0"/>
              <c:showVal val="1"/>
              <c:showCatName val="0"/>
              <c:showSerName val="0"/>
              <c:showPercent val="0"/>
              <c:showBubbleSize val="0"/>
            </c:dLbl>
            <c:txPr>
              <a:bodyPr/>
              <a:lstStyle/>
              <a:p>
                <a:pPr>
                  <a:defRPr sz="70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Hoja1!$C$2:$C$16</c:f>
              <c:numCache>
                <c:formatCode>General</c:formatCode>
                <c:ptCount val="15"/>
                <c:pt idx="0">
                  <c:v>33</c:v>
                </c:pt>
                <c:pt idx="1">
                  <c:v>88</c:v>
                </c:pt>
                <c:pt idx="2">
                  <c:v>81</c:v>
                </c:pt>
                <c:pt idx="3">
                  <c:v>122</c:v>
                </c:pt>
                <c:pt idx="4">
                  <c:v>206</c:v>
                </c:pt>
                <c:pt idx="5">
                  <c:v>8</c:v>
                </c:pt>
                <c:pt idx="6">
                  <c:v>223</c:v>
                </c:pt>
                <c:pt idx="7">
                  <c:v>14</c:v>
                </c:pt>
                <c:pt idx="8">
                  <c:v>92</c:v>
                </c:pt>
                <c:pt idx="9">
                  <c:v>5</c:v>
                </c:pt>
                <c:pt idx="10">
                  <c:v>494</c:v>
                </c:pt>
                <c:pt idx="11">
                  <c:v>18</c:v>
                </c:pt>
                <c:pt idx="12">
                  <c:v>16</c:v>
                </c:pt>
                <c:pt idx="13">
                  <c:v>130</c:v>
                </c:pt>
                <c:pt idx="14">
                  <c:v>136</c:v>
                </c:pt>
              </c:numCache>
            </c:numRef>
          </c:val>
        </c:ser>
        <c:dLbls>
          <c:showLegendKey val="0"/>
          <c:showVal val="0"/>
          <c:showCatName val="0"/>
          <c:showSerName val="0"/>
          <c:showPercent val="0"/>
          <c:showBubbleSize val="0"/>
        </c:dLbls>
        <c:gapWidth val="89"/>
        <c:overlap val="-15"/>
        <c:axId val="29827072"/>
        <c:axId val="29828608"/>
      </c:barChart>
      <c:catAx>
        <c:axId val="29827072"/>
        <c:scaling>
          <c:orientation val="minMax"/>
        </c:scaling>
        <c:delete val="0"/>
        <c:axPos val="b"/>
        <c:numFmt formatCode="mmm\-yy" sourceLinked="1"/>
        <c:majorTickMark val="out"/>
        <c:minorTickMark val="none"/>
        <c:tickLblPos val="nextTo"/>
        <c:txPr>
          <a:bodyPr/>
          <a:lstStyle/>
          <a:p>
            <a:pPr>
              <a:defRPr sz="700"/>
            </a:pPr>
            <a:endParaRPr lang="es-AR"/>
          </a:p>
        </c:txPr>
        <c:crossAx val="29828608"/>
        <c:crosses val="autoZero"/>
        <c:auto val="1"/>
        <c:lblAlgn val="ctr"/>
        <c:lblOffset val="100"/>
        <c:noMultiLvlLbl val="0"/>
      </c:catAx>
      <c:valAx>
        <c:axId val="29828608"/>
        <c:scaling>
          <c:orientation val="minMax"/>
        </c:scaling>
        <c:delete val="1"/>
        <c:axPos val="l"/>
        <c:numFmt formatCode="General" sourceLinked="1"/>
        <c:majorTickMark val="out"/>
        <c:minorTickMark val="none"/>
        <c:tickLblPos val="nextTo"/>
        <c:crossAx val="29827072"/>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5.7060653391453234E-2"/>
          <c:w val="0.98025821425099635"/>
          <c:h val="0.80888765627348591"/>
        </c:manualLayout>
      </c:layout>
      <c:barChart>
        <c:barDir val="col"/>
        <c:grouping val="clustered"/>
        <c:varyColors val="0"/>
        <c:ser>
          <c:idx val="0"/>
          <c:order val="0"/>
          <c:tx>
            <c:strRef>
              <c:f>Hoja1!$B$1</c:f>
              <c:strCache>
                <c:ptCount val="1"/>
                <c:pt idx="0">
                  <c:v>Diciembre</c:v>
                </c:pt>
              </c:strCache>
            </c:strRef>
          </c:tx>
          <c:spPr>
            <a:solidFill>
              <a:schemeClr val="accent6">
                <a:lumMod val="60000"/>
                <a:lumOff val="40000"/>
              </a:schemeClr>
            </a:solidFill>
          </c:spPr>
          <c:invertIfNegative val="0"/>
          <c:dLbls>
            <c:dLbl>
              <c:idx val="13"/>
              <c:layout>
                <c:manualLayout>
                  <c:x val="0"/>
                  <c:y val="2.1164315076102655E-2"/>
                </c:manualLayout>
              </c:layout>
              <c:showLegendKey val="0"/>
              <c:showVal val="1"/>
              <c:showCatName val="0"/>
              <c:showSerName val="0"/>
              <c:showPercent val="0"/>
              <c:showBubbleSize val="0"/>
            </c:dLbl>
            <c:txPr>
              <a:bodyPr/>
              <a:lstStyle/>
              <a:p>
                <a:pPr>
                  <a:defRPr sz="70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Hoja1!$B$2:$B$15</c:f>
              <c:numCache>
                <c:formatCode>General</c:formatCode>
                <c:ptCount val="14"/>
                <c:pt idx="0">
                  <c:v>1881</c:v>
                </c:pt>
                <c:pt idx="1">
                  <c:v>1517</c:v>
                </c:pt>
                <c:pt idx="2">
                  <c:v>468</c:v>
                </c:pt>
                <c:pt idx="3">
                  <c:v>1612</c:v>
                </c:pt>
                <c:pt idx="4">
                  <c:v>410</c:v>
                </c:pt>
                <c:pt idx="5">
                  <c:v>445</c:v>
                </c:pt>
                <c:pt idx="6">
                  <c:v>240</c:v>
                </c:pt>
                <c:pt idx="7">
                  <c:v>458</c:v>
                </c:pt>
                <c:pt idx="8">
                  <c:v>332</c:v>
                </c:pt>
                <c:pt idx="9">
                  <c:v>120</c:v>
                </c:pt>
                <c:pt idx="10">
                  <c:v>168</c:v>
                </c:pt>
                <c:pt idx="11">
                  <c:v>86</c:v>
                </c:pt>
                <c:pt idx="12">
                  <c:v>121</c:v>
                </c:pt>
                <c:pt idx="13">
                  <c:v>268</c:v>
                </c:pt>
              </c:numCache>
            </c:numRef>
          </c:val>
        </c:ser>
        <c:ser>
          <c:idx val="1"/>
          <c:order val="1"/>
          <c:tx>
            <c:strRef>
              <c:f>Hoja1!$C$1</c:f>
              <c:strCache>
                <c:ptCount val="1"/>
                <c:pt idx="0">
                  <c:v>Enero</c:v>
                </c:pt>
              </c:strCache>
            </c:strRef>
          </c:tx>
          <c:spPr>
            <a:solidFill>
              <a:schemeClr val="accent1"/>
            </a:solidFill>
          </c:spPr>
          <c:invertIfNegative val="0"/>
          <c:dLbls>
            <c:txPr>
              <a:bodyPr/>
              <a:lstStyle/>
              <a:p>
                <a:pPr>
                  <a:defRPr sz="70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Hoja1!$C$2:$C$15</c:f>
              <c:numCache>
                <c:formatCode>General</c:formatCode>
                <c:ptCount val="14"/>
                <c:pt idx="0">
                  <c:v>1881</c:v>
                </c:pt>
                <c:pt idx="1">
                  <c:v>1521</c:v>
                </c:pt>
                <c:pt idx="2">
                  <c:v>474</c:v>
                </c:pt>
                <c:pt idx="3">
                  <c:v>1620</c:v>
                </c:pt>
                <c:pt idx="4">
                  <c:v>422</c:v>
                </c:pt>
                <c:pt idx="5">
                  <c:v>438</c:v>
                </c:pt>
                <c:pt idx="6">
                  <c:v>250</c:v>
                </c:pt>
                <c:pt idx="7">
                  <c:v>468</c:v>
                </c:pt>
                <c:pt idx="8">
                  <c:v>334</c:v>
                </c:pt>
                <c:pt idx="9">
                  <c:v>122</c:v>
                </c:pt>
                <c:pt idx="10">
                  <c:v>182</c:v>
                </c:pt>
                <c:pt idx="11">
                  <c:v>79</c:v>
                </c:pt>
                <c:pt idx="12">
                  <c:v>125</c:v>
                </c:pt>
                <c:pt idx="13">
                  <c:v>268</c:v>
                </c:pt>
              </c:numCache>
            </c:numRef>
          </c:val>
        </c:ser>
        <c:dLbls>
          <c:showLegendKey val="0"/>
          <c:showVal val="0"/>
          <c:showCatName val="0"/>
          <c:showSerName val="0"/>
          <c:showPercent val="0"/>
          <c:showBubbleSize val="0"/>
        </c:dLbls>
        <c:gapWidth val="86"/>
        <c:overlap val="-14"/>
        <c:axId val="29870336"/>
        <c:axId val="29880320"/>
      </c:barChart>
      <c:catAx>
        <c:axId val="29870336"/>
        <c:scaling>
          <c:orientation val="minMax"/>
        </c:scaling>
        <c:delete val="0"/>
        <c:axPos val="b"/>
        <c:numFmt formatCode="mmm\-yy" sourceLinked="1"/>
        <c:majorTickMark val="out"/>
        <c:minorTickMark val="none"/>
        <c:tickLblPos val="nextTo"/>
        <c:txPr>
          <a:bodyPr/>
          <a:lstStyle/>
          <a:p>
            <a:pPr>
              <a:defRPr sz="600"/>
            </a:pPr>
            <a:endParaRPr lang="es-AR"/>
          </a:p>
        </c:txPr>
        <c:crossAx val="29880320"/>
        <c:crosses val="autoZero"/>
        <c:auto val="1"/>
        <c:lblAlgn val="ctr"/>
        <c:lblOffset val="100"/>
        <c:noMultiLvlLbl val="0"/>
      </c:catAx>
      <c:valAx>
        <c:axId val="29880320"/>
        <c:scaling>
          <c:orientation val="minMax"/>
        </c:scaling>
        <c:delete val="1"/>
        <c:axPos val="l"/>
        <c:numFmt formatCode="General" sourceLinked="1"/>
        <c:majorTickMark val="out"/>
        <c:minorTickMark val="none"/>
        <c:tickLblPos val="nextTo"/>
        <c:crossAx val="29870336"/>
        <c:crosses val="autoZero"/>
        <c:crossBetween val="between"/>
      </c:valAx>
    </c:plotArea>
    <c:legend>
      <c:legendPos val="r"/>
      <c:layout>
        <c:manualLayout>
          <c:xMode val="edge"/>
          <c:yMode val="edge"/>
          <c:x val="0.62294787758625114"/>
          <c:y val="8.4411176535940435E-2"/>
          <c:w val="9.6207496413029128E-2"/>
          <c:h val="0.22188110051264145"/>
        </c:manualLayout>
      </c:layout>
      <c:overlay val="0"/>
      <c:txPr>
        <a:bodyPr/>
        <a:lstStyle/>
        <a:p>
          <a:pPr>
            <a:defRPr sz="105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286066631359E-2"/>
          <c:y val="2.6913353780592651E-2"/>
          <c:w val="0.98302471393336865"/>
          <c:h val="0.74423291128342273"/>
        </c:manualLayout>
      </c:layout>
      <c:barChart>
        <c:barDir val="col"/>
        <c:grouping val="stacked"/>
        <c:varyColors val="0"/>
        <c:ser>
          <c:idx val="0"/>
          <c:order val="0"/>
          <c:tx>
            <c:strRef>
              <c:f>Hoja1!$B$1</c:f>
              <c:strCache>
                <c:ptCount val="1"/>
                <c:pt idx="0">
                  <c:v>Encarceladas preventivamente</c:v>
                </c:pt>
              </c:strCache>
            </c:strRef>
          </c:tx>
          <c:invertIfNegative val="0"/>
          <c:dLbls>
            <c:dLbl>
              <c:idx val="0"/>
              <c:layout/>
              <c:tx>
                <c:rich>
                  <a:bodyPr/>
                  <a:lstStyle/>
                  <a:p>
                    <a:r>
                      <a:rPr lang="en-US" b="1" dirty="0" smtClean="0"/>
                      <a:t>58%</a:t>
                    </a:r>
                    <a:endParaRPr lang="en-US" dirty="0"/>
                  </a:p>
                </c:rich>
              </c:tx>
              <c:showLegendKey val="0"/>
              <c:showVal val="1"/>
              <c:showCatName val="0"/>
              <c:showSerName val="0"/>
              <c:showPercent val="0"/>
              <c:showBubbleSize val="0"/>
            </c:dLbl>
            <c:dLbl>
              <c:idx val="1"/>
              <c:layout/>
              <c:tx>
                <c:rich>
                  <a:bodyPr/>
                  <a:lstStyle/>
                  <a:p>
                    <a:r>
                      <a:rPr lang="en-US" dirty="0" smtClean="0"/>
                      <a:t>64%</a:t>
                    </a:r>
                    <a:endParaRPr lang="en-US" dirty="0"/>
                  </a:p>
                </c:rich>
              </c:tx>
              <c:showLegendKey val="0"/>
              <c:showVal val="1"/>
              <c:showCatName val="0"/>
              <c:showSerName val="0"/>
              <c:showPercent val="0"/>
              <c:showBubbleSize val="0"/>
            </c:dLbl>
            <c:txPr>
              <a:bodyPr/>
              <a:lstStyle/>
              <a:p>
                <a:pPr>
                  <a:defRPr sz="1200" b="1"/>
                </a:pPr>
                <a:endParaRPr lang="es-AR"/>
              </a:p>
            </c:txPr>
            <c:showLegendKey val="0"/>
            <c:showVal val="1"/>
            <c:showCatName val="0"/>
            <c:showSerName val="0"/>
            <c:showPercent val="0"/>
            <c:showBubbleSize val="0"/>
            <c:showLeaderLines val="0"/>
          </c:dLbls>
          <c:cat>
            <c:strRef>
              <c:f>Hoja1!$A$2:$A$3</c:f>
              <c:strCache>
                <c:ptCount val="2"/>
                <c:pt idx="0">
                  <c:v>Total a Ene. 14</c:v>
                </c:pt>
                <c:pt idx="1">
                  <c:v>Población femenina</c:v>
                </c:pt>
              </c:strCache>
            </c:strRef>
          </c:cat>
          <c:val>
            <c:numRef>
              <c:f>Hoja1!$B$2:$B$3</c:f>
              <c:numCache>
                <c:formatCode>General</c:formatCode>
                <c:ptCount val="2"/>
                <c:pt idx="0">
                  <c:v>58</c:v>
                </c:pt>
                <c:pt idx="1">
                  <c:v>64</c:v>
                </c:pt>
              </c:numCache>
            </c:numRef>
          </c:val>
        </c:ser>
        <c:ser>
          <c:idx val="1"/>
          <c:order val="1"/>
          <c:tx>
            <c:strRef>
              <c:f>Hoja1!$C$1</c:f>
              <c:strCache>
                <c:ptCount val="1"/>
                <c:pt idx="0">
                  <c:v>Condenadas</c:v>
                </c:pt>
              </c:strCache>
            </c:strRef>
          </c:tx>
          <c:invertIfNegative val="0"/>
          <c:dLbls>
            <c:dLbl>
              <c:idx val="0"/>
              <c:layout/>
              <c:tx>
                <c:rich>
                  <a:bodyPr/>
                  <a:lstStyle/>
                  <a:p>
                    <a:pPr>
                      <a:defRPr sz="1200" b="1"/>
                    </a:pPr>
                    <a:r>
                      <a:rPr lang="en-US" b="1" dirty="0" smtClean="0"/>
                      <a:t>42%</a:t>
                    </a:r>
                    <a:endParaRPr lang="en-US" b="1" dirty="0"/>
                  </a:p>
                </c:rich>
              </c:tx>
              <c:spPr/>
              <c:showLegendKey val="0"/>
              <c:showVal val="1"/>
              <c:showCatName val="0"/>
              <c:showSerName val="0"/>
              <c:showPercent val="0"/>
              <c:showBubbleSize val="0"/>
            </c:dLbl>
            <c:dLbl>
              <c:idx val="1"/>
              <c:layout/>
              <c:tx>
                <c:rich>
                  <a:bodyPr/>
                  <a:lstStyle/>
                  <a:p>
                    <a:pPr>
                      <a:defRPr sz="1200" b="1"/>
                    </a:pPr>
                    <a:r>
                      <a:rPr lang="en-US" dirty="0" smtClean="0"/>
                      <a:t>36%</a:t>
                    </a:r>
                    <a:endParaRPr lang="en-US" dirty="0"/>
                  </a:p>
                </c:rich>
              </c:tx>
              <c:spPr/>
              <c:showLegendKey val="0"/>
              <c:showVal val="1"/>
              <c:showCatName val="0"/>
              <c:showSerName val="0"/>
              <c:showPercent val="0"/>
              <c:showBubbleSize val="0"/>
            </c:dLbl>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Ene. 14</c:v>
                </c:pt>
                <c:pt idx="1">
                  <c:v>Población femenina</c:v>
                </c:pt>
              </c:strCache>
            </c:strRef>
          </c:cat>
          <c:val>
            <c:numRef>
              <c:f>Hoja1!$C$2:$C$3</c:f>
              <c:numCache>
                <c:formatCode>General</c:formatCode>
                <c:ptCount val="2"/>
                <c:pt idx="0">
                  <c:v>42</c:v>
                </c:pt>
                <c:pt idx="1">
                  <c:v>36</c:v>
                </c:pt>
              </c:numCache>
            </c:numRef>
          </c:val>
        </c:ser>
        <c:dLbls>
          <c:showLegendKey val="0"/>
          <c:showVal val="0"/>
          <c:showCatName val="0"/>
          <c:showSerName val="0"/>
          <c:showPercent val="0"/>
          <c:showBubbleSize val="0"/>
        </c:dLbls>
        <c:gapWidth val="150"/>
        <c:overlap val="100"/>
        <c:axId val="27886336"/>
        <c:axId val="27889024"/>
      </c:barChart>
      <c:catAx>
        <c:axId val="27886336"/>
        <c:scaling>
          <c:orientation val="minMax"/>
        </c:scaling>
        <c:delete val="0"/>
        <c:axPos val="b"/>
        <c:numFmt formatCode="mmm\-yy" sourceLinked="1"/>
        <c:majorTickMark val="out"/>
        <c:minorTickMark val="none"/>
        <c:tickLblPos val="nextTo"/>
        <c:txPr>
          <a:bodyPr/>
          <a:lstStyle/>
          <a:p>
            <a:pPr>
              <a:defRPr sz="1000"/>
            </a:pPr>
            <a:endParaRPr lang="es-AR"/>
          </a:p>
        </c:txPr>
        <c:crossAx val="27889024"/>
        <c:crosses val="autoZero"/>
        <c:auto val="1"/>
        <c:lblAlgn val="ctr"/>
        <c:lblOffset val="100"/>
        <c:noMultiLvlLbl val="0"/>
      </c:catAx>
      <c:valAx>
        <c:axId val="27889024"/>
        <c:scaling>
          <c:orientation val="minMax"/>
          <c:max val="100"/>
        </c:scaling>
        <c:delete val="1"/>
        <c:axPos val="l"/>
        <c:numFmt formatCode="General" sourceLinked="1"/>
        <c:majorTickMark val="out"/>
        <c:minorTickMark val="none"/>
        <c:tickLblPos val="nextTo"/>
        <c:crossAx val="27886336"/>
        <c:crosses val="autoZero"/>
        <c:crossBetween val="between"/>
      </c:valAx>
    </c:plotArea>
    <c:legend>
      <c:legendPos val="r"/>
      <c:layout>
        <c:manualLayout>
          <c:xMode val="edge"/>
          <c:yMode val="edge"/>
          <c:x val="0.36763347156438403"/>
          <c:y val="0.14440719713809522"/>
          <c:w val="0.29540793653312897"/>
          <c:h val="0.50673998626558125"/>
        </c:manualLayout>
      </c:layout>
      <c:overlay val="0"/>
      <c:txPr>
        <a:bodyPr/>
        <a:lstStyle/>
        <a:p>
          <a:pPr>
            <a:defRPr sz="9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61337996923473"/>
          <c:y val="0.19587933627238024"/>
          <c:w val="0.50430511230678798"/>
          <c:h val="0.57559477140984283"/>
        </c:manualLayout>
      </c:layout>
      <c:pieChart>
        <c:varyColors val="1"/>
        <c:ser>
          <c:idx val="0"/>
          <c:order val="0"/>
          <c:tx>
            <c:strRef>
              <c:f>Hoja1!$B$1</c:f>
              <c:strCache>
                <c:ptCount val="1"/>
                <c:pt idx="0">
                  <c:v>Ventas</c:v>
                </c:pt>
              </c:strCache>
            </c:strRef>
          </c:tx>
          <c:dLbls>
            <c:dLbl>
              <c:idx val="1"/>
              <c:layout>
                <c:manualLayout>
                  <c:x val="-2.8643974081489706E-3"/>
                  <c:y val="1.061655720216444E-2"/>
                </c:manualLayout>
              </c:layout>
              <c:showLegendKey val="0"/>
              <c:showVal val="0"/>
              <c:showCatName val="1"/>
              <c:showSerName val="0"/>
              <c:showPercent val="1"/>
              <c:showBubbleSize val="0"/>
            </c:dLbl>
            <c:dLbl>
              <c:idx val="2"/>
              <c:layout>
                <c:manualLayout>
                  <c:x val="-1.2592566108191988E-2"/>
                  <c:y val="8.266455021014614E-2"/>
                </c:manualLayout>
              </c:layout>
              <c:showLegendKey val="0"/>
              <c:showVal val="0"/>
              <c:showCatName val="1"/>
              <c:showSerName val="0"/>
              <c:showPercent val="1"/>
              <c:showBubbleSize val="0"/>
            </c:dLbl>
            <c:dLbl>
              <c:idx val="3"/>
              <c:delete val="1"/>
            </c:dLbl>
            <c:dLbl>
              <c:idx val="4"/>
              <c:layout>
                <c:manualLayout>
                  <c:x val="6.5072172285572062E-3"/>
                  <c:y val="-7.8861997609346687E-2"/>
                </c:manualLayout>
              </c:layout>
              <c:showLegendKey val="0"/>
              <c:showVal val="0"/>
              <c:showCatName val="1"/>
              <c:showSerName val="0"/>
              <c:showPercent val="1"/>
              <c:showBubbleSize val="0"/>
            </c:dLbl>
            <c:txPr>
              <a:bodyPr/>
              <a:lstStyle/>
              <a:p>
                <a:pPr>
                  <a:defRPr sz="1100"/>
                </a:pPr>
                <a:endParaRPr lang="es-AR"/>
              </a:p>
            </c:txPr>
            <c:showLegendKey val="0"/>
            <c:showVal val="0"/>
            <c:showCatName val="1"/>
            <c:showSerName val="0"/>
            <c:showPercent val="1"/>
            <c:showBubbleSize val="0"/>
            <c:showLeaderLines val="0"/>
          </c:dLbls>
          <c:cat>
            <c:strRef>
              <c:f>Hoja1!$A$2:$A$3</c:f>
              <c:strCache>
                <c:ptCount val="2"/>
                <c:pt idx="0">
                  <c:v>Hombres</c:v>
                </c:pt>
                <c:pt idx="1">
                  <c:v>Mujeres</c:v>
                </c:pt>
              </c:strCache>
            </c:strRef>
          </c:cat>
          <c:val>
            <c:numRef>
              <c:f>Hoja1!$B$2:$B$3</c:f>
              <c:numCache>
                <c:formatCode>General</c:formatCode>
                <c:ptCount val="2"/>
                <c:pt idx="0">
                  <c:v>407</c:v>
                </c:pt>
                <c:pt idx="1">
                  <c:v>21</c:v>
                </c:pt>
              </c:numCache>
            </c:numRef>
          </c:val>
        </c:ser>
        <c:dLbls>
          <c:showLegendKey val="0"/>
          <c:showVal val="0"/>
          <c:showCatName val="0"/>
          <c:showSerName val="0"/>
          <c:showPercent val="0"/>
          <c:showBubbleSize val="0"/>
          <c:showLeaderLines val="0"/>
        </c:dLbls>
        <c:firstSliceAng val="74"/>
      </c:pieChart>
    </c:plotArea>
    <c:plotVisOnly val="1"/>
    <c:dispBlanksAs val="gap"/>
    <c:showDLblsOverMax val="0"/>
  </c:chart>
  <c:txPr>
    <a:bodyPr/>
    <a:lstStyle/>
    <a:p>
      <a:pPr>
        <a:defRPr sz="1800"/>
      </a:pPr>
      <a:endParaRPr lang="es-A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61337996923473"/>
          <c:y val="0.19587933627238024"/>
          <c:w val="0.50430511230678798"/>
          <c:h val="0.57559477140984283"/>
        </c:manualLayout>
      </c:layout>
      <c:pieChart>
        <c:varyColors val="1"/>
        <c:ser>
          <c:idx val="0"/>
          <c:order val="0"/>
          <c:tx>
            <c:strRef>
              <c:f>Hoja1!$B$1</c:f>
              <c:strCache>
                <c:ptCount val="1"/>
                <c:pt idx="0">
                  <c:v>Ventas</c:v>
                </c:pt>
              </c:strCache>
            </c:strRef>
          </c:tx>
          <c:dLbls>
            <c:dLbl>
              <c:idx val="0"/>
              <c:delete val="1"/>
            </c:dLbl>
            <c:dLbl>
              <c:idx val="1"/>
              <c:layout>
                <c:manualLayout>
                  <c:x val="4.0040472334895619E-2"/>
                  <c:y val="2.6939835224862794E-2"/>
                </c:manualLayout>
              </c:layout>
              <c:showLegendKey val="0"/>
              <c:showVal val="0"/>
              <c:showCatName val="1"/>
              <c:showSerName val="0"/>
              <c:showPercent val="1"/>
              <c:showBubbleSize val="0"/>
            </c:dLbl>
            <c:dLbl>
              <c:idx val="2"/>
              <c:layout>
                <c:manualLayout>
                  <c:x val="-1.2592566108191988E-2"/>
                  <c:y val="8.266455021014614E-2"/>
                </c:manualLayout>
              </c:layout>
              <c:showLegendKey val="0"/>
              <c:showVal val="0"/>
              <c:showCatName val="1"/>
              <c:showSerName val="0"/>
              <c:showPercent val="1"/>
              <c:showBubbleSize val="0"/>
            </c:dLbl>
            <c:dLbl>
              <c:idx val="3"/>
              <c:delete val="1"/>
            </c:dLbl>
            <c:dLbl>
              <c:idx val="4"/>
              <c:layout>
                <c:manualLayout>
                  <c:x val="6.5072172285572062E-3"/>
                  <c:y val="-7.8861997609346687E-2"/>
                </c:manualLayout>
              </c:layout>
              <c:showLegendKey val="0"/>
              <c:showVal val="0"/>
              <c:showCatName val="1"/>
              <c:showSerName val="0"/>
              <c:showPercent val="1"/>
              <c:showBubbleSize val="0"/>
            </c:dLbl>
            <c:dLbl>
              <c:idx val="5"/>
              <c:layout>
                <c:manualLayout>
                  <c:x val="1.496907706410034E-2"/>
                  <c:y val="-6.2172409804249193E-2"/>
                </c:manualLayout>
              </c:layout>
              <c:showLegendKey val="0"/>
              <c:showVal val="0"/>
              <c:showCatName val="1"/>
              <c:showSerName val="0"/>
              <c:showPercent val="1"/>
              <c:showBubbleSize val="0"/>
            </c:dLbl>
            <c:dLbl>
              <c:idx val="6"/>
              <c:layout>
                <c:manualLayout>
                  <c:x val="9.5484981092640434E-2"/>
                  <c:y val="-1.5516753852679202E-3"/>
                </c:manualLayout>
              </c:layout>
              <c:showLegendKey val="0"/>
              <c:showVal val="0"/>
              <c:showCatName val="1"/>
              <c:showSerName val="0"/>
              <c:showPercent val="1"/>
              <c:showBubbleSize val="0"/>
            </c:dLbl>
            <c:txPr>
              <a:bodyPr/>
              <a:lstStyle/>
              <a:p>
                <a:pPr>
                  <a:defRPr sz="1050"/>
                </a:pPr>
                <a:endParaRPr lang="es-AR"/>
              </a:p>
            </c:txPr>
            <c:showLegendKey val="0"/>
            <c:showVal val="0"/>
            <c:showCatName val="1"/>
            <c:showSerName val="0"/>
            <c:showPercent val="1"/>
            <c:showBubbleSize val="0"/>
            <c:showLeaderLines val="0"/>
          </c:dLbls>
          <c:cat>
            <c:strRef>
              <c:f>Hoja1!$A$2:$A$8</c:f>
              <c:strCache>
                <c:ptCount val="7"/>
                <c:pt idx="0">
                  <c:v>CPFI </c:v>
                </c:pt>
                <c:pt idx="1">
                  <c:v>CFNOA</c:v>
                </c:pt>
                <c:pt idx="2">
                  <c:v>CPF IV</c:v>
                </c:pt>
                <c:pt idx="3">
                  <c:v>U21</c:v>
                </c:pt>
                <c:pt idx="4">
                  <c:v>CF JOV ADULT</c:v>
                </c:pt>
                <c:pt idx="5">
                  <c:v>U30</c:v>
                </c:pt>
                <c:pt idx="6">
                  <c:v>U31</c:v>
                </c:pt>
              </c:strCache>
            </c:strRef>
          </c:cat>
          <c:val>
            <c:numRef>
              <c:f>Hoja1!$B$2:$B$8</c:f>
              <c:numCache>
                <c:formatCode>General</c:formatCode>
                <c:ptCount val="7"/>
                <c:pt idx="0">
                  <c:v>1</c:v>
                </c:pt>
                <c:pt idx="1">
                  <c:v>23</c:v>
                </c:pt>
                <c:pt idx="2">
                  <c:v>9</c:v>
                </c:pt>
                <c:pt idx="4">
                  <c:v>384</c:v>
                </c:pt>
                <c:pt idx="5">
                  <c:v>9</c:v>
                </c:pt>
              </c:numCache>
            </c:numRef>
          </c:val>
        </c:ser>
        <c:dLbls>
          <c:showLegendKey val="0"/>
          <c:showVal val="0"/>
          <c:showCatName val="0"/>
          <c:showSerName val="0"/>
          <c:showPercent val="0"/>
          <c:showBubbleSize val="0"/>
          <c:showLeaderLines val="0"/>
        </c:dLbls>
        <c:firstSliceAng val="74"/>
      </c:pieChart>
    </c:plotArea>
    <c:plotVisOnly val="1"/>
    <c:dispBlanksAs val="gap"/>
    <c:showDLblsOverMax val="0"/>
  </c:chart>
  <c:txPr>
    <a:bodyPr/>
    <a:lstStyle/>
    <a:p>
      <a:pPr>
        <a:defRPr sz="1800"/>
      </a:pPr>
      <a:endParaRPr lang="es-A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286066631359E-2"/>
          <c:y val="2.6913353780592651E-2"/>
          <c:w val="0.98302471393336865"/>
          <c:h val="0.74423291128342273"/>
        </c:manualLayout>
      </c:layout>
      <c:barChart>
        <c:barDir val="col"/>
        <c:grouping val="stacked"/>
        <c:varyColors val="0"/>
        <c:ser>
          <c:idx val="0"/>
          <c:order val="0"/>
          <c:tx>
            <c:strRef>
              <c:f>Hoja1!$B$1</c:f>
              <c:strCache>
                <c:ptCount val="1"/>
                <c:pt idx="0">
                  <c:v>Encarcelados/as ppreventivamente</c:v>
                </c:pt>
              </c:strCache>
            </c:strRef>
          </c:tx>
          <c:invertIfNegative val="0"/>
          <c:dLbls>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Dic. 13</c:v>
                </c:pt>
                <c:pt idx="1">
                  <c:v>Poblacion jóvenes adultos</c:v>
                </c:pt>
              </c:strCache>
            </c:strRef>
          </c:cat>
          <c:val>
            <c:numRef>
              <c:f>Hoja1!$B$2:$B$3</c:f>
              <c:numCache>
                <c:formatCode>General</c:formatCode>
                <c:ptCount val="2"/>
                <c:pt idx="0">
                  <c:v>57</c:v>
                </c:pt>
                <c:pt idx="1">
                  <c:v>80</c:v>
                </c:pt>
              </c:numCache>
            </c:numRef>
          </c:val>
        </c:ser>
        <c:ser>
          <c:idx val="1"/>
          <c:order val="1"/>
          <c:tx>
            <c:strRef>
              <c:f>Hoja1!$C$1</c:f>
              <c:strCache>
                <c:ptCount val="1"/>
                <c:pt idx="0">
                  <c:v>Condenados/as</c:v>
                </c:pt>
              </c:strCache>
            </c:strRef>
          </c:tx>
          <c:invertIfNegative val="0"/>
          <c:dLbls>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Dic. 13</c:v>
                </c:pt>
                <c:pt idx="1">
                  <c:v>Poblacion jóvenes adultos</c:v>
                </c:pt>
              </c:strCache>
            </c:strRef>
          </c:cat>
          <c:val>
            <c:numRef>
              <c:f>Hoja1!$C$2:$C$3</c:f>
              <c:numCache>
                <c:formatCode>General</c:formatCode>
                <c:ptCount val="2"/>
                <c:pt idx="0">
                  <c:v>43</c:v>
                </c:pt>
                <c:pt idx="1">
                  <c:v>20</c:v>
                </c:pt>
              </c:numCache>
            </c:numRef>
          </c:val>
        </c:ser>
        <c:dLbls>
          <c:showLegendKey val="0"/>
          <c:showVal val="0"/>
          <c:showCatName val="0"/>
          <c:showSerName val="0"/>
          <c:showPercent val="0"/>
          <c:showBubbleSize val="0"/>
        </c:dLbls>
        <c:gapWidth val="150"/>
        <c:overlap val="100"/>
        <c:axId val="32599424"/>
        <c:axId val="32655232"/>
      </c:barChart>
      <c:catAx>
        <c:axId val="32599424"/>
        <c:scaling>
          <c:orientation val="minMax"/>
        </c:scaling>
        <c:delete val="0"/>
        <c:axPos val="b"/>
        <c:numFmt formatCode="mmm\-yy" sourceLinked="1"/>
        <c:majorTickMark val="out"/>
        <c:minorTickMark val="none"/>
        <c:tickLblPos val="nextTo"/>
        <c:txPr>
          <a:bodyPr/>
          <a:lstStyle/>
          <a:p>
            <a:pPr>
              <a:defRPr sz="900"/>
            </a:pPr>
            <a:endParaRPr lang="es-AR"/>
          </a:p>
        </c:txPr>
        <c:crossAx val="32655232"/>
        <c:crosses val="autoZero"/>
        <c:auto val="1"/>
        <c:lblAlgn val="ctr"/>
        <c:lblOffset val="100"/>
        <c:noMultiLvlLbl val="0"/>
      </c:catAx>
      <c:valAx>
        <c:axId val="32655232"/>
        <c:scaling>
          <c:orientation val="minMax"/>
          <c:max val="100"/>
        </c:scaling>
        <c:delete val="1"/>
        <c:axPos val="l"/>
        <c:numFmt formatCode="General" sourceLinked="1"/>
        <c:majorTickMark val="out"/>
        <c:minorTickMark val="none"/>
        <c:tickLblPos val="nextTo"/>
        <c:crossAx val="32599424"/>
        <c:crosses val="autoZero"/>
        <c:crossBetween val="between"/>
      </c:valAx>
    </c:plotArea>
    <c:legend>
      <c:legendPos val="r"/>
      <c:layout>
        <c:manualLayout>
          <c:xMode val="edge"/>
          <c:yMode val="edge"/>
          <c:x val="0.34173961968763344"/>
          <c:y val="0.11984406354364206"/>
          <c:w val="0.31658435309418942"/>
          <c:h val="0.54541007545794606"/>
        </c:manualLayout>
      </c:layout>
      <c:overlay val="0"/>
      <c:txPr>
        <a:bodyPr/>
        <a:lstStyle/>
        <a:p>
          <a:pPr>
            <a:defRPr sz="8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518154548484514"/>
          <c:y val="0.24550763128421166"/>
          <c:w val="0.47927250507519364"/>
          <c:h val="0.5699456817110411"/>
        </c:manualLayout>
      </c:layout>
      <c:pieChart>
        <c:varyColors val="1"/>
        <c:ser>
          <c:idx val="0"/>
          <c:order val="0"/>
          <c:tx>
            <c:strRef>
              <c:f>Hoja1!$B$1</c:f>
              <c:strCache>
                <c:ptCount val="1"/>
                <c:pt idx="0">
                  <c:v>Ventas</c:v>
                </c:pt>
              </c:strCache>
            </c:strRef>
          </c:tx>
          <c:explosion val="1"/>
          <c:dLbls>
            <c:dLbl>
              <c:idx val="0"/>
              <c:layout>
                <c:manualLayout>
                  <c:x val="1.6553085010756381E-2"/>
                  <c:y val="-0.19896062599651093"/>
                </c:manualLayout>
              </c:layout>
              <c:showLegendKey val="0"/>
              <c:showVal val="0"/>
              <c:showCatName val="1"/>
              <c:showSerName val="0"/>
              <c:showPercent val="1"/>
              <c:showBubbleSize val="0"/>
            </c:dLbl>
            <c:dLbl>
              <c:idx val="1"/>
              <c:layout>
                <c:manualLayout>
                  <c:x val="1.0585629374513943E-2"/>
                  <c:y val="0.1312980990100199"/>
                </c:manualLayout>
              </c:layout>
              <c:showLegendKey val="0"/>
              <c:showVal val="0"/>
              <c:showCatName val="1"/>
              <c:showSerName val="0"/>
              <c:showPercent val="1"/>
              <c:showBubbleSize val="0"/>
            </c:dLbl>
            <c:dLbl>
              <c:idx val="2"/>
              <c:layout>
                <c:manualLayout>
                  <c:x val="-0.1182444374867439"/>
                  <c:y val="7.482577010962746E-2"/>
                </c:manualLayout>
              </c:layout>
              <c:spPr/>
              <c:txPr>
                <a:bodyPr/>
                <a:lstStyle/>
                <a:p>
                  <a:pPr>
                    <a:defRPr sz="800"/>
                  </a:pPr>
                  <a:endParaRPr lang="es-AR"/>
                </a:p>
              </c:txPr>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Hoja1!$A$2:$A$4</c:f>
              <c:strCache>
                <c:ptCount val="3"/>
                <c:pt idx="0">
                  <c:v>Nacional</c:v>
                </c:pt>
                <c:pt idx="1">
                  <c:v>Federal</c:v>
                </c:pt>
                <c:pt idx="2">
                  <c:v>Provincial</c:v>
                </c:pt>
              </c:strCache>
            </c:strRef>
          </c:cat>
          <c:val>
            <c:numRef>
              <c:f>Hoja1!$B$2:$B$4</c:f>
              <c:numCache>
                <c:formatCode>General</c:formatCode>
                <c:ptCount val="3"/>
                <c:pt idx="0">
                  <c:v>5935</c:v>
                </c:pt>
                <c:pt idx="1">
                  <c:v>3376</c:v>
                </c:pt>
                <c:pt idx="2">
                  <c:v>723</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1"/>
          <c:cat>
            <c:strRef>
              <c:f>Hoja1!$A$2:$A$3</c:f>
              <c:strCache>
                <c:ptCount val="2"/>
                <c:pt idx="0">
                  <c:v>Procesados/as</c:v>
                </c:pt>
                <c:pt idx="1">
                  <c:v>Condenados/as</c:v>
                </c:pt>
              </c:strCache>
            </c:strRef>
          </c:cat>
          <c:val>
            <c:numRef>
              <c:f>Hoja1!$B$2:$B$3</c:f>
              <c:numCache>
                <c:formatCode>General</c:formatCode>
                <c:ptCount val="2"/>
                <c:pt idx="0">
                  <c:v>5666</c:v>
                </c:pt>
                <c:pt idx="1">
                  <c:v>4176</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3"/>
          <c:dPt>
            <c:idx val="1"/>
            <c:bubble3D val="0"/>
            <c:spPr>
              <a:solidFill>
                <a:srgbClr val="7030A0"/>
              </a:solidFill>
            </c:spPr>
          </c:dPt>
          <c:dLbls>
            <c:dLbl>
              <c:idx val="0"/>
              <c:layout>
                <c:manualLayout>
                  <c:x val="-7.4196301421054229E-3"/>
                  <c:y val="-4.243710158330756E-2"/>
                </c:manualLayout>
              </c:layout>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Hoja1!$A$2:$A$3</c:f>
              <c:strCache>
                <c:ptCount val="2"/>
                <c:pt idx="0">
                  <c:v>Masculino</c:v>
                </c:pt>
                <c:pt idx="1">
                  <c:v>Femenino</c:v>
                </c:pt>
              </c:strCache>
            </c:strRef>
          </c:cat>
          <c:val>
            <c:numRef>
              <c:f>Hoja1!$B$2:$B$3</c:f>
              <c:numCache>
                <c:formatCode>General</c:formatCode>
                <c:ptCount val="2"/>
                <c:pt idx="0">
                  <c:v>9193</c:v>
                </c:pt>
                <c:pt idx="1">
                  <c:v>783</c:v>
                </c:pt>
              </c:numCache>
            </c:numRef>
          </c:val>
        </c:ser>
        <c:dLbls>
          <c:showLegendKey val="0"/>
          <c:showVal val="0"/>
          <c:showCatName val="0"/>
          <c:showSerName val="0"/>
          <c:showPercent val="0"/>
          <c:showBubbleSize val="0"/>
          <c:showLeaderLines val="0"/>
        </c:dLbls>
        <c:firstSliceAng val="99"/>
      </c:pieChart>
    </c:plotArea>
    <c:plotVisOnly val="1"/>
    <c:dispBlanksAs val="gap"/>
    <c:showDLblsOverMax val="0"/>
  </c:chart>
  <c:txPr>
    <a:bodyPr/>
    <a:lstStyle/>
    <a:p>
      <a:pPr>
        <a:defRPr sz="1800"/>
      </a:pPr>
      <a:endParaRPr lang="es-A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4"/>
          <c:dLbls>
            <c:dLbl>
              <c:idx val="0"/>
              <c:layout>
                <c:manualLayout>
                  <c:x val="1.6553085010756381E-2"/>
                  <c:y val="-2.7358071325408288E-2"/>
                </c:manualLayout>
              </c:layout>
              <c:tx>
                <c:rich>
                  <a:bodyPr/>
                  <a:lstStyle/>
                  <a:p>
                    <a:r>
                      <a:rPr lang="en-US" sz="900" dirty="0" err="1" smtClean="0"/>
                      <a:t>Jóvenes</a:t>
                    </a:r>
                    <a:r>
                      <a:rPr lang="en-US" sz="900" dirty="0" smtClean="0"/>
                      <a:t> </a:t>
                    </a:r>
                    <a:r>
                      <a:rPr lang="en-US" sz="900" dirty="0" err="1"/>
                      <a:t>adultos</a:t>
                    </a:r>
                    <a:r>
                      <a:rPr lang="en-US" sz="900" dirty="0"/>
                      <a:t> (</a:t>
                    </a:r>
                    <a:r>
                      <a:rPr lang="en-US" sz="900" dirty="0" smtClean="0"/>
                      <a:t>18-21)</a:t>
                    </a:r>
                    <a:r>
                      <a:rPr lang="en-US" sz="900" dirty="0"/>
                      <a:t>
4%</a:t>
                    </a:r>
                    <a:endParaRPr lang="en-US" dirty="0"/>
                  </a:p>
                </c:rich>
              </c:tx>
              <c:showLegendKey val="0"/>
              <c:showVal val="0"/>
              <c:showCatName val="1"/>
              <c:showSerName val="0"/>
              <c:showPercent val="1"/>
              <c:showBubbleSize val="0"/>
            </c:dLbl>
            <c:dLbl>
              <c:idx val="1"/>
              <c:layout>
                <c:manualLayout>
                  <c:x val="1.0585629374513943E-2"/>
                  <c:y val="0.1312980990100199"/>
                </c:manualLayout>
              </c:layout>
              <c:showLegendKey val="0"/>
              <c:showVal val="0"/>
              <c:showCatName val="1"/>
              <c:showSerName val="0"/>
              <c:showPercent val="1"/>
              <c:showBubbleSize val="0"/>
            </c:dLbl>
            <c:dLbl>
              <c:idx val="2"/>
              <c:layout>
                <c:manualLayout>
                  <c:x val="-6.6135328397854784E-2"/>
                  <c:y val="6.0525557220368911E-2"/>
                </c:manualLayout>
              </c:layout>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Hoja1!$A$2:$A$3</c:f>
              <c:strCache>
                <c:ptCount val="2"/>
                <c:pt idx="0">
                  <c:v>Jóvenes adultos (18-20)</c:v>
                </c:pt>
                <c:pt idx="1">
                  <c:v>Mayores (21 y más)</c:v>
                </c:pt>
              </c:strCache>
            </c:strRef>
          </c:cat>
          <c:val>
            <c:numRef>
              <c:f>Hoja1!$B$2:$B$3</c:f>
              <c:numCache>
                <c:formatCode>General</c:formatCode>
                <c:ptCount val="2"/>
                <c:pt idx="0">
                  <c:v>442</c:v>
                </c:pt>
                <c:pt idx="1">
                  <c:v>9534</c:v>
                </c:pt>
              </c:numCache>
            </c:numRef>
          </c:val>
        </c:ser>
        <c:dLbls>
          <c:showLegendKey val="0"/>
          <c:showVal val="0"/>
          <c:showCatName val="0"/>
          <c:showSerName val="0"/>
          <c:showPercent val="0"/>
          <c:showBubbleSize val="0"/>
          <c:showLeaderLines val="0"/>
        </c:dLbls>
        <c:firstSliceAng val="95"/>
      </c:pieChart>
    </c:plotArea>
    <c:plotVisOnly val="1"/>
    <c:dispBlanksAs val="gap"/>
    <c:showDLblsOverMax val="0"/>
  </c:chart>
  <c:txPr>
    <a:bodyPr/>
    <a:lstStyle/>
    <a:p>
      <a:pPr>
        <a:defRPr sz="1800"/>
      </a:pPr>
      <a:endParaRPr lang="es-A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42031504233658"/>
          <c:y val="3.4374781402889389E-2"/>
          <c:w val="0.8388060897986116"/>
          <c:h val="0.81971850393700785"/>
        </c:manualLayout>
      </c:layout>
      <c:barChart>
        <c:barDir val="col"/>
        <c:grouping val="percentStacked"/>
        <c:varyColors val="0"/>
        <c:ser>
          <c:idx val="0"/>
          <c:order val="0"/>
          <c:tx>
            <c:strRef>
              <c:f>Hoja1!$B$1</c:f>
              <c:strCache>
                <c:ptCount val="1"/>
                <c:pt idx="0">
                  <c:v>Encarcelados/as preventivamente</c:v>
                </c:pt>
              </c:strCache>
            </c:strRef>
          </c:tx>
          <c:invertIfNegative val="0"/>
          <c:dLbls>
            <c:txPr>
              <a:bodyPr/>
              <a:lstStyle/>
              <a:p>
                <a:pPr>
                  <a:defRPr sz="1400"/>
                </a:pPr>
                <a:endParaRPr lang="es-AR"/>
              </a:p>
            </c:txPr>
            <c:showLegendKey val="0"/>
            <c:showVal val="1"/>
            <c:showCatName val="0"/>
            <c:showSerName val="0"/>
            <c:showPercent val="0"/>
            <c:showBubbleSize val="0"/>
            <c:showLeaderLines val="0"/>
          </c:dLbls>
          <c:cat>
            <c:strRef>
              <c:f>Hoja1!$A$2:$A$5</c:f>
              <c:strCache>
                <c:ptCount val="4"/>
                <c:pt idx="0">
                  <c:v>Total población Ene 2014</c:v>
                </c:pt>
                <c:pt idx="1">
                  <c:v>Nacional</c:v>
                </c:pt>
                <c:pt idx="2">
                  <c:v>Federal</c:v>
                </c:pt>
                <c:pt idx="3">
                  <c:v>Provincial </c:v>
                </c:pt>
              </c:strCache>
            </c:strRef>
          </c:cat>
          <c:val>
            <c:numRef>
              <c:f>Hoja1!$B$2:$B$5</c:f>
              <c:numCache>
                <c:formatCode>General</c:formatCode>
                <c:ptCount val="4"/>
                <c:pt idx="0">
                  <c:v>58</c:v>
                </c:pt>
                <c:pt idx="1">
                  <c:v>52</c:v>
                </c:pt>
                <c:pt idx="2">
                  <c:v>73</c:v>
                </c:pt>
                <c:pt idx="3">
                  <c:v>31</c:v>
                </c:pt>
              </c:numCache>
            </c:numRef>
          </c:val>
        </c:ser>
        <c:ser>
          <c:idx val="1"/>
          <c:order val="1"/>
          <c:tx>
            <c:strRef>
              <c:f>Hoja1!$C$1</c:f>
              <c:strCache>
                <c:ptCount val="1"/>
                <c:pt idx="0">
                  <c:v>Condenados/as</c:v>
                </c:pt>
              </c:strCache>
            </c:strRef>
          </c:tx>
          <c:invertIfNegative val="0"/>
          <c:dLbls>
            <c:txPr>
              <a:bodyPr/>
              <a:lstStyle/>
              <a:p>
                <a:pPr>
                  <a:defRPr sz="1400"/>
                </a:pPr>
                <a:endParaRPr lang="es-AR"/>
              </a:p>
            </c:txPr>
            <c:showLegendKey val="0"/>
            <c:showVal val="1"/>
            <c:showCatName val="0"/>
            <c:showSerName val="0"/>
            <c:showPercent val="0"/>
            <c:showBubbleSize val="0"/>
            <c:showLeaderLines val="0"/>
          </c:dLbls>
          <c:cat>
            <c:strRef>
              <c:f>Hoja1!$A$2:$A$5</c:f>
              <c:strCache>
                <c:ptCount val="4"/>
                <c:pt idx="0">
                  <c:v>Total población Ene 2014</c:v>
                </c:pt>
                <c:pt idx="1">
                  <c:v>Nacional</c:v>
                </c:pt>
                <c:pt idx="2">
                  <c:v>Federal</c:v>
                </c:pt>
                <c:pt idx="3">
                  <c:v>Provincial </c:v>
                </c:pt>
              </c:strCache>
            </c:strRef>
          </c:cat>
          <c:val>
            <c:numRef>
              <c:f>Hoja1!$C$2:$C$5</c:f>
              <c:numCache>
                <c:formatCode>General</c:formatCode>
                <c:ptCount val="4"/>
                <c:pt idx="0">
                  <c:v>42</c:v>
                </c:pt>
                <c:pt idx="1">
                  <c:v>48</c:v>
                </c:pt>
                <c:pt idx="2">
                  <c:v>27</c:v>
                </c:pt>
                <c:pt idx="3">
                  <c:v>69</c:v>
                </c:pt>
              </c:numCache>
            </c:numRef>
          </c:val>
        </c:ser>
        <c:dLbls>
          <c:showLegendKey val="0"/>
          <c:showVal val="0"/>
          <c:showCatName val="0"/>
          <c:showSerName val="0"/>
          <c:showPercent val="0"/>
          <c:showBubbleSize val="0"/>
        </c:dLbls>
        <c:gapWidth val="150"/>
        <c:overlap val="100"/>
        <c:axId val="26068096"/>
        <c:axId val="26069632"/>
      </c:barChart>
      <c:catAx>
        <c:axId val="26068096"/>
        <c:scaling>
          <c:orientation val="minMax"/>
        </c:scaling>
        <c:delete val="0"/>
        <c:axPos val="b"/>
        <c:majorTickMark val="out"/>
        <c:minorTickMark val="none"/>
        <c:tickLblPos val="nextTo"/>
        <c:txPr>
          <a:bodyPr/>
          <a:lstStyle/>
          <a:p>
            <a:pPr>
              <a:defRPr sz="1000"/>
            </a:pPr>
            <a:endParaRPr lang="es-AR"/>
          </a:p>
        </c:txPr>
        <c:crossAx val="26069632"/>
        <c:crosses val="autoZero"/>
        <c:auto val="1"/>
        <c:lblAlgn val="ctr"/>
        <c:lblOffset val="100"/>
        <c:noMultiLvlLbl val="0"/>
      </c:catAx>
      <c:valAx>
        <c:axId val="26069632"/>
        <c:scaling>
          <c:orientation val="minMax"/>
        </c:scaling>
        <c:delete val="1"/>
        <c:axPos val="l"/>
        <c:numFmt formatCode="0%" sourceLinked="1"/>
        <c:majorTickMark val="out"/>
        <c:minorTickMark val="none"/>
        <c:tickLblPos val="nextTo"/>
        <c:crossAx val="26068096"/>
        <c:crosses val="autoZero"/>
        <c:crossBetween val="between"/>
      </c:valAx>
    </c:plotArea>
    <c:legend>
      <c:legendPos val="r"/>
      <c:layout>
        <c:manualLayout>
          <c:xMode val="edge"/>
          <c:yMode val="edge"/>
          <c:x val="8.1123218023918253E-3"/>
          <c:y val="0.19074681002522353"/>
          <c:w val="0.17944668635170605"/>
          <c:h val="0.39295759667730557"/>
        </c:manualLayout>
      </c:layout>
      <c:overlay val="0"/>
      <c:txPr>
        <a:bodyPr/>
        <a:lstStyle/>
        <a:p>
          <a:pPr>
            <a:defRPr sz="105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51794427213005"/>
          <c:y val="0.13768487708618735"/>
          <c:w val="0.50310484627391128"/>
          <c:h val="0.67006690717592043"/>
        </c:manualLayout>
      </c:layout>
      <c:pieChart>
        <c:varyColors val="1"/>
        <c:ser>
          <c:idx val="0"/>
          <c:order val="0"/>
          <c:tx>
            <c:strRef>
              <c:f>Hoja1!$B$1</c:f>
              <c:strCache>
                <c:ptCount val="1"/>
                <c:pt idx="0">
                  <c:v>Ventas</c:v>
                </c:pt>
              </c:strCache>
            </c:strRef>
          </c:tx>
          <c:explosion val="17"/>
          <c:dPt>
            <c:idx val="1"/>
            <c:bubble3D val="0"/>
            <c:explosion val="4"/>
          </c:dPt>
          <c:cat>
            <c:strRef>
              <c:f>Hoja1!$A$2:$A$3</c:f>
              <c:strCache>
                <c:ptCount val="2"/>
                <c:pt idx="0">
                  <c:v>Procesados</c:v>
                </c:pt>
                <c:pt idx="1">
                  <c:v>Condenados</c:v>
                </c:pt>
              </c:strCache>
            </c:strRef>
          </c:cat>
          <c:val>
            <c:numRef>
              <c:f>Hoja1!$B$2:$B$3</c:f>
              <c:numCache>
                <c:formatCode>General</c:formatCode>
                <c:ptCount val="2"/>
                <c:pt idx="0">
                  <c:v>5661</c:v>
                </c:pt>
                <c:pt idx="1">
                  <c:v>4307</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2.7842585391746597E-2"/>
          <c:w val="0.97526906364856181"/>
          <c:h val="0.75281961008163845"/>
        </c:manualLayout>
      </c:layout>
      <c:barChart>
        <c:barDir val="col"/>
        <c:grouping val="percentStacked"/>
        <c:varyColors val="0"/>
        <c:ser>
          <c:idx val="0"/>
          <c:order val="0"/>
          <c:tx>
            <c:strRef>
              <c:f>Hoja1!$B$1</c:f>
              <c:strCache>
                <c:ptCount val="1"/>
                <c:pt idx="0">
                  <c:v>Nacional</c:v>
                </c:pt>
              </c:strCache>
            </c:strRef>
          </c:tx>
          <c:invertIfNegative val="0"/>
          <c:dLbls>
            <c:dLbl>
              <c:idx val="0"/>
              <c:layout/>
              <c:tx>
                <c:rich>
                  <a:bodyPr/>
                  <a:lstStyle/>
                  <a:p>
                    <a:pPr>
                      <a:defRPr sz="1400"/>
                    </a:pPr>
                    <a:r>
                      <a:rPr lang="en-US" sz="1400" smtClean="0"/>
                      <a:t>66%</a:t>
                    </a:r>
                    <a:endParaRPr lang="en-US" sz="1400"/>
                  </a:p>
                </c:rich>
              </c:tx>
              <c:spPr/>
              <c:showLegendKey val="0"/>
              <c:showVal val="1"/>
              <c:showCatName val="0"/>
              <c:showSerName val="0"/>
              <c:showPercent val="0"/>
              <c:showBubbleSize val="0"/>
            </c:dLbl>
            <c:showLegendKey val="0"/>
            <c:showVal val="1"/>
            <c:showCatName val="0"/>
            <c:showSerName val="0"/>
            <c:showPercent val="0"/>
            <c:showBubbleSize val="0"/>
            <c:showLeaderLines val="0"/>
          </c:dLbls>
          <c:cat>
            <c:strRef>
              <c:f>Hoja1!$A$2</c:f>
              <c:strCache>
                <c:ptCount val="1"/>
                <c:pt idx="0">
                  <c:v>Condenados</c:v>
                </c:pt>
              </c:strCache>
            </c:strRef>
          </c:cat>
          <c:val>
            <c:numRef>
              <c:f>Hoja1!$B$2</c:f>
              <c:numCache>
                <c:formatCode>General</c:formatCode>
                <c:ptCount val="1"/>
                <c:pt idx="0">
                  <c:v>66</c:v>
                </c:pt>
              </c:numCache>
            </c:numRef>
          </c:val>
        </c:ser>
        <c:ser>
          <c:idx val="1"/>
          <c:order val="1"/>
          <c:tx>
            <c:strRef>
              <c:f>Hoja1!$C$1</c:f>
              <c:strCache>
                <c:ptCount val="1"/>
                <c:pt idx="0">
                  <c:v>Federal </c:v>
                </c:pt>
              </c:strCache>
            </c:strRef>
          </c:tx>
          <c:invertIfNegative val="0"/>
          <c:dLbls>
            <c:dLbl>
              <c:idx val="0"/>
              <c:layout/>
              <c:tx>
                <c:rich>
                  <a:bodyPr/>
                  <a:lstStyle/>
                  <a:p>
                    <a:pPr>
                      <a:defRPr sz="1400"/>
                    </a:pPr>
                    <a:r>
                      <a:rPr lang="en-US" sz="1400" smtClean="0"/>
                      <a:t>22%</a:t>
                    </a:r>
                    <a:endParaRPr lang="en-US" sz="1400"/>
                  </a:p>
                </c:rich>
              </c:tx>
              <c:spPr/>
              <c:showLegendKey val="0"/>
              <c:showVal val="1"/>
              <c:showCatName val="0"/>
              <c:showSerName val="0"/>
              <c:showPercent val="0"/>
              <c:showBubbleSize val="0"/>
            </c:dLbl>
            <c:showLegendKey val="0"/>
            <c:showVal val="1"/>
            <c:showCatName val="0"/>
            <c:showSerName val="0"/>
            <c:showPercent val="0"/>
            <c:showBubbleSize val="0"/>
            <c:showLeaderLines val="0"/>
          </c:dLbls>
          <c:cat>
            <c:strRef>
              <c:f>Hoja1!$A$2</c:f>
              <c:strCache>
                <c:ptCount val="1"/>
                <c:pt idx="0">
                  <c:v>Condenados</c:v>
                </c:pt>
              </c:strCache>
            </c:strRef>
          </c:cat>
          <c:val>
            <c:numRef>
              <c:f>Hoja1!$C$2</c:f>
              <c:numCache>
                <c:formatCode>General</c:formatCode>
                <c:ptCount val="1"/>
                <c:pt idx="0">
                  <c:v>22</c:v>
                </c:pt>
              </c:numCache>
            </c:numRef>
          </c:val>
        </c:ser>
        <c:ser>
          <c:idx val="2"/>
          <c:order val="2"/>
          <c:tx>
            <c:strRef>
              <c:f>Hoja1!$D$1</c:f>
              <c:strCache>
                <c:ptCount val="1"/>
                <c:pt idx="0">
                  <c:v>Provincial</c:v>
                </c:pt>
              </c:strCache>
            </c:strRef>
          </c:tx>
          <c:invertIfNegative val="0"/>
          <c:dLbls>
            <c:dLbl>
              <c:idx val="0"/>
              <c:layout/>
              <c:tx>
                <c:rich>
                  <a:bodyPr/>
                  <a:lstStyle/>
                  <a:p>
                    <a:pPr>
                      <a:defRPr sz="1400"/>
                    </a:pPr>
                    <a:r>
                      <a:rPr lang="en-US" sz="1400" smtClean="0"/>
                      <a:t>12%</a:t>
                    </a:r>
                    <a:endParaRPr lang="en-US" sz="1400"/>
                  </a:p>
                </c:rich>
              </c:tx>
              <c:spPr/>
              <c:showLegendKey val="0"/>
              <c:showVal val="1"/>
              <c:showCatName val="0"/>
              <c:showSerName val="0"/>
              <c:showPercent val="0"/>
              <c:showBubbleSize val="0"/>
            </c:dLbl>
            <c:showLegendKey val="0"/>
            <c:showVal val="1"/>
            <c:showCatName val="0"/>
            <c:showSerName val="0"/>
            <c:showPercent val="0"/>
            <c:showBubbleSize val="0"/>
            <c:showLeaderLines val="0"/>
          </c:dLbls>
          <c:cat>
            <c:strRef>
              <c:f>Hoja1!$A$2</c:f>
              <c:strCache>
                <c:ptCount val="1"/>
                <c:pt idx="0">
                  <c:v>Condenados</c:v>
                </c:pt>
              </c:strCache>
            </c:strRef>
          </c:cat>
          <c:val>
            <c:numRef>
              <c:f>Hoja1!$D$2</c:f>
              <c:numCache>
                <c:formatCode>General</c:formatCode>
                <c:ptCount val="1"/>
                <c:pt idx="0">
                  <c:v>12</c:v>
                </c:pt>
              </c:numCache>
            </c:numRef>
          </c:val>
        </c:ser>
        <c:dLbls>
          <c:showLegendKey val="0"/>
          <c:showVal val="0"/>
          <c:showCatName val="0"/>
          <c:showSerName val="0"/>
          <c:showPercent val="0"/>
          <c:showBubbleSize val="0"/>
        </c:dLbls>
        <c:gapWidth val="202"/>
        <c:overlap val="100"/>
        <c:axId val="24505344"/>
        <c:axId val="24515328"/>
      </c:barChart>
      <c:catAx>
        <c:axId val="24505344"/>
        <c:scaling>
          <c:orientation val="minMax"/>
        </c:scaling>
        <c:delete val="1"/>
        <c:axPos val="b"/>
        <c:majorTickMark val="out"/>
        <c:minorTickMark val="none"/>
        <c:tickLblPos val="nextTo"/>
        <c:crossAx val="24515328"/>
        <c:crosses val="autoZero"/>
        <c:auto val="1"/>
        <c:lblAlgn val="ctr"/>
        <c:lblOffset val="100"/>
        <c:noMultiLvlLbl val="0"/>
      </c:catAx>
      <c:valAx>
        <c:axId val="24515328"/>
        <c:scaling>
          <c:orientation val="minMax"/>
        </c:scaling>
        <c:delete val="1"/>
        <c:axPos val="l"/>
        <c:numFmt formatCode="0%" sourceLinked="1"/>
        <c:majorTickMark val="out"/>
        <c:minorTickMark val="none"/>
        <c:tickLblPos val="nextTo"/>
        <c:crossAx val="24505344"/>
        <c:crosses val="autoZero"/>
        <c:crossBetween val="between"/>
      </c:valAx>
    </c:plotArea>
    <c:legend>
      <c:legendPos val="r"/>
      <c:layout>
        <c:manualLayout>
          <c:xMode val="edge"/>
          <c:yMode val="edge"/>
          <c:x val="1.4559063267726565E-2"/>
          <c:y val="0.17880867643058818"/>
          <c:w val="0.26030367066620003"/>
          <c:h val="0.37774197928625214"/>
        </c:manualLayout>
      </c:layout>
      <c:overlay val="0"/>
      <c:txPr>
        <a:bodyPr/>
        <a:lstStyle/>
        <a:p>
          <a:pPr>
            <a:defRPr sz="10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2.7842585391746597E-2"/>
          <c:w val="0.97526906364856181"/>
          <c:h val="0.81971850393700785"/>
        </c:manualLayout>
      </c:layout>
      <c:barChart>
        <c:barDir val="col"/>
        <c:grouping val="percentStacked"/>
        <c:varyColors val="0"/>
        <c:ser>
          <c:idx val="0"/>
          <c:order val="0"/>
          <c:tx>
            <c:strRef>
              <c:f>Hoja1!$B$1</c:f>
              <c:strCache>
                <c:ptCount val="1"/>
                <c:pt idx="0">
                  <c:v>Nacional</c:v>
                </c:pt>
              </c:strCache>
            </c:strRef>
          </c:tx>
          <c:invertIfNegative val="0"/>
          <c:dLbls>
            <c:dLbl>
              <c:idx val="0"/>
              <c:layout/>
              <c:tx>
                <c:rich>
                  <a:bodyPr/>
                  <a:lstStyle/>
                  <a:p>
                    <a:r>
                      <a:rPr lang="en-US" sz="1400" b="0" smtClean="0"/>
                      <a:t>53%</a:t>
                    </a:r>
                    <a:endParaRPr lang="en-US"/>
                  </a:p>
                </c:rich>
              </c:tx>
              <c:showLegendKey val="0"/>
              <c:showVal val="1"/>
              <c:showCatName val="0"/>
              <c:showSerName val="0"/>
              <c:showPercent val="0"/>
              <c:showBubbleSize val="0"/>
            </c:dLbl>
            <c:txPr>
              <a:bodyPr/>
              <a:lstStyle/>
              <a:p>
                <a:pPr>
                  <a:defRPr sz="1400" b="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Hoja1!$B$2</c:f>
              <c:numCache>
                <c:formatCode>General</c:formatCode>
                <c:ptCount val="1"/>
                <c:pt idx="0">
                  <c:v>53</c:v>
                </c:pt>
              </c:numCache>
            </c:numRef>
          </c:val>
        </c:ser>
        <c:ser>
          <c:idx val="1"/>
          <c:order val="1"/>
          <c:tx>
            <c:strRef>
              <c:f>Hoja1!$C$1</c:f>
              <c:strCache>
                <c:ptCount val="1"/>
                <c:pt idx="0">
                  <c:v>Federal </c:v>
                </c:pt>
              </c:strCache>
            </c:strRef>
          </c:tx>
          <c:invertIfNegative val="0"/>
          <c:dLbls>
            <c:dLbl>
              <c:idx val="0"/>
              <c:layout/>
              <c:tx>
                <c:rich>
                  <a:bodyPr/>
                  <a:lstStyle/>
                  <a:p>
                    <a:r>
                      <a:rPr lang="en-US" sz="1400" b="0" smtClean="0"/>
                      <a:t>43%</a:t>
                    </a:r>
                    <a:endParaRPr lang="en-US"/>
                  </a:p>
                </c:rich>
              </c:tx>
              <c:showLegendKey val="0"/>
              <c:showVal val="1"/>
              <c:showCatName val="0"/>
              <c:showSerName val="0"/>
              <c:showPercent val="0"/>
              <c:showBubbleSize val="0"/>
            </c:dLbl>
            <c:txPr>
              <a:bodyPr/>
              <a:lstStyle/>
              <a:p>
                <a:pPr>
                  <a:defRPr sz="1400" b="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Hoja1!$C$2</c:f>
              <c:numCache>
                <c:formatCode>General</c:formatCode>
                <c:ptCount val="1"/>
                <c:pt idx="0">
                  <c:v>43</c:v>
                </c:pt>
              </c:numCache>
            </c:numRef>
          </c:val>
        </c:ser>
        <c:ser>
          <c:idx val="2"/>
          <c:order val="2"/>
          <c:tx>
            <c:strRef>
              <c:f>Hoja1!$D$1</c:f>
              <c:strCache>
                <c:ptCount val="1"/>
                <c:pt idx="0">
                  <c:v>Provincial</c:v>
                </c:pt>
              </c:strCache>
            </c:strRef>
          </c:tx>
          <c:invertIfNegative val="0"/>
          <c:dLbls>
            <c:dLbl>
              <c:idx val="0"/>
              <c:layout/>
              <c:tx>
                <c:rich>
                  <a:bodyPr/>
                  <a:lstStyle/>
                  <a:p>
                    <a:r>
                      <a:rPr lang="en-US" sz="1400" b="0" smtClean="0"/>
                      <a:t>4%</a:t>
                    </a:r>
                    <a:endParaRPr lang="en-US"/>
                  </a:p>
                </c:rich>
              </c:tx>
              <c:showLegendKey val="0"/>
              <c:showVal val="1"/>
              <c:showCatName val="0"/>
              <c:showSerName val="0"/>
              <c:showPercent val="0"/>
              <c:showBubbleSize val="0"/>
            </c:dLbl>
            <c:txPr>
              <a:bodyPr/>
              <a:lstStyle/>
              <a:p>
                <a:pPr>
                  <a:defRPr sz="1400" b="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Hoja1!$D$2</c:f>
              <c:numCache>
                <c:formatCode>General</c:formatCode>
                <c:ptCount val="1"/>
                <c:pt idx="0">
                  <c:v>4</c:v>
                </c:pt>
              </c:numCache>
            </c:numRef>
          </c:val>
        </c:ser>
        <c:dLbls>
          <c:showLegendKey val="0"/>
          <c:showVal val="0"/>
          <c:showCatName val="0"/>
          <c:showSerName val="0"/>
          <c:showPercent val="0"/>
          <c:showBubbleSize val="0"/>
        </c:dLbls>
        <c:gapWidth val="202"/>
        <c:overlap val="100"/>
        <c:axId val="24542208"/>
        <c:axId val="24560384"/>
      </c:barChart>
      <c:catAx>
        <c:axId val="24542208"/>
        <c:scaling>
          <c:orientation val="minMax"/>
        </c:scaling>
        <c:delete val="1"/>
        <c:axPos val="b"/>
        <c:majorTickMark val="out"/>
        <c:minorTickMark val="none"/>
        <c:tickLblPos val="nextTo"/>
        <c:crossAx val="24560384"/>
        <c:crosses val="autoZero"/>
        <c:auto val="1"/>
        <c:lblAlgn val="ctr"/>
        <c:lblOffset val="100"/>
        <c:noMultiLvlLbl val="0"/>
      </c:catAx>
      <c:valAx>
        <c:axId val="24560384"/>
        <c:scaling>
          <c:orientation val="minMax"/>
        </c:scaling>
        <c:delete val="1"/>
        <c:axPos val="l"/>
        <c:numFmt formatCode="0%" sourceLinked="1"/>
        <c:majorTickMark val="out"/>
        <c:minorTickMark val="none"/>
        <c:tickLblPos val="nextTo"/>
        <c:crossAx val="24542208"/>
        <c:crosses val="autoZero"/>
        <c:crossBetween val="between"/>
      </c:valAx>
    </c:plotArea>
    <c:legend>
      <c:legendPos val="r"/>
      <c:layout>
        <c:manualLayout>
          <c:xMode val="edge"/>
          <c:yMode val="edge"/>
          <c:x val="1.9247991521398916E-2"/>
          <c:y val="0.18421461401408074"/>
          <c:w val="0.2813155302871494"/>
          <c:h val="0.50838589950910806"/>
        </c:manualLayout>
      </c:layout>
      <c:overlay val="0"/>
      <c:txPr>
        <a:bodyPr/>
        <a:lstStyle/>
        <a:p>
          <a:pPr>
            <a:defRPr sz="1000"/>
          </a:pPr>
          <a:endParaRPr lang="es-AR"/>
        </a:p>
      </c:txPr>
    </c:legend>
    <c:plotVisOnly val="1"/>
    <c:dispBlanksAs val="gap"/>
    <c:showDLblsOverMax val="0"/>
  </c:chart>
  <c:txPr>
    <a:bodyPr/>
    <a:lstStyle/>
    <a:p>
      <a:pPr>
        <a:defRPr sz="1800"/>
      </a:pPr>
      <a:endParaRPr lang="es-A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A3F45F-9A44-4F91-8E30-CC206A91725D}" type="datetimeFigureOut">
              <a:rPr lang="es-AR" smtClean="0"/>
              <a:t>06/06/2014</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A0EF15-0F90-4576-8272-B7FC827A64F6}" type="slidenum">
              <a:rPr lang="es-AR" smtClean="0"/>
              <a:t>‹Nº›</a:t>
            </a:fld>
            <a:endParaRPr lang="es-AR"/>
          </a:p>
        </p:txBody>
      </p:sp>
    </p:spTree>
    <p:extLst>
      <p:ext uri="{BB962C8B-B14F-4D97-AF65-F5344CB8AC3E}">
        <p14:creationId xmlns:p14="http://schemas.microsoft.com/office/powerpoint/2010/main" val="4067424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Diría</a:t>
            </a:r>
            <a:r>
              <a:rPr lang="es-MX" baseline="0" dirty="0" smtClean="0"/>
              <a:t> “</a:t>
            </a:r>
            <a:r>
              <a:rPr lang="es-MX" b="1" dirty="0" smtClean="0">
                <a:solidFill>
                  <a:schemeClr val="bg1"/>
                </a:solidFill>
              </a:rPr>
              <a:t>El sistema judicial continúa alojando en el Servicio</a:t>
            </a:r>
            <a:r>
              <a:rPr lang="es-MX" b="1" baseline="0" dirty="0" smtClean="0">
                <a:solidFill>
                  <a:schemeClr val="bg1"/>
                </a:solidFill>
              </a:rPr>
              <a:t> Penitenciario Federal </a:t>
            </a:r>
            <a:r>
              <a:rPr lang="es-MX" b="1" dirty="0" smtClean="0">
                <a:solidFill>
                  <a:schemeClr val="bg1"/>
                </a:solidFill>
              </a:rPr>
              <a:t> una alta cantidad de personas encarceladas preventivamente, y se incrementa levemente respecto del mes anterior (57%).</a:t>
            </a:r>
          </a:p>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7</a:t>
            </a:fld>
            <a:endParaRPr lang="es-AR"/>
          </a:p>
        </p:txBody>
      </p:sp>
    </p:spTree>
    <p:extLst>
      <p:ext uri="{BB962C8B-B14F-4D97-AF65-F5344CB8AC3E}">
        <p14:creationId xmlns:p14="http://schemas.microsoft.com/office/powerpoint/2010/main" val="103372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8</a:t>
            </a:fld>
            <a:endParaRPr lang="es-AR"/>
          </a:p>
        </p:txBody>
      </p:sp>
    </p:spTree>
    <p:extLst>
      <p:ext uri="{BB962C8B-B14F-4D97-AF65-F5344CB8AC3E}">
        <p14:creationId xmlns:p14="http://schemas.microsoft.com/office/powerpoint/2010/main" val="196030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9</a:t>
            </a:fld>
            <a:endParaRPr lang="es-AR"/>
          </a:p>
        </p:txBody>
      </p:sp>
    </p:spTree>
    <p:extLst>
      <p:ext uri="{BB962C8B-B14F-4D97-AF65-F5344CB8AC3E}">
        <p14:creationId xmlns:p14="http://schemas.microsoft.com/office/powerpoint/2010/main" val="196030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8" name="Footer Placeholder 7"/>
          <p:cNvSpPr>
            <a:spLocks noGrp="1"/>
          </p:cNvSpPr>
          <p:nvPr>
            <p:ph type="ftr" sz="quarter" idx="11"/>
          </p:nvPr>
        </p:nvSpPr>
        <p:spPr>
          <a:xfrm>
            <a:off x="3429000" y="18288"/>
            <a:ext cx="4114800" cy="329184"/>
          </a:xfrm>
          <a:prstGeom prst="rect">
            <a:avLst/>
          </a:prstGeom>
        </p:spPr>
        <p:txBody>
          <a:bodyPr/>
          <a:lstStyle/>
          <a:p>
            <a:endParaRPr lang="es-ES"/>
          </a:p>
        </p:txBody>
      </p:sp>
      <p:sp>
        <p:nvSpPr>
          <p:cNvPr id="9" name="Slide Number Placeholder 8"/>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4" name="Footer Placeholder 3"/>
          <p:cNvSpPr>
            <a:spLocks noGrp="1"/>
          </p:cNvSpPr>
          <p:nvPr>
            <p:ph type="ftr" sz="quarter" idx="11"/>
          </p:nvPr>
        </p:nvSpPr>
        <p:spPr>
          <a:xfrm>
            <a:off x="3429000" y="18288"/>
            <a:ext cx="4114800" cy="329184"/>
          </a:xfrm>
          <a:prstGeom prst="rect">
            <a:avLst/>
          </a:prstGeom>
        </p:spPr>
        <p:txBody>
          <a:bodyPr/>
          <a:lstStyle/>
          <a:p>
            <a:endParaRPr lang="es-ES"/>
          </a:p>
        </p:txBody>
      </p:sp>
      <p:sp>
        <p:nvSpPr>
          <p:cNvPr id="5" name="Slide Number Placeholder 4"/>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3" name="Footer Placeholder 2"/>
          <p:cNvSpPr>
            <a:spLocks noGrp="1"/>
          </p:cNvSpPr>
          <p:nvPr>
            <p:ph type="ftr" sz="quarter" idx="11"/>
          </p:nvPr>
        </p:nvSpPr>
        <p:spPr>
          <a:xfrm>
            <a:off x="3429000" y="18288"/>
            <a:ext cx="4114800" cy="329184"/>
          </a:xfrm>
          <a:prstGeom prst="rect">
            <a:avLst/>
          </a:prstGeom>
        </p:spPr>
        <p:txBody>
          <a:bodyPr/>
          <a:lstStyle/>
          <a:p>
            <a:endParaRPr lang="es-ES"/>
          </a:p>
        </p:txBody>
      </p:sp>
      <p:sp>
        <p:nvSpPr>
          <p:cNvPr id="4" name="Slide Number Placeholder 3"/>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06/06/2014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7 CuadroTexto"/>
          <p:cNvSpPr txBox="1"/>
          <p:nvPr userDrawn="1"/>
        </p:nvSpPr>
        <p:spPr>
          <a:xfrm>
            <a:off x="7863884" y="-6950"/>
            <a:ext cx="1265090" cy="338554"/>
          </a:xfrm>
          <a:prstGeom prst="rect">
            <a:avLst/>
          </a:prstGeom>
          <a:noFill/>
        </p:spPr>
        <p:txBody>
          <a:bodyPr wrap="none" rtlCol="0">
            <a:spAutoFit/>
          </a:bodyPr>
          <a:lstStyle/>
          <a:p>
            <a:r>
              <a:rPr lang="es-MX" sz="1600" dirty="0" smtClean="0">
                <a:solidFill>
                  <a:schemeClr val="bg1"/>
                </a:solidFill>
              </a:rPr>
              <a:t>PROCUVIN</a:t>
            </a:r>
            <a:endParaRPr lang="es-AR" sz="1600" dirty="0">
              <a:solidFill>
                <a:schemeClr val="bg1"/>
              </a:solidFill>
            </a:endParaRPr>
          </a:p>
        </p:txBody>
      </p:sp>
      <p:sp>
        <p:nvSpPr>
          <p:cNvPr id="14" name="13 CuadroTexto"/>
          <p:cNvSpPr txBox="1"/>
          <p:nvPr userDrawn="1"/>
        </p:nvSpPr>
        <p:spPr>
          <a:xfrm>
            <a:off x="395536" y="13560"/>
            <a:ext cx="1228221" cy="400110"/>
          </a:xfrm>
          <a:prstGeom prst="rect">
            <a:avLst/>
          </a:prstGeom>
          <a:noFill/>
        </p:spPr>
        <p:txBody>
          <a:bodyPr wrap="none" rtlCol="0">
            <a:spAutoFit/>
          </a:bodyPr>
          <a:lstStyle/>
          <a:p>
            <a:r>
              <a:rPr lang="es-MX" sz="1000" dirty="0" smtClean="0">
                <a:solidFill>
                  <a:schemeClr val="bg1"/>
                </a:solidFill>
              </a:rPr>
              <a:t>MINISTERIO </a:t>
            </a:r>
          </a:p>
          <a:p>
            <a:r>
              <a:rPr lang="es-MX" sz="1000" dirty="0" smtClean="0">
                <a:solidFill>
                  <a:schemeClr val="bg1"/>
                </a:solidFill>
              </a:rPr>
              <a:t>PÚBLICO FISCAL</a:t>
            </a:r>
            <a:endParaRPr lang="es-AR" sz="1000" dirty="0">
              <a:solidFill>
                <a:schemeClr val="bg1"/>
              </a:solidFill>
            </a:endParaRPr>
          </a:p>
        </p:txBody>
      </p:sp>
      <p:pic>
        <p:nvPicPr>
          <p:cNvPr id="1026" name="Picture 2" descr="Procuración General de la Nación - Buenos Aires, Argentina"/>
          <p:cNvPicPr>
            <a:picLocks noChangeAspect="1" noChangeArrowheads="1"/>
          </p:cNvPicPr>
          <p:nvPr userDrawn="1"/>
        </p:nvPicPr>
        <p:blipFill rotWithShape="1">
          <a:blip r:embed="rId13">
            <a:clrChange>
              <a:clrFrom>
                <a:srgbClr val="FFFFFF"/>
              </a:clrFrom>
              <a:clrTo>
                <a:srgbClr val="FFFFFF">
                  <a:alpha val="0"/>
                </a:srgbClr>
              </a:clrTo>
            </a:clrChange>
            <a:extLst>
              <a:ext uri="{BEBA8EAE-BF5A-486C-A8C5-ECC9F3942E4B}">
                <a14:imgProps xmlns:a14="http://schemas.microsoft.com/office/drawing/2010/main">
                  <a14:imgLayer r:embed="rId14">
                    <a14:imgEffect>
                      <a14:backgroundRemoval t="5000" b="53125" l="25000" r="75000"/>
                    </a14:imgEffect>
                  </a14:imgLayer>
                </a14:imgProps>
              </a:ext>
              <a:ext uri="{28A0092B-C50C-407E-A947-70E740481C1C}">
                <a14:useLocalDpi xmlns:a14="http://schemas.microsoft.com/office/drawing/2010/main" val="0"/>
              </a:ext>
            </a:extLst>
          </a:blip>
          <a:srcRect l="19848" r="20850" b="47214"/>
          <a:stretch/>
        </p:blipFill>
        <p:spPr bwMode="auto">
          <a:xfrm>
            <a:off x="31073" y="-27384"/>
            <a:ext cx="421615" cy="37528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Población SPF</a:t>
            </a:r>
            <a:endParaRPr lang="es-AR" dirty="0"/>
          </a:p>
        </p:txBody>
      </p:sp>
      <p:sp>
        <p:nvSpPr>
          <p:cNvPr id="3" name="2 Subtítulo"/>
          <p:cNvSpPr>
            <a:spLocks noGrp="1"/>
          </p:cNvSpPr>
          <p:nvPr>
            <p:ph type="subTitle" idx="1"/>
          </p:nvPr>
        </p:nvSpPr>
        <p:spPr>
          <a:xfrm>
            <a:off x="685800" y="3505200"/>
            <a:ext cx="7846640" cy="2372072"/>
          </a:xfrm>
        </p:spPr>
        <p:txBody>
          <a:bodyPr>
            <a:normAutofit fontScale="85000" lnSpcReduction="20000"/>
          </a:bodyPr>
          <a:lstStyle/>
          <a:p>
            <a:r>
              <a:rPr lang="es-MX" dirty="0" smtClean="0"/>
              <a:t>Sistematización de información semanal.</a:t>
            </a:r>
          </a:p>
          <a:p>
            <a:endParaRPr lang="es-MX" dirty="0" smtClean="0"/>
          </a:p>
          <a:p>
            <a:r>
              <a:rPr lang="es-MX" dirty="0" smtClean="0"/>
              <a:t>Área de Registro y Bases de Datos.</a:t>
            </a:r>
          </a:p>
          <a:p>
            <a:endParaRPr lang="es-MX" dirty="0"/>
          </a:p>
          <a:p>
            <a:endParaRPr lang="es-MX" dirty="0" smtClean="0"/>
          </a:p>
          <a:p>
            <a:endParaRPr lang="es-MX" dirty="0"/>
          </a:p>
          <a:p>
            <a:pPr algn="r"/>
            <a:r>
              <a:rPr lang="es-MX" dirty="0" smtClean="0"/>
              <a:t>Enero 2014</a:t>
            </a:r>
            <a:endParaRPr lang="es-AR" dirty="0"/>
          </a:p>
        </p:txBody>
      </p:sp>
    </p:spTree>
    <p:extLst>
      <p:ext uri="{BB962C8B-B14F-4D97-AF65-F5344CB8AC3E}">
        <p14:creationId xmlns:p14="http://schemas.microsoft.com/office/powerpoint/2010/main" val="2631797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112 Grupo"/>
          <p:cNvGrpSpPr/>
          <p:nvPr/>
        </p:nvGrpSpPr>
        <p:grpSpPr>
          <a:xfrm>
            <a:off x="2989867" y="785970"/>
            <a:ext cx="5470565" cy="5330671"/>
            <a:chOff x="2696141" y="560188"/>
            <a:chExt cx="5470565" cy="5330671"/>
          </a:xfrm>
        </p:grpSpPr>
        <p:pic>
          <p:nvPicPr>
            <p:cNvPr id="1026" name="Picture 2" descr="http://www.aefip.org/Fotos/Seccionales/mapa_argentin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1872" y="804509"/>
              <a:ext cx="2571750" cy="5086350"/>
            </a:xfrm>
            <a:prstGeom prst="rect">
              <a:avLst/>
            </a:prstGeom>
            <a:noFill/>
            <a:extLst>
              <a:ext uri="{909E8E84-426E-40DD-AFC4-6F175D3DCCD1}">
                <a14:hiddenFill xmlns:a14="http://schemas.microsoft.com/office/drawing/2010/main">
                  <a:solidFill>
                    <a:srgbClr val="FFFFFF"/>
                  </a:solidFill>
                </a14:hiddenFill>
              </a:ext>
            </a:extLst>
          </p:spPr>
        </p:pic>
        <p:sp>
          <p:nvSpPr>
            <p:cNvPr id="43" name="42 Rectángulo"/>
            <p:cNvSpPr/>
            <p:nvPr/>
          </p:nvSpPr>
          <p:spPr>
            <a:xfrm>
              <a:off x="6428236" y="2060848"/>
              <a:ext cx="1312116" cy="335741"/>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a:t>
              </a:r>
              <a:r>
                <a:rPr lang="es-MX" sz="600" dirty="0" err="1" smtClean="0">
                  <a:solidFill>
                    <a:schemeClr val="tx1">
                      <a:lumMod val="90000"/>
                      <a:lumOff val="10000"/>
                    </a:schemeClr>
                  </a:solidFill>
                </a:rPr>
                <a:t>Sta</a:t>
              </a:r>
              <a:r>
                <a:rPr lang="es-MX" sz="600" dirty="0" smtClean="0">
                  <a:solidFill>
                    <a:schemeClr val="tx1">
                      <a:lumMod val="90000"/>
                      <a:lumOff val="10000"/>
                    </a:schemeClr>
                  </a:solidFill>
                </a:rPr>
                <a:t> Rosa:</a:t>
              </a:r>
            </a:p>
            <a:p>
              <a:pPr algn="ctr"/>
              <a:r>
                <a:rPr lang="es-MX" sz="600" dirty="0" smtClean="0">
                  <a:solidFill>
                    <a:schemeClr val="tx1">
                      <a:lumMod val="90000"/>
                      <a:lumOff val="10000"/>
                    </a:schemeClr>
                  </a:solidFill>
                </a:rPr>
                <a:t>Colonia Penal U.4</a:t>
              </a:r>
            </a:p>
            <a:p>
              <a:pPr algn="ctr"/>
              <a:r>
                <a:rPr lang="es-MX" sz="600" dirty="0" smtClean="0">
                  <a:solidFill>
                    <a:schemeClr val="tx1">
                      <a:lumMod val="90000"/>
                      <a:lumOff val="10000"/>
                    </a:schemeClr>
                  </a:solidFill>
                </a:rPr>
                <a:t>Correccional mujeres U.13</a:t>
              </a:r>
              <a:endParaRPr lang="es-AR" sz="600" dirty="0">
                <a:solidFill>
                  <a:schemeClr val="tx1">
                    <a:lumMod val="90000"/>
                    <a:lumOff val="10000"/>
                  </a:schemeClr>
                </a:solidFill>
              </a:endParaRPr>
            </a:p>
          </p:txBody>
        </p:sp>
        <p:sp>
          <p:nvSpPr>
            <p:cNvPr id="44" name="43 Rectángulo"/>
            <p:cNvSpPr/>
            <p:nvPr/>
          </p:nvSpPr>
          <p:spPr>
            <a:xfrm>
              <a:off x="3498306" y="3711865"/>
              <a:ext cx="921920" cy="218351"/>
            </a:xfrm>
            <a:prstGeom prst="rect">
              <a:avLst/>
            </a:prstGeom>
            <a:solidFill>
              <a:srgbClr val="53AB9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Roca:</a:t>
              </a:r>
            </a:p>
            <a:p>
              <a:pPr algn="ctr"/>
              <a:r>
                <a:rPr lang="es-MX" sz="600" dirty="0" smtClean="0"/>
                <a:t>Colonia penal U.5</a:t>
              </a:r>
              <a:endParaRPr lang="es-AR" sz="600" dirty="0"/>
            </a:p>
          </p:txBody>
        </p:sp>
        <p:sp>
          <p:nvSpPr>
            <p:cNvPr id="45" name="44 Rectángulo"/>
            <p:cNvSpPr/>
            <p:nvPr/>
          </p:nvSpPr>
          <p:spPr>
            <a:xfrm>
              <a:off x="5408690" y="4314786"/>
              <a:ext cx="694382" cy="218351"/>
            </a:xfrm>
            <a:prstGeom prst="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 </a:t>
              </a:r>
              <a:r>
                <a:rPr lang="es-MX" sz="700" dirty="0"/>
                <a:t>U6</a:t>
              </a:r>
              <a:endParaRPr lang="es-AR" sz="700" dirty="0"/>
            </a:p>
          </p:txBody>
        </p:sp>
        <p:sp>
          <p:nvSpPr>
            <p:cNvPr id="46" name="45 Rectángulo"/>
            <p:cNvSpPr/>
            <p:nvPr/>
          </p:nvSpPr>
          <p:spPr>
            <a:xfrm>
              <a:off x="5699773" y="560188"/>
              <a:ext cx="1060182" cy="221105"/>
            </a:xfrm>
            <a:prstGeom prst="rect">
              <a:avLst/>
            </a:prstGeom>
            <a:solidFill>
              <a:srgbClr val="BF77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p>
            <a:p>
              <a:pPr algn="ctr"/>
              <a:r>
                <a:rPr lang="es-MX" sz="600" dirty="0" smtClean="0"/>
                <a:t>Prisión regional U.7</a:t>
              </a:r>
              <a:endParaRPr lang="es-AR" sz="600" dirty="0"/>
            </a:p>
          </p:txBody>
        </p:sp>
        <p:sp>
          <p:nvSpPr>
            <p:cNvPr id="47" name="46 Rectángulo"/>
            <p:cNvSpPr/>
            <p:nvPr/>
          </p:nvSpPr>
          <p:spPr>
            <a:xfrm>
              <a:off x="4239200" y="930211"/>
              <a:ext cx="535596" cy="218351"/>
            </a:xfrm>
            <a:prstGeom prst="rect">
              <a:avLst/>
            </a:prstGeom>
            <a:solidFill>
              <a:schemeClr val="accent5">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p>
            <a:p>
              <a:pPr algn="ctr"/>
              <a:r>
                <a:rPr lang="es-MX" sz="600" dirty="0" smtClean="0"/>
                <a:t>U.22</a:t>
              </a:r>
              <a:endParaRPr lang="es-AR" sz="600" dirty="0"/>
            </a:p>
          </p:txBody>
        </p:sp>
        <p:sp>
          <p:nvSpPr>
            <p:cNvPr id="48" name="47 Rectángulo"/>
            <p:cNvSpPr/>
            <p:nvPr/>
          </p:nvSpPr>
          <p:spPr>
            <a:xfrm>
              <a:off x="3697729" y="3291450"/>
              <a:ext cx="740255" cy="218351"/>
            </a:xfrm>
            <a:prstGeom prst="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-Neuquén: U.9</a:t>
              </a:r>
              <a:endParaRPr lang="es-AR" sz="600" dirty="0">
                <a:solidFill>
                  <a:schemeClr val="tx1">
                    <a:lumMod val="90000"/>
                    <a:lumOff val="10000"/>
                  </a:schemeClr>
                </a:solidFill>
              </a:endParaRPr>
            </a:p>
          </p:txBody>
        </p:sp>
        <p:sp>
          <p:nvSpPr>
            <p:cNvPr id="49" name="48 Rectángulo"/>
            <p:cNvSpPr/>
            <p:nvPr/>
          </p:nvSpPr>
          <p:spPr>
            <a:xfrm>
              <a:off x="6555824" y="1171419"/>
              <a:ext cx="535596" cy="218351"/>
            </a:xfrm>
            <a:prstGeom prst="rect">
              <a:avLst/>
            </a:prstGeom>
            <a:solidFill>
              <a:srgbClr val="FFFF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Formosa: U.10</a:t>
              </a:r>
              <a:endParaRPr lang="es-AR" sz="600" dirty="0">
                <a:solidFill>
                  <a:schemeClr val="tx1">
                    <a:lumMod val="90000"/>
                    <a:lumOff val="10000"/>
                  </a:schemeClr>
                </a:solidFill>
              </a:endParaRPr>
            </a:p>
          </p:txBody>
        </p:sp>
        <p:sp>
          <p:nvSpPr>
            <p:cNvPr id="50" name="49 Rectángulo"/>
            <p:cNvSpPr/>
            <p:nvPr/>
          </p:nvSpPr>
          <p:spPr>
            <a:xfrm>
              <a:off x="6066761" y="826128"/>
              <a:ext cx="880862" cy="218351"/>
            </a:xfrm>
            <a:prstGeom prst="rect">
              <a:avLst/>
            </a:prstGeom>
            <a:solidFill>
              <a:srgbClr val="BF77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p>
            <a:p>
              <a:pPr algn="ctr"/>
              <a:r>
                <a:rPr lang="es-MX" sz="600" dirty="0" smtClean="0"/>
                <a:t>Colonia penal  U.11</a:t>
              </a:r>
              <a:endParaRPr lang="es-AR" sz="600" dirty="0"/>
            </a:p>
          </p:txBody>
        </p:sp>
        <p:sp>
          <p:nvSpPr>
            <p:cNvPr id="51" name="50 Rectángulo"/>
            <p:cNvSpPr/>
            <p:nvPr/>
          </p:nvSpPr>
          <p:spPr>
            <a:xfrm>
              <a:off x="5364088" y="3969736"/>
              <a:ext cx="985991" cy="266896"/>
            </a:xfrm>
            <a:prstGeom prst="rect">
              <a:avLst/>
            </a:prstGeom>
            <a:solidFill>
              <a:srgbClr val="53AB9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MX" sz="600" dirty="0"/>
            </a:p>
            <a:p>
              <a:pPr algn="ctr"/>
              <a:r>
                <a:rPr lang="es-MX" sz="600" dirty="0" smtClean="0"/>
                <a:t>Colonia </a:t>
              </a:r>
              <a:r>
                <a:rPr lang="es-MX" sz="600" dirty="0"/>
                <a:t>penal  </a:t>
              </a:r>
              <a:r>
                <a:rPr lang="es-MX" sz="600" dirty="0" smtClean="0"/>
                <a:t>U.12</a:t>
              </a:r>
              <a:endParaRPr lang="es-MX" sz="600" dirty="0"/>
            </a:p>
          </p:txBody>
        </p:sp>
        <p:sp>
          <p:nvSpPr>
            <p:cNvPr id="53" name="52 Rectángulo"/>
            <p:cNvSpPr/>
            <p:nvPr/>
          </p:nvSpPr>
          <p:spPr>
            <a:xfrm>
              <a:off x="3659186" y="4155082"/>
              <a:ext cx="754857" cy="218351"/>
            </a:xfrm>
            <a:prstGeom prst="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a:t>
              </a:r>
              <a:r>
                <a:rPr lang="es-MX" sz="700" dirty="0" err="1" smtClean="0"/>
                <a:t>Esquel</a:t>
              </a:r>
              <a:r>
                <a:rPr lang="es-MX" sz="700" dirty="0" smtClean="0"/>
                <a:t>: U14</a:t>
              </a:r>
              <a:endParaRPr lang="es-AR" sz="700" dirty="0"/>
            </a:p>
          </p:txBody>
        </p:sp>
        <p:sp>
          <p:nvSpPr>
            <p:cNvPr id="54" name="53 Rectángulo"/>
            <p:cNvSpPr/>
            <p:nvPr/>
          </p:nvSpPr>
          <p:spPr>
            <a:xfrm>
              <a:off x="5390032" y="4880939"/>
              <a:ext cx="989404" cy="218351"/>
            </a:xfrm>
            <a:prstGeom prst="rect">
              <a:avLst/>
            </a:prstGeom>
            <a:solidFill>
              <a:srgbClr val="C86EB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 U15</a:t>
              </a:r>
              <a:endParaRPr lang="es-AR" sz="700" dirty="0"/>
            </a:p>
          </p:txBody>
        </p:sp>
        <p:sp>
          <p:nvSpPr>
            <p:cNvPr id="55" name="54 Rectángulo"/>
            <p:cNvSpPr/>
            <p:nvPr/>
          </p:nvSpPr>
          <p:spPr>
            <a:xfrm>
              <a:off x="2707561" y="1240496"/>
              <a:ext cx="1329053" cy="488575"/>
            </a:xfrm>
            <a:prstGeom prst="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p>
            <a:p>
              <a:pPr algn="ctr"/>
              <a:r>
                <a:rPr lang="es-MX" sz="600" dirty="0" smtClean="0"/>
                <a:t>CF NOA III (hombres y mujeres) </a:t>
              </a:r>
            </a:p>
            <a:p>
              <a:pPr algn="ctr"/>
              <a:r>
                <a:rPr lang="es-MX" sz="600" dirty="0" smtClean="0"/>
                <a:t>Instituto penitenciario U16</a:t>
              </a:r>
            </a:p>
            <a:p>
              <a:pPr algn="ctr"/>
              <a:r>
                <a:rPr lang="es-MX" sz="600" dirty="0" smtClean="0"/>
                <a:t>Cárcel Federal U23</a:t>
              </a:r>
              <a:endParaRPr lang="es-AR" sz="600" dirty="0"/>
            </a:p>
          </p:txBody>
        </p:sp>
        <p:sp>
          <p:nvSpPr>
            <p:cNvPr id="56" name="55 Rectángulo"/>
            <p:cNvSpPr/>
            <p:nvPr/>
          </p:nvSpPr>
          <p:spPr>
            <a:xfrm>
              <a:off x="6898843" y="1530747"/>
              <a:ext cx="760389" cy="209314"/>
            </a:xfrm>
            <a:prstGeom prst="rect">
              <a:avLst/>
            </a:prstGeom>
            <a:solidFill>
              <a:srgbClr val="C0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 Candelaria U.17</a:t>
              </a:r>
              <a:endParaRPr lang="es-AR" sz="600" dirty="0"/>
            </a:p>
          </p:txBody>
        </p:sp>
        <p:sp>
          <p:nvSpPr>
            <p:cNvPr id="59" name="58 Rectángulo"/>
            <p:cNvSpPr/>
            <p:nvPr/>
          </p:nvSpPr>
          <p:spPr>
            <a:xfrm>
              <a:off x="6617758" y="2790778"/>
              <a:ext cx="1548948" cy="503987"/>
            </a:xfrm>
            <a:prstGeom prst="rect">
              <a:avLst/>
            </a:prstGeom>
            <a:solidFill>
              <a:srgbClr val="FF99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p>
            <a:p>
              <a:pPr algn="ctr"/>
              <a:r>
                <a:rPr lang="es-MX" sz="600" dirty="0" smtClean="0"/>
                <a:t>CPFCABA</a:t>
              </a:r>
            </a:p>
            <a:p>
              <a:pPr algn="ctr"/>
              <a:r>
                <a:rPr lang="es-MX" sz="600" dirty="0"/>
                <a:t>Pre </a:t>
              </a:r>
              <a:r>
                <a:rPr lang="es-MX" sz="600" dirty="0" smtClean="0"/>
                <a:t>egreso U18</a:t>
              </a:r>
            </a:p>
            <a:p>
              <a:pPr algn="ctr"/>
              <a:r>
                <a:rPr lang="es-MX" sz="600" dirty="0" smtClean="0"/>
                <a:t>Enfermedades infecciosas U.21</a:t>
              </a:r>
            </a:p>
            <a:p>
              <a:pPr algn="ctr"/>
              <a:r>
                <a:rPr lang="es-MX" sz="600" dirty="0" smtClean="0"/>
                <a:t>Unidad de tránsito U.28</a:t>
              </a:r>
              <a:endParaRPr lang="es-AR" sz="600" dirty="0"/>
            </a:p>
          </p:txBody>
        </p:sp>
        <p:sp>
          <p:nvSpPr>
            <p:cNvPr id="63" name="62 Rectángulo"/>
            <p:cNvSpPr/>
            <p:nvPr/>
          </p:nvSpPr>
          <p:spPr>
            <a:xfrm>
              <a:off x="6127678" y="2490408"/>
              <a:ext cx="1264554" cy="218351"/>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-Gral</a:t>
              </a:r>
              <a:r>
                <a:rPr lang="es-MX" sz="600" dirty="0">
                  <a:solidFill>
                    <a:schemeClr val="tx1">
                      <a:lumMod val="90000"/>
                      <a:lumOff val="10000"/>
                    </a:schemeClr>
                  </a:solidFill>
                </a:rPr>
                <a:t>. Pico </a:t>
              </a:r>
              <a:r>
                <a:rPr lang="es-MX" sz="600" dirty="0" smtClean="0">
                  <a:solidFill>
                    <a:schemeClr val="tx1">
                      <a:lumMod val="90000"/>
                      <a:lumOff val="10000"/>
                    </a:schemeClr>
                  </a:solidFill>
                </a:rPr>
                <a:t>:</a:t>
              </a:r>
            </a:p>
            <a:p>
              <a:pPr algn="ctr"/>
              <a:r>
                <a:rPr lang="es-MX" sz="600" dirty="0" smtClean="0">
                  <a:solidFill>
                    <a:schemeClr val="tx1">
                      <a:lumMod val="90000"/>
                      <a:lumOff val="10000"/>
                    </a:schemeClr>
                  </a:solidFill>
                </a:rPr>
                <a:t>Correccional </a:t>
              </a:r>
              <a:r>
                <a:rPr lang="es-MX" sz="600" dirty="0">
                  <a:solidFill>
                    <a:schemeClr val="tx1">
                      <a:lumMod val="90000"/>
                      <a:lumOff val="10000"/>
                    </a:schemeClr>
                  </a:solidFill>
                </a:rPr>
                <a:t>abierto U.25</a:t>
              </a:r>
              <a:endParaRPr lang="es-AR" sz="600" dirty="0">
                <a:solidFill>
                  <a:schemeClr val="tx1">
                    <a:lumMod val="90000"/>
                    <a:lumOff val="10000"/>
                  </a:schemeClr>
                </a:solidFill>
              </a:endParaRPr>
            </a:p>
          </p:txBody>
        </p:sp>
        <p:sp>
          <p:nvSpPr>
            <p:cNvPr id="65" name="64 Rectángulo"/>
            <p:cNvSpPr/>
            <p:nvPr/>
          </p:nvSpPr>
          <p:spPr>
            <a:xfrm>
              <a:off x="6562716" y="3497908"/>
              <a:ext cx="920633" cy="474225"/>
            </a:xfrm>
            <a:prstGeom prst="rect">
              <a:avLst/>
            </a:prstGeom>
            <a:solidFill>
              <a:srgbClr val="FFB4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-Ezeiza:</a:t>
              </a:r>
            </a:p>
            <a:p>
              <a:pPr algn="ctr"/>
              <a:r>
                <a:rPr lang="es-MX" sz="600" dirty="0" smtClean="0">
                  <a:solidFill>
                    <a:schemeClr val="tx1">
                      <a:lumMod val="90000"/>
                      <a:lumOff val="10000"/>
                    </a:schemeClr>
                  </a:solidFill>
                </a:rPr>
                <a:t>CPF I y IV</a:t>
              </a:r>
            </a:p>
            <a:p>
              <a:pPr algn="ctr"/>
              <a:r>
                <a:rPr lang="es-MX" sz="600" dirty="0" smtClean="0">
                  <a:solidFill>
                    <a:schemeClr val="tx1">
                      <a:lumMod val="90000"/>
                      <a:lumOff val="10000"/>
                    </a:schemeClr>
                  </a:solidFill>
                </a:rPr>
                <a:t>Colonia Penal  U.19</a:t>
              </a:r>
            </a:p>
            <a:p>
              <a:pPr algn="ctr"/>
              <a:r>
                <a:rPr lang="es-MX" sz="600" dirty="0" smtClean="0">
                  <a:solidFill>
                    <a:schemeClr val="tx1">
                      <a:lumMod val="90000"/>
                      <a:lumOff val="10000"/>
                    </a:schemeClr>
                  </a:solidFill>
                </a:rPr>
                <a:t>CF Mujeres U.31</a:t>
              </a:r>
              <a:endParaRPr lang="es-AR" sz="600" dirty="0">
                <a:solidFill>
                  <a:schemeClr val="tx1">
                    <a:lumMod val="90000"/>
                    <a:lumOff val="10000"/>
                  </a:schemeClr>
                </a:solidFill>
              </a:endParaRPr>
            </a:p>
          </p:txBody>
        </p:sp>
        <p:sp>
          <p:nvSpPr>
            <p:cNvPr id="66" name="65 Rectángulo"/>
            <p:cNvSpPr/>
            <p:nvPr/>
          </p:nvSpPr>
          <p:spPr>
            <a:xfrm>
              <a:off x="3356296" y="1951672"/>
              <a:ext cx="1150702" cy="218351"/>
            </a:xfrm>
            <a:prstGeom prst="rect">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p>
            <a:p>
              <a:pPr algn="ctr"/>
              <a:r>
                <a:rPr lang="es-MX" sz="600" dirty="0" smtClean="0"/>
                <a:t>Instituto penal federal U.10</a:t>
              </a:r>
              <a:endParaRPr lang="es-AR" sz="600" dirty="0"/>
            </a:p>
          </p:txBody>
        </p:sp>
        <p:sp>
          <p:nvSpPr>
            <p:cNvPr id="68" name="67 Rectángulo"/>
            <p:cNvSpPr/>
            <p:nvPr/>
          </p:nvSpPr>
          <p:spPr>
            <a:xfrm>
              <a:off x="5652120" y="3546713"/>
              <a:ext cx="682055" cy="351544"/>
            </a:xfrm>
            <a:prstGeom prst="rect">
              <a:avLst/>
            </a:prstGeom>
            <a:solidFill>
              <a:srgbClr val="FFB4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a:solidFill>
                    <a:schemeClr val="tx1">
                      <a:lumMod val="90000"/>
                      <a:lumOff val="10000"/>
                    </a:schemeClr>
                  </a:solidFill>
                </a:rPr>
                <a:t>-Marcos </a:t>
              </a:r>
              <a:r>
                <a:rPr lang="es-MX" sz="600" dirty="0" smtClean="0">
                  <a:solidFill>
                    <a:schemeClr val="tx1">
                      <a:lumMod val="90000"/>
                      <a:lumOff val="10000"/>
                    </a:schemeClr>
                  </a:solidFill>
                </a:rPr>
                <a:t>Paz:</a:t>
              </a:r>
              <a:endParaRPr lang="es-MX" sz="600" dirty="0">
                <a:solidFill>
                  <a:schemeClr val="tx1">
                    <a:lumMod val="90000"/>
                    <a:lumOff val="10000"/>
                  </a:schemeClr>
                </a:solidFill>
              </a:endParaRPr>
            </a:p>
            <a:p>
              <a:pPr algn="ctr"/>
              <a:r>
                <a:rPr lang="es-MX" sz="600" dirty="0" smtClean="0">
                  <a:solidFill>
                    <a:schemeClr val="tx1">
                      <a:lumMod val="90000"/>
                      <a:lumOff val="10000"/>
                    </a:schemeClr>
                  </a:solidFill>
                </a:rPr>
                <a:t>CPF </a:t>
              </a:r>
              <a:r>
                <a:rPr lang="es-MX" sz="600" dirty="0">
                  <a:solidFill>
                    <a:schemeClr val="tx1">
                      <a:lumMod val="90000"/>
                      <a:lumOff val="10000"/>
                    </a:schemeClr>
                  </a:solidFill>
                </a:rPr>
                <a:t>II</a:t>
              </a:r>
            </a:p>
            <a:p>
              <a:pPr algn="ctr"/>
              <a:r>
                <a:rPr lang="es-MX" sz="600" dirty="0">
                  <a:solidFill>
                    <a:schemeClr val="tx1">
                      <a:lumMod val="90000"/>
                      <a:lumOff val="10000"/>
                    </a:schemeClr>
                  </a:solidFill>
                </a:rPr>
                <a:t>CF </a:t>
              </a:r>
              <a:r>
                <a:rPr lang="es-MX" sz="600" dirty="0" err="1" smtClean="0">
                  <a:solidFill>
                    <a:schemeClr val="tx1">
                      <a:lumMod val="90000"/>
                      <a:lumOff val="10000"/>
                    </a:schemeClr>
                  </a:solidFill>
                </a:rPr>
                <a:t>Jov</a:t>
              </a:r>
              <a:r>
                <a:rPr lang="es-MX" sz="600" dirty="0" smtClean="0">
                  <a:solidFill>
                    <a:schemeClr val="tx1">
                      <a:lumMod val="90000"/>
                      <a:lumOff val="10000"/>
                    </a:schemeClr>
                  </a:solidFill>
                </a:rPr>
                <a:t>. </a:t>
              </a:r>
              <a:r>
                <a:rPr lang="es-MX" sz="600" dirty="0">
                  <a:solidFill>
                    <a:schemeClr val="tx1">
                      <a:lumMod val="90000"/>
                      <a:lumOff val="10000"/>
                    </a:schemeClr>
                  </a:solidFill>
                </a:rPr>
                <a:t>Ad</a:t>
              </a:r>
              <a:endParaRPr lang="es-AR" sz="600" dirty="0">
                <a:solidFill>
                  <a:schemeClr val="tx1">
                    <a:lumMod val="90000"/>
                    <a:lumOff val="10000"/>
                  </a:schemeClr>
                </a:solidFill>
              </a:endParaRPr>
            </a:p>
          </p:txBody>
        </p:sp>
        <p:cxnSp>
          <p:nvCxnSpPr>
            <p:cNvPr id="69" name="68 Conector recto"/>
            <p:cNvCxnSpPr>
              <a:endCxn id="43" idx="1"/>
            </p:cNvCxnSpPr>
            <p:nvPr/>
          </p:nvCxnSpPr>
          <p:spPr>
            <a:xfrm flipV="1">
              <a:off x="5292080" y="2228719"/>
              <a:ext cx="1136156" cy="725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70 Conector recto"/>
            <p:cNvCxnSpPr/>
            <p:nvPr/>
          </p:nvCxnSpPr>
          <p:spPr>
            <a:xfrm>
              <a:off x="6156176" y="2942351"/>
              <a:ext cx="446520" cy="99253"/>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73 Conector recto"/>
            <p:cNvCxnSpPr>
              <a:endCxn id="49" idx="1"/>
            </p:cNvCxnSpPr>
            <p:nvPr/>
          </p:nvCxnSpPr>
          <p:spPr>
            <a:xfrm flipV="1">
              <a:off x="6066761" y="1280595"/>
              <a:ext cx="489063" cy="204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79 Conector recto"/>
            <p:cNvCxnSpPr>
              <a:endCxn id="65" idx="1"/>
            </p:cNvCxnSpPr>
            <p:nvPr/>
          </p:nvCxnSpPr>
          <p:spPr>
            <a:xfrm>
              <a:off x="5995560" y="3144138"/>
              <a:ext cx="567156" cy="590883"/>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83 Conector recto"/>
            <p:cNvCxnSpPr/>
            <p:nvPr/>
          </p:nvCxnSpPr>
          <p:spPr>
            <a:xfrm>
              <a:off x="5965249" y="3212976"/>
              <a:ext cx="27332" cy="317123"/>
            </a:xfrm>
            <a:prstGeom prst="line">
              <a:avLst/>
            </a:prstGeom>
          </p:spPr>
          <p:style>
            <a:lnRef idx="1">
              <a:schemeClr val="accent1"/>
            </a:lnRef>
            <a:fillRef idx="0">
              <a:schemeClr val="accent1"/>
            </a:fillRef>
            <a:effectRef idx="0">
              <a:schemeClr val="accent1"/>
            </a:effectRef>
            <a:fontRef idx="minor">
              <a:schemeClr val="tx1"/>
            </a:fontRef>
          </p:style>
        </p:cxnSp>
        <p:pic>
          <p:nvPicPr>
            <p:cNvPr id="1032"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562112" y="2256377"/>
              <a:ext cx="97121" cy="199335"/>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355199" y="3805729"/>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05" name="104 Conector recto"/>
            <p:cNvCxnSpPr>
              <a:endCxn id="63" idx="1"/>
            </p:cNvCxnSpPr>
            <p:nvPr/>
          </p:nvCxnSpPr>
          <p:spPr>
            <a:xfrm flipV="1">
              <a:off x="5187912" y="2599584"/>
              <a:ext cx="939766" cy="535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106 Conector recto"/>
            <p:cNvCxnSpPr>
              <a:endCxn id="44" idx="3"/>
            </p:cNvCxnSpPr>
            <p:nvPr/>
          </p:nvCxnSpPr>
          <p:spPr>
            <a:xfrm flipH="1">
              <a:off x="4420226" y="3590872"/>
              <a:ext cx="540729" cy="23016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flipH="1" flipV="1">
              <a:off x="4437986" y="3400625"/>
              <a:ext cx="252604" cy="194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118 Conector recto"/>
            <p:cNvCxnSpPr/>
            <p:nvPr/>
          </p:nvCxnSpPr>
          <p:spPr>
            <a:xfrm flipH="1">
              <a:off x="4420226" y="4236632"/>
              <a:ext cx="2287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120 Conector recto"/>
            <p:cNvCxnSpPr>
              <a:stCxn id="54" idx="1"/>
            </p:cNvCxnSpPr>
            <p:nvPr/>
          </p:nvCxnSpPr>
          <p:spPr>
            <a:xfrm flipH="1" flipV="1">
              <a:off x="5019174" y="4959310"/>
              <a:ext cx="370858" cy="30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flipH="1" flipV="1">
              <a:off x="5090759" y="4314786"/>
              <a:ext cx="273882" cy="781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124 Conector recto"/>
            <p:cNvCxnSpPr/>
            <p:nvPr/>
          </p:nvCxnSpPr>
          <p:spPr>
            <a:xfrm>
              <a:off x="5537747" y="3735021"/>
              <a:ext cx="0" cy="220445"/>
            </a:xfrm>
            <a:prstGeom prst="line">
              <a:avLst/>
            </a:prstGeom>
          </p:spPr>
          <p:style>
            <a:lnRef idx="1">
              <a:schemeClr val="accent1"/>
            </a:lnRef>
            <a:fillRef idx="0">
              <a:schemeClr val="accent1"/>
            </a:fillRef>
            <a:effectRef idx="0">
              <a:schemeClr val="accent1"/>
            </a:effectRef>
            <a:fontRef idx="minor">
              <a:schemeClr val="tx1"/>
            </a:fontRef>
          </p:style>
        </p:cxnSp>
        <p:pic>
          <p:nvPicPr>
            <p:cNvPr id="129"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2696141" y="1389770"/>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30" name="129 Conector recto"/>
            <p:cNvCxnSpPr>
              <a:stCxn id="55" idx="3"/>
            </p:cNvCxnSpPr>
            <p:nvPr/>
          </p:nvCxnSpPr>
          <p:spPr>
            <a:xfrm flipV="1">
              <a:off x="4036614" y="1423381"/>
              <a:ext cx="1054145" cy="61403"/>
            </a:xfrm>
            <a:prstGeom prst="line">
              <a:avLst/>
            </a:prstGeom>
          </p:spPr>
          <p:style>
            <a:lnRef idx="1">
              <a:schemeClr val="accent1"/>
            </a:lnRef>
            <a:fillRef idx="0">
              <a:schemeClr val="accent1"/>
            </a:fillRef>
            <a:effectRef idx="0">
              <a:schemeClr val="accent1"/>
            </a:effectRef>
            <a:fontRef idx="minor">
              <a:schemeClr val="tx1"/>
            </a:fontRef>
          </p:style>
        </p:cxnSp>
        <p:pic>
          <p:nvPicPr>
            <p:cNvPr id="134"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4249978" y="988189"/>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35" name="134 Conector recto"/>
            <p:cNvCxnSpPr>
              <a:stCxn id="66" idx="3"/>
            </p:cNvCxnSpPr>
            <p:nvPr/>
          </p:nvCxnSpPr>
          <p:spPr>
            <a:xfrm flipV="1">
              <a:off x="4506998" y="1844824"/>
              <a:ext cx="907915"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137 Conector recto"/>
            <p:cNvCxnSpPr>
              <a:endCxn id="56" idx="1"/>
            </p:cNvCxnSpPr>
            <p:nvPr/>
          </p:nvCxnSpPr>
          <p:spPr>
            <a:xfrm flipV="1">
              <a:off x="6617758" y="1635404"/>
              <a:ext cx="281085" cy="118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143 Conector recto"/>
            <p:cNvCxnSpPr/>
            <p:nvPr/>
          </p:nvCxnSpPr>
          <p:spPr>
            <a:xfrm flipV="1">
              <a:off x="5755881" y="1039386"/>
              <a:ext cx="473983" cy="445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146 Conector recto"/>
            <p:cNvCxnSpPr/>
            <p:nvPr/>
          </p:nvCxnSpPr>
          <p:spPr>
            <a:xfrm flipV="1">
              <a:off x="5615626" y="804509"/>
              <a:ext cx="451135" cy="618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150 Conector recto"/>
            <p:cNvCxnSpPr>
              <a:stCxn id="47" idx="3"/>
            </p:cNvCxnSpPr>
            <p:nvPr/>
          </p:nvCxnSpPr>
          <p:spPr>
            <a:xfrm>
              <a:off x="4774796" y="1039387"/>
              <a:ext cx="315963" cy="132032"/>
            </a:xfrm>
            <a:prstGeom prst="line">
              <a:avLst/>
            </a:prstGeom>
          </p:spPr>
          <p:style>
            <a:lnRef idx="1">
              <a:schemeClr val="accent1"/>
            </a:lnRef>
            <a:fillRef idx="0">
              <a:schemeClr val="accent1"/>
            </a:fillRef>
            <a:effectRef idx="0">
              <a:schemeClr val="accent1"/>
            </a:effectRef>
            <a:fontRef idx="minor">
              <a:schemeClr val="tx1"/>
            </a:fontRef>
          </p:style>
        </p:cxnSp>
      </p:grpSp>
      <p:sp>
        <p:nvSpPr>
          <p:cNvPr id="52" name="51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53752"/>
            <a:ext cx="8229600" cy="1143000"/>
          </a:xfrm>
        </p:spPr>
        <p:txBody>
          <a:bodyPr>
            <a:normAutofit/>
          </a:bodyPr>
          <a:lstStyle/>
          <a:p>
            <a:r>
              <a:rPr lang="es-MX" sz="2800" dirty="0" smtClean="0"/>
              <a:t>Establecimientos penitenciarios</a:t>
            </a:r>
            <a:endParaRPr lang="es-AR" sz="2800" dirty="0"/>
          </a:p>
        </p:txBody>
      </p:sp>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77" name="76 Rectángulo"/>
          <p:cNvSpPr/>
          <p:nvPr/>
        </p:nvSpPr>
        <p:spPr>
          <a:xfrm>
            <a:off x="35496" y="2609617"/>
            <a:ext cx="3684528" cy="1323439"/>
          </a:xfrm>
          <a:prstGeom prst="rect">
            <a:avLst/>
          </a:prstGeom>
        </p:spPr>
        <p:txBody>
          <a:bodyPr wrap="square">
            <a:spAutoFit/>
          </a:bodyPr>
          <a:lstStyle/>
          <a:p>
            <a:r>
              <a:rPr lang="es-AR" sz="1600" b="1" dirty="0"/>
              <a:t>El  </a:t>
            </a:r>
            <a:r>
              <a:rPr lang="es-AR" sz="1600" b="1" dirty="0" smtClean="0"/>
              <a:t>Servicio Penitenciario </a:t>
            </a:r>
            <a:r>
              <a:rPr lang="es-AR" sz="1600" b="1" dirty="0"/>
              <a:t>Federal </a:t>
            </a:r>
            <a:r>
              <a:rPr lang="es-AR" sz="1600" b="1" dirty="0" smtClean="0"/>
              <a:t>(SPF) se </a:t>
            </a:r>
            <a:r>
              <a:rPr lang="es-AR" sz="1600" b="1" dirty="0"/>
              <a:t>compone de </a:t>
            </a:r>
            <a:r>
              <a:rPr lang="es-AR" sz="1600" b="1" dirty="0" smtClean="0"/>
              <a:t>28 cárceles y 10 alcaidías </a:t>
            </a:r>
            <a:r>
              <a:rPr lang="es-AR" sz="1600" b="1" dirty="0"/>
              <a:t>distribuidas en todo el territorio </a:t>
            </a:r>
            <a:r>
              <a:rPr lang="es-AR" sz="1600" b="1" dirty="0" smtClean="0"/>
              <a:t>nacional.</a:t>
            </a:r>
          </a:p>
          <a:p>
            <a:endParaRPr lang="es-AR" sz="1600" b="1" dirty="0" smtClean="0"/>
          </a:p>
        </p:txBody>
      </p:sp>
      <p:sp>
        <p:nvSpPr>
          <p:cNvPr id="1029" name="AutoShape 4" descr="data:image/jpeg;base64,/9j/4AAQSkZJRgABAQAAAQABAAD/2wCEAAkGBg4GEBAIBxIVFREWEBQPDxEYEw8XFRcZFBwVFRQRGRUYHCYgGBkvGRIUHzAgIygpLC0sFR8yNTAqNSYrLCkBCQoKDgwOGQ8NFCkYFBgvNSkpKSkpKSkpKSkpNTUpKSkpKSkpKSkpKSkpKSkpKSkpKSkpKSkpKSkpKSkpKSkpKf/AABEIANQA7gMBIgACEQEDEQH/xAAcAAEBAQACAwEAAAAAAAAAAAAABwYFCAEDBAL/xABCEAABAwEDBgkKBQIHAAAAAAAAAQIDBAUHEQYSIXJzsSIxMjRRYXGRwggTFBU1QYGhorIzYoKSs6PSF0JDUlSD4v/EABoBAQACAwEAAAAAAAAAAAAAAAABBQMEBgL/xAAbEQEAAwEBAQEAAAAAAAAAAAAAAQQzArGBEf/aAAwDAQACEQMRAD8AuIAAAAADwq5ulTH2xe1Y9jOWCSdZHIuDkiar0RejOTg9ygbEGNsi9yx7XckLZljcq4IkrVYiqvuzuLvU2LXI5Ec3Si6UUDyAAAAAAADAXscil1pNzCclGvY5FLrSbmE5OloYc/fVPa1lTrqubT7fwtNuYi6rm0+38LTblJc36WVfOAAGqzAAAAAAAAAAAAAAAAAAAil9GXsjpVycs16tY1E9KciqiuVdKRY/7URUx6VXqJIctlfI6W0K103K9Klx/cqJ8sDiQkKvcxl5JBM3J20Xq6J+KUyqqqrHJp82i/7VRFwT3L2koORybkdFWUj4OUlTEre3PaEu2oADyAAAAAMBexyKXWk3MJyUa9jkUutJuYTk6Whhz99U9rWVOuq5tPt/C025iLqubT7fwtNuUlzfpZV84AAarMAAAAAAAAAAAAAAAAAHz1VowUOmrlYzWexu9QIRfPkfJZNW62oGqsE6or1TiZJxOavRjhii9pODtbWW3ZdoMdTVlRTPjcma9jpYVRUX3KiqTa2LrLCrHLLZloMgRdOZ52CRqdSYuRUTtVQlGyh3N5HyW1WMtadqpTwOz0cvE6ROQxOnDlL2J0mgsi6uwqRySWlaLJkTTmJLBG1epcHKqp2KhSaG2LLs2NtLRT0zI2pmsY2WFEROzEDmgeqnq46tM+me16dLXNcneh7QgAAAAAYC9jkUutJuYTko17HIpdaTcwnJ0tDDn76p7WsqddVzafb+FptzEXVc2n2/habcpLm/Syr5wAA1WYAAAAAAAAAAAAAADH3q5ROycs2WSnXCWVUp4l96Z+Oc5OtGo4DF3kXwSQyPsnJl2GaqtlqUwVcU0KyPo1u7pJDU1MlY5ZapznuXSrnKrl71PWA9PGCDBDyAPGCDBDyAPps61J7Iek9nSvjci4orHK3dxlnu6vh9bPZZWUeDZVwbFOmCNevua9OJrutNC9RDwi4aUA7jAxt1OU7sprPY+qXGaJywSr73ZqIrHr1q1U+KKbIPIAAMBexyKXWk3MJyUa9jkUutJuYTk6Whhz99U9rWVOuq5tPt/C025iLqubT7fwtNuUlzfpZV84AAarMAAAAAAAAAAAAABDr/AC2vSKmnsli6Io1men5pNCfS36i4KuGlTqnllbHr+vqrQxxa6VyM1G8FnyaneEw4iKJZnNjjTFyqjWp0quhE71KDb9zVRk9Sy2rV1MWbGzPVqMkxVdCIxF4scVRDibq7G9dWrTMcmLI1Wof/ANelv1ZpSr+bX9FoobOYumabOdqxJiv1OaBCAAEgAAotg3L1GUNLDalLVRI2RiPa1WSYp7laq9KKioT6ogdSvfBKmDmuVjk62rgu4utw9semUMtnPXTDMqt1ZeEn1I/vJxe5Y3qe1Z1amDJsKln6+X9bXd4Q564W2vRKyey3rwZos9ifni/8uX9pdjqdkra62DW01opxMmartVeC9P2qp2wY5Hojm6UVMUXtBLyAAhgL2ORS60m5hOSjXscil1pNzCcnS0MOfvqntayp11XNp9v4Wm3MRdVzafb+Fptykub9LKvnAADVZgAAAAAAAAAAAABm7xba9Q2ZVVTVwcsaxR60nATeq/A6ulmv/trBtLY7F41dUyJ1JwI/mr1+BGQmFouAsXMjqrYenKc2njXqbwn/ADVqfAy99tsesbTWlavBgibF+p3Df9zU/SWDISzG5M2VTRTaM2Hz8y9b8ZHY9/yOtdtWk62Kme0JOOSV8v7lVUTuwA+MABIAAKDchbHq60vRHrwZ4nR/qZw2/JHJ8TWX/WN56CmtZiaY3rC9fyyaW/U1e8j9i2k6x6mC0I+OOVkn7VRVTuxOzGWVmNynsyop4tOfB5yJfzNwkjXvRO8IdWjs7dnbXr2y6Wd64vazzEmtFwcfiiNX4nWIsPk/2zgtXY719zamNPof4ASsoACGAvY5FLrSbmE5KNexyKXWk3MJydLQw5++qe1rKnXVc2n2/habcxF1XNp9v4Wm3KS5v0sq+cAANVmAAAAAAAAAAAAAHWK822vXlqVUzVxYx/o8fRhFwVX92cpx+Rtj+v6+ls/DFrpmq/Ubwn/S1e8+K2bPlsmomo65FSRkjkfj79K8LrRePHrKZcNk6+Wea3JmrmMYsMLl97nYZ6p04NTD9QS396tr+prKqXMXB0jUp2f9mhfpzjrQWDygLYxWksli8SOqJE7eAzxkfBAAAkAAA7L3VWx65sqmc9cXRtWnf2x6E+nNX4nWgsHk/wBr4Oq7JevGjahidnAfvYESnuXdjeoLRq6JEwakqvj1ZOG35Ow+B7ruba9RWnS1LlwYsnmZNWXgL81Rfgbm/vJ5ySQW5C3Fqs8xMqJxKiqsar2ork+BLLJoZbTnio6JFdI+RrWInHjjx9icfwA7eA/MTVY1Gu0qiIiqfoIYC9jkUutJuYTko17HIpdaTcwnJ0tDDn76p7WsqddVzafb+FptzEXVc2n2/habcpLm/Syr5wAA1WYAAAAAAAAAAAAAcZamTVFbapJadPFK5OJzmNVezHjw6j76emZRsbBTNaxjUwa1qIjUToRE4j2HH5QWoliUtRaD/wDThfInaiLmp34J8QOuV51r+ubUqpmri1j/ADDOyLgr9WcZY/UkizKski4qqq5y9KrpVe8/IegAAAAANRdnbHqW1KWZy4Nc/wAw/sl4P3K1fgZc8sesao+PQqKjmr1ppQDuDUU7KtjoKlqOY5MHNciK1U6FReM4+yslqCxHLLZlPFG5eNzWIjuzHjROo/eTlqpbdJTWgz/UhY9e1U4Sd+JyIeQAAYC9jkUutJuYTko17HIpdaTcwnJ0tDDn76p7WsqddVzafb+FptzEXVc2n2/habcpLm/Syr5wAA1WYAAAAAAAAAAAAACdX5Wv6BZzaJi8KeZrP0s4bvmje8opk8tbu4Mt3xSV00rEja5rWs83hwlRVcuci6dCJ8AOsoLr/gDQf8io/o/2HC5ZXOUeTdDUWpTTTOfG1HNa7zWauLmt04NRf8wSkgBt7rMi6bLSaop7TWREjia9uY5rVxVcFxxaoSxAN1epkRS5FSU0VmLIqSMe5+e5ruSrUTDBqdJhQAK1kVc/R5TUMFq1M0zXyI5XNb5rNTNc5ujFqrxNOc/wBs//AJFR/R/sCH0XF2x6dZ76F68KCZzUT8snDb888pBksi7uoMiHyzUM0r/OMRrmv83hwVxRyZrU06V7zWh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wAah2cu9hJCt+UH+NQ7OXewkgHZe6X2PR6sn8khrzIXS+x6PVk/kkNeEAAAAADAXscil1pNzCclGvY5FLrSbmE5OloYc/fVPa1lTrqubT7fwtNuYi6rm0+38LTblJc36WVfOAAGqzAAAAAAAAAAAAAAAABwGXllSW3ZtZQ0iYyOiXMb0q1Ueje1c3D4nPgDp09ixqrHoqKi4KipgqKnGip7lLHcDY8sXpVqyNVI3IyGNVTlK1Vc5U6UTQmJS6/JCzrTk9KrqWF8nGr3RtVV7V9/xOUhhbTtSKFqNaiYNaiIiInQiJxBP6kt/wBZEs7KW04mqscefFKqf5c/NVrl6sWqmPYRdrVcqNamKquCJ716juFLE2dqxyojmqmDmqiKiovuVF4ziqLI+zrOk9Ko6WFkmOKPSNiKnWnR8APlu9sqSxbMo6KrTCRIs57feivVz81etM7D4GiACAAAAABgL2ORS60m5hOSjXscil1pNzCcnS0MOfvqntayp11XNp9v4Wm3MRdVzafb+Fptykub9LKvnAADVZgAAAAAAAAAAAAAAAAAAAAAAAAAAAAAAAGAvY5FLrSbmE5AOloYc/fVPa1lTrqubT7fwtNuAUlzfpZV84AAarMAAAAAAAAAAAAA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sp>
        <p:nvSpPr>
          <p:cNvPr id="1030" name="AutoShape 6" descr="data:image/jpeg;base64,/9j/4AAQSkZJRgABAQAAAQABAAD/2wCEAAkGBg4GEBAIBxIVFREWEBQPDxEYEw8XFRcZFBwVFRQRGRUYHCYgGBkvGRIUHzAgIygpLC0sFR8yNTAqNSYrLCkBCQoKDgwOGQ8NFCkYFBgvNSkpKSkpKSkpKSkpNTUpKSkpKSkpKSkpKSkpKSkpKSkpKSkpKSkpKSkpKSkpKSkpKf/AABEIANQA7gMBIgACEQEDEQH/xAAcAAEBAQACAwEAAAAAAAAAAAAABwYFCAEDBAL/xABCEAABAwEDBgkKBQIHAAAAAAAAAQIDBAUHEQYSIXJzsSIxMjRRYXGRwggTFBU1QYGhorIzYoKSs6PSF0JDUlSD4v/EABoBAQACAwEAAAAAAAAAAAAAAAABBQMEBgL/xAAbEQEAAwEBAQEAAAAAAAAAAAAAAQQzArGBEf/aAAwDAQACEQMRAD8AuIAAAAADwq5ulTH2xe1Y9jOWCSdZHIuDkiar0RejOTg9ygbEGNsi9yx7XckLZljcq4IkrVYiqvuzuLvU2LXI5Ec3Si6UUDyAAAAAAADAXscil1pNzCclGvY5FLrSbmE5OloYc/fVPa1lTrqubT7fwtNuYi6rm0+38LTblJc36WVfOAAGqzAAAAAAAAAAAAAAAAAAAil9GXsjpVycs16tY1E9KciqiuVdKRY/7URUx6VXqJIctlfI6W0K103K9Klx/cqJ8sDiQkKvcxl5JBM3J20Xq6J+KUyqqqrHJp82i/7VRFwT3L2koORybkdFWUj4OUlTEre3PaEu2oADyAAAAAMBexyKXWk3MJyUa9jkUutJuYTk6Whhz99U9rWVOuq5tPt/C025iLqubT7fwtNuUlzfpZV84AAarMAAAAAAAAAAAAAAAAAHz1VowUOmrlYzWexu9QIRfPkfJZNW62oGqsE6or1TiZJxOavRjhii9pODtbWW3ZdoMdTVlRTPjcma9jpYVRUX3KiqTa2LrLCrHLLZloMgRdOZ52CRqdSYuRUTtVQlGyh3N5HyW1WMtadqpTwOz0cvE6ROQxOnDlL2J0mgsi6uwqRySWlaLJkTTmJLBG1epcHKqp2KhSaG2LLs2NtLRT0zI2pmsY2WFEROzEDmgeqnq46tM+me16dLXNcneh7QgAAAAAYC9jkUutJuYTko17HIpdaTcwnJ0tDDn76p7WsqddVzafb+FptzEXVc2n2/habcpLm/Syr5wAA1WYAAAAAAAAAAAAAADH3q5ROycs2WSnXCWVUp4l96Z+Oc5OtGo4DF3kXwSQyPsnJl2GaqtlqUwVcU0KyPo1u7pJDU1MlY5ZapznuXSrnKrl71PWA9PGCDBDyAPGCDBDyAPps61J7Iek9nSvjci4orHK3dxlnu6vh9bPZZWUeDZVwbFOmCNevua9OJrutNC9RDwi4aUA7jAxt1OU7sprPY+qXGaJywSr73ZqIrHr1q1U+KKbIPIAAMBexyKXWk3MJyUa9jkUutJuYTk6Whhz99U9rWVOuq5tPt/C025iLqubT7fwtNuUlzfpZV84AAarMAAAAAAAAAAAAABDr/AC2vSKmnsli6Io1men5pNCfS36i4KuGlTqnllbHr+vqrQxxa6VyM1G8FnyaneEw4iKJZnNjjTFyqjWp0quhE71KDb9zVRk9Sy2rV1MWbGzPVqMkxVdCIxF4scVRDibq7G9dWrTMcmLI1Wof/ANelv1ZpSr+bX9FoobOYumabOdqxJiv1OaBCAAEgAAotg3L1GUNLDalLVRI2RiPa1WSYp7laq9KKioT6ogdSvfBKmDmuVjk62rgu4utw9semUMtnPXTDMqt1ZeEn1I/vJxe5Y3qe1Z1amDJsKln6+X9bXd4Q564W2vRKyey3rwZos9ifni/8uX9pdjqdkra62DW01opxMmartVeC9P2qp2wY5Hojm6UVMUXtBLyAAhgL2ORS60m5hOSjXscil1pNzCcnS0MOfvqntayp11XNp9v4Wm3MRdVzafb+Fptykub9LKvnAADVZgAAAAAAAAAAAABm7xba9Q2ZVVTVwcsaxR60nATeq/A6ulmv/trBtLY7F41dUyJ1JwI/mr1+BGQmFouAsXMjqrYenKc2njXqbwn/ADVqfAy99tsesbTWlavBgibF+p3Df9zU/SWDISzG5M2VTRTaM2Hz8y9b8ZHY9/yOtdtWk62Kme0JOOSV8v7lVUTuwA+MABIAAKDchbHq60vRHrwZ4nR/qZw2/JHJ8TWX/WN56CmtZiaY3rC9fyyaW/U1e8j9i2k6x6mC0I+OOVkn7VRVTuxOzGWVmNynsyop4tOfB5yJfzNwkjXvRO8IdWjs7dnbXr2y6Wd64vazzEmtFwcfiiNX4nWIsPk/2zgtXY719zamNPof4ASsoACGAvY5FLrSbmE5KNexyKXWk3MJydLQw5++qe1rKnXVc2n2/habcxF1XNp9v4Wm3KS5v0sq+cAANVmAAAAAAAAAAAAAHWK822vXlqVUzVxYx/o8fRhFwVX92cpx+Rtj+v6+ls/DFrpmq/Ubwn/S1e8+K2bPlsmomo65FSRkjkfj79K8LrRePHrKZcNk6+Wea3JmrmMYsMLl97nYZ6p04NTD9QS396tr+prKqXMXB0jUp2f9mhfpzjrQWDygLYxWksli8SOqJE7eAzxkfBAAAkAAA7L3VWx65sqmc9cXRtWnf2x6E+nNX4nWgsHk/wBr4Oq7JevGjahidnAfvYESnuXdjeoLRq6JEwakqvj1ZOG35Ow+B7ruba9RWnS1LlwYsnmZNWXgL81Rfgbm/vJ5ySQW5C3Fqs8xMqJxKiqsar2ork+BLLJoZbTnio6JFdI+RrWInHjjx9icfwA7eA/MTVY1Gu0qiIiqfoIYC9jkUutJuYTko17HIpdaTcwnJ0tDDn76p7WsqddVzafb+FptzEXVc2n2/habcpLm/Syr5wAA1WYAAAAAAAAAAAAAcZamTVFbapJadPFK5OJzmNVezHjw6j76emZRsbBTNaxjUwa1qIjUToRE4j2HH5QWoliUtRaD/wDThfInaiLmp34J8QOuV51r+ubUqpmri1j/ADDOyLgr9WcZY/UkizKski4qqq5y9KrpVe8/IegAAAAANRdnbHqW1KWZy4Nc/wAw/sl4P3K1fgZc8sesao+PQqKjmr1ppQDuDUU7KtjoKlqOY5MHNciK1U6FReM4+yslqCxHLLZlPFG5eNzWIjuzHjROo/eTlqpbdJTWgz/UhY9e1U4Sd+JyIeQAAYC9jkUutJuYTko17HIpdaTcwnJ0tDDn76p7WsqddVzafb+FptzEXVc2n2/habcpLm/Syr5wAA1WYAAAAAAAAAAAAACdX5Wv6BZzaJi8KeZrP0s4bvmje8opk8tbu4Mt3xSV00rEja5rWs83hwlRVcuci6dCJ8AOsoLr/gDQf8io/o/2HC5ZXOUeTdDUWpTTTOfG1HNa7zWauLmt04NRf8wSkgBt7rMi6bLSaop7TWREjia9uY5rVxVcFxxaoSxAN1epkRS5FSU0VmLIqSMe5+e5ruSrUTDBqdJhQAK1kVc/R5TUMFq1M0zXyI5XNb5rNTNc5ujFqrxNOc/wBs//AJFR/R/sCH0XF2x6dZ76F68KCZzUT8snDb888pBksi7uoMiHyzUM0r/OMRrmv83hwVxRyZrU06V7zWh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wAah2cu9hJCt+UH+NQ7OXewkgHZe6X2PR6sn8khrzIXS+x6PVk/kkNeEAAAAADAXscil1pNzCclGvY5FLrSbmE5OloYc/fVPa1lTrqubT7fwtNuYi6rm0+38LTblJc36WVfOAAGqzAAAAAAAAAAAAAAAABwGXllSW3ZtZQ0iYyOiXMb0q1Ueje1c3D4nPgDp09ixqrHoqKi4KipgqKnGip7lLHcDY8sXpVqyNVI3IyGNVTlK1Vc5U6UTQmJS6/JCzrTk9KrqWF8nGr3RtVV7V9/xOUhhbTtSKFqNaiYNaiIiInQiJxBP6kt/wBZEs7KW04mqscefFKqf5c/NVrl6sWqmPYRdrVcqNamKquCJ716juFLE2dqxyojmqmDmqiKiovuVF4ziqLI+zrOk9Ko6WFkmOKPSNiKnWnR8APlu9sqSxbMo6KrTCRIs57feivVz81etM7D4GiACAAAAABgL2ORS60m5hOSjXscil1pNzCcnS0MOfvqntayp11XNp9v4Wm3MRdVzafb+Fptykub9LKvnAADVZgAAAAAAAAAAAAAAAAAAAAAAAAAAAAAAAGAvY5FLrSbmE5AOloYc/fVPa1lTrqubT7fwtNuAUlzfpZV84AAarMAAAAAAAAAAAAAP//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pic>
        <p:nvPicPr>
          <p:cNvPr id="159"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570614" y="4153349"/>
            <a:ext cx="97121" cy="199335"/>
          </a:xfrm>
          <a:prstGeom prst="rect">
            <a:avLst/>
          </a:prstGeom>
          <a:noFill/>
          <a:extLst>
            <a:ext uri="{909E8E84-426E-40DD-AFC4-6F175D3DCCD1}">
              <a14:hiddenFill xmlns:a14="http://schemas.microsoft.com/office/drawing/2010/main">
                <a:solidFill>
                  <a:srgbClr val="FFFFFF"/>
                </a:solidFill>
              </a14:hiddenFill>
            </a:ext>
          </a:extLst>
        </p:spPr>
      </p:pic>
      <p:sp>
        <p:nvSpPr>
          <p:cNvPr id="166" name="165 Rectángulo"/>
          <p:cNvSpPr/>
          <p:nvPr/>
        </p:nvSpPr>
        <p:spPr>
          <a:xfrm>
            <a:off x="612775" y="6274985"/>
            <a:ext cx="7631633" cy="400110"/>
          </a:xfrm>
          <a:prstGeom prst="rect">
            <a:avLst/>
          </a:prstGeom>
        </p:spPr>
        <p:txBody>
          <a:bodyPr wrap="square">
            <a:spAutoFit/>
          </a:bodyPr>
          <a:lstStyle/>
          <a:p>
            <a:r>
              <a:rPr lang="es-MX" sz="2000" dirty="0" smtClean="0">
                <a:solidFill>
                  <a:schemeClr val="bg1"/>
                </a:solidFill>
              </a:rPr>
              <a:t>A continuación se detalla la población alojada en cada unidad…</a:t>
            </a:r>
            <a:endParaRPr lang="es-AR" sz="2000" dirty="0">
              <a:solidFill>
                <a:schemeClr val="bg1"/>
              </a:solidFill>
            </a:endParaRPr>
          </a:p>
        </p:txBody>
      </p:sp>
      <p:sp>
        <p:nvSpPr>
          <p:cNvPr id="3" name="2 Rectángulo"/>
          <p:cNvSpPr/>
          <p:nvPr/>
        </p:nvSpPr>
        <p:spPr>
          <a:xfrm>
            <a:off x="179512" y="4994012"/>
            <a:ext cx="3759968" cy="523220"/>
          </a:xfrm>
          <a:prstGeom prst="rect">
            <a:avLst/>
          </a:prstGeom>
        </p:spPr>
        <p:txBody>
          <a:bodyPr wrap="square">
            <a:spAutoFit/>
          </a:bodyPr>
          <a:lstStyle/>
          <a:p>
            <a:pPr lvl="0"/>
            <a:r>
              <a:rPr lang="es-MX" sz="1400" b="1" dirty="0">
                <a:solidFill>
                  <a:srgbClr val="292934"/>
                </a:solidFill>
              </a:rPr>
              <a:t>Se referencian geográficamente las unidades incluidas en los partes del </a:t>
            </a:r>
            <a:r>
              <a:rPr lang="es-MX" sz="1400" b="1" dirty="0" smtClean="0">
                <a:solidFill>
                  <a:srgbClr val="292934"/>
                </a:solidFill>
              </a:rPr>
              <a:t>SPF.</a:t>
            </a:r>
            <a:endParaRPr lang="es-AR" sz="1400" b="1" dirty="0">
              <a:solidFill>
                <a:srgbClr val="292934"/>
              </a:solidFill>
            </a:endParaRPr>
          </a:p>
        </p:txBody>
      </p:sp>
    </p:spTree>
    <p:extLst>
      <p:ext uri="{BB962C8B-B14F-4D97-AF65-F5344CB8AC3E}">
        <p14:creationId xmlns:p14="http://schemas.microsoft.com/office/powerpoint/2010/main" val="1925312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1 Marcador de contenido"/>
          <p:cNvGraphicFramePr>
            <a:graphicFrameLocks/>
          </p:cNvGraphicFramePr>
          <p:nvPr>
            <p:extLst>
              <p:ext uri="{D42A27DB-BD31-4B8C-83A1-F6EECF244321}">
                <p14:modId xmlns:p14="http://schemas.microsoft.com/office/powerpoint/2010/main" val="2020918936"/>
              </p:ext>
            </p:extLst>
          </p:nvPr>
        </p:nvGraphicFramePr>
        <p:xfrm>
          <a:off x="539552" y="3639585"/>
          <a:ext cx="8229600"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8" name="7 Rectángulo"/>
          <p:cNvSpPr/>
          <p:nvPr/>
        </p:nvSpPr>
        <p:spPr>
          <a:xfrm>
            <a:off x="0" y="6021288"/>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125760"/>
            <a:ext cx="8229600" cy="1143000"/>
          </a:xfrm>
        </p:spPr>
        <p:txBody>
          <a:bodyPr>
            <a:normAutofit/>
          </a:bodyPr>
          <a:lstStyle/>
          <a:p>
            <a:r>
              <a:rPr lang="es-MX" sz="2800" dirty="0" smtClean="0"/>
              <a:t>Población alojada por Unidad </a:t>
            </a:r>
            <a:br>
              <a:rPr lang="es-MX" sz="2800" dirty="0" smtClean="0"/>
            </a:br>
            <a:r>
              <a:rPr lang="es-MX" sz="1400" dirty="0" smtClean="0"/>
              <a:t>Expresada en números absolutos.</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3246221056"/>
              </p:ext>
            </p:extLst>
          </p:nvPr>
        </p:nvGraphicFramePr>
        <p:xfrm>
          <a:off x="467544" y="1844824"/>
          <a:ext cx="8424936" cy="1800200"/>
        </p:xfrm>
        <a:graphic>
          <a:graphicData uri="http://schemas.openxmlformats.org/drawingml/2006/chart">
            <c:chart xmlns:c="http://schemas.openxmlformats.org/drawingml/2006/chart" xmlns:r="http://schemas.openxmlformats.org/officeDocument/2006/relationships" r:id="rId3"/>
          </a:graphicData>
        </a:graphic>
      </p:graphicFrame>
      <p:sp>
        <p:nvSpPr>
          <p:cNvPr id="5" name="4 Llamada con línea 1"/>
          <p:cNvSpPr/>
          <p:nvPr/>
        </p:nvSpPr>
        <p:spPr>
          <a:xfrm>
            <a:off x="531684" y="1268760"/>
            <a:ext cx="711067" cy="360040"/>
          </a:xfrm>
          <a:prstGeom prst="borderCallout1">
            <a:avLst>
              <a:gd name="adj1" fmla="val 111344"/>
              <a:gd name="adj2" fmla="val 51540"/>
              <a:gd name="adj3" fmla="val 160120"/>
              <a:gd name="adj4" fmla="val 50780"/>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smtClean="0"/>
              <a:t>19% del total</a:t>
            </a:r>
            <a:endParaRPr lang="es-AR" sz="1000" dirty="0"/>
          </a:p>
        </p:txBody>
      </p:sp>
      <p:sp>
        <p:nvSpPr>
          <p:cNvPr id="6" name="5 Llamada con línea 1"/>
          <p:cNvSpPr/>
          <p:nvPr/>
        </p:nvSpPr>
        <p:spPr>
          <a:xfrm>
            <a:off x="1331640" y="1484784"/>
            <a:ext cx="648072" cy="351656"/>
          </a:xfrm>
          <a:prstGeom prst="borderCallout1">
            <a:avLst>
              <a:gd name="adj1" fmla="val 103405"/>
              <a:gd name="adj2" fmla="val 49558"/>
              <a:gd name="adj3" fmla="val 161497"/>
              <a:gd name="adj4" fmla="val 3287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15% del total</a:t>
            </a:r>
            <a:endParaRPr lang="es-AR" sz="900" dirty="0"/>
          </a:p>
        </p:txBody>
      </p:sp>
      <p:sp>
        <p:nvSpPr>
          <p:cNvPr id="10" name="9 Llamada con línea 1"/>
          <p:cNvSpPr/>
          <p:nvPr/>
        </p:nvSpPr>
        <p:spPr>
          <a:xfrm>
            <a:off x="2555776" y="1448780"/>
            <a:ext cx="648072" cy="351656"/>
          </a:xfrm>
          <a:prstGeom prst="borderCallout1">
            <a:avLst>
              <a:gd name="adj1" fmla="val 103405"/>
              <a:gd name="adj2" fmla="val 49558"/>
              <a:gd name="adj3" fmla="val 161497"/>
              <a:gd name="adj4" fmla="val 3287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16% del total</a:t>
            </a:r>
            <a:endParaRPr lang="es-AR" sz="900" dirty="0"/>
          </a:p>
        </p:txBody>
      </p:sp>
      <p:sp>
        <p:nvSpPr>
          <p:cNvPr id="13" name="12 Llamada con línea 1"/>
          <p:cNvSpPr/>
          <p:nvPr/>
        </p:nvSpPr>
        <p:spPr>
          <a:xfrm>
            <a:off x="6516216" y="4095556"/>
            <a:ext cx="576064" cy="351656"/>
          </a:xfrm>
          <a:prstGeom prst="borderCallout1">
            <a:avLst>
              <a:gd name="adj1" fmla="val 103405"/>
              <a:gd name="adj2" fmla="val 49558"/>
              <a:gd name="adj3" fmla="val 161497"/>
              <a:gd name="adj4" fmla="val -8281"/>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t>5</a:t>
            </a:r>
            <a:r>
              <a:rPr lang="es-MX" sz="900" dirty="0" smtClean="0"/>
              <a:t>% del total</a:t>
            </a:r>
            <a:endParaRPr lang="es-AR" sz="900" dirty="0"/>
          </a:p>
        </p:txBody>
      </p:sp>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15" name="14 Rectángulo"/>
          <p:cNvSpPr/>
          <p:nvPr/>
        </p:nvSpPr>
        <p:spPr>
          <a:xfrm>
            <a:off x="1800217" y="3629299"/>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Salta</a:t>
            </a:r>
            <a:endParaRPr lang="es-AR" sz="800" dirty="0"/>
          </a:p>
        </p:txBody>
      </p:sp>
      <p:sp>
        <p:nvSpPr>
          <p:cNvPr id="16" name="15 Rectángulo"/>
          <p:cNvSpPr/>
          <p:nvPr/>
        </p:nvSpPr>
        <p:spPr>
          <a:xfrm>
            <a:off x="2411760" y="3629299"/>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CABA</a:t>
            </a:r>
            <a:endParaRPr lang="es-AR" sz="700" dirty="0"/>
          </a:p>
        </p:txBody>
      </p:sp>
      <p:sp>
        <p:nvSpPr>
          <p:cNvPr id="17" name="16 Rectángulo"/>
          <p:cNvSpPr/>
          <p:nvPr/>
        </p:nvSpPr>
        <p:spPr>
          <a:xfrm>
            <a:off x="3518660"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Sta</a:t>
            </a:r>
            <a:r>
              <a:rPr lang="es-MX" sz="700" dirty="0" smtClean="0"/>
              <a:t> Rosa</a:t>
            </a:r>
            <a:endParaRPr lang="es-AR" sz="700" dirty="0"/>
          </a:p>
        </p:txBody>
      </p:sp>
      <p:sp>
        <p:nvSpPr>
          <p:cNvPr id="18" name="17 Rectángulo"/>
          <p:cNvSpPr/>
          <p:nvPr/>
        </p:nvSpPr>
        <p:spPr>
          <a:xfrm>
            <a:off x="4140854"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Gral. Roca</a:t>
            </a:r>
            <a:endParaRPr lang="es-AR" sz="700" dirty="0"/>
          </a:p>
        </p:txBody>
      </p:sp>
      <p:sp>
        <p:nvSpPr>
          <p:cNvPr id="19" name="18 Rectángulo"/>
          <p:cNvSpPr/>
          <p:nvPr/>
        </p:nvSpPr>
        <p:spPr>
          <a:xfrm>
            <a:off x="4751422"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a:t>
            </a:r>
            <a:endParaRPr lang="es-AR" sz="700" dirty="0"/>
          </a:p>
        </p:txBody>
      </p:sp>
      <p:sp>
        <p:nvSpPr>
          <p:cNvPr id="20" name="19 Rectángulo"/>
          <p:cNvSpPr/>
          <p:nvPr/>
        </p:nvSpPr>
        <p:spPr>
          <a:xfrm>
            <a:off x="5331946" y="3629299"/>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endParaRPr lang="es-AR" sz="600" dirty="0"/>
          </a:p>
        </p:txBody>
      </p:sp>
      <p:sp>
        <p:nvSpPr>
          <p:cNvPr id="21" name="20 Rectángulo"/>
          <p:cNvSpPr/>
          <p:nvPr/>
        </p:nvSpPr>
        <p:spPr>
          <a:xfrm>
            <a:off x="5974092"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22" name="21 Rectángulo"/>
          <p:cNvSpPr/>
          <p:nvPr/>
        </p:nvSpPr>
        <p:spPr>
          <a:xfrm>
            <a:off x="6563248"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Neuquén</a:t>
            </a:r>
            <a:endParaRPr lang="es-AR" sz="600" dirty="0"/>
          </a:p>
        </p:txBody>
      </p:sp>
      <p:sp>
        <p:nvSpPr>
          <p:cNvPr id="23" name="22 Rectángulo"/>
          <p:cNvSpPr/>
          <p:nvPr/>
        </p:nvSpPr>
        <p:spPr>
          <a:xfrm>
            <a:off x="7161626"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Formosa</a:t>
            </a:r>
            <a:endParaRPr lang="es-AR" sz="600" dirty="0"/>
          </a:p>
        </p:txBody>
      </p:sp>
      <p:sp>
        <p:nvSpPr>
          <p:cNvPr id="24" name="23 Rectángulo"/>
          <p:cNvSpPr/>
          <p:nvPr/>
        </p:nvSpPr>
        <p:spPr>
          <a:xfrm>
            <a:off x="7745417"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endParaRPr lang="es-AR" sz="600" dirty="0"/>
          </a:p>
        </p:txBody>
      </p:sp>
      <p:sp>
        <p:nvSpPr>
          <p:cNvPr id="25" name="24 Rectángulo"/>
          <p:cNvSpPr/>
          <p:nvPr/>
        </p:nvSpPr>
        <p:spPr>
          <a:xfrm>
            <a:off x="8325042" y="3629299"/>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AR" sz="600" dirty="0"/>
          </a:p>
        </p:txBody>
      </p:sp>
      <p:sp>
        <p:nvSpPr>
          <p:cNvPr id="26" name="25 Rectángulo"/>
          <p:cNvSpPr/>
          <p:nvPr/>
        </p:nvSpPr>
        <p:spPr>
          <a:xfrm>
            <a:off x="725037" y="5506521"/>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27" name="26 Rectángulo"/>
          <p:cNvSpPr/>
          <p:nvPr/>
        </p:nvSpPr>
        <p:spPr>
          <a:xfrm>
            <a:off x="1239374" y="550652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Esquel</a:t>
            </a:r>
            <a:endParaRPr lang="es-AR" sz="700" dirty="0"/>
          </a:p>
        </p:txBody>
      </p:sp>
      <p:sp>
        <p:nvSpPr>
          <p:cNvPr id="28" name="27 Rectángulo"/>
          <p:cNvSpPr/>
          <p:nvPr/>
        </p:nvSpPr>
        <p:spPr>
          <a:xfrm>
            <a:off x="1760643" y="550652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a:t>
            </a:r>
            <a:endParaRPr lang="es-AR" sz="700" dirty="0"/>
          </a:p>
        </p:txBody>
      </p:sp>
      <p:sp>
        <p:nvSpPr>
          <p:cNvPr id="29" name="28 Rectángulo"/>
          <p:cNvSpPr/>
          <p:nvPr/>
        </p:nvSpPr>
        <p:spPr>
          <a:xfrm>
            <a:off x="2311177" y="550652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0" name="29 Rectángulo"/>
          <p:cNvSpPr/>
          <p:nvPr/>
        </p:nvSpPr>
        <p:spPr>
          <a:xfrm>
            <a:off x="2846956" y="5506521"/>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Candelaria</a:t>
            </a:r>
            <a:endParaRPr lang="es-AR" sz="600" dirty="0"/>
          </a:p>
        </p:txBody>
      </p:sp>
      <p:sp>
        <p:nvSpPr>
          <p:cNvPr id="31" name="30 Rectángulo"/>
          <p:cNvSpPr/>
          <p:nvPr/>
        </p:nvSpPr>
        <p:spPr>
          <a:xfrm>
            <a:off x="3327564" y="5506521"/>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Pre egreso. CABA</a:t>
            </a:r>
            <a:endParaRPr lang="es-AR" sz="600" dirty="0"/>
          </a:p>
        </p:txBody>
      </p:sp>
      <p:sp>
        <p:nvSpPr>
          <p:cNvPr id="32" name="31 Rectángulo"/>
          <p:cNvSpPr/>
          <p:nvPr/>
        </p:nvSpPr>
        <p:spPr>
          <a:xfrm>
            <a:off x="3990684" y="5506521"/>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33" name="32 Rectángulo"/>
          <p:cNvSpPr/>
          <p:nvPr/>
        </p:nvSpPr>
        <p:spPr>
          <a:xfrm>
            <a:off x="4506369" y="5506521"/>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endParaRPr lang="es-AR" sz="600" dirty="0"/>
          </a:p>
        </p:txBody>
      </p:sp>
      <p:sp>
        <p:nvSpPr>
          <p:cNvPr id="34" name="33 Rectángulo"/>
          <p:cNvSpPr/>
          <p:nvPr/>
        </p:nvSpPr>
        <p:spPr>
          <a:xfrm>
            <a:off x="5024107" y="550652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35" name="34 Rectángulo"/>
          <p:cNvSpPr/>
          <p:nvPr/>
        </p:nvSpPr>
        <p:spPr>
          <a:xfrm>
            <a:off x="5566500" y="550652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6" name="35 Rectángulo"/>
          <p:cNvSpPr/>
          <p:nvPr/>
        </p:nvSpPr>
        <p:spPr>
          <a:xfrm>
            <a:off x="6086758" y="565892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37" name="36 Rectángulo"/>
          <p:cNvSpPr/>
          <p:nvPr/>
        </p:nvSpPr>
        <p:spPr>
          <a:xfrm>
            <a:off x="6651832" y="5513091"/>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Pico</a:t>
            </a:r>
            <a:endParaRPr lang="es-AR" sz="600" dirty="0"/>
          </a:p>
        </p:txBody>
      </p:sp>
      <p:sp>
        <p:nvSpPr>
          <p:cNvPr id="38" name="37 Rectángulo"/>
          <p:cNvSpPr/>
          <p:nvPr/>
        </p:nvSpPr>
        <p:spPr>
          <a:xfrm>
            <a:off x="7208103" y="551399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39" name="38 Rectángulo"/>
          <p:cNvSpPr/>
          <p:nvPr/>
        </p:nvSpPr>
        <p:spPr>
          <a:xfrm>
            <a:off x="7700851" y="551490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0" name="39 Rectángulo"/>
          <p:cNvSpPr/>
          <p:nvPr/>
        </p:nvSpPr>
        <p:spPr>
          <a:xfrm>
            <a:off x="8244159" y="551490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endParaRPr lang="es-AR" sz="600" dirty="0"/>
          </a:p>
        </p:txBody>
      </p:sp>
      <p:sp>
        <p:nvSpPr>
          <p:cNvPr id="41" name="40 Rectángulo"/>
          <p:cNvSpPr/>
          <p:nvPr/>
        </p:nvSpPr>
        <p:spPr>
          <a:xfrm>
            <a:off x="660269" y="3629299"/>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2" name="41 Rectángulo"/>
          <p:cNvSpPr/>
          <p:nvPr/>
        </p:nvSpPr>
        <p:spPr>
          <a:xfrm>
            <a:off x="1215521" y="3629299"/>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43" name="42 Rectángulo"/>
          <p:cNvSpPr/>
          <p:nvPr/>
        </p:nvSpPr>
        <p:spPr>
          <a:xfrm>
            <a:off x="3014426" y="3629299"/>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5" name="2 Marcador de contenido"/>
          <p:cNvSpPr txBox="1">
            <a:spLocks/>
          </p:cNvSpPr>
          <p:nvPr/>
        </p:nvSpPr>
        <p:spPr>
          <a:xfrm>
            <a:off x="4463109" y="764704"/>
            <a:ext cx="4645395" cy="637531"/>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lgn="ctr"/>
            <a:r>
              <a:rPr lang="es-MX" sz="1400" dirty="0" smtClean="0"/>
              <a:t>Población penal al 31/01/2014: </a:t>
            </a:r>
            <a:r>
              <a:rPr lang="es-MX" sz="1400" b="1" dirty="0" smtClean="0">
                <a:solidFill>
                  <a:schemeClr val="accent6">
                    <a:lumMod val="75000"/>
                  </a:schemeClr>
                </a:solidFill>
              </a:rPr>
              <a:t>9.795</a:t>
            </a:r>
            <a:r>
              <a:rPr lang="es-MX" sz="1800" dirty="0" smtClean="0">
                <a:solidFill>
                  <a:schemeClr val="accent6">
                    <a:lumMod val="75000"/>
                  </a:schemeClr>
                </a:solidFill>
              </a:rPr>
              <a:t> </a:t>
            </a:r>
            <a:r>
              <a:rPr lang="es-MX" sz="1400" dirty="0" smtClean="0"/>
              <a:t>personas</a:t>
            </a:r>
            <a:r>
              <a:rPr lang="es-MX" sz="1100" dirty="0" smtClean="0"/>
              <a:t> </a:t>
            </a:r>
            <a:endParaRPr lang="es-AR" sz="1200" dirty="0"/>
          </a:p>
        </p:txBody>
      </p:sp>
      <p:sp>
        <p:nvSpPr>
          <p:cNvPr id="44" name="43 CuadroTexto"/>
          <p:cNvSpPr txBox="1"/>
          <p:nvPr/>
        </p:nvSpPr>
        <p:spPr>
          <a:xfrm>
            <a:off x="179512" y="6156593"/>
            <a:ext cx="8640960" cy="584775"/>
          </a:xfrm>
          <a:prstGeom prst="rect">
            <a:avLst/>
          </a:prstGeom>
          <a:noFill/>
        </p:spPr>
        <p:txBody>
          <a:bodyPr wrap="square" rtlCol="0">
            <a:spAutoFit/>
          </a:bodyPr>
          <a:lstStyle/>
          <a:p>
            <a:r>
              <a:rPr lang="es-MX" sz="1600" b="1" dirty="0" smtClean="0">
                <a:solidFill>
                  <a:schemeClr val="bg1"/>
                </a:solidFill>
              </a:rPr>
              <a:t>El CPFI (Ezeiza), el CPFII (Marcos Paz) y el CPF CABA (Devoto) suman el 50% del total de población penal en el SPF.</a:t>
            </a:r>
            <a:endParaRPr lang="es-AR" sz="1600" b="1" dirty="0">
              <a:solidFill>
                <a:schemeClr val="bg1"/>
              </a:solidFill>
            </a:endParaRPr>
          </a:p>
        </p:txBody>
      </p:sp>
    </p:spTree>
    <p:extLst>
      <p:ext uri="{BB962C8B-B14F-4D97-AF65-F5344CB8AC3E}">
        <p14:creationId xmlns:p14="http://schemas.microsoft.com/office/powerpoint/2010/main" val="1760920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1 Marcador de contenido"/>
          <p:cNvGraphicFramePr>
            <a:graphicFrameLocks/>
          </p:cNvGraphicFramePr>
          <p:nvPr>
            <p:extLst>
              <p:ext uri="{D42A27DB-BD31-4B8C-83A1-F6EECF244321}">
                <p14:modId xmlns:p14="http://schemas.microsoft.com/office/powerpoint/2010/main" val="2931062160"/>
              </p:ext>
            </p:extLst>
          </p:nvPr>
        </p:nvGraphicFramePr>
        <p:xfrm>
          <a:off x="457200" y="3567577"/>
          <a:ext cx="8311952"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8" name="7 Rectángulo"/>
          <p:cNvSpPr/>
          <p:nvPr/>
        </p:nvSpPr>
        <p:spPr>
          <a:xfrm>
            <a:off x="0" y="6021288"/>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125760"/>
            <a:ext cx="8229600" cy="1143000"/>
          </a:xfrm>
        </p:spPr>
        <p:txBody>
          <a:bodyPr>
            <a:normAutofit/>
          </a:bodyPr>
          <a:lstStyle/>
          <a:p>
            <a:r>
              <a:rPr lang="es-MX" sz="2800" dirty="0" smtClean="0"/>
              <a:t>Población alojada por Unidad </a:t>
            </a:r>
            <a:br>
              <a:rPr lang="es-MX" sz="2800" dirty="0" smtClean="0"/>
            </a:br>
            <a:r>
              <a:rPr lang="es-MX" sz="1400" dirty="0" smtClean="0"/>
              <a:t>Comparación respecto a mes anterior. </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1529139820"/>
              </p:ext>
            </p:extLst>
          </p:nvPr>
        </p:nvGraphicFramePr>
        <p:xfrm>
          <a:off x="467544" y="1556792"/>
          <a:ext cx="8424936" cy="2016224"/>
        </p:xfrm>
        <a:graphic>
          <a:graphicData uri="http://schemas.openxmlformats.org/drawingml/2006/chart">
            <c:chart xmlns:c="http://schemas.openxmlformats.org/drawingml/2006/chart" xmlns:r="http://schemas.openxmlformats.org/officeDocument/2006/relationships" r:id="rId3"/>
          </a:graphicData>
        </a:graphic>
      </p:graphicFrame>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15" name="14 Rectángulo"/>
          <p:cNvSpPr/>
          <p:nvPr/>
        </p:nvSpPr>
        <p:spPr>
          <a:xfrm>
            <a:off x="1800217" y="355312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Salta</a:t>
            </a:r>
            <a:endParaRPr lang="es-AR" sz="800" dirty="0"/>
          </a:p>
        </p:txBody>
      </p:sp>
      <p:sp>
        <p:nvSpPr>
          <p:cNvPr id="16" name="15 Rectángulo"/>
          <p:cNvSpPr/>
          <p:nvPr/>
        </p:nvSpPr>
        <p:spPr>
          <a:xfrm>
            <a:off x="2411760" y="355312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CABA</a:t>
            </a:r>
            <a:endParaRPr lang="es-AR" sz="700" dirty="0"/>
          </a:p>
        </p:txBody>
      </p:sp>
      <p:sp>
        <p:nvSpPr>
          <p:cNvPr id="17" name="16 Rectángulo"/>
          <p:cNvSpPr/>
          <p:nvPr/>
        </p:nvSpPr>
        <p:spPr>
          <a:xfrm>
            <a:off x="3518660"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Sta</a:t>
            </a:r>
            <a:r>
              <a:rPr lang="es-MX" sz="700" dirty="0" smtClean="0"/>
              <a:t> Rosa</a:t>
            </a:r>
            <a:endParaRPr lang="es-AR" sz="700" dirty="0"/>
          </a:p>
        </p:txBody>
      </p:sp>
      <p:sp>
        <p:nvSpPr>
          <p:cNvPr id="18" name="17 Rectángulo"/>
          <p:cNvSpPr/>
          <p:nvPr/>
        </p:nvSpPr>
        <p:spPr>
          <a:xfrm>
            <a:off x="4140854"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Gral. Roca</a:t>
            </a:r>
            <a:endParaRPr lang="es-AR" sz="700" dirty="0"/>
          </a:p>
        </p:txBody>
      </p:sp>
      <p:sp>
        <p:nvSpPr>
          <p:cNvPr id="19" name="18 Rectángulo"/>
          <p:cNvSpPr/>
          <p:nvPr/>
        </p:nvSpPr>
        <p:spPr>
          <a:xfrm>
            <a:off x="4751422"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a:t>
            </a:r>
            <a:endParaRPr lang="es-AR" sz="700" dirty="0"/>
          </a:p>
        </p:txBody>
      </p:sp>
      <p:sp>
        <p:nvSpPr>
          <p:cNvPr id="20" name="19 Rectángulo"/>
          <p:cNvSpPr/>
          <p:nvPr/>
        </p:nvSpPr>
        <p:spPr>
          <a:xfrm>
            <a:off x="5331946" y="3553128"/>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endParaRPr lang="es-AR" sz="600" dirty="0"/>
          </a:p>
        </p:txBody>
      </p:sp>
      <p:sp>
        <p:nvSpPr>
          <p:cNvPr id="21" name="20 Rectángulo"/>
          <p:cNvSpPr/>
          <p:nvPr/>
        </p:nvSpPr>
        <p:spPr>
          <a:xfrm>
            <a:off x="5974092"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22" name="21 Rectángulo"/>
          <p:cNvSpPr/>
          <p:nvPr/>
        </p:nvSpPr>
        <p:spPr>
          <a:xfrm>
            <a:off x="6563248"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Neuquén</a:t>
            </a:r>
            <a:endParaRPr lang="es-AR" sz="600" dirty="0"/>
          </a:p>
        </p:txBody>
      </p:sp>
      <p:sp>
        <p:nvSpPr>
          <p:cNvPr id="23" name="22 Rectángulo"/>
          <p:cNvSpPr/>
          <p:nvPr/>
        </p:nvSpPr>
        <p:spPr>
          <a:xfrm>
            <a:off x="7161626"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Formosa</a:t>
            </a:r>
            <a:endParaRPr lang="es-AR" sz="600" dirty="0"/>
          </a:p>
        </p:txBody>
      </p:sp>
      <p:sp>
        <p:nvSpPr>
          <p:cNvPr id="24" name="23 Rectángulo"/>
          <p:cNvSpPr/>
          <p:nvPr/>
        </p:nvSpPr>
        <p:spPr>
          <a:xfrm>
            <a:off x="7745417"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endParaRPr lang="es-AR" sz="600" dirty="0"/>
          </a:p>
        </p:txBody>
      </p:sp>
      <p:sp>
        <p:nvSpPr>
          <p:cNvPr id="25" name="24 Rectángulo"/>
          <p:cNvSpPr/>
          <p:nvPr/>
        </p:nvSpPr>
        <p:spPr>
          <a:xfrm>
            <a:off x="8325042" y="355312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AR" sz="600" dirty="0"/>
          </a:p>
        </p:txBody>
      </p:sp>
      <p:sp>
        <p:nvSpPr>
          <p:cNvPr id="26" name="25 Rectángulo"/>
          <p:cNvSpPr/>
          <p:nvPr/>
        </p:nvSpPr>
        <p:spPr>
          <a:xfrm>
            <a:off x="640135"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27" name="26 Rectángulo"/>
          <p:cNvSpPr/>
          <p:nvPr/>
        </p:nvSpPr>
        <p:spPr>
          <a:xfrm>
            <a:off x="1154472"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Esquel</a:t>
            </a:r>
            <a:endParaRPr lang="es-AR" sz="700" dirty="0"/>
          </a:p>
        </p:txBody>
      </p:sp>
      <p:sp>
        <p:nvSpPr>
          <p:cNvPr id="28" name="27 Rectángulo"/>
          <p:cNvSpPr/>
          <p:nvPr/>
        </p:nvSpPr>
        <p:spPr>
          <a:xfrm>
            <a:off x="1675741" y="5439785"/>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a:t>
            </a:r>
            <a:endParaRPr lang="es-AR" sz="700" dirty="0"/>
          </a:p>
        </p:txBody>
      </p:sp>
      <p:sp>
        <p:nvSpPr>
          <p:cNvPr id="29" name="28 Rectángulo"/>
          <p:cNvSpPr/>
          <p:nvPr/>
        </p:nvSpPr>
        <p:spPr>
          <a:xfrm>
            <a:off x="2226275"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0" name="29 Rectángulo"/>
          <p:cNvSpPr/>
          <p:nvPr/>
        </p:nvSpPr>
        <p:spPr>
          <a:xfrm>
            <a:off x="2762054"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Candelaria</a:t>
            </a:r>
            <a:endParaRPr lang="es-AR" sz="600" dirty="0"/>
          </a:p>
        </p:txBody>
      </p:sp>
      <p:sp>
        <p:nvSpPr>
          <p:cNvPr id="31" name="30 Rectángulo"/>
          <p:cNvSpPr/>
          <p:nvPr/>
        </p:nvSpPr>
        <p:spPr>
          <a:xfrm>
            <a:off x="3242662" y="5439785"/>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Pre egreso. CABA</a:t>
            </a:r>
            <a:endParaRPr lang="es-AR" sz="600" dirty="0"/>
          </a:p>
        </p:txBody>
      </p:sp>
      <p:sp>
        <p:nvSpPr>
          <p:cNvPr id="32" name="31 Rectángulo"/>
          <p:cNvSpPr/>
          <p:nvPr/>
        </p:nvSpPr>
        <p:spPr>
          <a:xfrm>
            <a:off x="3905782"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33" name="32 Rectángulo"/>
          <p:cNvSpPr/>
          <p:nvPr/>
        </p:nvSpPr>
        <p:spPr>
          <a:xfrm>
            <a:off x="4421467"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endParaRPr lang="es-AR" sz="600" dirty="0"/>
          </a:p>
        </p:txBody>
      </p:sp>
      <p:sp>
        <p:nvSpPr>
          <p:cNvPr id="34" name="33 Rectángulo"/>
          <p:cNvSpPr/>
          <p:nvPr/>
        </p:nvSpPr>
        <p:spPr>
          <a:xfrm>
            <a:off x="4939205"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35" name="34 Rectángulo"/>
          <p:cNvSpPr/>
          <p:nvPr/>
        </p:nvSpPr>
        <p:spPr>
          <a:xfrm>
            <a:off x="5481598" y="54345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6" name="35 Rectángulo"/>
          <p:cNvSpPr/>
          <p:nvPr/>
        </p:nvSpPr>
        <p:spPr>
          <a:xfrm>
            <a:off x="6086758" y="55869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37" name="36 Rectángulo"/>
          <p:cNvSpPr/>
          <p:nvPr/>
        </p:nvSpPr>
        <p:spPr>
          <a:xfrm>
            <a:off x="6651832" y="544108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Pico</a:t>
            </a:r>
            <a:endParaRPr lang="es-AR" sz="600" dirty="0"/>
          </a:p>
        </p:txBody>
      </p:sp>
      <p:sp>
        <p:nvSpPr>
          <p:cNvPr id="38" name="37 Rectángulo"/>
          <p:cNvSpPr/>
          <p:nvPr/>
        </p:nvSpPr>
        <p:spPr>
          <a:xfrm>
            <a:off x="7208103" y="5441990"/>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39" name="38 Rectángulo"/>
          <p:cNvSpPr/>
          <p:nvPr/>
        </p:nvSpPr>
        <p:spPr>
          <a:xfrm>
            <a:off x="7700851" y="544289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0" name="39 Rectángulo"/>
          <p:cNvSpPr/>
          <p:nvPr/>
        </p:nvSpPr>
        <p:spPr>
          <a:xfrm>
            <a:off x="8244159" y="544289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endParaRPr lang="es-AR" sz="600" dirty="0"/>
          </a:p>
        </p:txBody>
      </p:sp>
      <p:sp>
        <p:nvSpPr>
          <p:cNvPr id="41" name="40 Rectángulo"/>
          <p:cNvSpPr/>
          <p:nvPr/>
        </p:nvSpPr>
        <p:spPr>
          <a:xfrm>
            <a:off x="660269" y="355312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2" name="41 Rectángulo"/>
          <p:cNvSpPr/>
          <p:nvPr/>
        </p:nvSpPr>
        <p:spPr>
          <a:xfrm>
            <a:off x="1215521" y="3553128"/>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43" name="42 Rectángulo"/>
          <p:cNvSpPr/>
          <p:nvPr/>
        </p:nvSpPr>
        <p:spPr>
          <a:xfrm>
            <a:off x="3014426" y="355312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5" name="44 CuadroTexto"/>
          <p:cNvSpPr txBox="1"/>
          <p:nvPr/>
        </p:nvSpPr>
        <p:spPr>
          <a:xfrm>
            <a:off x="179512" y="6156593"/>
            <a:ext cx="8640960" cy="584775"/>
          </a:xfrm>
          <a:prstGeom prst="rect">
            <a:avLst/>
          </a:prstGeom>
          <a:noFill/>
        </p:spPr>
        <p:txBody>
          <a:bodyPr wrap="square" rtlCol="0">
            <a:spAutoFit/>
          </a:bodyPr>
          <a:lstStyle/>
          <a:p>
            <a:r>
              <a:rPr lang="es-MX" sz="1600" b="1" dirty="0" smtClean="0">
                <a:solidFill>
                  <a:schemeClr val="bg1"/>
                </a:solidFill>
              </a:rPr>
              <a:t>No se advierten cambios de </a:t>
            </a:r>
            <a:r>
              <a:rPr lang="es-MX" sz="1600" b="1" dirty="0" err="1" smtClean="0">
                <a:solidFill>
                  <a:schemeClr val="bg1"/>
                </a:solidFill>
              </a:rPr>
              <a:t>revelancia</a:t>
            </a:r>
            <a:r>
              <a:rPr lang="es-MX" sz="1600" b="1" dirty="0" smtClean="0">
                <a:solidFill>
                  <a:schemeClr val="bg1"/>
                </a:solidFill>
              </a:rPr>
              <a:t> </a:t>
            </a:r>
            <a:r>
              <a:rPr lang="es-MX" sz="1600" b="1" dirty="0" smtClean="0">
                <a:solidFill>
                  <a:schemeClr val="bg1"/>
                </a:solidFill>
              </a:rPr>
              <a:t>en la cantidad de personas detenidas en las distintas Unidades.   </a:t>
            </a:r>
            <a:endParaRPr lang="es-AR" sz="1600" b="1" dirty="0">
              <a:solidFill>
                <a:schemeClr val="bg1"/>
              </a:solidFill>
            </a:endParaRPr>
          </a:p>
        </p:txBody>
      </p:sp>
    </p:spTree>
    <p:extLst>
      <p:ext uri="{BB962C8B-B14F-4D97-AF65-F5344CB8AC3E}">
        <p14:creationId xmlns:p14="http://schemas.microsoft.com/office/powerpoint/2010/main" val="5268390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3752"/>
            <a:ext cx="8229600" cy="1143000"/>
          </a:xfrm>
        </p:spPr>
        <p:txBody>
          <a:bodyPr>
            <a:normAutofit/>
          </a:bodyPr>
          <a:lstStyle/>
          <a:p>
            <a:r>
              <a:rPr lang="es-MX" sz="2800" dirty="0" smtClean="0"/>
              <a:t>Foco en población femenina</a:t>
            </a:r>
            <a:endParaRPr lang="es-AR" sz="2800" dirty="0"/>
          </a:p>
        </p:txBody>
      </p:sp>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8" name="17 CuadroTexto"/>
          <p:cNvSpPr txBox="1"/>
          <p:nvPr/>
        </p:nvSpPr>
        <p:spPr>
          <a:xfrm>
            <a:off x="179512" y="2132856"/>
            <a:ext cx="4680520" cy="646331"/>
          </a:xfrm>
          <a:prstGeom prst="rect">
            <a:avLst/>
          </a:prstGeom>
          <a:noFill/>
        </p:spPr>
        <p:txBody>
          <a:bodyPr wrap="square" rtlCol="0">
            <a:spAutoFit/>
          </a:bodyPr>
          <a:lstStyle/>
          <a:p>
            <a:pPr algn="ctr"/>
            <a:r>
              <a:rPr lang="es-MX" sz="1200" b="1" spc="-100" dirty="0">
                <a:solidFill>
                  <a:schemeClr val="bg1">
                    <a:lumMod val="50000"/>
                  </a:schemeClr>
                </a:solidFill>
                <a:latin typeface="+mj-lt"/>
                <a:ea typeface="+mj-ea"/>
                <a:cs typeface="+mj-cs"/>
              </a:rPr>
              <a:t>Existe </a:t>
            </a:r>
            <a:r>
              <a:rPr lang="es-MX" sz="1200" b="1" spc="-100" dirty="0" smtClean="0">
                <a:solidFill>
                  <a:schemeClr val="bg1">
                    <a:lumMod val="50000"/>
                  </a:schemeClr>
                </a:solidFill>
                <a:latin typeface="+mj-lt"/>
                <a:ea typeface="+mj-ea"/>
                <a:cs typeface="+mj-cs"/>
              </a:rPr>
              <a:t>una mayor  proporción de mujeres  encarceladas preventivamente en </a:t>
            </a:r>
            <a:r>
              <a:rPr lang="es-MX" sz="1200" b="1" spc="-100" dirty="0">
                <a:solidFill>
                  <a:schemeClr val="bg1">
                    <a:lumMod val="50000"/>
                  </a:schemeClr>
                </a:solidFill>
                <a:latin typeface="+mj-lt"/>
                <a:ea typeface="+mj-ea"/>
                <a:cs typeface="+mj-cs"/>
              </a:rPr>
              <a:t>relación a </a:t>
            </a:r>
            <a:r>
              <a:rPr lang="es-MX" sz="1200" b="1" spc="-100" dirty="0" smtClean="0">
                <a:solidFill>
                  <a:schemeClr val="bg1">
                    <a:lumMod val="50000"/>
                  </a:schemeClr>
                </a:solidFill>
                <a:latin typeface="+mj-lt"/>
                <a:ea typeface="+mj-ea"/>
                <a:cs typeface="+mj-cs"/>
              </a:rPr>
              <a:t> la misma situación para la </a:t>
            </a:r>
            <a:r>
              <a:rPr lang="es-MX" sz="1200" b="1" spc="-100" dirty="0">
                <a:solidFill>
                  <a:schemeClr val="bg1">
                    <a:lumMod val="50000"/>
                  </a:schemeClr>
                </a:solidFill>
                <a:latin typeface="+mj-lt"/>
                <a:ea typeface="+mj-ea"/>
                <a:cs typeface="+mj-cs"/>
              </a:rPr>
              <a:t>población </a:t>
            </a:r>
            <a:r>
              <a:rPr lang="es-MX" sz="1200" b="1" spc="-100" dirty="0" smtClean="0">
                <a:solidFill>
                  <a:schemeClr val="bg1">
                    <a:lumMod val="50000"/>
                  </a:schemeClr>
                </a:solidFill>
                <a:latin typeface="+mj-lt"/>
                <a:ea typeface="+mj-ea"/>
                <a:cs typeface="+mj-cs"/>
              </a:rPr>
              <a:t>general</a:t>
            </a:r>
            <a:r>
              <a:rPr lang="es-MX" sz="1200" spc="-100" dirty="0" smtClean="0">
                <a:solidFill>
                  <a:schemeClr val="bg1">
                    <a:lumMod val="50000"/>
                  </a:schemeClr>
                </a:solidFill>
                <a:latin typeface="+mj-lt"/>
                <a:ea typeface="+mj-ea"/>
                <a:cs typeface="+mj-cs"/>
              </a:rPr>
              <a:t>, </a:t>
            </a:r>
            <a:r>
              <a:rPr lang="es-MX" sz="1200" b="1" spc="-100" dirty="0">
                <a:solidFill>
                  <a:schemeClr val="bg1">
                    <a:lumMod val="50000"/>
                  </a:schemeClr>
                </a:solidFill>
                <a:latin typeface="+mj-lt"/>
                <a:ea typeface="+mj-ea"/>
                <a:cs typeface="+mj-cs"/>
              </a:rPr>
              <a:t>conjunto </a:t>
            </a:r>
            <a:r>
              <a:rPr lang="es-MX" sz="1200" b="1" spc="-100" dirty="0" smtClean="0">
                <a:solidFill>
                  <a:schemeClr val="bg1">
                    <a:lumMod val="50000"/>
                  </a:schemeClr>
                </a:solidFill>
                <a:latin typeface="+mj-lt"/>
                <a:ea typeface="+mj-ea"/>
                <a:cs typeface="+mj-cs"/>
              </a:rPr>
              <a:t> de mujeres que </a:t>
            </a:r>
            <a:r>
              <a:rPr lang="es-MX" sz="1200" b="1" spc="-100" dirty="0">
                <a:solidFill>
                  <a:schemeClr val="bg1">
                    <a:lumMod val="50000"/>
                  </a:schemeClr>
                </a:solidFill>
                <a:latin typeface="+mj-lt"/>
                <a:ea typeface="+mj-ea"/>
                <a:cs typeface="+mj-cs"/>
              </a:rPr>
              <a:t>pasa del 62% </a:t>
            </a:r>
            <a:r>
              <a:rPr lang="es-MX" sz="1200" b="1" spc="-100" dirty="0" smtClean="0">
                <a:solidFill>
                  <a:schemeClr val="bg1">
                    <a:lumMod val="50000"/>
                  </a:schemeClr>
                </a:solidFill>
                <a:latin typeface="+mj-lt"/>
                <a:ea typeface="+mj-ea"/>
                <a:cs typeface="+mj-cs"/>
              </a:rPr>
              <a:t> en diciembre  al </a:t>
            </a:r>
            <a:r>
              <a:rPr lang="es-MX" sz="1200" b="1" spc="-100" dirty="0">
                <a:solidFill>
                  <a:schemeClr val="bg1">
                    <a:lumMod val="50000"/>
                  </a:schemeClr>
                </a:solidFill>
                <a:latin typeface="+mj-lt"/>
                <a:ea typeface="+mj-ea"/>
                <a:cs typeface="+mj-cs"/>
              </a:rPr>
              <a:t>64</a:t>
            </a:r>
            <a:r>
              <a:rPr lang="es-MX" sz="1200" b="1" spc="-100" dirty="0" smtClean="0">
                <a:solidFill>
                  <a:schemeClr val="bg1">
                    <a:lumMod val="50000"/>
                  </a:schemeClr>
                </a:solidFill>
                <a:latin typeface="+mj-lt"/>
                <a:ea typeface="+mj-ea"/>
                <a:cs typeface="+mj-cs"/>
              </a:rPr>
              <a:t>% en enero.  </a:t>
            </a:r>
            <a:endParaRPr lang="es-AR" sz="1200" b="1" spc="-100" dirty="0">
              <a:solidFill>
                <a:schemeClr val="bg1">
                  <a:lumMod val="50000"/>
                </a:schemeClr>
              </a:solidFill>
              <a:latin typeface="+mj-lt"/>
              <a:ea typeface="+mj-ea"/>
              <a:cs typeface="+mj-cs"/>
            </a:endParaRPr>
          </a:p>
        </p:txBody>
      </p:sp>
      <p:graphicFrame>
        <p:nvGraphicFramePr>
          <p:cNvPr id="17" name="11 Marcador de contenido"/>
          <p:cNvGraphicFramePr>
            <a:graphicFrameLocks noGrp="1"/>
          </p:cNvGraphicFramePr>
          <p:nvPr>
            <p:ph idx="1"/>
            <p:extLst>
              <p:ext uri="{D42A27DB-BD31-4B8C-83A1-F6EECF244321}">
                <p14:modId xmlns:p14="http://schemas.microsoft.com/office/powerpoint/2010/main" val="340390826"/>
              </p:ext>
            </p:extLst>
          </p:nvPr>
        </p:nvGraphicFramePr>
        <p:xfrm>
          <a:off x="4283968" y="2051055"/>
          <a:ext cx="3528392" cy="2114396"/>
        </p:xfrm>
        <a:graphic>
          <a:graphicData uri="http://schemas.openxmlformats.org/drawingml/2006/chart">
            <c:chart xmlns:c="http://schemas.openxmlformats.org/drawingml/2006/chart" xmlns:r="http://schemas.openxmlformats.org/officeDocument/2006/relationships" r:id="rId2"/>
          </a:graphicData>
        </a:graphic>
      </p:graphicFrame>
      <p:sp>
        <p:nvSpPr>
          <p:cNvPr id="26" name="25 CuadroTexto"/>
          <p:cNvSpPr txBox="1"/>
          <p:nvPr/>
        </p:nvSpPr>
        <p:spPr>
          <a:xfrm>
            <a:off x="4644008" y="4077652"/>
            <a:ext cx="1538809" cy="215444"/>
          </a:xfrm>
          <a:prstGeom prst="rect">
            <a:avLst/>
          </a:prstGeom>
          <a:noFill/>
        </p:spPr>
        <p:txBody>
          <a:bodyPr wrap="square" rtlCol="0">
            <a:spAutoFit/>
          </a:bodyPr>
          <a:lstStyle/>
          <a:p>
            <a:r>
              <a:rPr lang="es-MX" sz="800" dirty="0" smtClean="0"/>
              <a:t>Base: 9850 personas</a:t>
            </a:r>
            <a:endParaRPr lang="es-AR" sz="800" dirty="0"/>
          </a:p>
        </p:txBody>
      </p:sp>
      <p:sp>
        <p:nvSpPr>
          <p:cNvPr id="27" name="26 CuadroTexto"/>
          <p:cNvSpPr txBox="1"/>
          <p:nvPr/>
        </p:nvSpPr>
        <p:spPr>
          <a:xfrm>
            <a:off x="6444208" y="4077652"/>
            <a:ext cx="1296144" cy="215444"/>
          </a:xfrm>
          <a:prstGeom prst="rect">
            <a:avLst/>
          </a:prstGeom>
          <a:noFill/>
        </p:spPr>
        <p:txBody>
          <a:bodyPr wrap="square" rtlCol="0">
            <a:spAutoFit/>
          </a:bodyPr>
          <a:lstStyle/>
          <a:p>
            <a:r>
              <a:rPr lang="es-MX" sz="800" dirty="0" smtClean="0"/>
              <a:t>Base: 770 mujeres</a:t>
            </a:r>
            <a:endParaRPr lang="es-AR" sz="800" dirty="0"/>
          </a:p>
        </p:txBody>
      </p:sp>
      <p:sp>
        <p:nvSpPr>
          <p:cNvPr id="29" name="1 Título"/>
          <p:cNvSpPr txBox="1">
            <a:spLocks/>
          </p:cNvSpPr>
          <p:nvPr/>
        </p:nvSpPr>
        <p:spPr>
          <a:xfrm>
            <a:off x="377971" y="3342031"/>
            <a:ext cx="3859504" cy="776668"/>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200" b="1" dirty="0" smtClean="0">
                <a:solidFill>
                  <a:schemeClr val="bg1">
                    <a:lumMod val="50000"/>
                  </a:schemeClr>
                </a:solidFill>
              </a:rPr>
              <a:t>Se registran 30 mujeres embarazadas y 40 mujeres que viven con sus hijos en los diferentes penales federales.  </a:t>
            </a:r>
            <a:endParaRPr lang="es-AR" sz="1200" dirty="0">
              <a:solidFill>
                <a:schemeClr val="bg1">
                  <a:lumMod val="50000"/>
                </a:schemeClr>
              </a:solidFill>
            </a:endParaRPr>
          </a:p>
        </p:txBody>
      </p:sp>
      <p:pic>
        <p:nvPicPr>
          <p:cNvPr id="1030" name="Picture 6" descr="http://us.123rf.com/450wm/rclassenlayouts/rclassenlayouts1209/rclassenlayouts120900187/16345658-establecer-icono-simbolo-signo-silla-de-ruedas-portatil-embarazada-muleta-ciego-acceso-para-discapac.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8502" t="61538" r="6840" b="3082"/>
          <a:stretch/>
        </p:blipFill>
        <p:spPr bwMode="auto">
          <a:xfrm>
            <a:off x="179512" y="3526475"/>
            <a:ext cx="306148" cy="439266"/>
          </a:xfrm>
          <a:prstGeom prst="rect">
            <a:avLst/>
          </a:prstGeom>
          <a:noFill/>
          <a:extLst>
            <a:ext uri="{909E8E84-426E-40DD-AFC4-6F175D3DCCD1}">
              <a14:hiddenFill xmlns:a14="http://schemas.microsoft.com/office/drawing/2010/main">
                <a:solidFill>
                  <a:srgbClr val="FFFFFF"/>
                </a:solidFill>
              </a14:hiddenFill>
            </a:ext>
          </a:extLst>
        </p:spPr>
      </p:pic>
      <p:sp>
        <p:nvSpPr>
          <p:cNvPr id="30" name="1 Título"/>
          <p:cNvSpPr txBox="1">
            <a:spLocks/>
          </p:cNvSpPr>
          <p:nvPr/>
        </p:nvSpPr>
        <p:spPr>
          <a:xfrm>
            <a:off x="264568" y="2882601"/>
            <a:ext cx="4086310" cy="43166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200" b="1" dirty="0" smtClean="0">
                <a:solidFill>
                  <a:schemeClr val="accent3"/>
                </a:solidFill>
              </a:rPr>
              <a:t>El 2,7 % de las mujeres presas (21) tienen entre 18 y 21 años , conformando el colectivo de  jóvenes adultas.</a:t>
            </a:r>
            <a:endParaRPr lang="es-AR" sz="1200" b="1" dirty="0">
              <a:solidFill>
                <a:schemeClr val="accent3"/>
              </a:solidFill>
            </a:endParaRPr>
          </a:p>
        </p:txBody>
      </p:sp>
      <p:sp>
        <p:nvSpPr>
          <p:cNvPr id="23" name="1 Título"/>
          <p:cNvSpPr txBox="1">
            <a:spLocks/>
          </p:cNvSpPr>
          <p:nvPr/>
        </p:nvSpPr>
        <p:spPr>
          <a:xfrm>
            <a:off x="399964" y="1196752"/>
            <a:ext cx="8229600" cy="43166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600" dirty="0" smtClean="0">
                <a:solidFill>
                  <a:schemeClr val="bg1">
                    <a:lumMod val="50000"/>
                  </a:schemeClr>
                </a:solidFill>
              </a:rPr>
              <a:t>Según los partes semanales del SPF, al 31 de enero de 2014 son 770 las mujeres alojadas en sus unidades penales. </a:t>
            </a:r>
            <a:endParaRPr lang="es-AR" sz="1600" dirty="0">
              <a:solidFill>
                <a:schemeClr val="bg1">
                  <a:lumMod val="50000"/>
                </a:schemeClr>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3313229447"/>
              </p:ext>
            </p:extLst>
          </p:nvPr>
        </p:nvGraphicFramePr>
        <p:xfrm>
          <a:off x="642466" y="4581128"/>
          <a:ext cx="7416823" cy="1152128"/>
        </p:xfrm>
        <a:graphic>
          <a:graphicData uri="http://schemas.openxmlformats.org/drawingml/2006/table">
            <a:tbl>
              <a:tblPr>
                <a:tableStyleId>{9DCAF9ED-07DC-4A11-8D7F-57B35C25682E}</a:tableStyleId>
              </a:tblPr>
              <a:tblGrid>
                <a:gridCol w="2577553"/>
                <a:gridCol w="847925"/>
                <a:gridCol w="683083"/>
                <a:gridCol w="802976"/>
                <a:gridCol w="770858"/>
                <a:gridCol w="867214"/>
                <a:gridCol w="867214"/>
              </a:tblGrid>
              <a:tr h="306859">
                <a:tc gridSpan="6">
                  <a:txBody>
                    <a:bodyPr/>
                    <a:lstStyle/>
                    <a:p>
                      <a:pPr algn="ctr" fontAlgn="ctr"/>
                      <a:r>
                        <a:rPr lang="es-MX" sz="1000" b="1" i="0" u="none" strike="noStrike" dirty="0" smtClean="0">
                          <a:effectLst/>
                          <a:latin typeface="Arial"/>
                        </a:rPr>
                        <a:t>Distribución de las mujeres en las</a:t>
                      </a:r>
                      <a:r>
                        <a:rPr lang="es-MX" sz="1000" b="1" i="0" u="none" strike="noStrike" baseline="0" dirty="0" smtClean="0">
                          <a:effectLst/>
                          <a:latin typeface="Arial"/>
                        </a:rPr>
                        <a:t> distintas unidades</a:t>
                      </a:r>
                      <a:endParaRPr lang="es-AR" sz="1000" b="1" i="0" u="none" strike="noStrike" dirty="0">
                        <a:effectLst/>
                        <a:latin typeface="Arial"/>
                      </a:endParaRPr>
                    </a:p>
                  </a:txBody>
                  <a:tcPr marL="9525" marR="9525" marT="9525" marB="0" anchor="ctr"/>
                </a:tc>
                <a:tc hMerge="1">
                  <a:txBody>
                    <a:bodyPr/>
                    <a:lstStyle/>
                    <a:p>
                      <a:pPr algn="ctr" fontAlgn="ctr"/>
                      <a:endParaRPr lang="es-AR" sz="800" b="1" i="0" u="none" strike="noStrike" dirty="0">
                        <a:effectLst/>
                        <a:latin typeface="Arial"/>
                      </a:endParaRPr>
                    </a:p>
                  </a:txBody>
                  <a:tcPr marL="9525" marR="9525" marT="9525" marB="0" anchor="ctr"/>
                </a:tc>
                <a:tc hMerge="1">
                  <a:txBody>
                    <a:bodyPr/>
                    <a:lstStyle/>
                    <a:p>
                      <a:pPr algn="ctr" fontAlgn="ctr"/>
                      <a:endParaRPr lang="es-AR" sz="1000" b="1" i="0" u="none" strike="noStrike" dirty="0">
                        <a:effectLst/>
                        <a:latin typeface="Arial"/>
                      </a:endParaRPr>
                    </a:p>
                  </a:txBody>
                  <a:tcPr marL="9525" marR="9525" marT="9525" marB="0" anchor="ctr"/>
                </a:tc>
                <a:tc hMerge="1">
                  <a:txBody>
                    <a:bodyPr/>
                    <a:lstStyle/>
                    <a:p>
                      <a:pPr algn="ctr" fontAlgn="ctr"/>
                      <a:endParaRPr lang="da-DK" sz="800" b="1" i="0" u="none" strike="noStrike" dirty="0">
                        <a:effectLst/>
                        <a:latin typeface="Arial"/>
                      </a:endParaRPr>
                    </a:p>
                  </a:txBody>
                  <a:tcPr marL="9525" marR="9525" marT="9525" marB="0" anchor="ctr"/>
                </a:tc>
                <a:tc hMerge="1">
                  <a:txBody>
                    <a:bodyPr/>
                    <a:lstStyle/>
                    <a:p>
                      <a:pPr algn="ctr" fontAlgn="ctr"/>
                      <a:endParaRPr lang="es-AR" sz="1000" b="1" i="0" u="none" strike="noStrike" dirty="0">
                        <a:effectLst/>
                        <a:latin typeface="Arial"/>
                      </a:endParaRPr>
                    </a:p>
                  </a:txBody>
                  <a:tcPr marL="9525" marR="9525" marT="9525" marB="0" anchor="ctr"/>
                </a:tc>
                <a:tc hMerge="1">
                  <a:txBody>
                    <a:bodyPr/>
                    <a:lstStyle/>
                    <a:p>
                      <a:pPr algn="ctr" fontAlgn="ctr"/>
                      <a:endParaRPr lang="es-AR" sz="1000" b="1" i="0" u="none" strike="noStrike" dirty="0">
                        <a:effectLst/>
                        <a:latin typeface="Arial"/>
                      </a:endParaRPr>
                    </a:p>
                  </a:txBody>
                  <a:tcPr marL="9525" marR="9525" marT="9525" marB="0" anchor="ctr"/>
                </a:tc>
                <a:tc>
                  <a:txBody>
                    <a:bodyPr/>
                    <a:lstStyle/>
                    <a:p>
                      <a:pPr algn="ctr" fontAlgn="ctr"/>
                      <a:r>
                        <a:rPr lang="es-MX" sz="1000" b="1" i="0" u="none" strike="noStrike" dirty="0" smtClean="0">
                          <a:effectLst/>
                          <a:latin typeface="Arial"/>
                        </a:rPr>
                        <a:t>TOTAL</a:t>
                      </a:r>
                      <a:endParaRPr lang="es-AR" sz="1000" b="1" i="0" u="none" strike="noStrike" dirty="0">
                        <a:effectLst/>
                        <a:latin typeface="Arial"/>
                      </a:endParaRPr>
                    </a:p>
                  </a:txBody>
                  <a:tcPr marL="9525" marR="9525" marT="9525" marB="0" anchor="ctr"/>
                </a:tc>
              </a:tr>
              <a:tr h="306859">
                <a:tc>
                  <a:txBody>
                    <a:bodyPr/>
                    <a:lstStyle/>
                    <a:p>
                      <a:pPr algn="ctr" fontAlgn="ctr"/>
                      <a:r>
                        <a:rPr lang="es-AR" sz="1000" u="none" strike="noStrike" dirty="0" smtClean="0">
                          <a:effectLst/>
                        </a:rPr>
                        <a:t>Unidades</a:t>
                      </a:r>
                      <a:endParaRPr lang="es-AR" sz="1000" b="1" i="0" u="none" strike="noStrike" dirty="0">
                        <a:effectLst/>
                        <a:latin typeface="Arial"/>
                      </a:endParaRPr>
                    </a:p>
                  </a:txBody>
                  <a:tcPr marL="9525" marR="9525" marT="9525" marB="0" anchor="ctr"/>
                </a:tc>
                <a:tc>
                  <a:txBody>
                    <a:bodyPr/>
                    <a:lstStyle/>
                    <a:p>
                      <a:pPr algn="ctr" fontAlgn="ctr"/>
                      <a:r>
                        <a:rPr lang="es-AR" sz="700" u="none" strike="noStrike" dirty="0">
                          <a:effectLst/>
                        </a:rPr>
                        <a:t>INST. FED. DE MUJERES CPF  III</a:t>
                      </a:r>
                      <a:endParaRPr lang="es-AR" sz="700" b="1" i="0" u="none" strike="noStrike" dirty="0">
                        <a:effectLst/>
                        <a:latin typeface="Arial"/>
                      </a:endParaRPr>
                    </a:p>
                  </a:txBody>
                  <a:tcPr marL="9525" marR="9525" marT="9525" marB="0" anchor="ctr"/>
                </a:tc>
                <a:tc>
                  <a:txBody>
                    <a:bodyPr/>
                    <a:lstStyle/>
                    <a:p>
                      <a:pPr algn="ctr" fontAlgn="ctr"/>
                      <a:r>
                        <a:rPr lang="es-AR" sz="900" u="none" strike="noStrike" dirty="0">
                          <a:effectLst/>
                        </a:rPr>
                        <a:t>C.P.F. IV</a:t>
                      </a:r>
                      <a:endParaRPr lang="es-AR" sz="900" b="1" i="0" u="none" strike="noStrike" dirty="0">
                        <a:effectLst/>
                        <a:latin typeface="Arial"/>
                      </a:endParaRPr>
                    </a:p>
                  </a:txBody>
                  <a:tcPr marL="9525" marR="9525" marT="9525" marB="0" anchor="ctr"/>
                </a:tc>
                <a:tc>
                  <a:txBody>
                    <a:bodyPr/>
                    <a:lstStyle/>
                    <a:p>
                      <a:pPr algn="ctr" fontAlgn="ctr"/>
                      <a:r>
                        <a:rPr lang="da-DK" sz="700" u="none" strike="noStrike" dirty="0">
                          <a:effectLst/>
                        </a:rPr>
                        <a:t>S.P.M. (MOD. VI - CPF IV)</a:t>
                      </a:r>
                      <a:endParaRPr lang="da-DK" sz="700" b="1" i="0" u="none" strike="noStrike" dirty="0">
                        <a:effectLst/>
                        <a:latin typeface="Arial"/>
                      </a:endParaRPr>
                    </a:p>
                  </a:txBody>
                  <a:tcPr marL="9525" marR="9525" marT="9525" marB="0" anchor="ctr"/>
                </a:tc>
                <a:tc>
                  <a:txBody>
                    <a:bodyPr/>
                    <a:lstStyle/>
                    <a:p>
                      <a:pPr algn="ctr" fontAlgn="ctr"/>
                      <a:r>
                        <a:rPr lang="es-AR" sz="900" u="none" strike="noStrike" dirty="0">
                          <a:effectLst/>
                        </a:rPr>
                        <a:t>U.13</a:t>
                      </a:r>
                      <a:endParaRPr lang="es-AR" sz="900" b="1" i="0" u="none" strike="noStrike" dirty="0">
                        <a:effectLst/>
                        <a:latin typeface="Arial"/>
                      </a:endParaRPr>
                    </a:p>
                  </a:txBody>
                  <a:tcPr marL="9525" marR="9525" marT="9525" marB="0" anchor="ctr"/>
                </a:tc>
                <a:tc>
                  <a:txBody>
                    <a:bodyPr/>
                    <a:lstStyle/>
                    <a:p>
                      <a:pPr algn="ctr" fontAlgn="ctr"/>
                      <a:r>
                        <a:rPr lang="es-AR" sz="900" u="none" strike="noStrike" dirty="0">
                          <a:effectLst/>
                        </a:rPr>
                        <a:t>U.31</a:t>
                      </a:r>
                      <a:endParaRPr lang="es-AR" sz="900" b="1" i="0" u="none" strike="noStrike" dirty="0">
                        <a:effectLst/>
                        <a:latin typeface="Arial"/>
                      </a:endParaRPr>
                    </a:p>
                  </a:txBody>
                  <a:tcPr marL="9525" marR="9525" marT="9525" marB="0" anchor="ctr"/>
                </a:tc>
                <a:tc rowSpan="2">
                  <a:txBody>
                    <a:bodyPr/>
                    <a:lstStyle/>
                    <a:p>
                      <a:pPr algn="ctr" fontAlgn="ctr"/>
                      <a:r>
                        <a:rPr lang="es-MX" sz="1000" b="1" i="0" u="none" strike="noStrike" dirty="0" smtClean="0">
                          <a:effectLst/>
                          <a:latin typeface="Arial"/>
                        </a:rPr>
                        <a:t>770</a:t>
                      </a:r>
                      <a:endParaRPr lang="es-AR" sz="1000" b="1" i="0" u="none" strike="noStrike" dirty="0">
                        <a:effectLst/>
                        <a:latin typeface="Arial"/>
                      </a:endParaRPr>
                    </a:p>
                  </a:txBody>
                  <a:tcPr marL="9525" marR="9525" marT="9525" marB="0" anchor="ctr"/>
                </a:tc>
              </a:tr>
              <a:tr h="269205">
                <a:tc>
                  <a:txBody>
                    <a:bodyPr/>
                    <a:lstStyle/>
                    <a:p>
                      <a:pPr algn="ctr" fontAlgn="ctr"/>
                      <a:r>
                        <a:rPr lang="es-AR" sz="1000" u="none" strike="noStrike" dirty="0">
                          <a:effectLst/>
                        </a:rPr>
                        <a:t> </a:t>
                      </a:r>
                      <a:r>
                        <a:rPr lang="es-AR" sz="1000" u="none" strike="noStrike" dirty="0" smtClean="0">
                          <a:effectLst/>
                        </a:rPr>
                        <a:t>Cantidad de mujeres alojadas</a:t>
                      </a:r>
                      <a:endParaRPr lang="es-AR" sz="1000" b="1" i="0" u="none" strike="noStrike" dirty="0">
                        <a:effectLst/>
                        <a:latin typeface="Arial"/>
                      </a:endParaRPr>
                    </a:p>
                  </a:txBody>
                  <a:tcPr marL="9525" marR="9525" marT="9525" marB="0" anchor="ctr"/>
                </a:tc>
                <a:tc>
                  <a:txBody>
                    <a:bodyPr/>
                    <a:lstStyle/>
                    <a:p>
                      <a:pPr algn="ctr" fontAlgn="ctr"/>
                      <a:r>
                        <a:rPr lang="es-AR" sz="1000" b="1" i="0" u="none" strike="noStrike">
                          <a:effectLst/>
                          <a:latin typeface="Arial"/>
                        </a:rPr>
                        <a:t>185</a:t>
                      </a:r>
                    </a:p>
                  </a:txBody>
                  <a:tcPr marL="9525" marR="9525" marT="9525" marB="0" anchor="ctr"/>
                </a:tc>
                <a:tc>
                  <a:txBody>
                    <a:bodyPr/>
                    <a:lstStyle/>
                    <a:p>
                      <a:pPr algn="ctr" fontAlgn="ctr"/>
                      <a:r>
                        <a:rPr lang="es-AR" sz="1000" b="1" i="0" u="none" strike="noStrike">
                          <a:effectLst/>
                          <a:latin typeface="Arial"/>
                        </a:rPr>
                        <a:t>422</a:t>
                      </a:r>
                    </a:p>
                  </a:txBody>
                  <a:tcPr marL="9525" marR="9525" marT="9525" marB="0" anchor="ctr"/>
                </a:tc>
                <a:tc>
                  <a:txBody>
                    <a:bodyPr/>
                    <a:lstStyle/>
                    <a:p>
                      <a:pPr algn="ctr" fontAlgn="ctr"/>
                      <a:r>
                        <a:rPr lang="es-AR" sz="1000" b="1" i="0" u="none" strike="noStrike">
                          <a:effectLst/>
                          <a:latin typeface="Arial"/>
                        </a:rPr>
                        <a:t>0</a:t>
                      </a:r>
                    </a:p>
                  </a:txBody>
                  <a:tcPr marL="9525" marR="9525" marT="9525" marB="0" anchor="ctr"/>
                </a:tc>
                <a:tc>
                  <a:txBody>
                    <a:bodyPr/>
                    <a:lstStyle/>
                    <a:p>
                      <a:pPr algn="ctr" fontAlgn="ctr"/>
                      <a:r>
                        <a:rPr lang="es-AR" sz="1000" b="1" i="0" u="none" strike="noStrike">
                          <a:effectLst/>
                          <a:latin typeface="Arial"/>
                        </a:rPr>
                        <a:t>33</a:t>
                      </a:r>
                    </a:p>
                  </a:txBody>
                  <a:tcPr marL="9525" marR="9525" marT="9525" marB="0" anchor="ctr"/>
                </a:tc>
                <a:tc>
                  <a:txBody>
                    <a:bodyPr/>
                    <a:lstStyle/>
                    <a:p>
                      <a:pPr algn="ctr" fontAlgn="ctr"/>
                      <a:r>
                        <a:rPr lang="es-AR" sz="1000" b="1" i="0" u="none" strike="noStrike" dirty="0">
                          <a:effectLst/>
                          <a:latin typeface="Arial"/>
                        </a:rPr>
                        <a:t>130</a:t>
                      </a:r>
                    </a:p>
                  </a:txBody>
                  <a:tcPr marL="9525" marR="9525" marT="9525" marB="0" anchor="ctr"/>
                </a:tc>
                <a:tc vMerge="1">
                  <a:txBody>
                    <a:bodyPr/>
                    <a:lstStyle/>
                    <a:p>
                      <a:pPr algn="ctr" fontAlgn="ctr"/>
                      <a:endParaRPr lang="es-AR" sz="1000" b="1" i="0" u="none" strike="noStrike" dirty="0">
                        <a:effectLst/>
                        <a:latin typeface="Arial"/>
                      </a:endParaRPr>
                    </a:p>
                  </a:txBody>
                  <a:tcPr marL="9525" marR="9525" marT="9525" marB="0" anchor="ctr"/>
                </a:tc>
              </a:tr>
              <a:tr h="269205">
                <a:tc>
                  <a:txBody>
                    <a:bodyPr/>
                    <a:lstStyle/>
                    <a:p>
                      <a:pPr algn="ctr" fontAlgn="ctr"/>
                      <a:r>
                        <a:rPr lang="es-MX" sz="1000" b="1" i="0" u="none" strike="noStrike" dirty="0" smtClean="0">
                          <a:effectLst/>
                          <a:latin typeface="Arial"/>
                        </a:rPr>
                        <a:t>Porcentaje</a:t>
                      </a:r>
                      <a:endParaRPr lang="es-AR" sz="1000" b="1" i="0" u="none" strike="noStrike" dirty="0">
                        <a:effectLst/>
                        <a:latin typeface="Arial"/>
                      </a:endParaRPr>
                    </a:p>
                  </a:txBody>
                  <a:tcPr marL="9525" marR="9525" marT="9525" marB="0" anchor="ctr"/>
                </a:tc>
                <a:tc>
                  <a:txBody>
                    <a:bodyPr/>
                    <a:lstStyle/>
                    <a:p>
                      <a:pPr algn="ctr" fontAlgn="b"/>
                      <a:r>
                        <a:rPr lang="es-AR" sz="1000" b="1" i="0" u="none" strike="noStrike" dirty="0" smtClean="0">
                          <a:effectLst/>
                          <a:latin typeface="Arial"/>
                        </a:rPr>
                        <a:t>24%</a:t>
                      </a:r>
                      <a:endParaRPr lang="es-AR" sz="1000" b="1" i="0" u="none" strike="noStrike" dirty="0">
                        <a:effectLst/>
                        <a:latin typeface="Arial"/>
                      </a:endParaRPr>
                    </a:p>
                  </a:txBody>
                  <a:tcPr marL="9525" marR="9525" marT="9525" marB="0" anchor="ctr"/>
                </a:tc>
                <a:tc>
                  <a:txBody>
                    <a:bodyPr/>
                    <a:lstStyle/>
                    <a:p>
                      <a:pPr algn="ctr" fontAlgn="b"/>
                      <a:r>
                        <a:rPr lang="es-AR" sz="1000" b="1" i="0" u="none" strike="noStrike" dirty="0" smtClean="0">
                          <a:effectLst/>
                          <a:latin typeface="Arial"/>
                        </a:rPr>
                        <a:t>55%</a:t>
                      </a:r>
                      <a:endParaRPr lang="es-AR" sz="1000" b="1" i="0" u="none" strike="noStrike" dirty="0">
                        <a:effectLst/>
                        <a:latin typeface="Arial"/>
                      </a:endParaRPr>
                    </a:p>
                  </a:txBody>
                  <a:tcPr marL="9525" marR="9525" marT="9525" marB="0" anchor="ctr"/>
                </a:tc>
                <a:tc>
                  <a:txBody>
                    <a:bodyPr/>
                    <a:lstStyle/>
                    <a:p>
                      <a:pPr algn="ctr" fontAlgn="b"/>
                      <a:r>
                        <a:rPr lang="es-MX" sz="1000" b="1" i="0" u="none" strike="noStrike" dirty="0" smtClean="0">
                          <a:effectLst/>
                          <a:latin typeface="Arial"/>
                        </a:rPr>
                        <a:t>-</a:t>
                      </a:r>
                      <a:endParaRPr lang="es-AR" sz="1000" b="1" i="0" u="none" strike="noStrike" dirty="0">
                        <a:effectLst/>
                        <a:latin typeface="Arial"/>
                      </a:endParaRPr>
                    </a:p>
                  </a:txBody>
                  <a:tcPr marL="9525" marR="9525" marT="9525" marB="0" anchor="ctr"/>
                </a:tc>
                <a:tc>
                  <a:txBody>
                    <a:bodyPr/>
                    <a:lstStyle/>
                    <a:p>
                      <a:pPr algn="ctr" fontAlgn="b"/>
                      <a:r>
                        <a:rPr lang="es-AR" sz="1000" b="1" i="0" u="none" strike="noStrike" dirty="0" smtClean="0">
                          <a:effectLst/>
                          <a:latin typeface="Arial"/>
                        </a:rPr>
                        <a:t>4%</a:t>
                      </a:r>
                      <a:endParaRPr lang="es-AR" sz="1000" b="1" i="0" u="none" strike="noStrike" dirty="0">
                        <a:effectLst/>
                        <a:latin typeface="Arial"/>
                      </a:endParaRPr>
                    </a:p>
                  </a:txBody>
                  <a:tcPr marL="9525" marR="9525" marT="9525" marB="0" anchor="ctr"/>
                </a:tc>
                <a:tc>
                  <a:txBody>
                    <a:bodyPr/>
                    <a:lstStyle/>
                    <a:p>
                      <a:pPr algn="ctr" fontAlgn="b"/>
                      <a:r>
                        <a:rPr lang="es-AR" sz="1000" b="1" i="0" u="none" strike="noStrike" dirty="0" smtClean="0">
                          <a:effectLst/>
                          <a:latin typeface="Arial"/>
                        </a:rPr>
                        <a:t>17%</a:t>
                      </a:r>
                      <a:endParaRPr lang="es-AR" sz="1000" b="1" i="0" u="none" strike="noStrike" dirty="0">
                        <a:effectLst/>
                        <a:latin typeface="Arial"/>
                      </a:endParaRPr>
                    </a:p>
                  </a:txBody>
                  <a:tcPr marL="9525" marR="9525" marT="9525" marB="0" anchor="ctr"/>
                </a:tc>
                <a:tc>
                  <a:txBody>
                    <a:bodyPr/>
                    <a:lstStyle/>
                    <a:p>
                      <a:pPr algn="ctr" fontAlgn="b"/>
                      <a:r>
                        <a:rPr lang="es-MX" sz="1000" b="1" i="0" u="none" strike="noStrike" dirty="0" smtClean="0">
                          <a:effectLst/>
                          <a:latin typeface="Arial"/>
                        </a:rPr>
                        <a:t>100%</a:t>
                      </a:r>
                      <a:endParaRPr lang="es-AR" sz="1000" b="1" i="0" u="none" strike="noStrike" dirty="0">
                        <a:effectLst/>
                        <a:latin typeface="Arial"/>
                      </a:endParaRPr>
                    </a:p>
                  </a:txBody>
                  <a:tcPr marL="9525" marR="9525" marT="9525" marB="0" anchor="ctr"/>
                </a:tc>
              </a:tr>
            </a:tbl>
          </a:graphicData>
        </a:graphic>
      </p:graphicFrame>
      <p:sp>
        <p:nvSpPr>
          <p:cNvPr id="13" name="12 CuadroTexto"/>
          <p:cNvSpPr txBox="1"/>
          <p:nvPr/>
        </p:nvSpPr>
        <p:spPr>
          <a:xfrm>
            <a:off x="51122" y="6161110"/>
            <a:ext cx="9143999" cy="646331"/>
          </a:xfrm>
          <a:prstGeom prst="rect">
            <a:avLst/>
          </a:prstGeom>
          <a:noFill/>
        </p:spPr>
        <p:txBody>
          <a:bodyPr wrap="square" rtlCol="0">
            <a:spAutoFit/>
          </a:bodyPr>
          <a:lstStyle/>
          <a:p>
            <a:r>
              <a:rPr lang="es-MX" b="1" dirty="0" smtClean="0">
                <a:solidFill>
                  <a:schemeClr val="bg1"/>
                </a:solidFill>
              </a:rPr>
              <a:t>Se mantiene por encima del promedio el </a:t>
            </a:r>
            <a:r>
              <a:rPr lang="es-MX" b="1" dirty="0" smtClean="0">
                <a:solidFill>
                  <a:schemeClr val="bg1"/>
                </a:solidFill>
              </a:rPr>
              <a:t>conjunto con encierro preventivo por </a:t>
            </a:r>
            <a:r>
              <a:rPr lang="es-MX" b="1" dirty="0" smtClean="0">
                <a:solidFill>
                  <a:schemeClr val="bg1"/>
                </a:solidFill>
              </a:rPr>
              <a:t>sobre el conjunto total de la población penal.  </a:t>
            </a:r>
          </a:p>
        </p:txBody>
      </p:sp>
    </p:spTree>
    <p:extLst>
      <p:ext uri="{BB962C8B-B14F-4D97-AF65-F5344CB8AC3E}">
        <p14:creationId xmlns:p14="http://schemas.microsoft.com/office/powerpoint/2010/main" val="39059726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53728" y="3862772"/>
            <a:ext cx="8229600"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1 Título"/>
          <p:cNvSpPr>
            <a:spLocks noGrp="1"/>
          </p:cNvSpPr>
          <p:nvPr>
            <p:ph type="title"/>
          </p:nvPr>
        </p:nvSpPr>
        <p:spPr>
          <a:xfrm>
            <a:off x="467544" y="53752"/>
            <a:ext cx="8229600" cy="1143000"/>
          </a:xfrm>
        </p:spPr>
        <p:txBody>
          <a:bodyPr>
            <a:normAutofit/>
          </a:bodyPr>
          <a:lstStyle/>
          <a:p>
            <a:r>
              <a:rPr lang="es-MX" sz="2800" dirty="0" smtClean="0"/>
              <a:t>Población “</a:t>
            </a:r>
            <a:r>
              <a:rPr lang="es-MX" sz="2800" dirty="0" err="1" smtClean="0"/>
              <a:t>transgénero</a:t>
            </a:r>
            <a:r>
              <a:rPr lang="es-MX" sz="2800" dirty="0" smtClean="0"/>
              <a:t>”. </a:t>
            </a:r>
            <a:endParaRPr lang="es-AR" sz="2800" dirty="0"/>
          </a:p>
        </p:txBody>
      </p:sp>
      <p:sp>
        <p:nvSpPr>
          <p:cNvPr id="14" name="1 Título"/>
          <p:cNvSpPr txBox="1">
            <a:spLocks/>
          </p:cNvSpPr>
          <p:nvPr/>
        </p:nvSpPr>
        <p:spPr>
          <a:xfrm>
            <a:off x="251520" y="1124745"/>
            <a:ext cx="8568952" cy="2520279"/>
          </a:xfrm>
          <a:prstGeom prst="rect">
            <a:avLst/>
          </a:prstGeom>
          <a:ln>
            <a:noFill/>
          </a:ln>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500" dirty="0" smtClean="0">
                <a:solidFill>
                  <a:schemeClr val="bg1">
                    <a:lumMod val="50000"/>
                  </a:schemeClr>
                </a:solidFill>
                <a:latin typeface="+mn-lt"/>
              </a:rPr>
              <a:t>A partir de enero de 2014 y por primera vez, el SPF reporta información relativa al alojamiento de las personas “</a:t>
            </a:r>
            <a:r>
              <a:rPr lang="es-MX" sz="1500" dirty="0" err="1" smtClean="0">
                <a:solidFill>
                  <a:schemeClr val="bg1">
                    <a:lumMod val="50000"/>
                  </a:schemeClr>
                </a:solidFill>
                <a:latin typeface="+mn-lt"/>
              </a:rPr>
              <a:t>transgénero</a:t>
            </a:r>
            <a:r>
              <a:rPr lang="es-MX" sz="1500" dirty="0" smtClean="0">
                <a:solidFill>
                  <a:schemeClr val="bg1">
                    <a:lumMod val="50000"/>
                  </a:schemeClr>
                </a:solidFill>
                <a:latin typeface="+mn-lt"/>
              </a:rPr>
              <a:t>”.  Esta denominación es tomada textualmente de la clasificación efectuada por el SPF en sus reportes. </a:t>
            </a:r>
          </a:p>
          <a:p>
            <a:endParaRPr lang="es-MX" sz="1500" dirty="0" smtClean="0">
              <a:solidFill>
                <a:schemeClr val="bg1">
                  <a:lumMod val="50000"/>
                </a:schemeClr>
              </a:solidFill>
              <a:latin typeface="+mn-lt"/>
            </a:endParaRPr>
          </a:p>
          <a:p>
            <a:r>
              <a:rPr lang="es-MX" sz="1500" dirty="0" smtClean="0">
                <a:solidFill>
                  <a:schemeClr val="bg1">
                    <a:lumMod val="50000"/>
                  </a:schemeClr>
                </a:solidFill>
                <a:latin typeface="+mn-lt"/>
              </a:rPr>
              <a:t>Cabe señalar que  en los reportes no se detalla cuáles son los criterios utilizados  y por tanto a qué tipo de colectivo hacen referencia y si la clasificación  es adecuada y exhaustiva. </a:t>
            </a:r>
          </a:p>
          <a:p>
            <a:endParaRPr lang="es-MX" sz="1500" dirty="0">
              <a:solidFill>
                <a:schemeClr val="bg1">
                  <a:lumMod val="50000"/>
                </a:schemeClr>
              </a:solidFill>
              <a:latin typeface="+mn-lt"/>
            </a:endParaRPr>
          </a:p>
          <a:p>
            <a:r>
              <a:rPr lang="es-MX" sz="1500" dirty="0" smtClean="0">
                <a:solidFill>
                  <a:schemeClr val="bg1">
                    <a:lumMod val="50000"/>
                  </a:schemeClr>
                </a:solidFill>
                <a:latin typeface="+mn-lt"/>
              </a:rPr>
              <a:t>Es por ello que se consultó al área de judiciales (área que realiza los reportes)  donde expresaron que</a:t>
            </a:r>
            <a:r>
              <a:rPr lang="es-MX" sz="1500" i="1" dirty="0" smtClean="0">
                <a:solidFill>
                  <a:schemeClr val="bg1">
                    <a:lumMod val="50000"/>
                  </a:schemeClr>
                </a:solidFill>
                <a:latin typeface="+mn-lt"/>
              </a:rPr>
              <a:t> “en el Módulo VI se alojan </a:t>
            </a:r>
            <a:r>
              <a:rPr lang="es-MX" sz="1500" b="1" i="1" dirty="0" smtClean="0">
                <a:solidFill>
                  <a:schemeClr val="bg1">
                    <a:lumMod val="50000"/>
                  </a:schemeClr>
                </a:solidFill>
                <a:latin typeface="+mn-lt"/>
              </a:rPr>
              <a:t>tanto homosexuales como travestis”</a:t>
            </a:r>
            <a:r>
              <a:rPr lang="es-MX" sz="1500" dirty="0" smtClean="0">
                <a:solidFill>
                  <a:schemeClr val="bg1">
                    <a:lumMod val="50000"/>
                  </a:schemeClr>
                </a:solidFill>
                <a:latin typeface="+mn-lt"/>
              </a:rPr>
              <a:t>.   </a:t>
            </a:r>
          </a:p>
          <a:p>
            <a:endParaRPr lang="es-MX" sz="1500" dirty="0" smtClean="0">
              <a:solidFill>
                <a:schemeClr val="bg1">
                  <a:lumMod val="50000"/>
                </a:schemeClr>
              </a:solidFill>
              <a:latin typeface="+mn-lt"/>
            </a:endParaRPr>
          </a:p>
          <a:p>
            <a:r>
              <a:rPr lang="es-MX" sz="1500" dirty="0" smtClean="0">
                <a:solidFill>
                  <a:schemeClr val="bg1">
                    <a:lumMod val="50000"/>
                  </a:schemeClr>
                </a:solidFill>
                <a:latin typeface="+mn-lt"/>
              </a:rPr>
              <a:t>Este modo de clasificación es declarativo </a:t>
            </a:r>
            <a:r>
              <a:rPr lang="es-MX" sz="1500" i="1" dirty="0" smtClean="0">
                <a:solidFill>
                  <a:schemeClr val="bg1">
                    <a:lumMod val="50000"/>
                  </a:schemeClr>
                </a:solidFill>
                <a:latin typeface="+mn-lt"/>
              </a:rPr>
              <a:t>“las personas declaran su condición sexual y por esta razón se los </a:t>
            </a:r>
            <a:r>
              <a:rPr lang="es-MX" sz="1500" b="1" i="1" dirty="0" smtClean="0">
                <a:solidFill>
                  <a:schemeClr val="bg1">
                    <a:lumMod val="50000"/>
                  </a:schemeClr>
                </a:solidFill>
                <a:latin typeface="+mn-lt"/>
              </a:rPr>
              <a:t>separa de los detenidos comunes”</a:t>
            </a:r>
            <a:r>
              <a:rPr lang="es-MX" sz="1500" dirty="0" smtClean="0">
                <a:solidFill>
                  <a:schemeClr val="bg1">
                    <a:lumMod val="50000"/>
                  </a:schemeClr>
                </a:solidFill>
                <a:latin typeface="+mn-lt"/>
              </a:rPr>
              <a:t>, agregaron textualmente desde la fuente del SPF consultada.</a:t>
            </a:r>
          </a:p>
        </p:txBody>
      </p:sp>
      <p:sp>
        <p:nvSpPr>
          <p:cNvPr id="15" name="1 Título"/>
          <p:cNvSpPr txBox="1">
            <a:spLocks/>
          </p:cNvSpPr>
          <p:nvPr/>
        </p:nvSpPr>
        <p:spPr>
          <a:xfrm>
            <a:off x="453728" y="3861048"/>
            <a:ext cx="8229600" cy="12601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s-MX" sz="1800" b="1" dirty="0" smtClean="0">
                <a:solidFill>
                  <a:schemeClr val="bg1"/>
                </a:solidFill>
              </a:rPr>
              <a:t>En total se informaron 11 personas alojadas bajo esta denominación en el SPF.</a:t>
            </a:r>
          </a:p>
          <a:p>
            <a:pPr algn="ctr"/>
            <a:r>
              <a:rPr lang="es-MX" sz="1800" b="1" dirty="0" smtClean="0">
                <a:solidFill>
                  <a:schemeClr val="bg1"/>
                </a:solidFill>
              </a:rPr>
              <a:t>Se encuentran alojadas en el Módulo VI del Complejo Federal I de Ezeiza. </a:t>
            </a:r>
            <a:endParaRPr lang="es-MX" sz="1800" b="1" dirty="0">
              <a:solidFill>
                <a:schemeClr val="bg1"/>
              </a:solidFill>
            </a:endParaRPr>
          </a:p>
          <a:p>
            <a:pPr algn="ctr"/>
            <a:r>
              <a:rPr lang="es-MX" sz="1800" b="1" dirty="0" smtClean="0">
                <a:solidFill>
                  <a:schemeClr val="bg1"/>
                </a:solidFill>
              </a:rPr>
              <a:t>De este conjunto, 2 fueron condenadas el resto está encerrada preventivamente. </a:t>
            </a:r>
            <a:endParaRPr lang="es-AR" sz="1800" b="1" dirty="0">
              <a:solidFill>
                <a:schemeClr val="bg1">
                  <a:lumMod val="50000"/>
                </a:schemeClr>
              </a:solidFill>
            </a:endParaRPr>
          </a:p>
        </p:txBody>
      </p:sp>
      <p:sp>
        <p:nvSpPr>
          <p:cNvPr id="3" name="2 Rectángulo"/>
          <p:cNvSpPr/>
          <p:nvPr/>
        </p:nvSpPr>
        <p:spPr>
          <a:xfrm>
            <a:off x="467544" y="5445224"/>
            <a:ext cx="8208912" cy="784830"/>
          </a:xfrm>
          <a:prstGeom prst="rect">
            <a:avLst/>
          </a:prstGeom>
        </p:spPr>
        <p:txBody>
          <a:bodyPr wrap="square">
            <a:spAutoFit/>
          </a:bodyPr>
          <a:lstStyle/>
          <a:p>
            <a:pPr lvl="0"/>
            <a:r>
              <a:rPr lang="es-AR" sz="1500" b="1" spc="-100" dirty="0" smtClean="0">
                <a:solidFill>
                  <a:schemeClr val="bg1">
                    <a:lumMod val="50000"/>
                  </a:schemeClr>
                </a:solidFill>
                <a:ea typeface="+mj-ea"/>
                <a:cs typeface="+mj-cs"/>
              </a:rPr>
              <a:t>Desde el SPF informaron que, además </a:t>
            </a:r>
            <a:r>
              <a:rPr lang="es-AR" sz="1500" b="1" spc="-100" dirty="0">
                <a:solidFill>
                  <a:schemeClr val="bg1">
                    <a:lumMod val="50000"/>
                  </a:schemeClr>
                </a:solidFill>
                <a:ea typeface="+mj-ea"/>
                <a:cs typeface="+mj-cs"/>
              </a:rPr>
              <a:t>de la citada Unidad, </a:t>
            </a:r>
            <a:r>
              <a:rPr lang="es-AR" sz="1500" b="1" spc="-100" dirty="0" smtClean="0">
                <a:solidFill>
                  <a:schemeClr val="bg1">
                    <a:lumMod val="50000"/>
                  </a:schemeClr>
                </a:solidFill>
                <a:ea typeface="+mj-ea"/>
                <a:cs typeface="+mj-cs"/>
              </a:rPr>
              <a:t>la Colonia de Santa Rosa  (U.4) </a:t>
            </a:r>
            <a:r>
              <a:rPr lang="es-AR" sz="1500" b="1" spc="-100" dirty="0">
                <a:solidFill>
                  <a:schemeClr val="bg1">
                    <a:lumMod val="50000"/>
                  </a:schemeClr>
                </a:solidFill>
                <a:ea typeface="+mj-ea"/>
                <a:cs typeface="+mj-cs"/>
              </a:rPr>
              <a:t>posee un módulo </a:t>
            </a:r>
            <a:r>
              <a:rPr lang="es-AR" sz="1500" b="1" spc="-100" dirty="0" smtClean="0">
                <a:solidFill>
                  <a:schemeClr val="bg1">
                    <a:lumMod val="50000"/>
                  </a:schemeClr>
                </a:solidFill>
                <a:ea typeface="+mj-ea"/>
                <a:cs typeface="+mj-cs"/>
              </a:rPr>
              <a:t>clasificado como “homosexuales”, </a:t>
            </a:r>
            <a:r>
              <a:rPr lang="es-AR" sz="1500" b="1" spc="-100" dirty="0">
                <a:solidFill>
                  <a:schemeClr val="bg1">
                    <a:lumMod val="50000"/>
                  </a:schemeClr>
                </a:solidFill>
                <a:ea typeface="+mj-ea"/>
                <a:cs typeface="+mj-cs"/>
              </a:rPr>
              <a:t>y que </a:t>
            </a:r>
            <a:r>
              <a:rPr lang="es-AR" sz="1500" b="1" spc="-100" dirty="0" smtClean="0">
                <a:solidFill>
                  <a:schemeClr val="bg1">
                    <a:lumMod val="50000"/>
                  </a:schemeClr>
                </a:solidFill>
                <a:ea typeface="+mj-ea"/>
                <a:cs typeface="+mj-cs"/>
              </a:rPr>
              <a:t>en la U.19 de Ezeiza se </a:t>
            </a:r>
            <a:r>
              <a:rPr lang="es-AR" sz="1500" b="1" spc="-100" dirty="0">
                <a:solidFill>
                  <a:schemeClr val="bg1">
                    <a:lumMod val="50000"/>
                  </a:schemeClr>
                </a:solidFill>
                <a:ea typeface="+mj-ea"/>
                <a:cs typeface="+mj-cs"/>
              </a:rPr>
              <a:t>habilitó un sector de </a:t>
            </a:r>
            <a:r>
              <a:rPr lang="es-AR" sz="1500" b="1" spc="-100" dirty="0" smtClean="0">
                <a:solidFill>
                  <a:schemeClr val="bg1">
                    <a:lumMod val="50000"/>
                  </a:schemeClr>
                </a:solidFill>
                <a:ea typeface="+mj-ea"/>
                <a:cs typeface="+mj-cs"/>
              </a:rPr>
              <a:t>pre- </a:t>
            </a:r>
            <a:r>
              <a:rPr lang="es-AR" sz="1500" b="1" spc="-100" dirty="0">
                <a:solidFill>
                  <a:schemeClr val="bg1">
                    <a:lumMod val="50000"/>
                  </a:schemeClr>
                </a:solidFill>
                <a:ea typeface="+mj-ea"/>
                <a:cs typeface="+mj-cs"/>
              </a:rPr>
              <a:t>egreso para personas de </a:t>
            </a:r>
            <a:r>
              <a:rPr lang="es-AR" sz="1500" b="1" spc="-100" dirty="0" smtClean="0">
                <a:solidFill>
                  <a:schemeClr val="bg1">
                    <a:lumMod val="50000"/>
                  </a:schemeClr>
                </a:solidFill>
                <a:ea typeface="+mj-ea"/>
                <a:cs typeface="+mj-cs"/>
              </a:rPr>
              <a:t>“tal </a:t>
            </a:r>
            <a:r>
              <a:rPr lang="es-AR" sz="1500" b="1" spc="-100" dirty="0">
                <a:solidFill>
                  <a:schemeClr val="bg1">
                    <a:lumMod val="50000"/>
                  </a:schemeClr>
                </a:solidFill>
                <a:ea typeface="+mj-ea"/>
                <a:cs typeface="+mj-cs"/>
              </a:rPr>
              <a:t>condición” </a:t>
            </a:r>
            <a:r>
              <a:rPr lang="es-AR" sz="1500" b="1" spc="-100" dirty="0" smtClean="0">
                <a:solidFill>
                  <a:schemeClr val="bg1">
                    <a:lumMod val="50000"/>
                  </a:schemeClr>
                </a:solidFill>
                <a:ea typeface="+mj-ea"/>
                <a:cs typeface="+mj-cs"/>
              </a:rPr>
              <a:t>que tengan autorizadas  judicialmente salidas transitorias.</a:t>
            </a:r>
          </a:p>
        </p:txBody>
      </p:sp>
    </p:spTree>
    <p:extLst>
      <p:ext uri="{BB962C8B-B14F-4D97-AF65-F5344CB8AC3E}">
        <p14:creationId xmlns:p14="http://schemas.microsoft.com/office/powerpoint/2010/main" val="3158581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35 Gráfico"/>
          <p:cNvGraphicFramePr/>
          <p:nvPr>
            <p:extLst>
              <p:ext uri="{D42A27DB-BD31-4B8C-83A1-F6EECF244321}">
                <p14:modId xmlns:p14="http://schemas.microsoft.com/office/powerpoint/2010/main" val="439727701"/>
              </p:ext>
            </p:extLst>
          </p:nvPr>
        </p:nvGraphicFramePr>
        <p:xfrm>
          <a:off x="-25896" y="1579108"/>
          <a:ext cx="3552056" cy="3112120"/>
        </p:xfrm>
        <a:graphic>
          <a:graphicData uri="http://schemas.openxmlformats.org/drawingml/2006/chart">
            <c:chart xmlns:c="http://schemas.openxmlformats.org/drawingml/2006/chart" xmlns:r="http://schemas.openxmlformats.org/officeDocument/2006/relationships" r:id="rId2"/>
          </a:graphicData>
        </a:graphic>
      </p:graphicFrame>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3" name="1 Título"/>
          <p:cNvSpPr txBox="1">
            <a:spLocks/>
          </p:cNvSpPr>
          <p:nvPr/>
        </p:nvSpPr>
        <p:spPr>
          <a:xfrm>
            <a:off x="443205" y="764704"/>
            <a:ext cx="8445801" cy="100811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800" dirty="0" smtClean="0">
                <a:solidFill>
                  <a:schemeClr val="bg1">
                    <a:lumMod val="50000"/>
                  </a:schemeClr>
                </a:solidFill>
              </a:rPr>
              <a:t>Hay 428 jóvenes de entre 18 y 21 años alojados en cárceles federales en enero de 2014. </a:t>
            </a:r>
          </a:p>
        </p:txBody>
      </p:sp>
      <p:graphicFrame>
        <p:nvGraphicFramePr>
          <p:cNvPr id="5" name="4 Gráfico"/>
          <p:cNvGraphicFramePr/>
          <p:nvPr>
            <p:extLst>
              <p:ext uri="{D42A27DB-BD31-4B8C-83A1-F6EECF244321}">
                <p14:modId xmlns:p14="http://schemas.microsoft.com/office/powerpoint/2010/main" val="2557909822"/>
              </p:ext>
            </p:extLst>
          </p:nvPr>
        </p:nvGraphicFramePr>
        <p:xfrm>
          <a:off x="5304134" y="1579108"/>
          <a:ext cx="3552056" cy="3112120"/>
        </p:xfrm>
        <a:graphic>
          <a:graphicData uri="http://schemas.openxmlformats.org/drawingml/2006/chart">
            <c:chart xmlns:c="http://schemas.openxmlformats.org/drawingml/2006/chart" xmlns:r="http://schemas.openxmlformats.org/officeDocument/2006/relationships" r:id="rId3"/>
          </a:graphicData>
        </a:graphic>
      </p:graphicFrame>
      <p:sp>
        <p:nvSpPr>
          <p:cNvPr id="25" name="24 CuadroTexto"/>
          <p:cNvSpPr txBox="1"/>
          <p:nvPr/>
        </p:nvSpPr>
        <p:spPr>
          <a:xfrm>
            <a:off x="515214" y="1844824"/>
            <a:ext cx="1824538" cy="261610"/>
          </a:xfrm>
          <a:prstGeom prst="rect">
            <a:avLst/>
          </a:prstGeom>
          <a:noFill/>
        </p:spPr>
        <p:txBody>
          <a:bodyPr wrap="none" rtlCol="0">
            <a:spAutoFit/>
          </a:bodyPr>
          <a:lstStyle/>
          <a:p>
            <a:pPr algn="ctr"/>
            <a:r>
              <a:rPr lang="es-MX" sz="1100" dirty="0"/>
              <a:t>Distribución según género</a:t>
            </a:r>
            <a:endParaRPr lang="es-AR" sz="1100" dirty="0"/>
          </a:p>
        </p:txBody>
      </p:sp>
      <p:sp>
        <p:nvSpPr>
          <p:cNvPr id="31" name="30 CuadroTexto"/>
          <p:cNvSpPr txBox="1"/>
          <p:nvPr/>
        </p:nvSpPr>
        <p:spPr>
          <a:xfrm>
            <a:off x="6313487" y="4077072"/>
            <a:ext cx="1236236" cy="200055"/>
          </a:xfrm>
          <a:prstGeom prst="rect">
            <a:avLst/>
          </a:prstGeom>
          <a:noFill/>
        </p:spPr>
        <p:txBody>
          <a:bodyPr wrap="none" rtlCol="0">
            <a:spAutoFit/>
          </a:bodyPr>
          <a:lstStyle/>
          <a:p>
            <a:r>
              <a:rPr lang="es-MX" sz="700" dirty="0" smtClean="0"/>
              <a:t>Base: 428 jóvenes adultos</a:t>
            </a:r>
            <a:endParaRPr lang="es-AR" sz="700" dirty="0"/>
          </a:p>
        </p:txBody>
      </p:sp>
      <p:sp>
        <p:nvSpPr>
          <p:cNvPr id="39" name="38 CuadroTexto"/>
          <p:cNvSpPr txBox="1"/>
          <p:nvPr/>
        </p:nvSpPr>
        <p:spPr>
          <a:xfrm>
            <a:off x="905711" y="4077072"/>
            <a:ext cx="1236236" cy="200055"/>
          </a:xfrm>
          <a:prstGeom prst="rect">
            <a:avLst/>
          </a:prstGeom>
          <a:noFill/>
        </p:spPr>
        <p:txBody>
          <a:bodyPr wrap="none" rtlCol="0">
            <a:spAutoFit/>
          </a:bodyPr>
          <a:lstStyle/>
          <a:p>
            <a:r>
              <a:rPr lang="es-MX" sz="700" dirty="0" smtClean="0"/>
              <a:t>Base: 428 jóvenes adultos</a:t>
            </a:r>
            <a:endParaRPr lang="es-AR" sz="700" dirty="0"/>
          </a:p>
        </p:txBody>
      </p:sp>
      <p:sp>
        <p:nvSpPr>
          <p:cNvPr id="41" name="40 CuadroTexto"/>
          <p:cNvSpPr txBox="1"/>
          <p:nvPr/>
        </p:nvSpPr>
        <p:spPr>
          <a:xfrm>
            <a:off x="5679536" y="1844824"/>
            <a:ext cx="2420856" cy="261610"/>
          </a:xfrm>
          <a:prstGeom prst="rect">
            <a:avLst/>
          </a:prstGeom>
          <a:noFill/>
        </p:spPr>
        <p:txBody>
          <a:bodyPr wrap="none" rtlCol="0">
            <a:spAutoFit/>
          </a:bodyPr>
          <a:lstStyle/>
          <a:p>
            <a:pPr algn="ctr"/>
            <a:r>
              <a:rPr lang="es-MX" sz="1100" dirty="0"/>
              <a:t>Unidades en las que están alojados</a:t>
            </a:r>
            <a:endParaRPr lang="es-AR" sz="1100" dirty="0"/>
          </a:p>
        </p:txBody>
      </p:sp>
      <p:sp>
        <p:nvSpPr>
          <p:cNvPr id="12" name="1 Título"/>
          <p:cNvSpPr>
            <a:spLocks noGrp="1"/>
          </p:cNvSpPr>
          <p:nvPr>
            <p:ph type="title"/>
          </p:nvPr>
        </p:nvSpPr>
        <p:spPr>
          <a:xfrm>
            <a:off x="467544" y="53752"/>
            <a:ext cx="8229600" cy="1143000"/>
          </a:xfrm>
        </p:spPr>
        <p:txBody>
          <a:bodyPr>
            <a:normAutofit/>
          </a:bodyPr>
          <a:lstStyle/>
          <a:p>
            <a:r>
              <a:rPr lang="es-MX" sz="2800" dirty="0" smtClean="0"/>
              <a:t>Foco en jóvenes adultos</a:t>
            </a:r>
            <a:endParaRPr lang="es-AR" sz="2800" dirty="0"/>
          </a:p>
        </p:txBody>
      </p:sp>
      <p:sp>
        <p:nvSpPr>
          <p:cNvPr id="14" name="13 CuadroTexto"/>
          <p:cNvSpPr txBox="1"/>
          <p:nvPr/>
        </p:nvSpPr>
        <p:spPr>
          <a:xfrm>
            <a:off x="3099465" y="3963312"/>
            <a:ext cx="2515433" cy="261610"/>
          </a:xfrm>
          <a:prstGeom prst="rect">
            <a:avLst/>
          </a:prstGeom>
          <a:noFill/>
        </p:spPr>
        <p:txBody>
          <a:bodyPr wrap="none" rtlCol="0">
            <a:spAutoFit/>
          </a:bodyPr>
          <a:lstStyle/>
          <a:p>
            <a:pPr algn="ctr"/>
            <a:r>
              <a:rPr lang="es-MX" sz="1100" dirty="0"/>
              <a:t>Distribución según situación procesal</a:t>
            </a:r>
            <a:endParaRPr lang="es-AR" sz="1100" dirty="0"/>
          </a:p>
        </p:txBody>
      </p:sp>
      <p:graphicFrame>
        <p:nvGraphicFramePr>
          <p:cNvPr id="15" name="11 Marcador de contenido"/>
          <p:cNvGraphicFramePr>
            <a:graphicFrameLocks noGrp="1"/>
          </p:cNvGraphicFramePr>
          <p:nvPr>
            <p:ph idx="1"/>
            <p:extLst>
              <p:ext uri="{D42A27DB-BD31-4B8C-83A1-F6EECF244321}">
                <p14:modId xmlns:p14="http://schemas.microsoft.com/office/powerpoint/2010/main" val="417438131"/>
              </p:ext>
            </p:extLst>
          </p:nvPr>
        </p:nvGraphicFramePr>
        <p:xfrm>
          <a:off x="2699792" y="4209173"/>
          <a:ext cx="3170762" cy="1940021"/>
        </p:xfrm>
        <a:graphic>
          <a:graphicData uri="http://schemas.openxmlformats.org/drawingml/2006/chart">
            <c:chart xmlns:c="http://schemas.openxmlformats.org/drawingml/2006/chart" xmlns:r="http://schemas.openxmlformats.org/officeDocument/2006/relationships" r:id="rId4"/>
          </a:graphicData>
        </a:graphic>
      </p:graphicFrame>
      <p:sp>
        <p:nvSpPr>
          <p:cNvPr id="4" name="3 Llamada rectangular redondeada"/>
          <p:cNvSpPr/>
          <p:nvPr/>
        </p:nvSpPr>
        <p:spPr>
          <a:xfrm>
            <a:off x="6187223" y="4663768"/>
            <a:ext cx="2701784" cy="997480"/>
          </a:xfrm>
          <a:prstGeom prst="wedgeRoundRectCallout">
            <a:avLst>
              <a:gd name="adj1" fmla="val -85861"/>
              <a:gd name="adj2" fmla="val -6186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smtClean="0"/>
              <a:t>Es significativamente superior la proporción de jóvenes con encarcelamiento preventivo respecto de la población carcelaria.</a:t>
            </a:r>
            <a:endParaRPr lang="es-AR" sz="1100" dirty="0"/>
          </a:p>
        </p:txBody>
      </p:sp>
      <p:sp>
        <p:nvSpPr>
          <p:cNvPr id="18" name="17 Llamada rectangular redondeada"/>
          <p:cNvSpPr/>
          <p:nvPr/>
        </p:nvSpPr>
        <p:spPr>
          <a:xfrm>
            <a:off x="2697102" y="2852936"/>
            <a:ext cx="1671142" cy="703309"/>
          </a:xfrm>
          <a:prstGeom prst="wedgeRoundRectCallout">
            <a:avLst>
              <a:gd name="adj1" fmla="val -65515"/>
              <a:gd name="adj2" fmla="val -5785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smtClean="0"/>
              <a:t>Esta proporción es levemente inferior a la de la población penal general (8%)</a:t>
            </a:r>
            <a:endParaRPr lang="es-AR" sz="1050" dirty="0"/>
          </a:p>
        </p:txBody>
      </p:sp>
      <p:sp>
        <p:nvSpPr>
          <p:cNvPr id="16" name="15 CuadroTexto"/>
          <p:cNvSpPr txBox="1"/>
          <p:nvPr/>
        </p:nvSpPr>
        <p:spPr>
          <a:xfrm>
            <a:off x="215741" y="6073880"/>
            <a:ext cx="8640960" cy="830997"/>
          </a:xfrm>
          <a:prstGeom prst="rect">
            <a:avLst/>
          </a:prstGeom>
          <a:noFill/>
        </p:spPr>
        <p:txBody>
          <a:bodyPr wrap="square" rtlCol="0">
            <a:spAutoFit/>
          </a:bodyPr>
          <a:lstStyle/>
          <a:p>
            <a:r>
              <a:rPr lang="es-MX" sz="1600" b="1" dirty="0" smtClean="0">
                <a:solidFill>
                  <a:schemeClr val="bg1"/>
                </a:solidFill>
              </a:rPr>
              <a:t>El número de jóvenes encarcelados/as preventivamente continúa en aumento, pasó del 77% en noviembre al 80% en enero, siendo una población especialmente afectada por las demoras en la tramitación de los procesos judiciales. </a:t>
            </a:r>
            <a:endParaRPr lang="es-AR" sz="1600" b="1" dirty="0">
              <a:solidFill>
                <a:schemeClr val="bg1"/>
              </a:solidFill>
            </a:endParaRPr>
          </a:p>
        </p:txBody>
      </p:sp>
    </p:spTree>
    <p:extLst>
      <p:ext uri="{BB962C8B-B14F-4D97-AF65-F5344CB8AC3E}">
        <p14:creationId xmlns:p14="http://schemas.microsoft.com/office/powerpoint/2010/main" val="23835477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10365" y="1412776"/>
            <a:ext cx="8075240" cy="5064224"/>
          </a:xfrm>
        </p:spPr>
        <p:txBody>
          <a:bodyPr>
            <a:normAutofit fontScale="77500" lnSpcReduction="20000"/>
          </a:bodyPr>
          <a:lstStyle/>
          <a:p>
            <a:pPr algn="just"/>
            <a:r>
              <a:rPr lang="es-MX" sz="2000" dirty="0" smtClean="0"/>
              <a:t>El </a:t>
            </a:r>
            <a:r>
              <a:rPr lang="es-MX" sz="2000" dirty="0"/>
              <a:t>universo </a:t>
            </a:r>
            <a:r>
              <a:rPr lang="es-MX" sz="2000" dirty="0" smtClean="0"/>
              <a:t>que conforman los </a:t>
            </a:r>
            <a:r>
              <a:rPr lang="es-MX" sz="2000" dirty="0"/>
              <a:t>alojados en establecimientos </a:t>
            </a:r>
            <a:r>
              <a:rPr lang="es-MX" sz="2000" dirty="0" smtClean="0"/>
              <a:t>penitenciarios federales, </a:t>
            </a:r>
            <a:r>
              <a:rPr lang="es-MX" sz="2000" dirty="0"/>
              <a:t>muestra un leve incremento respecto del cierre de 2013, pero sin alterar los rangos de mínimos y máximos de los últimos meses</a:t>
            </a:r>
            <a:r>
              <a:rPr lang="es-MX" sz="2000" dirty="0" smtClean="0"/>
              <a:t>.</a:t>
            </a:r>
          </a:p>
          <a:p>
            <a:pPr algn="just"/>
            <a:endParaRPr lang="es-MX" sz="2000" dirty="0" smtClean="0"/>
          </a:p>
          <a:p>
            <a:pPr algn="just"/>
            <a:r>
              <a:rPr lang="es-MX" sz="2000" dirty="0" smtClean="0"/>
              <a:t>De </a:t>
            </a:r>
            <a:r>
              <a:rPr lang="es-MX" sz="2000" dirty="0"/>
              <a:t>acuerdo a la información brindada por el SPF, a nivel global, no se estaría frente a un problema de hacinamiento ya que existe una capacidad de alojamiento para 10.790 personas, siendo la población de 9850. Se desconocen los parámetros bajos los cuales estos cupos son elaborados y en qué medida pueden afectar las condiciones de bienestar de los detenidos</a:t>
            </a:r>
            <a:r>
              <a:rPr lang="es-MX" sz="2000" dirty="0" smtClean="0"/>
              <a:t>.</a:t>
            </a:r>
            <a:endParaRPr lang="es-AR" sz="2000" dirty="0" smtClean="0"/>
          </a:p>
          <a:p>
            <a:pPr algn="just"/>
            <a:endParaRPr lang="es-AR" sz="2000" dirty="0"/>
          </a:p>
          <a:p>
            <a:pPr algn="just"/>
            <a:r>
              <a:rPr lang="es-MX" sz="2000" dirty="0" smtClean="0"/>
              <a:t>Los </a:t>
            </a:r>
            <a:r>
              <a:rPr lang="es-MX" sz="2000" dirty="0"/>
              <a:t>parámetros socio demográficos de las personas encarceladas, se muestran estables respecto a periodos anteriores. </a:t>
            </a:r>
            <a:endParaRPr lang="es-AR" sz="2000" dirty="0"/>
          </a:p>
          <a:p>
            <a:pPr algn="just"/>
            <a:endParaRPr lang="es-MX" sz="2000" dirty="0" smtClean="0"/>
          </a:p>
          <a:p>
            <a:pPr algn="just"/>
            <a:r>
              <a:rPr lang="es-MX" sz="2000" dirty="0" smtClean="0"/>
              <a:t>Respecto </a:t>
            </a:r>
            <a:r>
              <a:rPr lang="es-MX" sz="2000" dirty="0"/>
              <a:t>a las variables judiciales, sigue siendo elevado el conjunto de personas que están encarceladas en forma preventiva, sobre todo quienes dependen de funcionarios del fuero federal.  Esta tendencia de encierro preventivo se potencia entre los colectivos vulnerables: mujeres y jóvenes adultos.   </a:t>
            </a:r>
            <a:endParaRPr lang="es-AR" sz="2000" dirty="0"/>
          </a:p>
          <a:p>
            <a:pPr algn="just"/>
            <a:endParaRPr lang="es-MX" sz="2000" dirty="0" smtClean="0"/>
          </a:p>
          <a:p>
            <a:pPr algn="just"/>
            <a:r>
              <a:rPr lang="es-MX" sz="2000" dirty="0" smtClean="0"/>
              <a:t>Por </a:t>
            </a:r>
            <a:r>
              <a:rPr lang="es-MX" sz="2000" dirty="0"/>
              <a:t>último, el SPF </a:t>
            </a:r>
            <a:r>
              <a:rPr lang="es-MX" sz="2000" dirty="0" smtClean="0"/>
              <a:t>informó </a:t>
            </a:r>
            <a:r>
              <a:rPr lang="es-MX" sz="2000" dirty="0"/>
              <a:t>por primera vez sobre población </a:t>
            </a:r>
            <a:r>
              <a:rPr lang="es-MX" sz="2000" dirty="0" err="1"/>
              <a:t>transgénero</a:t>
            </a:r>
            <a:r>
              <a:rPr lang="es-MX" sz="2000" dirty="0"/>
              <a:t> alojada en el módulo IV del CPF I. Si bien se omiten definiciones concretas respecto los criterios de selección </a:t>
            </a:r>
            <a:r>
              <a:rPr lang="es-MX" sz="2000" dirty="0" smtClean="0"/>
              <a:t>al </a:t>
            </a:r>
            <a:r>
              <a:rPr lang="es-MX" sz="2000" dirty="0"/>
              <a:t>momento de alojar a las personas en este módulo, es importante dimensionar al conjunto y saber que contempla a 11 personas, y que sólo 2 están condenadas.  </a:t>
            </a:r>
            <a:endParaRPr lang="es-AR" sz="2000" dirty="0"/>
          </a:p>
          <a:p>
            <a:pPr algn="just"/>
            <a:endParaRPr lang="es-AR" sz="2000" dirty="0"/>
          </a:p>
        </p:txBody>
      </p:sp>
      <p:sp>
        <p:nvSpPr>
          <p:cNvPr id="6" name="1 Título"/>
          <p:cNvSpPr>
            <a:spLocks noGrp="1"/>
          </p:cNvSpPr>
          <p:nvPr>
            <p:ph type="title"/>
          </p:nvPr>
        </p:nvSpPr>
        <p:spPr>
          <a:xfrm>
            <a:off x="457200" y="125760"/>
            <a:ext cx="8229600" cy="1143000"/>
          </a:xfrm>
        </p:spPr>
        <p:txBody>
          <a:bodyPr>
            <a:normAutofit/>
          </a:bodyPr>
          <a:lstStyle/>
          <a:p>
            <a:r>
              <a:rPr lang="es-MX" sz="3600" dirty="0" smtClean="0"/>
              <a:t>Síntesis general</a:t>
            </a:r>
            <a:endParaRPr lang="es-AR" sz="3600" dirty="0"/>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1404566"/>
            <a:ext cx="289017" cy="317100"/>
          </a:xfrm>
          <a:prstGeom prst="rect">
            <a:avLst/>
          </a:prstGeom>
        </p:spPr>
      </p:pic>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3565214"/>
            <a:ext cx="289017" cy="317100"/>
          </a:xfrm>
          <a:prstGeom prst="rect">
            <a:avLst/>
          </a:prstGeom>
        </p:spPr>
      </p:pic>
      <p:pic>
        <p:nvPicPr>
          <p:cNvPr id="10"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4212878"/>
            <a:ext cx="289017" cy="317100"/>
          </a:xfrm>
          <a:prstGeom prst="rect">
            <a:avLst/>
          </a:prstGeom>
        </p:spPr>
      </p:pic>
      <p:pic>
        <p:nvPicPr>
          <p:cNvPr id="8" name="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2311602"/>
            <a:ext cx="289017" cy="317100"/>
          </a:xfrm>
          <a:prstGeom prst="rect">
            <a:avLst/>
          </a:prstGeom>
        </p:spPr>
      </p:pic>
      <p:pic>
        <p:nvPicPr>
          <p:cNvPr id="11" name="10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5272140"/>
            <a:ext cx="289017" cy="317100"/>
          </a:xfrm>
          <a:prstGeom prst="rect">
            <a:avLst/>
          </a:prstGeom>
        </p:spPr>
      </p:pic>
    </p:spTree>
    <p:extLst>
      <p:ext uri="{BB962C8B-B14F-4D97-AF65-F5344CB8AC3E}">
        <p14:creationId xmlns:p14="http://schemas.microsoft.com/office/powerpoint/2010/main" val="27316926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Título"/>
          <p:cNvSpPr>
            <a:spLocks noGrp="1"/>
          </p:cNvSpPr>
          <p:nvPr>
            <p:ph type="title"/>
          </p:nvPr>
        </p:nvSpPr>
        <p:spPr>
          <a:xfrm>
            <a:off x="539552" y="5589240"/>
            <a:ext cx="8229600" cy="1143000"/>
          </a:xfrm>
        </p:spPr>
        <p:txBody>
          <a:bodyPr>
            <a:normAutofit/>
          </a:bodyPr>
          <a:lstStyle/>
          <a:p>
            <a:pPr algn="r"/>
            <a:r>
              <a:rPr lang="es-MX" sz="2800" dirty="0" smtClean="0"/>
              <a:t>Muchas gracias.</a:t>
            </a:r>
            <a:endParaRPr lang="es-AR" sz="2800" dirty="0"/>
          </a:p>
        </p:txBody>
      </p:sp>
    </p:spTree>
    <p:extLst>
      <p:ext uri="{BB962C8B-B14F-4D97-AF65-F5344CB8AC3E}">
        <p14:creationId xmlns:p14="http://schemas.microsoft.com/office/powerpoint/2010/main" val="447458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760"/>
            <a:ext cx="8229600" cy="1143000"/>
          </a:xfrm>
        </p:spPr>
        <p:txBody>
          <a:bodyPr>
            <a:normAutofit/>
          </a:bodyPr>
          <a:lstStyle/>
          <a:p>
            <a:r>
              <a:rPr lang="es-MX" sz="3600" dirty="0" smtClean="0"/>
              <a:t>Introducción</a:t>
            </a:r>
            <a:endParaRPr lang="es-AR" sz="3600" dirty="0"/>
          </a:p>
        </p:txBody>
      </p:sp>
      <p:sp>
        <p:nvSpPr>
          <p:cNvPr id="3" name="2 Marcador de contenido"/>
          <p:cNvSpPr>
            <a:spLocks noGrp="1"/>
          </p:cNvSpPr>
          <p:nvPr>
            <p:ph idx="1"/>
          </p:nvPr>
        </p:nvSpPr>
        <p:spPr>
          <a:xfrm>
            <a:off x="755576" y="1600200"/>
            <a:ext cx="7931224" cy="4525963"/>
          </a:xfrm>
        </p:spPr>
        <p:txBody>
          <a:bodyPr>
            <a:normAutofit fontScale="92500"/>
          </a:bodyPr>
          <a:lstStyle/>
          <a:p>
            <a:pPr marL="0" indent="0" algn="just">
              <a:buNone/>
            </a:pPr>
            <a:r>
              <a:rPr lang="es-MX" sz="2400" dirty="0" smtClean="0"/>
              <a:t>La información contenida en el presente reporte es producto de la sistematización de los partes semanales enviados por el Servicio Penitenciario Federal (SPF) a PROCUVIN. </a:t>
            </a:r>
          </a:p>
          <a:p>
            <a:pPr marL="0" indent="0" algn="just">
              <a:buNone/>
            </a:pPr>
            <a:endParaRPr lang="es-MX" sz="2400" dirty="0" smtClean="0"/>
          </a:p>
          <a:p>
            <a:pPr marL="0" indent="0" algn="just">
              <a:buNone/>
            </a:pPr>
            <a:r>
              <a:rPr lang="es-MX" sz="2400" dirty="0" smtClean="0"/>
              <a:t>La Procuraduría posee la facultad de requerir información a las distintas agencias penales a fin de conocer y caracterizar el universo sobre el que interviene.</a:t>
            </a:r>
          </a:p>
          <a:p>
            <a:pPr marL="0" indent="0" algn="just">
              <a:buNone/>
            </a:pPr>
            <a:endParaRPr lang="es-MX" sz="2400" dirty="0" smtClean="0"/>
          </a:p>
          <a:p>
            <a:pPr marL="0" indent="0" algn="just">
              <a:buNone/>
            </a:pPr>
            <a:r>
              <a:rPr lang="es-MX" sz="2400" dirty="0" smtClean="0"/>
              <a:t>El área de Registro y Bases de Datos recibe esta información como insumo estadístico descriptivo, pero también como herramienta de análisis del sistema carcelario. </a:t>
            </a:r>
            <a:endParaRPr lang="es-AR" sz="2400"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1939166"/>
            <a:ext cx="406293" cy="449823"/>
          </a:xfrm>
          <a:prstGeom prst="rect">
            <a:avLst/>
          </a:prstGeom>
        </p:spPr>
      </p:pic>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3410280"/>
            <a:ext cx="406293" cy="449823"/>
          </a:xfrm>
          <a:prstGeom prst="rect">
            <a:avLst/>
          </a:prstGeom>
        </p:spPr>
      </p:pic>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4875905"/>
            <a:ext cx="406293" cy="449823"/>
          </a:xfrm>
          <a:prstGeom prst="rect">
            <a:avLst/>
          </a:prstGeom>
        </p:spPr>
      </p:pic>
    </p:spTree>
    <p:extLst>
      <p:ext uri="{BB962C8B-B14F-4D97-AF65-F5344CB8AC3E}">
        <p14:creationId xmlns:p14="http://schemas.microsoft.com/office/powerpoint/2010/main" val="4138448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3" y="1600200"/>
            <a:ext cx="7272807" cy="4876800"/>
          </a:xfrm>
        </p:spPr>
        <p:txBody>
          <a:bodyPr>
            <a:normAutofit fontScale="92500" lnSpcReduction="20000"/>
          </a:bodyPr>
          <a:lstStyle/>
          <a:p>
            <a:pPr marL="0" indent="0" algn="just">
              <a:buNone/>
            </a:pPr>
            <a:r>
              <a:rPr lang="es-MX" dirty="0" smtClean="0"/>
              <a:t>Se espera que estos reportes colaboren en la difusión de la información recibida de primera mano por el SPF y sirvan de herramienta </a:t>
            </a:r>
            <a:r>
              <a:rPr lang="es-MX" dirty="0"/>
              <a:t>de análisis </a:t>
            </a:r>
            <a:r>
              <a:rPr lang="es-MX" dirty="0" smtClean="0"/>
              <a:t>para </a:t>
            </a:r>
            <a:r>
              <a:rPr lang="es-MX" dirty="0"/>
              <a:t>la </a:t>
            </a:r>
            <a:r>
              <a:rPr lang="es-MX" dirty="0" smtClean="0"/>
              <a:t>Procuraduría. </a:t>
            </a:r>
            <a:endParaRPr lang="es-MX" dirty="0"/>
          </a:p>
          <a:p>
            <a:pPr marL="0" indent="0" algn="just">
              <a:buNone/>
            </a:pPr>
            <a:endParaRPr lang="es-MX" u="sng" dirty="0" smtClean="0"/>
          </a:p>
          <a:p>
            <a:pPr marL="0" indent="0" algn="just">
              <a:buNone/>
            </a:pPr>
            <a:r>
              <a:rPr lang="es-MX" sz="2200" u="sng" dirty="0" smtClean="0"/>
              <a:t>Objetivos específicos:</a:t>
            </a:r>
          </a:p>
          <a:p>
            <a:pPr marL="0" indent="0" algn="just">
              <a:buNone/>
            </a:pPr>
            <a:endParaRPr lang="es-MX" sz="2200" u="sng" dirty="0" smtClean="0"/>
          </a:p>
          <a:p>
            <a:pPr marL="0" indent="0" algn="just">
              <a:buNone/>
            </a:pPr>
            <a:r>
              <a:rPr lang="es-MX" sz="2200" dirty="0" smtClean="0"/>
              <a:t>Difundir la evolución de la población penitenciaria.</a:t>
            </a:r>
          </a:p>
          <a:p>
            <a:pPr marL="0" indent="0" algn="just">
              <a:buNone/>
            </a:pPr>
            <a:endParaRPr lang="es-MX" sz="2200" dirty="0" smtClean="0"/>
          </a:p>
          <a:p>
            <a:pPr marL="0" indent="0" algn="just">
              <a:buNone/>
            </a:pPr>
            <a:r>
              <a:rPr lang="es-MX" sz="2200" dirty="0" smtClean="0"/>
              <a:t>Conocer su composición de acuerdo a variables socio-demográficas y relativas a la progresión de la pena.</a:t>
            </a:r>
          </a:p>
          <a:p>
            <a:pPr marL="0" indent="0" algn="just">
              <a:buNone/>
            </a:pPr>
            <a:endParaRPr lang="es-MX" sz="2200" dirty="0" smtClean="0"/>
          </a:p>
          <a:p>
            <a:pPr marL="0" indent="0" algn="just">
              <a:buNone/>
            </a:pPr>
            <a:r>
              <a:rPr lang="es-MX" sz="2200" dirty="0" smtClean="0"/>
              <a:t>Observar como se plasman algunos criterios judiciales sobre la población encarcelada. </a:t>
            </a:r>
          </a:p>
          <a:p>
            <a:pPr marL="0" indent="0" algn="just">
              <a:buNone/>
            </a:pPr>
            <a:endParaRPr lang="es-MX" sz="2200" dirty="0" smtClean="0"/>
          </a:p>
          <a:p>
            <a:pPr marL="0" indent="0" algn="just">
              <a:buNone/>
            </a:pPr>
            <a:r>
              <a:rPr lang="es-MX" sz="2200" dirty="0" smtClean="0"/>
              <a:t>Focalizar en características específicas de colectivos vulnerables (mujeres-jóvenes adultos).</a:t>
            </a:r>
          </a:p>
          <a:p>
            <a:pPr marL="0" indent="0" algn="just">
              <a:buNone/>
            </a:pPr>
            <a:endParaRPr lang="es-MX" sz="2200" dirty="0" smtClean="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553" y="4024267"/>
            <a:ext cx="277504" cy="307235"/>
          </a:xfrm>
          <a:prstGeom prst="rect">
            <a:avLst/>
          </a:prstGeom>
        </p:spPr>
      </p:pic>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401" y="4869160"/>
            <a:ext cx="277504" cy="307235"/>
          </a:xfrm>
          <a:prstGeom prst="rect">
            <a:avLst/>
          </a:prstGeom>
        </p:spPr>
      </p:pic>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401" y="5711919"/>
            <a:ext cx="277504" cy="307235"/>
          </a:xfrm>
          <a:prstGeom prst="rect">
            <a:avLst/>
          </a:prstGeom>
        </p:spPr>
      </p:pic>
      <p:sp>
        <p:nvSpPr>
          <p:cNvPr id="8" name="1 Título"/>
          <p:cNvSpPr txBox="1">
            <a:spLocks/>
          </p:cNvSpPr>
          <p:nvPr/>
        </p:nvSpPr>
        <p:spPr>
          <a:xfrm>
            <a:off x="457200" y="125760"/>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3600" dirty="0" smtClean="0"/>
              <a:t>Objetivos</a:t>
            </a:r>
            <a:endParaRPr lang="es-AR" sz="3600" dirty="0"/>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2510" y="3356992"/>
            <a:ext cx="277504" cy="307235"/>
          </a:xfrm>
          <a:prstGeom prst="rect">
            <a:avLst/>
          </a:prstGeom>
        </p:spPr>
      </p:pic>
    </p:spTree>
    <p:extLst>
      <p:ext uri="{BB962C8B-B14F-4D97-AF65-F5344CB8AC3E}">
        <p14:creationId xmlns:p14="http://schemas.microsoft.com/office/powerpoint/2010/main" val="2599110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2000" dirty="0" smtClean="0"/>
              <a:t>La </a:t>
            </a:r>
            <a:r>
              <a:rPr lang="es-MX" sz="2000" dirty="0"/>
              <a:t>información contenida en estos informes toma como fuente los partes semanales enviados por el SPF a PROCUVIN y es sistematizada y procesada por el Área de Registro y Bases de </a:t>
            </a:r>
            <a:r>
              <a:rPr lang="es-MX" sz="2000" dirty="0" smtClean="0"/>
              <a:t>Datos.</a:t>
            </a:r>
          </a:p>
          <a:p>
            <a:pPr marL="0" indent="0" algn="just">
              <a:buNone/>
            </a:pPr>
            <a:r>
              <a:rPr lang="es-MX" sz="2000" dirty="0" smtClean="0"/>
              <a:t> </a:t>
            </a:r>
          </a:p>
          <a:p>
            <a:pPr algn="just"/>
            <a:r>
              <a:rPr lang="es-MX" sz="2000" dirty="0" smtClean="0"/>
              <a:t>Cabe </a:t>
            </a:r>
            <a:r>
              <a:rPr lang="es-MX" sz="2000" dirty="0"/>
              <a:t>aclarar que los partes </a:t>
            </a:r>
            <a:r>
              <a:rPr lang="es-MX" sz="2000" dirty="0" smtClean="0"/>
              <a:t>enviados por el SPF son </a:t>
            </a:r>
            <a:r>
              <a:rPr lang="es-MX" sz="2000" dirty="0"/>
              <a:t>elaborados por </a:t>
            </a:r>
            <a:r>
              <a:rPr lang="es-MX" sz="2000" dirty="0" smtClean="0"/>
              <a:t>su </a:t>
            </a:r>
            <a:r>
              <a:rPr lang="es-MX" sz="2000" dirty="0"/>
              <a:t>área de estadísticas </a:t>
            </a:r>
            <a:r>
              <a:rPr lang="es-MX" sz="2000" dirty="0" smtClean="0"/>
              <a:t>en </a:t>
            </a:r>
            <a:r>
              <a:rPr lang="es-MX" sz="2000" dirty="0"/>
              <a:t>base a la información que le remite cada </a:t>
            </a:r>
            <a:r>
              <a:rPr lang="es-MX" sz="2000" dirty="0" smtClean="0"/>
              <a:t>unidad penitenciaria, como consecuencia de ello se asume que pueden existir omisiones.</a:t>
            </a:r>
          </a:p>
          <a:p>
            <a:pPr algn="just"/>
            <a:endParaRPr lang="es-MX" sz="2000" dirty="0"/>
          </a:p>
          <a:p>
            <a:pPr algn="just"/>
            <a:r>
              <a:rPr lang="es-MX" sz="2000" dirty="0" smtClean="0"/>
              <a:t>Por otra parte, se aclara que los números presentados corresponden a personas alojadas en unidades del SPF. Esto no constituye el universo total de los presos federales debido a que el SPF no incluye en su reporte la información referida a detenidos alojados en cárceles provinciales. </a:t>
            </a:r>
            <a:endParaRPr lang="es-AR" sz="2000" dirty="0"/>
          </a:p>
        </p:txBody>
      </p:sp>
      <p:sp>
        <p:nvSpPr>
          <p:cNvPr id="6" name="1 Título"/>
          <p:cNvSpPr>
            <a:spLocks noGrp="1"/>
          </p:cNvSpPr>
          <p:nvPr>
            <p:ph type="title"/>
          </p:nvPr>
        </p:nvSpPr>
        <p:spPr>
          <a:xfrm>
            <a:off x="457200" y="125760"/>
            <a:ext cx="8229600" cy="1143000"/>
          </a:xfrm>
        </p:spPr>
        <p:txBody>
          <a:bodyPr>
            <a:normAutofit/>
          </a:bodyPr>
          <a:lstStyle/>
          <a:p>
            <a:r>
              <a:rPr lang="es-MX" sz="3600" dirty="0" smtClean="0"/>
              <a:t>Metodología</a:t>
            </a:r>
            <a:endParaRPr lang="es-AR" sz="3600" dirty="0"/>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1668909"/>
            <a:ext cx="289017" cy="317100"/>
          </a:xfrm>
          <a:prstGeom prst="rect">
            <a:avLst/>
          </a:prstGeom>
        </p:spPr>
      </p:pic>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2996952"/>
            <a:ext cx="289017" cy="317100"/>
          </a:xfrm>
          <a:prstGeom prst="rect">
            <a:avLst/>
          </a:prstGeom>
        </p:spPr>
      </p:pic>
      <p:pic>
        <p:nvPicPr>
          <p:cNvPr id="10"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4653136"/>
            <a:ext cx="289017" cy="317100"/>
          </a:xfrm>
          <a:prstGeom prst="rect">
            <a:avLst/>
          </a:prstGeom>
        </p:spPr>
      </p:pic>
    </p:spTree>
    <p:extLst>
      <p:ext uri="{BB962C8B-B14F-4D97-AF65-F5344CB8AC3E}">
        <p14:creationId xmlns:p14="http://schemas.microsoft.com/office/powerpoint/2010/main" val="914114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179512" y="2924944"/>
            <a:ext cx="8229600" cy="1143000"/>
          </a:xfrm>
        </p:spPr>
        <p:txBody>
          <a:bodyPr>
            <a:normAutofit fontScale="90000"/>
          </a:bodyPr>
          <a:lstStyle/>
          <a:p>
            <a:r>
              <a:rPr lang="es-MX" sz="3600" dirty="0" smtClean="0"/>
              <a:t>Foco en evolución mensual. </a:t>
            </a:r>
            <a:br>
              <a:rPr lang="es-MX" sz="3600" dirty="0" smtClean="0"/>
            </a:br>
            <a:r>
              <a:rPr lang="es-MX" sz="3600" dirty="0" smtClean="0"/>
              <a:t>Información Enero 2014.</a:t>
            </a:r>
            <a:endParaRPr lang="es-AR" sz="3600" dirty="0"/>
          </a:p>
        </p:txBody>
      </p:sp>
    </p:spTree>
    <p:extLst>
      <p:ext uri="{BB962C8B-B14F-4D97-AF65-F5344CB8AC3E}">
        <p14:creationId xmlns:p14="http://schemas.microsoft.com/office/powerpoint/2010/main" val="2993801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1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25457" y="2517706"/>
            <a:ext cx="997765" cy="1094715"/>
          </a:xfrm>
          <a:prstGeom prst="rect">
            <a:avLst/>
          </a:prstGeom>
        </p:spPr>
      </p:pic>
      <p:pic>
        <p:nvPicPr>
          <p:cNvPr id="18" name="17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0619" y="2550309"/>
            <a:ext cx="997765" cy="1094715"/>
          </a:xfrm>
          <a:prstGeom prst="rect">
            <a:avLst/>
          </a:prstGeom>
        </p:spPr>
      </p:pic>
      <p:pic>
        <p:nvPicPr>
          <p:cNvPr id="16" name="1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66123" y="2516401"/>
            <a:ext cx="997765" cy="1094715"/>
          </a:xfrm>
          <a:prstGeom prst="rect">
            <a:avLst/>
          </a:prstGeom>
        </p:spPr>
      </p:pic>
      <p:pic>
        <p:nvPicPr>
          <p:cNvPr id="17" name="1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5616" y="2517707"/>
            <a:ext cx="997765" cy="1094715"/>
          </a:xfrm>
          <a:prstGeom prst="rect">
            <a:avLst/>
          </a:prstGeom>
        </p:spPr>
      </p:pic>
      <p:pic>
        <p:nvPicPr>
          <p:cNvPr id="24" name="2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6283" y="2483371"/>
            <a:ext cx="997765" cy="1094715"/>
          </a:xfrm>
          <a:prstGeom prst="rect">
            <a:avLst/>
          </a:prstGeom>
        </p:spPr>
      </p:pic>
      <p:graphicFrame>
        <p:nvGraphicFramePr>
          <p:cNvPr id="15" name="14 Gráfico"/>
          <p:cNvGraphicFramePr/>
          <p:nvPr>
            <p:extLst>
              <p:ext uri="{D42A27DB-BD31-4B8C-83A1-F6EECF244321}">
                <p14:modId xmlns:p14="http://schemas.microsoft.com/office/powerpoint/2010/main" val="1018934979"/>
              </p:ext>
            </p:extLst>
          </p:nvPr>
        </p:nvGraphicFramePr>
        <p:xfrm>
          <a:off x="755576" y="2609150"/>
          <a:ext cx="7704856" cy="1815976"/>
        </p:xfrm>
        <a:graphic>
          <a:graphicData uri="http://schemas.openxmlformats.org/drawingml/2006/chart">
            <c:chart xmlns:c="http://schemas.openxmlformats.org/drawingml/2006/chart" xmlns:r="http://schemas.openxmlformats.org/officeDocument/2006/relationships" r:id="rId3"/>
          </a:graphicData>
        </a:graphic>
      </p:graphicFrame>
      <p:sp>
        <p:nvSpPr>
          <p:cNvPr id="22" name="21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57199" y="188640"/>
            <a:ext cx="8229600" cy="1143000"/>
          </a:xfrm>
        </p:spPr>
        <p:txBody>
          <a:bodyPr>
            <a:normAutofit/>
          </a:bodyPr>
          <a:lstStyle/>
          <a:p>
            <a:r>
              <a:rPr lang="es-MX" sz="2800" dirty="0" smtClean="0"/>
              <a:t>Evolución mensual de la población del SPF</a:t>
            </a:r>
            <a:br>
              <a:rPr lang="es-MX" sz="2800" dirty="0" smtClean="0"/>
            </a:br>
            <a:endParaRPr lang="es-AR" sz="2000" dirty="0"/>
          </a:p>
        </p:txBody>
      </p:sp>
      <p:sp>
        <p:nvSpPr>
          <p:cNvPr id="19" name="18 CuadroTexto"/>
          <p:cNvSpPr txBox="1"/>
          <p:nvPr/>
        </p:nvSpPr>
        <p:spPr>
          <a:xfrm>
            <a:off x="144016" y="6165304"/>
            <a:ext cx="8892480" cy="615553"/>
          </a:xfrm>
          <a:prstGeom prst="rect">
            <a:avLst/>
          </a:prstGeom>
          <a:noFill/>
        </p:spPr>
        <p:txBody>
          <a:bodyPr wrap="square" rtlCol="0">
            <a:spAutoFit/>
          </a:bodyPr>
          <a:lstStyle/>
          <a:p>
            <a:r>
              <a:rPr lang="es-MX" sz="1700" b="1" dirty="0" smtClean="0">
                <a:solidFill>
                  <a:schemeClr val="bg1"/>
                </a:solidFill>
              </a:rPr>
              <a:t>Entre diciembre de 2013 y enero de 2014 se observa un leve incremento de la población en cárceles federales, revirtiendo la tendencia de baja del mes anterior. </a:t>
            </a:r>
            <a:endParaRPr lang="es-AR" sz="1700" b="1" dirty="0">
              <a:solidFill>
                <a:schemeClr val="bg1"/>
              </a:solidFill>
            </a:endParaRPr>
          </a:p>
        </p:txBody>
      </p:sp>
      <p:sp>
        <p:nvSpPr>
          <p:cNvPr id="5" name="4 CuadroTexto"/>
          <p:cNvSpPr txBox="1"/>
          <p:nvPr/>
        </p:nvSpPr>
        <p:spPr>
          <a:xfrm>
            <a:off x="3354597" y="4725724"/>
            <a:ext cx="2337499" cy="215444"/>
          </a:xfrm>
          <a:prstGeom prst="rect">
            <a:avLst/>
          </a:prstGeom>
          <a:noFill/>
        </p:spPr>
        <p:txBody>
          <a:bodyPr wrap="none" rtlCol="0">
            <a:spAutoFit/>
          </a:bodyPr>
          <a:lstStyle/>
          <a:p>
            <a:r>
              <a:rPr lang="es-MX" sz="800" dirty="0" smtClean="0"/>
              <a:t>Fuente: partes semanales enviados por el SPF</a:t>
            </a:r>
            <a:endParaRPr lang="es-AR" sz="800" dirty="0"/>
          </a:p>
        </p:txBody>
      </p:sp>
      <p:sp>
        <p:nvSpPr>
          <p:cNvPr id="7" name="6 CuadroTexto"/>
          <p:cNvSpPr txBox="1"/>
          <p:nvPr/>
        </p:nvSpPr>
        <p:spPr>
          <a:xfrm>
            <a:off x="899591" y="3611116"/>
            <a:ext cx="1800201" cy="400110"/>
          </a:xfrm>
          <a:prstGeom prst="rect">
            <a:avLst/>
          </a:prstGeom>
          <a:noFill/>
          <a:ln>
            <a:solidFill>
              <a:schemeClr val="accent1"/>
            </a:solidFill>
          </a:ln>
        </p:spPr>
        <p:txBody>
          <a:bodyPr wrap="square" rtlCol="0">
            <a:spAutoFit/>
          </a:bodyPr>
          <a:lstStyle/>
          <a:p>
            <a:pPr algn="ctr"/>
            <a:r>
              <a:rPr lang="es-MX" sz="1000" dirty="0" smtClean="0"/>
              <a:t>Se inicia recepción de partes semanales</a:t>
            </a:r>
            <a:endParaRPr lang="es-AR" sz="1000" dirty="0"/>
          </a:p>
        </p:txBody>
      </p:sp>
      <p:sp>
        <p:nvSpPr>
          <p:cNvPr id="3" name="2 Flecha abajo"/>
          <p:cNvSpPr/>
          <p:nvPr/>
        </p:nvSpPr>
        <p:spPr>
          <a:xfrm>
            <a:off x="1755272" y="3402877"/>
            <a:ext cx="222639" cy="1614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3" name="22 CuadroTexto"/>
          <p:cNvSpPr txBox="1"/>
          <p:nvPr/>
        </p:nvSpPr>
        <p:spPr>
          <a:xfrm>
            <a:off x="2054295" y="1897696"/>
            <a:ext cx="5083444" cy="430887"/>
          </a:xfrm>
          <a:prstGeom prst="rect">
            <a:avLst/>
          </a:prstGeom>
          <a:noFill/>
        </p:spPr>
        <p:txBody>
          <a:bodyPr wrap="none" rtlCol="0">
            <a:spAutoFit/>
          </a:bodyPr>
          <a:lstStyle/>
          <a:p>
            <a:pPr algn="ctr"/>
            <a:r>
              <a:rPr lang="es-MX" sz="1100" dirty="0"/>
              <a:t>Personas alojadas en el SPF a partir de los reportes recibidos por PROCUVIN</a:t>
            </a:r>
          </a:p>
          <a:p>
            <a:pPr algn="ctr"/>
            <a:r>
              <a:rPr lang="es-MX" sz="1100" dirty="0"/>
              <a:t>Expresada en números absolutos</a:t>
            </a:r>
            <a:endParaRPr lang="es-AR" sz="1100" dirty="0"/>
          </a:p>
        </p:txBody>
      </p:sp>
      <p:sp>
        <p:nvSpPr>
          <p:cNvPr id="25" name="2 Marcador de contenido"/>
          <p:cNvSpPr>
            <a:spLocks noGrp="1"/>
          </p:cNvSpPr>
          <p:nvPr>
            <p:ph idx="1"/>
          </p:nvPr>
        </p:nvSpPr>
        <p:spPr>
          <a:xfrm>
            <a:off x="374848" y="764704"/>
            <a:ext cx="8229600" cy="637531"/>
          </a:xfrm>
        </p:spPr>
        <p:txBody>
          <a:bodyPr>
            <a:normAutofit/>
          </a:bodyPr>
          <a:lstStyle/>
          <a:p>
            <a:r>
              <a:rPr lang="es-MX" sz="2000" dirty="0" smtClean="0"/>
              <a:t>Población penal al 31/01/2014: </a:t>
            </a:r>
            <a:r>
              <a:rPr lang="es-MX" sz="2000" dirty="0" smtClean="0">
                <a:solidFill>
                  <a:schemeClr val="accent6">
                    <a:lumMod val="75000"/>
                  </a:schemeClr>
                </a:solidFill>
              </a:rPr>
              <a:t>9.850</a:t>
            </a:r>
            <a:r>
              <a:rPr lang="es-MX" sz="2800" dirty="0" smtClean="0">
                <a:solidFill>
                  <a:schemeClr val="accent6">
                    <a:lumMod val="75000"/>
                  </a:schemeClr>
                </a:solidFill>
              </a:rPr>
              <a:t> </a:t>
            </a:r>
            <a:r>
              <a:rPr lang="es-MX" sz="2000" dirty="0"/>
              <a:t>personas</a:t>
            </a:r>
            <a:r>
              <a:rPr lang="es-MX" sz="1600" dirty="0" smtClean="0"/>
              <a:t> </a:t>
            </a:r>
            <a:endParaRPr lang="es-AR" sz="1800" dirty="0"/>
          </a:p>
        </p:txBody>
      </p:sp>
      <p:sp>
        <p:nvSpPr>
          <p:cNvPr id="4" name="3 Elipse"/>
          <p:cNvSpPr/>
          <p:nvPr/>
        </p:nvSpPr>
        <p:spPr>
          <a:xfrm>
            <a:off x="5016325" y="3035063"/>
            <a:ext cx="529879" cy="3056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b="1" dirty="0" smtClean="0"/>
              <a:t>-248</a:t>
            </a:r>
          </a:p>
        </p:txBody>
      </p:sp>
      <p:sp>
        <p:nvSpPr>
          <p:cNvPr id="21" name="20 Elipse"/>
          <p:cNvSpPr/>
          <p:nvPr/>
        </p:nvSpPr>
        <p:spPr>
          <a:xfrm>
            <a:off x="6556329" y="3031691"/>
            <a:ext cx="481708" cy="3056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b="1" dirty="0" smtClean="0"/>
              <a:t>+55</a:t>
            </a:r>
          </a:p>
        </p:txBody>
      </p:sp>
      <p:sp>
        <p:nvSpPr>
          <p:cNvPr id="26" name="25 CuadroTexto"/>
          <p:cNvSpPr txBox="1"/>
          <p:nvPr/>
        </p:nvSpPr>
        <p:spPr>
          <a:xfrm>
            <a:off x="144016" y="5282044"/>
            <a:ext cx="8892480" cy="523220"/>
          </a:xfrm>
          <a:prstGeom prst="rect">
            <a:avLst/>
          </a:prstGeom>
          <a:noFill/>
        </p:spPr>
        <p:txBody>
          <a:bodyPr wrap="square" rtlCol="0">
            <a:spAutoFit/>
          </a:bodyPr>
          <a:lstStyle/>
          <a:p>
            <a:r>
              <a:rPr lang="es-AR" sz="1400" dirty="0" smtClean="0">
                <a:solidFill>
                  <a:srgbClr val="CC3300"/>
                </a:solidFill>
              </a:rPr>
              <a:t>El SPF señala una </a:t>
            </a:r>
            <a:r>
              <a:rPr lang="es-AR" sz="1400" b="1" dirty="0" smtClean="0">
                <a:solidFill>
                  <a:srgbClr val="CC3300"/>
                </a:solidFill>
              </a:rPr>
              <a:t>capacidad total de 10.790 cupos</a:t>
            </a:r>
            <a:r>
              <a:rPr lang="es-AR" sz="1400" dirty="0" smtClean="0">
                <a:solidFill>
                  <a:srgbClr val="CC3300"/>
                </a:solidFill>
              </a:rPr>
              <a:t>, que denomina “capacidad real de alojamiento”. </a:t>
            </a:r>
          </a:p>
          <a:p>
            <a:r>
              <a:rPr lang="es-AR" sz="1400" dirty="0" smtClean="0">
                <a:solidFill>
                  <a:srgbClr val="CC3300"/>
                </a:solidFill>
              </a:rPr>
              <a:t>Sin embargo </a:t>
            </a:r>
            <a:r>
              <a:rPr lang="es-AR" sz="1400" b="1" dirty="0" smtClean="0">
                <a:solidFill>
                  <a:srgbClr val="CC3300"/>
                </a:solidFill>
              </a:rPr>
              <a:t>no define cuál es el estándar de metros </a:t>
            </a:r>
            <a:r>
              <a:rPr lang="es-AR" sz="1400" dirty="0" smtClean="0">
                <a:solidFill>
                  <a:srgbClr val="CC3300"/>
                </a:solidFill>
              </a:rPr>
              <a:t>por persona que utiliza, ni la metodología de cálculo. </a:t>
            </a:r>
            <a:endParaRPr lang="es-AR" sz="1400" dirty="0">
              <a:solidFill>
                <a:srgbClr val="CC3300"/>
              </a:solidFill>
            </a:endParaRPr>
          </a:p>
        </p:txBody>
      </p:sp>
    </p:spTree>
    <p:extLst>
      <p:ext uri="{BB962C8B-B14F-4D97-AF65-F5344CB8AC3E}">
        <p14:creationId xmlns:p14="http://schemas.microsoft.com/office/powerpoint/2010/main" val="270168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Gráfico"/>
          <p:cNvGraphicFramePr/>
          <p:nvPr>
            <p:extLst>
              <p:ext uri="{D42A27DB-BD31-4B8C-83A1-F6EECF244321}">
                <p14:modId xmlns:p14="http://schemas.microsoft.com/office/powerpoint/2010/main" val="1133149625"/>
              </p:ext>
            </p:extLst>
          </p:nvPr>
        </p:nvGraphicFramePr>
        <p:xfrm>
          <a:off x="4662090" y="1218390"/>
          <a:ext cx="3168352" cy="26642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7 Gráfico"/>
          <p:cNvGraphicFramePr/>
          <p:nvPr>
            <p:extLst>
              <p:ext uri="{D42A27DB-BD31-4B8C-83A1-F6EECF244321}">
                <p14:modId xmlns:p14="http://schemas.microsoft.com/office/powerpoint/2010/main" val="1567610741"/>
              </p:ext>
            </p:extLst>
          </p:nvPr>
        </p:nvGraphicFramePr>
        <p:xfrm>
          <a:off x="684824" y="1196752"/>
          <a:ext cx="3168352" cy="2664296"/>
        </p:xfrm>
        <a:graphic>
          <a:graphicData uri="http://schemas.openxmlformats.org/drawingml/2006/chart">
            <c:chart xmlns:c="http://schemas.openxmlformats.org/drawingml/2006/chart" xmlns:r="http://schemas.openxmlformats.org/officeDocument/2006/relationships" r:id="rId4"/>
          </a:graphicData>
        </a:graphic>
      </p:graphicFrame>
      <p:sp>
        <p:nvSpPr>
          <p:cNvPr id="2" name="1 Título"/>
          <p:cNvSpPr>
            <a:spLocks noGrp="1"/>
          </p:cNvSpPr>
          <p:nvPr>
            <p:ph type="title"/>
          </p:nvPr>
        </p:nvSpPr>
        <p:spPr>
          <a:xfrm>
            <a:off x="467544" y="44624"/>
            <a:ext cx="8229600" cy="1143000"/>
          </a:xfrm>
        </p:spPr>
        <p:txBody>
          <a:bodyPr>
            <a:normAutofit/>
          </a:bodyPr>
          <a:lstStyle/>
          <a:p>
            <a:r>
              <a:rPr lang="es-MX" sz="2800" dirty="0" smtClean="0"/>
              <a:t>Síntesis general Enero 2014</a:t>
            </a:r>
            <a:endParaRPr lang="es-AR" sz="2800" dirty="0"/>
          </a:p>
        </p:txBody>
      </p:sp>
      <p:graphicFrame>
        <p:nvGraphicFramePr>
          <p:cNvPr id="4" name="3 Gráfico"/>
          <p:cNvGraphicFramePr/>
          <p:nvPr>
            <p:extLst>
              <p:ext uri="{D42A27DB-BD31-4B8C-83A1-F6EECF244321}">
                <p14:modId xmlns:p14="http://schemas.microsoft.com/office/powerpoint/2010/main" val="1990598927"/>
              </p:ext>
            </p:extLst>
          </p:nvPr>
        </p:nvGraphicFramePr>
        <p:xfrm>
          <a:off x="739747" y="3356992"/>
          <a:ext cx="3168352" cy="2664296"/>
        </p:xfrm>
        <a:graphic>
          <a:graphicData uri="http://schemas.openxmlformats.org/drawingml/2006/chart">
            <c:chart xmlns:c="http://schemas.openxmlformats.org/drawingml/2006/chart" xmlns:r="http://schemas.openxmlformats.org/officeDocument/2006/relationships" r:id="rId5"/>
          </a:graphicData>
        </a:graphic>
      </p:graphicFrame>
      <p:sp>
        <p:nvSpPr>
          <p:cNvPr id="5" name="4 CuadroTexto"/>
          <p:cNvSpPr txBox="1"/>
          <p:nvPr/>
        </p:nvSpPr>
        <p:spPr>
          <a:xfrm>
            <a:off x="1795423" y="5589240"/>
            <a:ext cx="1032655" cy="200055"/>
          </a:xfrm>
          <a:prstGeom prst="rect">
            <a:avLst/>
          </a:prstGeom>
          <a:noFill/>
        </p:spPr>
        <p:txBody>
          <a:bodyPr wrap="none" rtlCol="0">
            <a:spAutoFit/>
          </a:bodyPr>
          <a:lstStyle/>
          <a:p>
            <a:r>
              <a:rPr lang="es-MX" sz="700" dirty="0" smtClean="0"/>
              <a:t>Base: 9850 personas</a:t>
            </a:r>
            <a:endParaRPr lang="es-AR" sz="700" dirty="0"/>
          </a:p>
        </p:txBody>
      </p:sp>
      <p:graphicFrame>
        <p:nvGraphicFramePr>
          <p:cNvPr id="6" name="5 Gráfico"/>
          <p:cNvGraphicFramePr/>
          <p:nvPr>
            <p:extLst>
              <p:ext uri="{D42A27DB-BD31-4B8C-83A1-F6EECF244321}">
                <p14:modId xmlns:p14="http://schemas.microsoft.com/office/powerpoint/2010/main" val="899588491"/>
              </p:ext>
            </p:extLst>
          </p:nvPr>
        </p:nvGraphicFramePr>
        <p:xfrm>
          <a:off x="4644008" y="3356992"/>
          <a:ext cx="3168352" cy="2664296"/>
        </p:xfrm>
        <a:graphic>
          <a:graphicData uri="http://schemas.openxmlformats.org/drawingml/2006/chart">
            <c:chart xmlns:c="http://schemas.openxmlformats.org/drawingml/2006/chart" xmlns:r="http://schemas.openxmlformats.org/officeDocument/2006/relationships" r:id="rId6"/>
          </a:graphicData>
        </a:graphic>
      </p:graphicFrame>
      <p:sp>
        <p:nvSpPr>
          <p:cNvPr id="7" name="6 CuadroTexto"/>
          <p:cNvSpPr txBox="1"/>
          <p:nvPr/>
        </p:nvSpPr>
        <p:spPr>
          <a:xfrm>
            <a:off x="5779632" y="5589240"/>
            <a:ext cx="1032655" cy="200055"/>
          </a:xfrm>
          <a:prstGeom prst="rect">
            <a:avLst/>
          </a:prstGeom>
          <a:noFill/>
        </p:spPr>
        <p:txBody>
          <a:bodyPr wrap="none" rtlCol="0">
            <a:spAutoFit/>
          </a:bodyPr>
          <a:lstStyle/>
          <a:p>
            <a:r>
              <a:rPr lang="es-MX" sz="700" dirty="0" smtClean="0"/>
              <a:t>Base: 9850 personas</a:t>
            </a:r>
            <a:endParaRPr lang="es-AR" sz="700" dirty="0"/>
          </a:p>
        </p:txBody>
      </p:sp>
      <p:sp>
        <p:nvSpPr>
          <p:cNvPr id="10" name="9 CuadroTexto"/>
          <p:cNvSpPr txBox="1"/>
          <p:nvPr/>
        </p:nvSpPr>
        <p:spPr>
          <a:xfrm>
            <a:off x="1795423" y="3356992"/>
            <a:ext cx="1032655" cy="200055"/>
          </a:xfrm>
          <a:prstGeom prst="rect">
            <a:avLst/>
          </a:prstGeom>
          <a:noFill/>
        </p:spPr>
        <p:txBody>
          <a:bodyPr wrap="none" rtlCol="0">
            <a:spAutoFit/>
          </a:bodyPr>
          <a:lstStyle/>
          <a:p>
            <a:r>
              <a:rPr lang="es-MX" sz="700" dirty="0" smtClean="0"/>
              <a:t>Base: 9850 personas</a:t>
            </a:r>
            <a:endParaRPr lang="es-AR" sz="700" dirty="0"/>
          </a:p>
        </p:txBody>
      </p:sp>
      <p:sp>
        <p:nvSpPr>
          <p:cNvPr id="11" name="10 CuadroTexto"/>
          <p:cNvSpPr txBox="1"/>
          <p:nvPr/>
        </p:nvSpPr>
        <p:spPr>
          <a:xfrm>
            <a:off x="5779632" y="3356992"/>
            <a:ext cx="1032655" cy="200055"/>
          </a:xfrm>
          <a:prstGeom prst="rect">
            <a:avLst/>
          </a:prstGeom>
          <a:noFill/>
        </p:spPr>
        <p:txBody>
          <a:bodyPr wrap="none" rtlCol="0">
            <a:spAutoFit/>
          </a:bodyPr>
          <a:lstStyle/>
          <a:p>
            <a:r>
              <a:rPr lang="es-MX" sz="700" dirty="0" smtClean="0"/>
              <a:t>Base: 9850 personas</a:t>
            </a:r>
            <a:endParaRPr lang="es-AR" sz="700" dirty="0"/>
          </a:p>
        </p:txBody>
      </p:sp>
      <p:sp>
        <p:nvSpPr>
          <p:cNvPr id="12" name="11 CuadroTexto"/>
          <p:cNvSpPr txBox="1"/>
          <p:nvPr/>
        </p:nvSpPr>
        <p:spPr>
          <a:xfrm>
            <a:off x="3236709" y="5807516"/>
            <a:ext cx="2055371" cy="200055"/>
          </a:xfrm>
          <a:prstGeom prst="rect">
            <a:avLst/>
          </a:prstGeom>
          <a:noFill/>
        </p:spPr>
        <p:txBody>
          <a:bodyPr wrap="none" rtlCol="0">
            <a:spAutoFit/>
          </a:bodyPr>
          <a:lstStyle/>
          <a:p>
            <a:r>
              <a:rPr lang="es-MX" sz="700" dirty="0" smtClean="0"/>
              <a:t>Fuente: partes semanales enviados por el SPF</a:t>
            </a:r>
            <a:endParaRPr lang="es-AR" sz="7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4" name="13 CuadroTexto"/>
          <p:cNvSpPr txBox="1"/>
          <p:nvPr/>
        </p:nvSpPr>
        <p:spPr>
          <a:xfrm>
            <a:off x="161621" y="6165304"/>
            <a:ext cx="8658851" cy="646331"/>
          </a:xfrm>
          <a:prstGeom prst="rect">
            <a:avLst/>
          </a:prstGeom>
          <a:noFill/>
        </p:spPr>
        <p:txBody>
          <a:bodyPr wrap="square" rtlCol="0">
            <a:spAutoFit/>
          </a:bodyPr>
          <a:lstStyle/>
          <a:p>
            <a:r>
              <a:rPr lang="es-MX" b="1" dirty="0" smtClean="0">
                <a:solidFill>
                  <a:schemeClr val="bg1"/>
                </a:solidFill>
              </a:rPr>
              <a:t>El </a:t>
            </a:r>
            <a:r>
              <a:rPr lang="es-MX" b="1" dirty="0" smtClean="0">
                <a:solidFill>
                  <a:schemeClr val="bg1"/>
                </a:solidFill>
              </a:rPr>
              <a:t>SPF continúa alojando </a:t>
            </a:r>
            <a:r>
              <a:rPr lang="es-MX" b="1" dirty="0" smtClean="0">
                <a:solidFill>
                  <a:schemeClr val="bg1"/>
                </a:solidFill>
              </a:rPr>
              <a:t>una alta cantidad de personas encarceladas preventivamente, y se incrementa levemente respecto del mes anterior (57%).</a:t>
            </a:r>
          </a:p>
        </p:txBody>
      </p:sp>
      <p:sp>
        <p:nvSpPr>
          <p:cNvPr id="15" name="14 CuadroTexto"/>
          <p:cNvSpPr txBox="1"/>
          <p:nvPr/>
        </p:nvSpPr>
        <p:spPr>
          <a:xfrm>
            <a:off x="1072556" y="1499191"/>
            <a:ext cx="2476960"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a:t>situación</a:t>
            </a:r>
            <a:r>
              <a:rPr lang="es-MX" sz="700" dirty="0" smtClean="0">
                <a:solidFill>
                  <a:schemeClr val="tx2">
                    <a:lumMod val="75000"/>
                  </a:schemeClr>
                </a:solidFill>
              </a:rPr>
              <a:t> </a:t>
            </a:r>
            <a:r>
              <a:rPr lang="es-MX" sz="1100" dirty="0"/>
              <a:t>procesal</a:t>
            </a:r>
            <a:endParaRPr lang="es-AR" sz="1100" dirty="0"/>
          </a:p>
        </p:txBody>
      </p:sp>
      <p:sp>
        <p:nvSpPr>
          <p:cNvPr id="16" name="15 CuadroTexto"/>
          <p:cNvSpPr txBox="1"/>
          <p:nvPr/>
        </p:nvSpPr>
        <p:spPr>
          <a:xfrm>
            <a:off x="1390324" y="3769661"/>
            <a:ext cx="1798890"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smtClean="0"/>
              <a:t>género</a:t>
            </a:r>
            <a:endParaRPr lang="es-AR" sz="1100" dirty="0"/>
          </a:p>
        </p:txBody>
      </p:sp>
      <p:sp>
        <p:nvSpPr>
          <p:cNvPr id="17" name="16 CuadroTexto"/>
          <p:cNvSpPr txBox="1"/>
          <p:nvPr/>
        </p:nvSpPr>
        <p:spPr>
          <a:xfrm>
            <a:off x="5073023" y="1485474"/>
            <a:ext cx="2073003"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 jurisdicción</a:t>
            </a:r>
            <a:endParaRPr lang="es-AR" sz="1100" dirty="0"/>
          </a:p>
        </p:txBody>
      </p:sp>
      <p:sp>
        <p:nvSpPr>
          <p:cNvPr id="18" name="17 CuadroTexto"/>
          <p:cNvSpPr txBox="1"/>
          <p:nvPr/>
        </p:nvSpPr>
        <p:spPr>
          <a:xfrm>
            <a:off x="5125607" y="3769661"/>
            <a:ext cx="2241319"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a:t>tramo</a:t>
            </a:r>
            <a:r>
              <a:rPr lang="es-MX" sz="700" dirty="0" smtClean="0">
                <a:solidFill>
                  <a:schemeClr val="tx2">
                    <a:lumMod val="75000"/>
                  </a:schemeClr>
                </a:solidFill>
              </a:rPr>
              <a:t> </a:t>
            </a:r>
            <a:r>
              <a:rPr lang="es-MX" sz="1100" dirty="0"/>
              <a:t>de</a:t>
            </a:r>
            <a:r>
              <a:rPr lang="es-MX" sz="700" dirty="0" smtClean="0">
                <a:solidFill>
                  <a:schemeClr val="tx2">
                    <a:lumMod val="75000"/>
                  </a:schemeClr>
                </a:solidFill>
              </a:rPr>
              <a:t> </a:t>
            </a:r>
            <a:r>
              <a:rPr lang="es-MX" sz="1100" dirty="0"/>
              <a:t>edad</a:t>
            </a:r>
            <a:endParaRPr lang="es-AR" sz="1100" dirty="0"/>
          </a:p>
        </p:txBody>
      </p:sp>
      <p:sp>
        <p:nvSpPr>
          <p:cNvPr id="19" name="18 CuadroTexto"/>
          <p:cNvSpPr txBox="1"/>
          <p:nvPr/>
        </p:nvSpPr>
        <p:spPr>
          <a:xfrm>
            <a:off x="374848" y="2365872"/>
            <a:ext cx="1103329" cy="369332"/>
          </a:xfrm>
          <a:prstGeom prst="rect">
            <a:avLst/>
          </a:prstGeom>
          <a:noFill/>
        </p:spPr>
        <p:txBody>
          <a:bodyPr wrap="square" rtlCol="0">
            <a:spAutoFit/>
          </a:bodyPr>
          <a:lstStyle/>
          <a:p>
            <a:pPr algn="ctr"/>
            <a:r>
              <a:rPr lang="es-MX" sz="900" dirty="0" smtClean="0"/>
              <a:t>Condenados/as 42%</a:t>
            </a:r>
            <a:endParaRPr lang="es-AR" sz="900" dirty="0"/>
          </a:p>
        </p:txBody>
      </p:sp>
      <p:sp>
        <p:nvSpPr>
          <p:cNvPr id="20" name="19 CuadroTexto"/>
          <p:cNvSpPr txBox="1"/>
          <p:nvPr/>
        </p:nvSpPr>
        <p:spPr>
          <a:xfrm>
            <a:off x="3030893" y="2204864"/>
            <a:ext cx="1037051" cy="646331"/>
          </a:xfrm>
          <a:prstGeom prst="rect">
            <a:avLst/>
          </a:prstGeom>
          <a:noFill/>
        </p:spPr>
        <p:txBody>
          <a:bodyPr wrap="square" rtlCol="0">
            <a:spAutoFit/>
          </a:bodyPr>
          <a:lstStyle/>
          <a:p>
            <a:pPr algn="ctr"/>
            <a:r>
              <a:rPr lang="es-MX" sz="900" dirty="0" smtClean="0"/>
              <a:t>Personas encarceladas preventivamente 58%</a:t>
            </a:r>
            <a:endParaRPr lang="es-AR" sz="900" dirty="0"/>
          </a:p>
        </p:txBody>
      </p:sp>
      <p:sp>
        <p:nvSpPr>
          <p:cNvPr id="22" name="21 CuadroTexto"/>
          <p:cNvSpPr txBox="1"/>
          <p:nvPr/>
        </p:nvSpPr>
        <p:spPr>
          <a:xfrm>
            <a:off x="7052989" y="2554760"/>
            <a:ext cx="1944216" cy="553998"/>
          </a:xfrm>
          <a:prstGeom prst="rect">
            <a:avLst/>
          </a:prstGeom>
          <a:noFill/>
          <a:ln>
            <a:solidFill>
              <a:schemeClr val="bg1"/>
            </a:solidFill>
          </a:ln>
        </p:spPr>
        <p:txBody>
          <a:bodyPr wrap="square" rtlCol="0">
            <a:spAutoFit/>
          </a:bodyPr>
          <a:lstStyle/>
          <a:p>
            <a:r>
              <a:rPr lang="es-MX" sz="1000" b="1" dirty="0" smtClean="0">
                <a:solidFill>
                  <a:schemeClr val="accent5">
                    <a:lumMod val="75000"/>
                  </a:schemeClr>
                </a:solidFill>
              </a:rPr>
              <a:t>6 de cada 10 personas alojadas en el SPF provienen de Jurisdicción Nacional. </a:t>
            </a:r>
          </a:p>
        </p:txBody>
      </p:sp>
      <p:sp>
        <p:nvSpPr>
          <p:cNvPr id="23" name="2 Marcador de contenido"/>
          <p:cNvSpPr txBox="1">
            <a:spLocks/>
          </p:cNvSpPr>
          <p:nvPr/>
        </p:nvSpPr>
        <p:spPr>
          <a:xfrm>
            <a:off x="374848" y="764704"/>
            <a:ext cx="8229600" cy="637531"/>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s-MX" sz="2000" dirty="0" smtClean="0"/>
              <a:t>Población penal al 31/01/2014: </a:t>
            </a:r>
            <a:r>
              <a:rPr lang="es-MX" sz="2000" dirty="0" smtClean="0">
                <a:solidFill>
                  <a:schemeClr val="accent6">
                    <a:lumMod val="75000"/>
                  </a:schemeClr>
                </a:solidFill>
              </a:rPr>
              <a:t>9.850</a:t>
            </a:r>
            <a:r>
              <a:rPr lang="es-MX" sz="2800" dirty="0" smtClean="0">
                <a:solidFill>
                  <a:schemeClr val="accent6">
                    <a:lumMod val="75000"/>
                  </a:schemeClr>
                </a:solidFill>
              </a:rPr>
              <a:t> </a:t>
            </a:r>
            <a:r>
              <a:rPr lang="es-MX" sz="2000" dirty="0" smtClean="0"/>
              <a:t>personas</a:t>
            </a:r>
            <a:r>
              <a:rPr lang="es-MX" sz="1600" dirty="0" smtClean="0"/>
              <a:t> </a:t>
            </a:r>
            <a:endParaRPr lang="es-AR" sz="1800" dirty="0"/>
          </a:p>
        </p:txBody>
      </p:sp>
    </p:spTree>
    <p:extLst>
      <p:ext uri="{BB962C8B-B14F-4D97-AF65-F5344CB8AC3E}">
        <p14:creationId xmlns:p14="http://schemas.microsoft.com/office/powerpoint/2010/main" val="579540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50 Llamada rectangular redondeada"/>
          <p:cNvSpPr/>
          <p:nvPr/>
        </p:nvSpPr>
        <p:spPr>
          <a:xfrm>
            <a:off x="1738995" y="4581128"/>
            <a:ext cx="2760997" cy="995020"/>
          </a:xfrm>
          <a:prstGeom prst="wedgeRoundRectCallout">
            <a:avLst>
              <a:gd name="adj1" fmla="val -19456"/>
              <a:gd name="adj2" fmla="val -8658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sz="1200" dirty="0" smtClean="0"/>
              <a:t>El conjunto de personas encarceladas en forma preventiva se incrementa 1% respecto de diciembre 2013 (57%). </a:t>
            </a:r>
            <a:endParaRPr lang="es-AR" sz="1200" dirty="0"/>
          </a:p>
        </p:txBody>
      </p:sp>
      <p:graphicFrame>
        <p:nvGraphicFramePr>
          <p:cNvPr id="44" name="43 Gráfico"/>
          <p:cNvGraphicFramePr/>
          <p:nvPr>
            <p:extLst>
              <p:ext uri="{D42A27DB-BD31-4B8C-83A1-F6EECF244321}">
                <p14:modId xmlns:p14="http://schemas.microsoft.com/office/powerpoint/2010/main" val="1230557744"/>
              </p:ext>
            </p:extLst>
          </p:nvPr>
        </p:nvGraphicFramePr>
        <p:xfrm>
          <a:off x="467544" y="2160745"/>
          <a:ext cx="7704856" cy="1944216"/>
        </p:xfrm>
        <a:graphic>
          <a:graphicData uri="http://schemas.openxmlformats.org/drawingml/2006/chart">
            <c:chart xmlns:c="http://schemas.openxmlformats.org/drawingml/2006/chart" xmlns:r="http://schemas.openxmlformats.org/officeDocument/2006/relationships" r:id="rId3"/>
          </a:graphicData>
        </a:graphic>
      </p:graphicFrame>
      <p:sp>
        <p:nvSpPr>
          <p:cNvPr id="2" name="1 Título"/>
          <p:cNvSpPr>
            <a:spLocks noGrp="1"/>
          </p:cNvSpPr>
          <p:nvPr>
            <p:ph type="title"/>
          </p:nvPr>
        </p:nvSpPr>
        <p:spPr>
          <a:xfrm>
            <a:off x="479675" y="19050"/>
            <a:ext cx="8229600" cy="1143000"/>
          </a:xfrm>
        </p:spPr>
        <p:txBody>
          <a:bodyPr>
            <a:normAutofit/>
          </a:bodyPr>
          <a:lstStyle/>
          <a:p>
            <a:r>
              <a:rPr lang="es-MX" sz="2800" dirty="0" smtClean="0"/>
              <a:t>Foco en situación procesal</a:t>
            </a:r>
            <a:endParaRPr lang="es-AR" sz="28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45" name="44 CuadroTexto"/>
          <p:cNvSpPr txBox="1"/>
          <p:nvPr/>
        </p:nvSpPr>
        <p:spPr>
          <a:xfrm>
            <a:off x="3812464" y="4324454"/>
            <a:ext cx="1794081" cy="184666"/>
          </a:xfrm>
          <a:prstGeom prst="rect">
            <a:avLst/>
          </a:prstGeom>
          <a:noFill/>
        </p:spPr>
        <p:txBody>
          <a:bodyPr wrap="none" rtlCol="0">
            <a:spAutoFit/>
          </a:bodyPr>
          <a:lstStyle/>
          <a:p>
            <a:r>
              <a:rPr lang="es-MX" sz="600" dirty="0" smtClean="0"/>
              <a:t>Fuente: partes semanales enviados por el SPF</a:t>
            </a:r>
            <a:endParaRPr lang="es-AR" sz="600" dirty="0"/>
          </a:p>
        </p:txBody>
      </p:sp>
      <p:sp>
        <p:nvSpPr>
          <p:cNvPr id="46" name="45 CuadroTexto"/>
          <p:cNvSpPr txBox="1"/>
          <p:nvPr/>
        </p:nvSpPr>
        <p:spPr>
          <a:xfrm>
            <a:off x="1778939" y="1412776"/>
            <a:ext cx="4968552" cy="477054"/>
          </a:xfrm>
          <a:prstGeom prst="rect">
            <a:avLst/>
          </a:prstGeom>
          <a:noFill/>
        </p:spPr>
        <p:txBody>
          <a:bodyPr wrap="square" rtlCol="0">
            <a:spAutoFit/>
          </a:bodyPr>
          <a:lstStyle/>
          <a:p>
            <a:pPr algn="ctr"/>
            <a:r>
              <a:rPr lang="es-MX" sz="1400" dirty="0" smtClean="0"/>
              <a:t>Situación procesal según jurisdicción. Enero 2014</a:t>
            </a:r>
          </a:p>
          <a:p>
            <a:pPr algn="ctr"/>
            <a:r>
              <a:rPr lang="es-MX" sz="1100" dirty="0" smtClean="0"/>
              <a:t>En porcentajes</a:t>
            </a:r>
          </a:p>
        </p:txBody>
      </p:sp>
      <p:cxnSp>
        <p:nvCxnSpPr>
          <p:cNvPr id="48" name="47 Conector recto"/>
          <p:cNvCxnSpPr/>
          <p:nvPr/>
        </p:nvCxnSpPr>
        <p:spPr>
          <a:xfrm>
            <a:off x="1942124" y="2900622"/>
            <a:ext cx="5942244" cy="0"/>
          </a:xfrm>
          <a:prstGeom prst="line">
            <a:avLst/>
          </a:prstGeom>
        </p:spPr>
        <p:style>
          <a:lnRef idx="1">
            <a:schemeClr val="accent1"/>
          </a:lnRef>
          <a:fillRef idx="0">
            <a:schemeClr val="accent1"/>
          </a:fillRef>
          <a:effectRef idx="0">
            <a:schemeClr val="accent1"/>
          </a:effectRef>
          <a:fontRef idx="minor">
            <a:schemeClr val="tx1"/>
          </a:fontRef>
        </p:style>
      </p:cxnSp>
      <p:sp>
        <p:nvSpPr>
          <p:cNvPr id="52" name="51 Rectángulo"/>
          <p:cNvSpPr/>
          <p:nvPr/>
        </p:nvSpPr>
        <p:spPr>
          <a:xfrm>
            <a:off x="1854144" y="2116593"/>
            <a:ext cx="773640" cy="1702007"/>
          </a:xfrm>
          <a:prstGeom prst="rect">
            <a:avLst/>
          </a:prstGeom>
          <a:solidFill>
            <a:srgbClr val="DDDDDD">
              <a:alpha val="25098"/>
            </a:srgb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3" name="52 CuadroTexto"/>
          <p:cNvSpPr txBox="1"/>
          <p:nvPr/>
        </p:nvSpPr>
        <p:spPr>
          <a:xfrm>
            <a:off x="5220072" y="4047063"/>
            <a:ext cx="575799" cy="184666"/>
          </a:xfrm>
          <a:prstGeom prst="rect">
            <a:avLst/>
          </a:prstGeom>
          <a:noFill/>
        </p:spPr>
        <p:txBody>
          <a:bodyPr wrap="none" rtlCol="0">
            <a:spAutoFit/>
          </a:bodyPr>
          <a:lstStyle/>
          <a:p>
            <a:r>
              <a:rPr lang="es-MX" sz="600" dirty="0" smtClean="0"/>
              <a:t>Base :3341</a:t>
            </a:r>
            <a:endParaRPr lang="es-AR" sz="600" dirty="0"/>
          </a:p>
        </p:txBody>
      </p:sp>
      <p:sp>
        <p:nvSpPr>
          <p:cNvPr id="54" name="53 CuadroTexto"/>
          <p:cNvSpPr txBox="1"/>
          <p:nvPr/>
        </p:nvSpPr>
        <p:spPr>
          <a:xfrm>
            <a:off x="6775786" y="4047063"/>
            <a:ext cx="553357" cy="184666"/>
          </a:xfrm>
          <a:prstGeom prst="rect">
            <a:avLst/>
          </a:prstGeom>
          <a:noFill/>
        </p:spPr>
        <p:txBody>
          <a:bodyPr wrap="none" rtlCol="0">
            <a:spAutoFit/>
          </a:bodyPr>
          <a:lstStyle/>
          <a:p>
            <a:r>
              <a:rPr lang="es-MX" sz="600" dirty="0" smtClean="0"/>
              <a:t>Base : 718</a:t>
            </a:r>
            <a:endParaRPr lang="es-AR" sz="600" dirty="0"/>
          </a:p>
        </p:txBody>
      </p:sp>
      <p:sp>
        <p:nvSpPr>
          <p:cNvPr id="55" name="54 CuadroTexto"/>
          <p:cNvSpPr txBox="1"/>
          <p:nvPr/>
        </p:nvSpPr>
        <p:spPr>
          <a:xfrm>
            <a:off x="3563888" y="4047063"/>
            <a:ext cx="575799" cy="184666"/>
          </a:xfrm>
          <a:prstGeom prst="rect">
            <a:avLst/>
          </a:prstGeom>
          <a:noFill/>
        </p:spPr>
        <p:txBody>
          <a:bodyPr wrap="none" rtlCol="0">
            <a:spAutoFit/>
          </a:bodyPr>
          <a:lstStyle/>
          <a:p>
            <a:r>
              <a:rPr lang="es-MX" sz="600" dirty="0" smtClean="0"/>
              <a:t>Base :5791</a:t>
            </a:r>
            <a:endParaRPr lang="es-AR" sz="600" dirty="0"/>
          </a:p>
        </p:txBody>
      </p:sp>
      <p:sp>
        <p:nvSpPr>
          <p:cNvPr id="56" name="55 CuadroTexto"/>
          <p:cNvSpPr txBox="1"/>
          <p:nvPr/>
        </p:nvSpPr>
        <p:spPr>
          <a:xfrm>
            <a:off x="1979977" y="4059518"/>
            <a:ext cx="575799" cy="184666"/>
          </a:xfrm>
          <a:prstGeom prst="rect">
            <a:avLst/>
          </a:prstGeom>
          <a:noFill/>
        </p:spPr>
        <p:txBody>
          <a:bodyPr wrap="none" rtlCol="0">
            <a:spAutoFit/>
          </a:bodyPr>
          <a:lstStyle/>
          <a:p>
            <a:r>
              <a:rPr lang="es-MX" sz="600" dirty="0" smtClean="0"/>
              <a:t>Base :9850</a:t>
            </a:r>
            <a:endParaRPr lang="es-AR" sz="600" dirty="0"/>
          </a:p>
        </p:txBody>
      </p:sp>
      <p:sp>
        <p:nvSpPr>
          <p:cNvPr id="17" name="16 CuadroTexto"/>
          <p:cNvSpPr txBox="1"/>
          <p:nvPr/>
        </p:nvSpPr>
        <p:spPr>
          <a:xfrm>
            <a:off x="51122" y="6161110"/>
            <a:ext cx="9143999" cy="646331"/>
          </a:xfrm>
          <a:prstGeom prst="rect">
            <a:avLst/>
          </a:prstGeom>
          <a:noFill/>
        </p:spPr>
        <p:txBody>
          <a:bodyPr wrap="square" rtlCol="0">
            <a:spAutoFit/>
          </a:bodyPr>
          <a:lstStyle/>
          <a:p>
            <a:r>
              <a:rPr lang="es-MX" b="1" dirty="0" smtClean="0">
                <a:solidFill>
                  <a:schemeClr val="bg1"/>
                </a:solidFill>
              </a:rPr>
              <a:t>La justicia federal continúa mostrando el mayor registro </a:t>
            </a:r>
            <a:r>
              <a:rPr lang="es-MX" b="1" dirty="0" smtClean="0">
                <a:solidFill>
                  <a:schemeClr val="bg1"/>
                </a:solidFill>
              </a:rPr>
              <a:t>de prisiones preventivas en </a:t>
            </a:r>
            <a:r>
              <a:rPr lang="es-MX" b="1" dirty="0" smtClean="0">
                <a:solidFill>
                  <a:schemeClr val="bg1"/>
                </a:solidFill>
              </a:rPr>
              <a:t>relación a la cifra global.  </a:t>
            </a:r>
          </a:p>
        </p:txBody>
      </p:sp>
    </p:spTree>
    <p:extLst>
      <p:ext uri="{BB962C8B-B14F-4D97-AF65-F5344CB8AC3E}">
        <p14:creationId xmlns:p14="http://schemas.microsoft.com/office/powerpoint/2010/main" val="3881963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Gráfico"/>
          <p:cNvGraphicFramePr/>
          <p:nvPr>
            <p:extLst>
              <p:ext uri="{D42A27DB-BD31-4B8C-83A1-F6EECF244321}">
                <p14:modId xmlns:p14="http://schemas.microsoft.com/office/powerpoint/2010/main" val="3861977013"/>
              </p:ext>
            </p:extLst>
          </p:nvPr>
        </p:nvGraphicFramePr>
        <p:xfrm>
          <a:off x="2585955" y="1729891"/>
          <a:ext cx="4392488" cy="32980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6" name="35 Gráfico"/>
          <p:cNvGraphicFramePr/>
          <p:nvPr>
            <p:extLst>
              <p:ext uri="{D42A27DB-BD31-4B8C-83A1-F6EECF244321}">
                <p14:modId xmlns:p14="http://schemas.microsoft.com/office/powerpoint/2010/main" val="2327582673"/>
              </p:ext>
            </p:extLst>
          </p:nvPr>
        </p:nvGraphicFramePr>
        <p:xfrm>
          <a:off x="161041" y="3140968"/>
          <a:ext cx="2940093" cy="20882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9" name="38 Gráfico"/>
          <p:cNvGraphicFramePr/>
          <p:nvPr>
            <p:extLst>
              <p:ext uri="{D42A27DB-BD31-4B8C-83A1-F6EECF244321}">
                <p14:modId xmlns:p14="http://schemas.microsoft.com/office/powerpoint/2010/main" val="1636559964"/>
              </p:ext>
            </p:extLst>
          </p:nvPr>
        </p:nvGraphicFramePr>
        <p:xfrm>
          <a:off x="6126582" y="3123682"/>
          <a:ext cx="2909914" cy="1944216"/>
        </p:xfrm>
        <a:graphic>
          <a:graphicData uri="http://schemas.openxmlformats.org/drawingml/2006/chart">
            <c:chart xmlns:c="http://schemas.openxmlformats.org/drawingml/2006/chart" xmlns:r="http://schemas.openxmlformats.org/officeDocument/2006/relationships" r:id="rId5"/>
          </a:graphicData>
        </a:graphic>
      </p:graphicFrame>
      <p:sp>
        <p:nvSpPr>
          <p:cNvPr id="10" name="9 CuadroTexto"/>
          <p:cNvSpPr txBox="1"/>
          <p:nvPr/>
        </p:nvSpPr>
        <p:spPr>
          <a:xfrm>
            <a:off x="2899035" y="3898674"/>
            <a:ext cx="772497" cy="461665"/>
          </a:xfrm>
          <a:prstGeom prst="rect">
            <a:avLst/>
          </a:prstGeom>
          <a:noFill/>
        </p:spPr>
        <p:txBody>
          <a:bodyPr wrap="square" rtlCol="0">
            <a:spAutoFit/>
          </a:bodyPr>
          <a:lstStyle/>
          <a:p>
            <a:pPr algn="ctr"/>
            <a:r>
              <a:rPr lang="es-MX" sz="800" dirty="0" smtClean="0"/>
              <a:t>Base: 4176 personas condenadas</a:t>
            </a:r>
            <a:endParaRPr lang="es-AR" sz="8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9" name="18 CuadroTexto"/>
          <p:cNvSpPr txBox="1"/>
          <p:nvPr/>
        </p:nvSpPr>
        <p:spPr>
          <a:xfrm>
            <a:off x="3203848" y="2985403"/>
            <a:ext cx="1284292" cy="461665"/>
          </a:xfrm>
          <a:prstGeom prst="rect">
            <a:avLst/>
          </a:prstGeom>
          <a:noFill/>
        </p:spPr>
        <p:txBody>
          <a:bodyPr wrap="square" rtlCol="0">
            <a:spAutoFit/>
          </a:bodyPr>
          <a:lstStyle/>
          <a:p>
            <a:pPr algn="ctr"/>
            <a:r>
              <a:rPr lang="es-MX" sz="1200" dirty="0" smtClean="0"/>
              <a:t>Condenados/as 42%</a:t>
            </a:r>
            <a:endParaRPr lang="es-AR" sz="1200" dirty="0"/>
          </a:p>
        </p:txBody>
      </p:sp>
      <p:sp>
        <p:nvSpPr>
          <p:cNvPr id="20" name="19 CuadroTexto"/>
          <p:cNvSpPr txBox="1"/>
          <p:nvPr/>
        </p:nvSpPr>
        <p:spPr>
          <a:xfrm>
            <a:off x="4427984" y="2947591"/>
            <a:ext cx="1272920" cy="769441"/>
          </a:xfrm>
          <a:prstGeom prst="rect">
            <a:avLst/>
          </a:prstGeom>
          <a:noFill/>
        </p:spPr>
        <p:txBody>
          <a:bodyPr wrap="square" rtlCol="0">
            <a:spAutoFit/>
          </a:bodyPr>
          <a:lstStyle/>
          <a:p>
            <a:pPr algn="ctr"/>
            <a:r>
              <a:rPr lang="es-MX" sz="1100" dirty="0" smtClean="0"/>
              <a:t>Personas encarceladas preventivamente 58%</a:t>
            </a:r>
            <a:endParaRPr lang="es-AR" sz="1100" dirty="0"/>
          </a:p>
        </p:txBody>
      </p:sp>
      <p:sp>
        <p:nvSpPr>
          <p:cNvPr id="22" name="21 Flecha abajo"/>
          <p:cNvSpPr/>
          <p:nvPr/>
        </p:nvSpPr>
        <p:spPr>
          <a:xfrm rot="5400000">
            <a:off x="2628585" y="2629574"/>
            <a:ext cx="540901" cy="404196"/>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aphicFrame>
        <p:nvGraphicFramePr>
          <p:cNvPr id="23" name="22 Tabla"/>
          <p:cNvGraphicFramePr>
            <a:graphicFrameLocks noGrp="1"/>
          </p:cNvGraphicFramePr>
          <p:nvPr>
            <p:extLst>
              <p:ext uri="{D42A27DB-BD31-4B8C-83A1-F6EECF244321}">
                <p14:modId xmlns:p14="http://schemas.microsoft.com/office/powerpoint/2010/main" val="1903587497"/>
              </p:ext>
            </p:extLst>
          </p:nvPr>
        </p:nvGraphicFramePr>
        <p:xfrm>
          <a:off x="176181" y="2504673"/>
          <a:ext cx="2235579" cy="540902"/>
        </p:xfrm>
        <a:graphic>
          <a:graphicData uri="http://schemas.openxmlformats.org/drawingml/2006/table">
            <a:tbl>
              <a:tblPr firstRow="1" bandRow="1">
                <a:tableStyleId>{21E4AEA4-8DFA-4A89-87EB-49C32662AFE0}</a:tableStyleId>
              </a:tblPr>
              <a:tblGrid>
                <a:gridCol w="2235579"/>
              </a:tblGrid>
              <a:tr h="540902">
                <a:tc>
                  <a:txBody>
                    <a:bodyPr/>
                    <a:lstStyle/>
                    <a:p>
                      <a:pPr algn="ctr"/>
                      <a:r>
                        <a:rPr lang="es-MX" sz="1000" dirty="0" smtClean="0"/>
                        <a:t>Total condenados</a:t>
                      </a:r>
                      <a:r>
                        <a:rPr lang="es-MX" sz="1000" baseline="0" dirty="0" smtClean="0"/>
                        <a:t> por j</a:t>
                      </a:r>
                      <a:r>
                        <a:rPr lang="es-MX" sz="1000" dirty="0" smtClean="0"/>
                        <a:t>urisdicción de origen</a:t>
                      </a:r>
                      <a:endParaRPr lang="es-AR" sz="1000" dirty="0"/>
                    </a:p>
                  </a:txBody>
                  <a:tcPr anchor="ctr"/>
                </a:tc>
              </a:tr>
            </a:tbl>
          </a:graphicData>
        </a:graphic>
      </p:graphicFrame>
      <p:graphicFrame>
        <p:nvGraphicFramePr>
          <p:cNvPr id="24" name="23 Tabla"/>
          <p:cNvGraphicFramePr>
            <a:graphicFrameLocks noGrp="1"/>
          </p:cNvGraphicFramePr>
          <p:nvPr>
            <p:extLst>
              <p:ext uri="{D42A27DB-BD31-4B8C-83A1-F6EECF244321}">
                <p14:modId xmlns:p14="http://schemas.microsoft.com/office/powerpoint/2010/main" val="2635095336"/>
              </p:ext>
            </p:extLst>
          </p:nvPr>
        </p:nvGraphicFramePr>
        <p:xfrm>
          <a:off x="6126582" y="2492896"/>
          <a:ext cx="2909914" cy="396240"/>
        </p:xfrm>
        <a:graphic>
          <a:graphicData uri="http://schemas.openxmlformats.org/drawingml/2006/table">
            <a:tbl>
              <a:tblPr firstRow="1" bandRow="1">
                <a:tableStyleId>{5C22544A-7EE6-4342-B048-85BDC9FD1C3A}</a:tableStyleId>
              </a:tblPr>
              <a:tblGrid>
                <a:gridCol w="2909914"/>
              </a:tblGrid>
              <a:tr h="223825">
                <a:tc>
                  <a:txBody>
                    <a:bodyPr/>
                    <a:lstStyle/>
                    <a:p>
                      <a:pPr algn="ctr"/>
                      <a:r>
                        <a:rPr lang="es-MX" sz="1000" dirty="0" smtClean="0"/>
                        <a:t>Total personas encarceladas preventivamente por jurisdicción de origen</a:t>
                      </a:r>
                      <a:endParaRPr lang="es-AR" sz="1000" dirty="0"/>
                    </a:p>
                  </a:txBody>
                  <a:tcPr anchor="ctr"/>
                </a:tc>
              </a:tr>
            </a:tbl>
          </a:graphicData>
        </a:graphic>
      </p:graphicFrame>
      <p:sp>
        <p:nvSpPr>
          <p:cNvPr id="25" name="24 Flecha abajo"/>
          <p:cNvSpPr/>
          <p:nvPr/>
        </p:nvSpPr>
        <p:spPr>
          <a:xfrm rot="16200000">
            <a:off x="5495965" y="2577044"/>
            <a:ext cx="612910" cy="444616"/>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s-AR"/>
          </a:p>
        </p:txBody>
      </p:sp>
      <p:sp>
        <p:nvSpPr>
          <p:cNvPr id="26" name="25 CuadroTexto"/>
          <p:cNvSpPr txBox="1"/>
          <p:nvPr/>
        </p:nvSpPr>
        <p:spPr>
          <a:xfrm>
            <a:off x="5097489" y="4129506"/>
            <a:ext cx="944850" cy="584775"/>
          </a:xfrm>
          <a:prstGeom prst="rect">
            <a:avLst/>
          </a:prstGeom>
          <a:noFill/>
        </p:spPr>
        <p:txBody>
          <a:bodyPr wrap="square" rtlCol="0">
            <a:spAutoFit/>
          </a:bodyPr>
          <a:lstStyle/>
          <a:p>
            <a:pPr algn="ctr"/>
            <a:r>
              <a:rPr lang="es-MX" sz="800" dirty="0" smtClean="0"/>
              <a:t>Base: 5666 personas encarceladas preventivamente</a:t>
            </a:r>
            <a:endParaRPr lang="es-AR" sz="800" dirty="0"/>
          </a:p>
        </p:txBody>
      </p:sp>
      <p:sp>
        <p:nvSpPr>
          <p:cNvPr id="32" name="31 CuadroTexto"/>
          <p:cNvSpPr txBox="1"/>
          <p:nvPr/>
        </p:nvSpPr>
        <p:spPr>
          <a:xfrm>
            <a:off x="6978443" y="4898823"/>
            <a:ext cx="1543124" cy="461665"/>
          </a:xfrm>
          <a:prstGeom prst="rect">
            <a:avLst/>
          </a:prstGeom>
          <a:noFill/>
        </p:spPr>
        <p:txBody>
          <a:bodyPr wrap="square" rtlCol="0">
            <a:spAutoFit/>
          </a:bodyPr>
          <a:lstStyle/>
          <a:p>
            <a:r>
              <a:rPr lang="es-MX" sz="800" dirty="0" smtClean="0"/>
              <a:t>Base: 5666 personas encarceladas preventivamente</a:t>
            </a:r>
            <a:endParaRPr lang="es-AR" sz="800" dirty="0"/>
          </a:p>
        </p:txBody>
      </p:sp>
      <p:sp>
        <p:nvSpPr>
          <p:cNvPr id="35" name="34 CuadroTexto"/>
          <p:cNvSpPr txBox="1"/>
          <p:nvPr/>
        </p:nvSpPr>
        <p:spPr>
          <a:xfrm>
            <a:off x="1073787" y="4859438"/>
            <a:ext cx="1440160" cy="215444"/>
          </a:xfrm>
          <a:prstGeom prst="rect">
            <a:avLst/>
          </a:prstGeom>
          <a:noFill/>
        </p:spPr>
        <p:txBody>
          <a:bodyPr wrap="square" rtlCol="0">
            <a:spAutoFit/>
          </a:bodyPr>
          <a:lstStyle/>
          <a:p>
            <a:r>
              <a:rPr lang="es-MX" sz="800" dirty="0" smtClean="0"/>
              <a:t>Base: 4176 condenados</a:t>
            </a:r>
            <a:endParaRPr lang="es-AR" sz="800" dirty="0"/>
          </a:p>
        </p:txBody>
      </p:sp>
      <p:sp>
        <p:nvSpPr>
          <p:cNvPr id="43" name="42 CuadroTexto"/>
          <p:cNvSpPr txBox="1"/>
          <p:nvPr/>
        </p:nvSpPr>
        <p:spPr>
          <a:xfrm>
            <a:off x="3101134" y="1801899"/>
            <a:ext cx="2941205" cy="307777"/>
          </a:xfrm>
          <a:prstGeom prst="rect">
            <a:avLst/>
          </a:prstGeom>
          <a:noFill/>
        </p:spPr>
        <p:txBody>
          <a:bodyPr wrap="square" rtlCol="0">
            <a:spAutoFit/>
          </a:bodyPr>
          <a:lstStyle/>
          <a:p>
            <a:pPr algn="ctr"/>
            <a:r>
              <a:rPr lang="es-MX" sz="1400" dirty="0" smtClean="0"/>
              <a:t>Composición a enero 2014</a:t>
            </a:r>
          </a:p>
        </p:txBody>
      </p:sp>
      <p:cxnSp>
        <p:nvCxnSpPr>
          <p:cNvPr id="4" name="3 Conector recto"/>
          <p:cNvCxnSpPr/>
          <p:nvPr/>
        </p:nvCxnSpPr>
        <p:spPr>
          <a:xfrm>
            <a:off x="353707" y="4767105"/>
            <a:ext cx="8221206"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1 Título"/>
          <p:cNvSpPr>
            <a:spLocks noGrp="1"/>
          </p:cNvSpPr>
          <p:nvPr>
            <p:ph type="title"/>
          </p:nvPr>
        </p:nvSpPr>
        <p:spPr>
          <a:xfrm>
            <a:off x="479675" y="125760"/>
            <a:ext cx="8229600" cy="1143000"/>
          </a:xfrm>
        </p:spPr>
        <p:txBody>
          <a:bodyPr>
            <a:normAutofit/>
          </a:bodyPr>
          <a:lstStyle/>
          <a:p>
            <a:r>
              <a:rPr lang="es-MX" sz="2800" dirty="0" smtClean="0"/>
              <a:t>Foco en situación procesal</a:t>
            </a:r>
            <a:endParaRPr lang="es-AR" sz="2800" dirty="0"/>
          </a:p>
        </p:txBody>
      </p:sp>
      <p:sp>
        <p:nvSpPr>
          <p:cNvPr id="21" name="20 CuadroTexto"/>
          <p:cNvSpPr txBox="1"/>
          <p:nvPr/>
        </p:nvSpPr>
        <p:spPr>
          <a:xfrm>
            <a:off x="51122" y="6161110"/>
            <a:ext cx="9143999" cy="646331"/>
          </a:xfrm>
          <a:prstGeom prst="rect">
            <a:avLst/>
          </a:prstGeom>
          <a:noFill/>
        </p:spPr>
        <p:txBody>
          <a:bodyPr wrap="square" rtlCol="0">
            <a:spAutoFit/>
          </a:bodyPr>
          <a:lstStyle/>
          <a:p>
            <a:r>
              <a:rPr lang="es-MX" b="1" dirty="0" smtClean="0">
                <a:solidFill>
                  <a:schemeClr val="bg1"/>
                </a:solidFill>
              </a:rPr>
              <a:t>Es mayor el peso de las personas dependientes de la Justicia Nacional entre los condenados/as. </a:t>
            </a:r>
          </a:p>
        </p:txBody>
      </p:sp>
    </p:spTree>
    <p:extLst>
      <p:ext uri="{BB962C8B-B14F-4D97-AF65-F5344CB8AC3E}">
        <p14:creationId xmlns:p14="http://schemas.microsoft.com/office/powerpoint/2010/main" val="26550401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2451</TotalTime>
  <Words>1874</Words>
  <Application>Microsoft Office PowerPoint</Application>
  <PresentationFormat>Presentación en pantalla (4:3)</PresentationFormat>
  <Paragraphs>286</Paragraphs>
  <Slides>17</Slides>
  <Notes>3</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Claridad</vt:lpstr>
      <vt:lpstr>Población SPF</vt:lpstr>
      <vt:lpstr>Introducción</vt:lpstr>
      <vt:lpstr>Presentación de PowerPoint</vt:lpstr>
      <vt:lpstr>Metodología</vt:lpstr>
      <vt:lpstr>Foco en evolución mensual.  Información Enero 2014.</vt:lpstr>
      <vt:lpstr>Evolución mensual de la población del SPF </vt:lpstr>
      <vt:lpstr>Síntesis general Enero 2014</vt:lpstr>
      <vt:lpstr>Foco en situación procesal</vt:lpstr>
      <vt:lpstr>Foco en situación procesal</vt:lpstr>
      <vt:lpstr>Establecimientos penitenciarios</vt:lpstr>
      <vt:lpstr>Población alojada por Unidad  Expresada en números absolutos.</vt:lpstr>
      <vt:lpstr>Población alojada por Unidad  Comparación respecto a mes anterior. </vt:lpstr>
      <vt:lpstr>Foco en población femenina</vt:lpstr>
      <vt:lpstr>Población “transgénero”. </vt:lpstr>
      <vt:lpstr>Foco en jóvenes adultos</vt:lpstr>
      <vt:lpstr>Síntesis general</vt:lpstr>
      <vt:lpstr>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Población SPF</dc:title>
  <dc:creator>DAMONE, María Luz</dc:creator>
  <cp:lastModifiedBy>CORDOBA, Abel Dario</cp:lastModifiedBy>
  <cp:revision>228</cp:revision>
  <dcterms:created xsi:type="dcterms:W3CDTF">2013-10-30T13:30:56Z</dcterms:created>
  <dcterms:modified xsi:type="dcterms:W3CDTF">2014-06-06T17:50:52Z</dcterms:modified>
</cp:coreProperties>
</file>