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1.xml" ContentType="application/vnd.openxmlformats-officedocument.presentationml.notesSlide+xml"/>
  <Override PartName="/ppt/charts/chart6.xml" ContentType="application/vnd.openxmlformats-officedocument.drawingml.chart+xml"/>
  <Override PartName="/ppt/notesSlides/notesSlide2.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3.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4"/>
  </p:notesMasterIdLst>
  <p:sldIdLst>
    <p:sldId id="256" r:id="rId2"/>
    <p:sldId id="257" r:id="rId3"/>
    <p:sldId id="281" r:id="rId4"/>
    <p:sldId id="282" r:id="rId5"/>
    <p:sldId id="279" r:id="rId6"/>
    <p:sldId id="262" r:id="rId7"/>
    <p:sldId id="261" r:id="rId8"/>
    <p:sldId id="277" r:id="rId9"/>
    <p:sldId id="283" r:id="rId10"/>
    <p:sldId id="272" r:id="rId11"/>
    <p:sldId id="269" r:id="rId12"/>
    <p:sldId id="263" r:id="rId13"/>
    <p:sldId id="274" r:id="rId14"/>
    <p:sldId id="275" r:id="rId15"/>
    <p:sldId id="280" r:id="rId16"/>
    <p:sldId id="267" r:id="rId17"/>
    <p:sldId id="285" r:id="rId18"/>
    <p:sldId id="284" r:id="rId19"/>
    <p:sldId id="286" r:id="rId20"/>
    <p:sldId id="287" r:id="rId21"/>
    <p:sldId id="288" r:id="rId22"/>
    <p:sldId id="273" r:id="rId2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6E63"/>
    <a:srgbClr val="666633"/>
    <a:srgbClr val="DDDDDD"/>
    <a:srgbClr val="BF77AA"/>
    <a:srgbClr val="C86EB5"/>
    <a:srgbClr val="53AB94"/>
    <a:srgbClr val="FF9933"/>
    <a:srgbClr val="FFB48F"/>
    <a:srgbClr val="FF99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48" autoAdjust="0"/>
  </p:normalViewPr>
  <p:slideViewPr>
    <p:cSldViewPr>
      <p:cViewPr>
        <p:scale>
          <a:sx n="90" d="100"/>
          <a:sy n="90" d="100"/>
        </p:scale>
        <p:origin x="-594" y="-3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Hoja1!$B$1</c:f>
              <c:strCache>
                <c:ptCount val="1"/>
                <c:pt idx="0">
                  <c:v>Serie 1</c:v>
                </c:pt>
              </c:strCache>
            </c:strRef>
          </c:tx>
          <c:dLbls>
            <c:dLbl>
              <c:idx val="0"/>
              <c:layout>
                <c:manualLayout>
                  <c:x val="-3.1538658403034582E-2"/>
                  <c:y val="-8.3922364612748185E-2"/>
                </c:manualLayout>
              </c:layout>
              <c:showLegendKey val="0"/>
              <c:showVal val="1"/>
              <c:showCatName val="0"/>
              <c:showSerName val="0"/>
              <c:showPercent val="0"/>
              <c:showBubbleSize val="0"/>
            </c:dLbl>
            <c:dLbl>
              <c:idx val="1"/>
              <c:layout>
                <c:manualLayout>
                  <c:x val="-4.2856101306204042E-2"/>
                  <c:y val="-9.0915298440067488E-2"/>
                </c:manualLayout>
              </c:layout>
              <c:showLegendKey val="0"/>
              <c:showVal val="1"/>
              <c:showCatName val="0"/>
              <c:showSerName val="0"/>
              <c:showPercent val="0"/>
              <c:showBubbleSize val="0"/>
            </c:dLbl>
            <c:dLbl>
              <c:idx val="2"/>
              <c:layout>
                <c:manualLayout>
                  <c:x val="-3.8499814504737571E-2"/>
                  <c:y val="-0.1049022674308471"/>
                </c:manualLayout>
              </c:layout>
              <c:showLegendKey val="0"/>
              <c:showVal val="1"/>
              <c:showCatName val="0"/>
              <c:showSerName val="0"/>
              <c:showPercent val="0"/>
              <c:showBubbleSize val="0"/>
            </c:dLbl>
            <c:dLbl>
              <c:idx val="3"/>
              <c:layout>
                <c:manualLayout>
                  <c:x val="-3.9632997127303317E-2"/>
                  <c:y val="-9.7908782935457295E-2"/>
                </c:manualLayout>
              </c:layout>
              <c:showLegendKey val="0"/>
              <c:showVal val="1"/>
              <c:showCatName val="0"/>
              <c:showSerName val="0"/>
              <c:showPercent val="0"/>
              <c:showBubbleSize val="0"/>
            </c:dLbl>
            <c:dLbl>
              <c:idx val="4"/>
              <c:layout>
                <c:manualLayout>
                  <c:x val="-3.7837561699493705E-2"/>
                  <c:y val="-8.3921813944677681E-2"/>
                </c:manualLayout>
              </c:layout>
              <c:showLegendKey val="0"/>
              <c:showVal val="1"/>
              <c:showCatName val="0"/>
              <c:showSerName val="0"/>
              <c:showPercent val="0"/>
              <c:showBubbleSize val="0"/>
            </c:dLbl>
            <c:dLbl>
              <c:idx val="5"/>
              <c:layout>
                <c:manualLayout>
                  <c:x val="-2.9919790658180838E-2"/>
                  <c:y val="-9.7908782935457295E-2"/>
                </c:manualLayout>
              </c:layout>
              <c:showLegendKey val="0"/>
              <c:showVal val="1"/>
              <c:showCatName val="0"/>
              <c:showSerName val="0"/>
              <c:showPercent val="0"/>
              <c:showBubbleSize val="0"/>
            </c:dLbl>
            <c:txPr>
              <a:bodyPr/>
              <a:lstStyle/>
              <a:p>
                <a:pPr>
                  <a:defRPr sz="1100">
                    <a:solidFill>
                      <a:schemeClr val="bg1"/>
                    </a:solidFill>
                  </a:defRPr>
                </a:pPr>
                <a:endParaRPr lang="es-AR"/>
              </a:p>
            </c:txPr>
            <c:showLegendKey val="0"/>
            <c:showVal val="1"/>
            <c:showCatName val="0"/>
            <c:showSerName val="0"/>
            <c:showPercent val="0"/>
            <c:showBubbleSize val="0"/>
            <c:showLeaderLines val="0"/>
          </c:dLbls>
          <c:cat>
            <c:numRef>
              <c:f>Hoja1!$A$2:$A$7</c:f>
              <c:numCache>
                <c:formatCode>mmm\-yy</c:formatCode>
                <c:ptCount val="6"/>
                <c:pt idx="0">
                  <c:v>41518</c:v>
                </c:pt>
                <c:pt idx="1">
                  <c:v>41548</c:v>
                </c:pt>
                <c:pt idx="2">
                  <c:v>41579</c:v>
                </c:pt>
                <c:pt idx="3">
                  <c:v>41609</c:v>
                </c:pt>
                <c:pt idx="4">
                  <c:v>41640</c:v>
                </c:pt>
                <c:pt idx="5">
                  <c:v>41671</c:v>
                </c:pt>
              </c:numCache>
            </c:numRef>
          </c:cat>
          <c:val>
            <c:numRef>
              <c:f>Hoja1!$B$2:$B$7</c:f>
              <c:numCache>
                <c:formatCode>General</c:formatCode>
                <c:ptCount val="6"/>
                <c:pt idx="0">
                  <c:v>9954</c:v>
                </c:pt>
                <c:pt idx="1">
                  <c:v>9976</c:v>
                </c:pt>
                <c:pt idx="2">
                  <c:v>10043</c:v>
                </c:pt>
                <c:pt idx="3">
                  <c:v>9795</c:v>
                </c:pt>
                <c:pt idx="4">
                  <c:v>9850</c:v>
                </c:pt>
                <c:pt idx="5">
                  <c:v>9874</c:v>
                </c:pt>
              </c:numCache>
            </c:numRef>
          </c:val>
          <c:smooth val="0"/>
        </c:ser>
        <c:dLbls>
          <c:showLegendKey val="0"/>
          <c:showVal val="0"/>
          <c:showCatName val="0"/>
          <c:showSerName val="0"/>
          <c:showPercent val="0"/>
          <c:showBubbleSize val="0"/>
        </c:dLbls>
        <c:marker val="1"/>
        <c:smooth val="0"/>
        <c:axId val="169360000"/>
        <c:axId val="169361792"/>
      </c:lineChart>
      <c:dateAx>
        <c:axId val="169360000"/>
        <c:scaling>
          <c:orientation val="minMax"/>
        </c:scaling>
        <c:delete val="0"/>
        <c:axPos val="b"/>
        <c:numFmt formatCode="mmm\-yy" sourceLinked="1"/>
        <c:majorTickMark val="out"/>
        <c:minorTickMark val="none"/>
        <c:tickLblPos val="nextTo"/>
        <c:txPr>
          <a:bodyPr/>
          <a:lstStyle/>
          <a:p>
            <a:pPr>
              <a:defRPr sz="1400"/>
            </a:pPr>
            <a:endParaRPr lang="es-AR"/>
          </a:p>
        </c:txPr>
        <c:crossAx val="169361792"/>
        <c:crosses val="autoZero"/>
        <c:auto val="1"/>
        <c:lblOffset val="100"/>
        <c:baseTimeUnit val="months"/>
      </c:dateAx>
      <c:valAx>
        <c:axId val="169361792"/>
        <c:scaling>
          <c:orientation val="minMax"/>
          <c:min val="6000"/>
        </c:scaling>
        <c:delete val="1"/>
        <c:axPos val="l"/>
        <c:numFmt formatCode="General" sourceLinked="1"/>
        <c:majorTickMark val="out"/>
        <c:minorTickMark val="none"/>
        <c:tickLblPos val="nextTo"/>
        <c:crossAx val="169360000"/>
        <c:crosses val="autoZero"/>
        <c:crossBetween val="between"/>
      </c:valAx>
    </c:plotArea>
    <c:plotVisOnly val="1"/>
    <c:dispBlanksAs val="gap"/>
    <c:showDLblsOverMax val="0"/>
  </c:chart>
  <c:txPr>
    <a:bodyPr/>
    <a:lstStyle/>
    <a:p>
      <a:pPr>
        <a:defRPr sz="1800"/>
      </a:pPr>
      <a:endParaRPr lang="es-A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
          <c:y val="2.7842585391746597E-2"/>
          <c:w val="0.97526906364856181"/>
          <c:h val="0.75281961008163845"/>
        </c:manualLayout>
      </c:layout>
      <c:barChart>
        <c:barDir val="col"/>
        <c:grouping val="percentStacked"/>
        <c:varyColors val="0"/>
        <c:ser>
          <c:idx val="0"/>
          <c:order val="0"/>
          <c:tx>
            <c:strRef>
              <c:f>Hoja1!$B$1</c:f>
              <c:strCache>
                <c:ptCount val="1"/>
                <c:pt idx="0">
                  <c:v>Nacional</c:v>
                </c:pt>
              </c:strCache>
            </c:strRef>
          </c:tx>
          <c:invertIfNegative val="0"/>
          <c:dLbls>
            <c:dLbl>
              <c:idx val="0"/>
              <c:layout/>
              <c:tx>
                <c:rich>
                  <a:bodyPr/>
                  <a:lstStyle/>
                  <a:p>
                    <a:pPr>
                      <a:defRPr sz="1400"/>
                    </a:pPr>
                    <a:r>
                      <a:rPr lang="en-US" sz="1400" smtClean="0"/>
                      <a:t>66%</a:t>
                    </a:r>
                    <a:endParaRPr lang="en-US" sz="1400"/>
                  </a:p>
                </c:rich>
              </c:tx>
              <c:spPr/>
              <c:showLegendKey val="0"/>
              <c:showVal val="1"/>
              <c:showCatName val="0"/>
              <c:showSerName val="0"/>
              <c:showPercent val="0"/>
              <c:showBubbleSize val="0"/>
            </c:dLbl>
            <c:showLegendKey val="0"/>
            <c:showVal val="1"/>
            <c:showCatName val="0"/>
            <c:showSerName val="0"/>
            <c:showPercent val="0"/>
            <c:showBubbleSize val="0"/>
            <c:showLeaderLines val="0"/>
          </c:dLbls>
          <c:cat>
            <c:strRef>
              <c:f>Hoja1!$A$2</c:f>
              <c:strCache>
                <c:ptCount val="1"/>
                <c:pt idx="0">
                  <c:v>Condenados</c:v>
                </c:pt>
              </c:strCache>
            </c:strRef>
          </c:cat>
          <c:val>
            <c:numRef>
              <c:f>Hoja1!$B$2</c:f>
              <c:numCache>
                <c:formatCode>General</c:formatCode>
                <c:ptCount val="1"/>
                <c:pt idx="0">
                  <c:v>66</c:v>
                </c:pt>
              </c:numCache>
            </c:numRef>
          </c:val>
        </c:ser>
        <c:ser>
          <c:idx val="1"/>
          <c:order val="1"/>
          <c:tx>
            <c:strRef>
              <c:f>Hoja1!$C$1</c:f>
              <c:strCache>
                <c:ptCount val="1"/>
                <c:pt idx="0">
                  <c:v>Federal </c:v>
                </c:pt>
              </c:strCache>
            </c:strRef>
          </c:tx>
          <c:invertIfNegative val="0"/>
          <c:dLbls>
            <c:dLbl>
              <c:idx val="0"/>
              <c:layout/>
              <c:tx>
                <c:rich>
                  <a:bodyPr/>
                  <a:lstStyle/>
                  <a:p>
                    <a:pPr>
                      <a:defRPr sz="1400"/>
                    </a:pPr>
                    <a:r>
                      <a:rPr lang="en-US" sz="1400" smtClean="0"/>
                      <a:t>22%</a:t>
                    </a:r>
                    <a:endParaRPr lang="en-US" sz="1400"/>
                  </a:p>
                </c:rich>
              </c:tx>
              <c:spPr/>
              <c:showLegendKey val="0"/>
              <c:showVal val="1"/>
              <c:showCatName val="0"/>
              <c:showSerName val="0"/>
              <c:showPercent val="0"/>
              <c:showBubbleSize val="0"/>
            </c:dLbl>
            <c:showLegendKey val="0"/>
            <c:showVal val="1"/>
            <c:showCatName val="0"/>
            <c:showSerName val="0"/>
            <c:showPercent val="0"/>
            <c:showBubbleSize val="0"/>
            <c:showLeaderLines val="0"/>
          </c:dLbls>
          <c:cat>
            <c:strRef>
              <c:f>Hoja1!$A$2</c:f>
              <c:strCache>
                <c:ptCount val="1"/>
                <c:pt idx="0">
                  <c:v>Condenados</c:v>
                </c:pt>
              </c:strCache>
            </c:strRef>
          </c:cat>
          <c:val>
            <c:numRef>
              <c:f>Hoja1!$C$2</c:f>
              <c:numCache>
                <c:formatCode>General</c:formatCode>
                <c:ptCount val="1"/>
                <c:pt idx="0">
                  <c:v>22</c:v>
                </c:pt>
              </c:numCache>
            </c:numRef>
          </c:val>
        </c:ser>
        <c:ser>
          <c:idx val="2"/>
          <c:order val="2"/>
          <c:tx>
            <c:strRef>
              <c:f>Hoja1!$D$1</c:f>
              <c:strCache>
                <c:ptCount val="1"/>
                <c:pt idx="0">
                  <c:v>Provincial</c:v>
                </c:pt>
              </c:strCache>
            </c:strRef>
          </c:tx>
          <c:invertIfNegative val="0"/>
          <c:dLbls>
            <c:dLbl>
              <c:idx val="0"/>
              <c:layout/>
              <c:tx>
                <c:rich>
                  <a:bodyPr/>
                  <a:lstStyle/>
                  <a:p>
                    <a:pPr>
                      <a:defRPr sz="1400"/>
                    </a:pPr>
                    <a:r>
                      <a:rPr lang="en-US" sz="1400" smtClean="0"/>
                      <a:t>12%</a:t>
                    </a:r>
                    <a:endParaRPr lang="en-US" sz="1400"/>
                  </a:p>
                </c:rich>
              </c:tx>
              <c:spPr/>
              <c:showLegendKey val="0"/>
              <c:showVal val="1"/>
              <c:showCatName val="0"/>
              <c:showSerName val="0"/>
              <c:showPercent val="0"/>
              <c:showBubbleSize val="0"/>
            </c:dLbl>
            <c:showLegendKey val="0"/>
            <c:showVal val="1"/>
            <c:showCatName val="0"/>
            <c:showSerName val="0"/>
            <c:showPercent val="0"/>
            <c:showBubbleSize val="0"/>
            <c:showLeaderLines val="0"/>
          </c:dLbls>
          <c:cat>
            <c:strRef>
              <c:f>Hoja1!$A$2</c:f>
              <c:strCache>
                <c:ptCount val="1"/>
                <c:pt idx="0">
                  <c:v>Condenados</c:v>
                </c:pt>
              </c:strCache>
            </c:strRef>
          </c:cat>
          <c:val>
            <c:numRef>
              <c:f>Hoja1!$D$2</c:f>
              <c:numCache>
                <c:formatCode>General</c:formatCode>
                <c:ptCount val="1"/>
                <c:pt idx="0">
                  <c:v>12</c:v>
                </c:pt>
              </c:numCache>
            </c:numRef>
          </c:val>
        </c:ser>
        <c:dLbls>
          <c:showLegendKey val="0"/>
          <c:showVal val="0"/>
          <c:showCatName val="0"/>
          <c:showSerName val="0"/>
          <c:showPercent val="0"/>
          <c:showBubbleSize val="0"/>
        </c:dLbls>
        <c:gapWidth val="202"/>
        <c:overlap val="100"/>
        <c:axId val="174301952"/>
        <c:axId val="174303488"/>
      </c:barChart>
      <c:catAx>
        <c:axId val="174301952"/>
        <c:scaling>
          <c:orientation val="minMax"/>
        </c:scaling>
        <c:delete val="1"/>
        <c:axPos val="b"/>
        <c:majorTickMark val="out"/>
        <c:minorTickMark val="none"/>
        <c:tickLblPos val="nextTo"/>
        <c:crossAx val="174303488"/>
        <c:crosses val="autoZero"/>
        <c:auto val="1"/>
        <c:lblAlgn val="ctr"/>
        <c:lblOffset val="100"/>
        <c:noMultiLvlLbl val="0"/>
      </c:catAx>
      <c:valAx>
        <c:axId val="174303488"/>
        <c:scaling>
          <c:orientation val="minMax"/>
        </c:scaling>
        <c:delete val="1"/>
        <c:axPos val="l"/>
        <c:numFmt formatCode="0%" sourceLinked="1"/>
        <c:majorTickMark val="out"/>
        <c:minorTickMark val="none"/>
        <c:tickLblPos val="nextTo"/>
        <c:crossAx val="174301952"/>
        <c:crosses val="autoZero"/>
        <c:crossBetween val="between"/>
      </c:valAx>
    </c:plotArea>
    <c:legend>
      <c:legendPos val="r"/>
      <c:layout>
        <c:manualLayout>
          <c:xMode val="edge"/>
          <c:yMode val="edge"/>
          <c:x val="1.4559063267726565E-2"/>
          <c:y val="0.17880867643058818"/>
          <c:w val="0.26030367066620003"/>
          <c:h val="0.37774197928625214"/>
        </c:manualLayout>
      </c:layout>
      <c:overlay val="0"/>
      <c:txPr>
        <a:bodyPr/>
        <a:lstStyle/>
        <a:p>
          <a:pPr>
            <a:defRPr sz="10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
          <c:y val="2.7842585391746597E-2"/>
          <c:w val="0.97526906364856181"/>
          <c:h val="0.81971850393700785"/>
        </c:manualLayout>
      </c:layout>
      <c:barChart>
        <c:barDir val="col"/>
        <c:grouping val="percentStacked"/>
        <c:varyColors val="0"/>
        <c:ser>
          <c:idx val="0"/>
          <c:order val="0"/>
          <c:tx>
            <c:strRef>
              <c:f>Hoja1!$B$1</c:f>
              <c:strCache>
                <c:ptCount val="1"/>
                <c:pt idx="0">
                  <c:v>Nacional</c:v>
                </c:pt>
              </c:strCache>
            </c:strRef>
          </c:tx>
          <c:invertIfNegative val="0"/>
          <c:dLbls>
            <c:dLbl>
              <c:idx val="0"/>
              <c:layout/>
              <c:tx>
                <c:rich>
                  <a:bodyPr/>
                  <a:lstStyle/>
                  <a:p>
                    <a:r>
                      <a:rPr lang="en-US" sz="1400" b="0" smtClean="0"/>
                      <a:t>53%</a:t>
                    </a:r>
                    <a:endParaRPr lang="en-US"/>
                  </a:p>
                </c:rich>
              </c:tx>
              <c:showLegendKey val="0"/>
              <c:showVal val="1"/>
              <c:showCatName val="0"/>
              <c:showSerName val="0"/>
              <c:showPercent val="0"/>
              <c:showBubbleSize val="0"/>
            </c:dLbl>
            <c:txPr>
              <a:bodyPr/>
              <a:lstStyle/>
              <a:p>
                <a:pPr>
                  <a:defRPr sz="1400" b="0"/>
                </a:pPr>
                <a:endParaRPr lang="es-AR"/>
              </a:p>
            </c:txPr>
            <c:showLegendKey val="0"/>
            <c:showVal val="1"/>
            <c:showCatName val="0"/>
            <c:showSerName val="0"/>
            <c:showPercent val="0"/>
            <c:showBubbleSize val="0"/>
            <c:showLeaderLines val="0"/>
          </c:dLbls>
          <c:cat>
            <c:strRef>
              <c:f>Hoja1!$A$2</c:f>
              <c:strCache>
                <c:ptCount val="1"/>
                <c:pt idx="0">
                  <c:v>Condenados</c:v>
                </c:pt>
              </c:strCache>
            </c:strRef>
          </c:cat>
          <c:val>
            <c:numRef>
              <c:f>Hoja1!$B$2</c:f>
              <c:numCache>
                <c:formatCode>General</c:formatCode>
                <c:ptCount val="1"/>
                <c:pt idx="0">
                  <c:v>53</c:v>
                </c:pt>
              </c:numCache>
            </c:numRef>
          </c:val>
        </c:ser>
        <c:ser>
          <c:idx val="1"/>
          <c:order val="1"/>
          <c:tx>
            <c:strRef>
              <c:f>Hoja1!$C$1</c:f>
              <c:strCache>
                <c:ptCount val="1"/>
                <c:pt idx="0">
                  <c:v>Federal </c:v>
                </c:pt>
              </c:strCache>
            </c:strRef>
          </c:tx>
          <c:invertIfNegative val="0"/>
          <c:dLbls>
            <c:dLbl>
              <c:idx val="0"/>
              <c:layout/>
              <c:tx>
                <c:rich>
                  <a:bodyPr/>
                  <a:lstStyle/>
                  <a:p>
                    <a:r>
                      <a:rPr lang="en-US" sz="1400" b="0" smtClean="0"/>
                      <a:t>43%</a:t>
                    </a:r>
                    <a:endParaRPr lang="en-US"/>
                  </a:p>
                </c:rich>
              </c:tx>
              <c:showLegendKey val="0"/>
              <c:showVal val="1"/>
              <c:showCatName val="0"/>
              <c:showSerName val="0"/>
              <c:showPercent val="0"/>
              <c:showBubbleSize val="0"/>
            </c:dLbl>
            <c:txPr>
              <a:bodyPr/>
              <a:lstStyle/>
              <a:p>
                <a:pPr>
                  <a:defRPr sz="1400" b="0"/>
                </a:pPr>
                <a:endParaRPr lang="es-AR"/>
              </a:p>
            </c:txPr>
            <c:showLegendKey val="0"/>
            <c:showVal val="1"/>
            <c:showCatName val="0"/>
            <c:showSerName val="0"/>
            <c:showPercent val="0"/>
            <c:showBubbleSize val="0"/>
            <c:showLeaderLines val="0"/>
          </c:dLbls>
          <c:cat>
            <c:strRef>
              <c:f>Hoja1!$A$2</c:f>
              <c:strCache>
                <c:ptCount val="1"/>
                <c:pt idx="0">
                  <c:v>Condenados</c:v>
                </c:pt>
              </c:strCache>
            </c:strRef>
          </c:cat>
          <c:val>
            <c:numRef>
              <c:f>Hoja1!$C$2</c:f>
              <c:numCache>
                <c:formatCode>General</c:formatCode>
                <c:ptCount val="1"/>
                <c:pt idx="0">
                  <c:v>43</c:v>
                </c:pt>
              </c:numCache>
            </c:numRef>
          </c:val>
        </c:ser>
        <c:ser>
          <c:idx val="2"/>
          <c:order val="2"/>
          <c:tx>
            <c:strRef>
              <c:f>Hoja1!$D$1</c:f>
              <c:strCache>
                <c:ptCount val="1"/>
                <c:pt idx="0">
                  <c:v>Provincial</c:v>
                </c:pt>
              </c:strCache>
            </c:strRef>
          </c:tx>
          <c:invertIfNegative val="0"/>
          <c:dLbls>
            <c:dLbl>
              <c:idx val="0"/>
              <c:layout/>
              <c:tx>
                <c:rich>
                  <a:bodyPr/>
                  <a:lstStyle/>
                  <a:p>
                    <a:r>
                      <a:rPr lang="en-US" sz="1400" b="0" smtClean="0"/>
                      <a:t>4%</a:t>
                    </a:r>
                    <a:endParaRPr lang="en-US"/>
                  </a:p>
                </c:rich>
              </c:tx>
              <c:showLegendKey val="0"/>
              <c:showVal val="1"/>
              <c:showCatName val="0"/>
              <c:showSerName val="0"/>
              <c:showPercent val="0"/>
              <c:showBubbleSize val="0"/>
            </c:dLbl>
            <c:txPr>
              <a:bodyPr/>
              <a:lstStyle/>
              <a:p>
                <a:pPr>
                  <a:defRPr sz="1400" b="0"/>
                </a:pPr>
                <a:endParaRPr lang="es-AR"/>
              </a:p>
            </c:txPr>
            <c:showLegendKey val="0"/>
            <c:showVal val="1"/>
            <c:showCatName val="0"/>
            <c:showSerName val="0"/>
            <c:showPercent val="0"/>
            <c:showBubbleSize val="0"/>
            <c:showLeaderLines val="0"/>
          </c:dLbls>
          <c:cat>
            <c:strRef>
              <c:f>Hoja1!$A$2</c:f>
              <c:strCache>
                <c:ptCount val="1"/>
                <c:pt idx="0">
                  <c:v>Condenados</c:v>
                </c:pt>
              </c:strCache>
            </c:strRef>
          </c:cat>
          <c:val>
            <c:numRef>
              <c:f>Hoja1!$D$2</c:f>
              <c:numCache>
                <c:formatCode>General</c:formatCode>
                <c:ptCount val="1"/>
                <c:pt idx="0">
                  <c:v>4</c:v>
                </c:pt>
              </c:numCache>
            </c:numRef>
          </c:val>
        </c:ser>
        <c:dLbls>
          <c:showLegendKey val="0"/>
          <c:showVal val="0"/>
          <c:showCatName val="0"/>
          <c:showSerName val="0"/>
          <c:showPercent val="0"/>
          <c:showBubbleSize val="0"/>
        </c:dLbls>
        <c:gapWidth val="202"/>
        <c:overlap val="100"/>
        <c:axId val="191873792"/>
        <c:axId val="191875328"/>
      </c:barChart>
      <c:catAx>
        <c:axId val="191873792"/>
        <c:scaling>
          <c:orientation val="minMax"/>
        </c:scaling>
        <c:delete val="1"/>
        <c:axPos val="b"/>
        <c:majorTickMark val="out"/>
        <c:minorTickMark val="none"/>
        <c:tickLblPos val="nextTo"/>
        <c:crossAx val="191875328"/>
        <c:crosses val="autoZero"/>
        <c:auto val="1"/>
        <c:lblAlgn val="ctr"/>
        <c:lblOffset val="100"/>
        <c:noMultiLvlLbl val="0"/>
      </c:catAx>
      <c:valAx>
        <c:axId val="191875328"/>
        <c:scaling>
          <c:orientation val="minMax"/>
        </c:scaling>
        <c:delete val="1"/>
        <c:axPos val="l"/>
        <c:numFmt formatCode="0%" sourceLinked="1"/>
        <c:majorTickMark val="out"/>
        <c:minorTickMark val="none"/>
        <c:tickLblPos val="nextTo"/>
        <c:crossAx val="191873792"/>
        <c:crosses val="autoZero"/>
        <c:crossBetween val="between"/>
      </c:valAx>
    </c:plotArea>
    <c:legend>
      <c:legendPos val="r"/>
      <c:layout>
        <c:manualLayout>
          <c:xMode val="edge"/>
          <c:yMode val="edge"/>
          <c:x val="1.9247991521398916E-2"/>
          <c:y val="0.18421461401408074"/>
          <c:w val="0.2813155302871494"/>
          <c:h val="0.50838589950910806"/>
        </c:manualLayout>
      </c:layout>
      <c:overlay val="0"/>
      <c:txPr>
        <a:bodyPr/>
        <a:lstStyle/>
        <a:p>
          <a:pPr>
            <a:defRPr sz="10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0.29530561419101581"/>
          <c:w val="0.98025821425099635"/>
          <c:h val="0.47567492500833242"/>
        </c:manualLayout>
      </c:layout>
      <c:barChart>
        <c:barDir val="col"/>
        <c:grouping val="clustered"/>
        <c:varyColors val="0"/>
        <c:ser>
          <c:idx val="0"/>
          <c:order val="0"/>
          <c:tx>
            <c:strRef>
              <c:f>Hoja1!$B$1</c:f>
              <c:strCache>
                <c:ptCount val="1"/>
                <c:pt idx="0">
                  <c:v>Columna1</c:v>
                </c:pt>
              </c:strCache>
            </c:strRef>
          </c:tx>
          <c:invertIfNegative val="0"/>
          <c:dLbls>
            <c:txPr>
              <a:bodyPr/>
              <a:lstStyle/>
              <a:p>
                <a:pPr>
                  <a:defRPr sz="1050"/>
                </a:pPr>
                <a:endParaRPr lang="es-AR"/>
              </a:p>
            </c:txPr>
            <c:showLegendKey val="0"/>
            <c:showVal val="1"/>
            <c:showCatName val="0"/>
            <c:showSerName val="0"/>
            <c:showPercent val="0"/>
            <c:showBubbleSize val="0"/>
            <c:showLeaderLines val="0"/>
          </c:dLbls>
          <c:cat>
            <c:strRef>
              <c:f>Hoja1!$A$2:$A$16</c:f>
              <c:strCache>
                <c:ptCount val="15"/>
                <c:pt idx="0">
                  <c:v>U. 13</c:v>
                </c:pt>
                <c:pt idx="1">
                  <c:v>U. 14</c:v>
                </c:pt>
                <c:pt idx="2">
                  <c:v>U. 15</c:v>
                </c:pt>
                <c:pt idx="3">
                  <c:v>U. 16</c:v>
                </c:pt>
                <c:pt idx="4">
                  <c:v>U. 17</c:v>
                </c:pt>
                <c:pt idx="5">
                  <c:v>U. 18</c:v>
                </c:pt>
                <c:pt idx="6">
                  <c:v>U. 19</c:v>
                </c:pt>
                <c:pt idx="7">
                  <c:v>U. 21</c:v>
                </c:pt>
                <c:pt idx="8">
                  <c:v>U. 22</c:v>
                </c:pt>
                <c:pt idx="9">
                  <c:v>U. 23</c:v>
                </c:pt>
                <c:pt idx="10">
                  <c:v>COMP. FED. PARA JOV. ADULTOS</c:v>
                </c:pt>
                <c:pt idx="11">
                  <c:v>U. 25</c:v>
                </c:pt>
                <c:pt idx="12">
                  <c:v>U. 30</c:v>
                </c:pt>
                <c:pt idx="13">
                  <c:v>U. 31</c:v>
                </c:pt>
                <c:pt idx="14">
                  <c:v>U. 35</c:v>
                </c:pt>
              </c:strCache>
            </c:strRef>
          </c:cat>
          <c:val>
            <c:numRef>
              <c:f>Hoja1!$B$2:$B$16</c:f>
              <c:numCache>
                <c:formatCode>General</c:formatCode>
                <c:ptCount val="15"/>
                <c:pt idx="0">
                  <c:v>31</c:v>
                </c:pt>
                <c:pt idx="1">
                  <c:v>89</c:v>
                </c:pt>
                <c:pt idx="2">
                  <c:v>78</c:v>
                </c:pt>
                <c:pt idx="3">
                  <c:v>123</c:v>
                </c:pt>
                <c:pt idx="4">
                  <c:v>208</c:v>
                </c:pt>
                <c:pt idx="5">
                  <c:v>7</c:v>
                </c:pt>
                <c:pt idx="6">
                  <c:v>223</c:v>
                </c:pt>
                <c:pt idx="7">
                  <c:v>15</c:v>
                </c:pt>
                <c:pt idx="8">
                  <c:v>93</c:v>
                </c:pt>
                <c:pt idx="9">
                  <c:v>10</c:v>
                </c:pt>
                <c:pt idx="10">
                  <c:v>503</c:v>
                </c:pt>
                <c:pt idx="11">
                  <c:v>15</c:v>
                </c:pt>
                <c:pt idx="12">
                  <c:v>13</c:v>
                </c:pt>
                <c:pt idx="13">
                  <c:v>128</c:v>
                </c:pt>
                <c:pt idx="14">
                  <c:v>141</c:v>
                </c:pt>
              </c:numCache>
            </c:numRef>
          </c:val>
        </c:ser>
        <c:dLbls>
          <c:showLegendKey val="0"/>
          <c:showVal val="0"/>
          <c:showCatName val="0"/>
          <c:showSerName val="0"/>
          <c:showPercent val="0"/>
          <c:showBubbleSize val="0"/>
        </c:dLbls>
        <c:gapWidth val="150"/>
        <c:axId val="188754944"/>
        <c:axId val="188760832"/>
      </c:barChart>
      <c:catAx>
        <c:axId val="188754944"/>
        <c:scaling>
          <c:orientation val="minMax"/>
        </c:scaling>
        <c:delete val="0"/>
        <c:axPos val="b"/>
        <c:numFmt formatCode="mmm\-yy" sourceLinked="1"/>
        <c:majorTickMark val="out"/>
        <c:minorTickMark val="none"/>
        <c:tickLblPos val="nextTo"/>
        <c:txPr>
          <a:bodyPr/>
          <a:lstStyle/>
          <a:p>
            <a:pPr>
              <a:defRPr sz="700"/>
            </a:pPr>
            <a:endParaRPr lang="es-AR"/>
          </a:p>
        </c:txPr>
        <c:crossAx val="188760832"/>
        <c:crosses val="autoZero"/>
        <c:auto val="1"/>
        <c:lblAlgn val="ctr"/>
        <c:lblOffset val="100"/>
        <c:noMultiLvlLbl val="0"/>
      </c:catAx>
      <c:valAx>
        <c:axId val="188760832"/>
        <c:scaling>
          <c:orientation val="minMax"/>
        </c:scaling>
        <c:delete val="1"/>
        <c:axPos val="l"/>
        <c:numFmt formatCode="General" sourceLinked="1"/>
        <c:majorTickMark val="out"/>
        <c:minorTickMark val="none"/>
        <c:tickLblPos val="nextTo"/>
        <c:crossAx val="188754944"/>
        <c:crosses val="autoZero"/>
        <c:crossBetween val="between"/>
      </c:valAx>
    </c:plotArea>
    <c:plotVisOnly val="1"/>
    <c:dispBlanksAs val="gap"/>
    <c:showDLblsOverMax val="0"/>
  </c:chart>
  <c:txPr>
    <a:bodyPr/>
    <a:lstStyle/>
    <a:p>
      <a:pPr>
        <a:defRPr sz="1800"/>
      </a:pPr>
      <a:endParaRPr lang="es-AR"/>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5.7060653391453234E-2"/>
          <c:w val="0.98025821425099635"/>
          <c:h val="0.80888765627348591"/>
        </c:manualLayout>
      </c:layout>
      <c:barChart>
        <c:barDir val="col"/>
        <c:grouping val="clustered"/>
        <c:varyColors val="0"/>
        <c:ser>
          <c:idx val="0"/>
          <c:order val="0"/>
          <c:tx>
            <c:strRef>
              <c:f>Hoja1!$B$1</c:f>
              <c:strCache>
                <c:ptCount val="1"/>
                <c:pt idx="0">
                  <c:v>Columna1</c:v>
                </c:pt>
              </c:strCache>
            </c:strRef>
          </c:tx>
          <c:invertIfNegative val="0"/>
          <c:dLbls>
            <c:txPr>
              <a:bodyPr/>
              <a:lstStyle/>
              <a:p>
                <a:pPr>
                  <a:defRPr sz="1050"/>
                </a:pPr>
                <a:endParaRPr lang="es-AR"/>
              </a:p>
            </c:txPr>
            <c:showLegendKey val="0"/>
            <c:showVal val="1"/>
            <c:showCatName val="0"/>
            <c:showSerName val="0"/>
            <c:showPercent val="0"/>
            <c:showBubbleSize val="0"/>
            <c:showLeaderLines val="0"/>
          </c:dLbls>
          <c:cat>
            <c:strRef>
              <c:f>Hoja1!$A$2:$A$15</c:f>
              <c:strCache>
                <c:ptCount val="14"/>
                <c:pt idx="0">
                  <c:v>CPF I</c:v>
                </c:pt>
                <c:pt idx="1">
                  <c:v>CPF II</c:v>
                </c:pt>
                <c:pt idx="2">
                  <c:v>C.P.F. III - CFNOA</c:v>
                </c:pt>
                <c:pt idx="3">
                  <c:v>C.P.F. C.A.B.A.</c:v>
                </c:pt>
                <c:pt idx="4">
                  <c:v>C.P.F IV </c:v>
                </c:pt>
                <c:pt idx="5">
                  <c:v>U. 4</c:v>
                </c:pt>
                <c:pt idx="6">
                  <c:v>U. 5</c:v>
                </c:pt>
                <c:pt idx="7">
                  <c:v>U. 6</c:v>
                </c:pt>
                <c:pt idx="8">
                  <c:v>U. 7</c:v>
                </c:pt>
                <c:pt idx="9">
                  <c:v>U. 8</c:v>
                </c:pt>
                <c:pt idx="10">
                  <c:v>U. 9</c:v>
                </c:pt>
                <c:pt idx="11">
                  <c:v>U. 10</c:v>
                </c:pt>
                <c:pt idx="12">
                  <c:v>U. 11</c:v>
                </c:pt>
                <c:pt idx="13">
                  <c:v>U. 12</c:v>
                </c:pt>
              </c:strCache>
            </c:strRef>
          </c:cat>
          <c:val>
            <c:numRef>
              <c:f>Hoja1!$B$2:$B$15</c:f>
              <c:numCache>
                <c:formatCode>General</c:formatCode>
                <c:ptCount val="14"/>
                <c:pt idx="0">
                  <c:v>1874</c:v>
                </c:pt>
                <c:pt idx="1">
                  <c:v>1556</c:v>
                </c:pt>
                <c:pt idx="2">
                  <c:v>470</c:v>
                </c:pt>
                <c:pt idx="3">
                  <c:v>1636</c:v>
                </c:pt>
                <c:pt idx="4">
                  <c:v>410</c:v>
                </c:pt>
                <c:pt idx="5">
                  <c:v>454</c:v>
                </c:pt>
                <c:pt idx="6">
                  <c:v>260</c:v>
                </c:pt>
                <c:pt idx="7">
                  <c:v>464</c:v>
                </c:pt>
                <c:pt idx="8">
                  <c:v>328</c:v>
                </c:pt>
                <c:pt idx="9">
                  <c:v>117</c:v>
                </c:pt>
                <c:pt idx="10">
                  <c:v>171</c:v>
                </c:pt>
                <c:pt idx="11">
                  <c:v>75</c:v>
                </c:pt>
                <c:pt idx="12">
                  <c:v>108</c:v>
                </c:pt>
                <c:pt idx="13">
                  <c:v>274</c:v>
                </c:pt>
              </c:numCache>
            </c:numRef>
          </c:val>
        </c:ser>
        <c:dLbls>
          <c:showLegendKey val="0"/>
          <c:showVal val="0"/>
          <c:showCatName val="0"/>
          <c:showSerName val="0"/>
          <c:showPercent val="0"/>
          <c:showBubbleSize val="0"/>
        </c:dLbls>
        <c:gapWidth val="150"/>
        <c:axId val="188974976"/>
        <c:axId val="188976512"/>
      </c:barChart>
      <c:catAx>
        <c:axId val="188974976"/>
        <c:scaling>
          <c:orientation val="minMax"/>
        </c:scaling>
        <c:delete val="0"/>
        <c:axPos val="b"/>
        <c:numFmt formatCode="mmm\-yy" sourceLinked="1"/>
        <c:majorTickMark val="out"/>
        <c:minorTickMark val="none"/>
        <c:tickLblPos val="nextTo"/>
        <c:txPr>
          <a:bodyPr/>
          <a:lstStyle/>
          <a:p>
            <a:pPr>
              <a:defRPr sz="600"/>
            </a:pPr>
            <a:endParaRPr lang="es-AR"/>
          </a:p>
        </c:txPr>
        <c:crossAx val="188976512"/>
        <c:crosses val="autoZero"/>
        <c:auto val="1"/>
        <c:lblAlgn val="ctr"/>
        <c:lblOffset val="100"/>
        <c:noMultiLvlLbl val="0"/>
      </c:catAx>
      <c:valAx>
        <c:axId val="188976512"/>
        <c:scaling>
          <c:orientation val="minMax"/>
        </c:scaling>
        <c:delete val="1"/>
        <c:axPos val="l"/>
        <c:numFmt formatCode="General" sourceLinked="1"/>
        <c:majorTickMark val="out"/>
        <c:minorTickMark val="none"/>
        <c:tickLblPos val="nextTo"/>
        <c:crossAx val="188974976"/>
        <c:crosses val="autoZero"/>
        <c:crossBetween val="between"/>
      </c:valAx>
    </c:plotArea>
    <c:plotVisOnly val="1"/>
    <c:dispBlanksAs val="gap"/>
    <c:showDLblsOverMax val="0"/>
  </c:chart>
  <c:txPr>
    <a:bodyPr/>
    <a:lstStyle/>
    <a:p>
      <a:pPr>
        <a:defRPr sz="1800"/>
      </a:pPr>
      <a:endParaRPr lang="es-AR"/>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0.20124199163055956"/>
          <c:w val="0.98025821425099635"/>
          <c:h val="0.56973854756878861"/>
        </c:manualLayout>
      </c:layout>
      <c:barChart>
        <c:barDir val="col"/>
        <c:grouping val="clustered"/>
        <c:varyColors val="0"/>
        <c:ser>
          <c:idx val="0"/>
          <c:order val="0"/>
          <c:tx>
            <c:strRef>
              <c:f>Hoja1!$B$1</c:f>
              <c:strCache>
                <c:ptCount val="1"/>
                <c:pt idx="0">
                  <c:v>Enero</c:v>
                </c:pt>
              </c:strCache>
            </c:strRef>
          </c:tx>
          <c:spPr>
            <a:solidFill>
              <a:schemeClr val="accent6">
                <a:lumMod val="60000"/>
                <a:lumOff val="40000"/>
              </a:schemeClr>
            </a:solidFill>
          </c:spPr>
          <c:invertIfNegative val="0"/>
          <c:dLbls>
            <c:dLbl>
              <c:idx val="6"/>
              <c:layout>
                <c:manualLayout>
                  <c:x val="3.0864197530864764E-3"/>
                  <c:y val="1.7636929230085547E-2"/>
                </c:manualLayout>
              </c:layout>
              <c:showLegendKey val="0"/>
              <c:showVal val="1"/>
              <c:showCatName val="0"/>
              <c:showSerName val="0"/>
              <c:showPercent val="0"/>
              <c:showBubbleSize val="0"/>
            </c:dLbl>
            <c:txPr>
              <a:bodyPr/>
              <a:lstStyle/>
              <a:p>
                <a:pPr>
                  <a:defRPr sz="700"/>
                </a:pPr>
                <a:endParaRPr lang="es-AR"/>
              </a:p>
            </c:txPr>
            <c:showLegendKey val="0"/>
            <c:showVal val="1"/>
            <c:showCatName val="0"/>
            <c:showSerName val="0"/>
            <c:showPercent val="0"/>
            <c:showBubbleSize val="0"/>
            <c:showLeaderLines val="0"/>
          </c:dLbls>
          <c:cat>
            <c:strRef>
              <c:f>Hoja1!$A$2:$A$16</c:f>
              <c:strCache>
                <c:ptCount val="15"/>
                <c:pt idx="0">
                  <c:v>U. 13</c:v>
                </c:pt>
                <c:pt idx="1">
                  <c:v>U. 14</c:v>
                </c:pt>
                <c:pt idx="2">
                  <c:v>U. 15</c:v>
                </c:pt>
                <c:pt idx="3">
                  <c:v>U. 16</c:v>
                </c:pt>
                <c:pt idx="4">
                  <c:v>U. 17</c:v>
                </c:pt>
                <c:pt idx="5">
                  <c:v>U. 18</c:v>
                </c:pt>
                <c:pt idx="6">
                  <c:v>U. 19</c:v>
                </c:pt>
                <c:pt idx="7">
                  <c:v>U. 21</c:v>
                </c:pt>
                <c:pt idx="8">
                  <c:v>U. 22</c:v>
                </c:pt>
                <c:pt idx="9">
                  <c:v>U. 23</c:v>
                </c:pt>
                <c:pt idx="10">
                  <c:v>COMP. FED. PARA JOV. ADULTOS</c:v>
                </c:pt>
                <c:pt idx="11">
                  <c:v>U. 25</c:v>
                </c:pt>
                <c:pt idx="12">
                  <c:v>U. 30</c:v>
                </c:pt>
                <c:pt idx="13">
                  <c:v>U. 31</c:v>
                </c:pt>
                <c:pt idx="14">
                  <c:v>U. 35</c:v>
                </c:pt>
              </c:strCache>
            </c:strRef>
          </c:cat>
          <c:val>
            <c:numRef>
              <c:f>Hoja1!$B$2:$B$16</c:f>
              <c:numCache>
                <c:formatCode>General</c:formatCode>
                <c:ptCount val="15"/>
                <c:pt idx="0">
                  <c:v>33</c:v>
                </c:pt>
                <c:pt idx="1">
                  <c:v>88</c:v>
                </c:pt>
                <c:pt idx="2">
                  <c:v>81</c:v>
                </c:pt>
                <c:pt idx="3">
                  <c:v>122</c:v>
                </c:pt>
                <c:pt idx="4">
                  <c:v>206</c:v>
                </c:pt>
                <c:pt idx="5">
                  <c:v>8</c:v>
                </c:pt>
                <c:pt idx="6">
                  <c:v>223</c:v>
                </c:pt>
                <c:pt idx="7">
                  <c:v>14</c:v>
                </c:pt>
                <c:pt idx="8">
                  <c:v>92</c:v>
                </c:pt>
                <c:pt idx="9">
                  <c:v>5</c:v>
                </c:pt>
                <c:pt idx="10">
                  <c:v>494</c:v>
                </c:pt>
                <c:pt idx="11">
                  <c:v>18</c:v>
                </c:pt>
                <c:pt idx="12">
                  <c:v>16</c:v>
                </c:pt>
                <c:pt idx="13">
                  <c:v>130</c:v>
                </c:pt>
                <c:pt idx="14">
                  <c:v>136</c:v>
                </c:pt>
              </c:numCache>
            </c:numRef>
          </c:val>
        </c:ser>
        <c:ser>
          <c:idx val="1"/>
          <c:order val="1"/>
          <c:tx>
            <c:strRef>
              <c:f>Hoja1!$C$1</c:f>
              <c:strCache>
                <c:ptCount val="1"/>
                <c:pt idx="0">
                  <c:v>Febrero</c:v>
                </c:pt>
              </c:strCache>
            </c:strRef>
          </c:tx>
          <c:spPr>
            <a:solidFill>
              <a:schemeClr val="accent1"/>
            </a:solidFill>
          </c:spPr>
          <c:invertIfNegative val="0"/>
          <c:dLbls>
            <c:txPr>
              <a:bodyPr/>
              <a:lstStyle/>
              <a:p>
                <a:pPr>
                  <a:defRPr sz="700"/>
                </a:pPr>
                <a:endParaRPr lang="es-AR"/>
              </a:p>
            </c:txPr>
            <c:showLegendKey val="0"/>
            <c:showVal val="1"/>
            <c:showCatName val="0"/>
            <c:showSerName val="0"/>
            <c:showPercent val="0"/>
            <c:showBubbleSize val="0"/>
            <c:showLeaderLines val="0"/>
          </c:dLbls>
          <c:cat>
            <c:strRef>
              <c:f>Hoja1!$A$2:$A$16</c:f>
              <c:strCache>
                <c:ptCount val="15"/>
                <c:pt idx="0">
                  <c:v>U. 13</c:v>
                </c:pt>
                <c:pt idx="1">
                  <c:v>U. 14</c:v>
                </c:pt>
                <c:pt idx="2">
                  <c:v>U. 15</c:v>
                </c:pt>
                <c:pt idx="3">
                  <c:v>U. 16</c:v>
                </c:pt>
                <c:pt idx="4">
                  <c:v>U. 17</c:v>
                </c:pt>
                <c:pt idx="5">
                  <c:v>U. 18</c:v>
                </c:pt>
                <c:pt idx="6">
                  <c:v>U. 19</c:v>
                </c:pt>
                <c:pt idx="7">
                  <c:v>U. 21</c:v>
                </c:pt>
                <c:pt idx="8">
                  <c:v>U. 22</c:v>
                </c:pt>
                <c:pt idx="9">
                  <c:v>U. 23</c:v>
                </c:pt>
                <c:pt idx="10">
                  <c:v>COMP. FED. PARA JOV. ADULTOS</c:v>
                </c:pt>
                <c:pt idx="11">
                  <c:v>U. 25</c:v>
                </c:pt>
                <c:pt idx="12">
                  <c:v>U. 30</c:v>
                </c:pt>
                <c:pt idx="13">
                  <c:v>U. 31</c:v>
                </c:pt>
                <c:pt idx="14">
                  <c:v>U. 35</c:v>
                </c:pt>
              </c:strCache>
            </c:strRef>
          </c:cat>
          <c:val>
            <c:numRef>
              <c:f>Hoja1!$C$2:$C$16</c:f>
              <c:numCache>
                <c:formatCode>General</c:formatCode>
                <c:ptCount val="15"/>
                <c:pt idx="0">
                  <c:v>31</c:v>
                </c:pt>
                <c:pt idx="1">
                  <c:v>89</c:v>
                </c:pt>
                <c:pt idx="2">
                  <c:v>78</c:v>
                </c:pt>
                <c:pt idx="3">
                  <c:v>123</c:v>
                </c:pt>
                <c:pt idx="4">
                  <c:v>208</c:v>
                </c:pt>
                <c:pt idx="5">
                  <c:v>7</c:v>
                </c:pt>
                <c:pt idx="6">
                  <c:v>223</c:v>
                </c:pt>
                <c:pt idx="7">
                  <c:v>15</c:v>
                </c:pt>
                <c:pt idx="8">
                  <c:v>93</c:v>
                </c:pt>
                <c:pt idx="9">
                  <c:v>10</c:v>
                </c:pt>
                <c:pt idx="10">
                  <c:v>503</c:v>
                </c:pt>
                <c:pt idx="11">
                  <c:v>15</c:v>
                </c:pt>
                <c:pt idx="12">
                  <c:v>13</c:v>
                </c:pt>
                <c:pt idx="13">
                  <c:v>128</c:v>
                </c:pt>
                <c:pt idx="14">
                  <c:v>141</c:v>
                </c:pt>
              </c:numCache>
            </c:numRef>
          </c:val>
        </c:ser>
        <c:dLbls>
          <c:showLegendKey val="0"/>
          <c:showVal val="0"/>
          <c:showCatName val="0"/>
          <c:showSerName val="0"/>
          <c:showPercent val="0"/>
          <c:showBubbleSize val="0"/>
        </c:dLbls>
        <c:gapWidth val="89"/>
        <c:overlap val="-15"/>
        <c:axId val="188917248"/>
        <c:axId val="188918784"/>
      </c:barChart>
      <c:catAx>
        <c:axId val="188917248"/>
        <c:scaling>
          <c:orientation val="minMax"/>
        </c:scaling>
        <c:delete val="0"/>
        <c:axPos val="b"/>
        <c:numFmt formatCode="mmm\-yy" sourceLinked="1"/>
        <c:majorTickMark val="out"/>
        <c:minorTickMark val="none"/>
        <c:tickLblPos val="nextTo"/>
        <c:txPr>
          <a:bodyPr/>
          <a:lstStyle/>
          <a:p>
            <a:pPr>
              <a:defRPr sz="700"/>
            </a:pPr>
            <a:endParaRPr lang="es-AR"/>
          </a:p>
        </c:txPr>
        <c:crossAx val="188918784"/>
        <c:crosses val="autoZero"/>
        <c:auto val="1"/>
        <c:lblAlgn val="ctr"/>
        <c:lblOffset val="100"/>
        <c:noMultiLvlLbl val="0"/>
      </c:catAx>
      <c:valAx>
        <c:axId val="188918784"/>
        <c:scaling>
          <c:orientation val="minMax"/>
        </c:scaling>
        <c:delete val="1"/>
        <c:axPos val="l"/>
        <c:numFmt formatCode="General" sourceLinked="1"/>
        <c:majorTickMark val="out"/>
        <c:minorTickMark val="none"/>
        <c:tickLblPos val="nextTo"/>
        <c:crossAx val="188917248"/>
        <c:crosses val="autoZero"/>
        <c:crossBetween val="between"/>
      </c:valAx>
    </c:plotArea>
    <c:plotVisOnly val="1"/>
    <c:dispBlanksAs val="gap"/>
    <c:showDLblsOverMax val="0"/>
  </c:chart>
  <c:txPr>
    <a:bodyPr/>
    <a:lstStyle/>
    <a:p>
      <a:pPr>
        <a:defRPr sz="1800"/>
      </a:pPr>
      <a:endParaRPr lang="es-AR"/>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5.7060653391453234E-2"/>
          <c:w val="0.98025821425099635"/>
          <c:h val="0.80888765627348591"/>
        </c:manualLayout>
      </c:layout>
      <c:barChart>
        <c:barDir val="col"/>
        <c:grouping val="clustered"/>
        <c:varyColors val="0"/>
        <c:ser>
          <c:idx val="0"/>
          <c:order val="0"/>
          <c:tx>
            <c:strRef>
              <c:f>Hoja1!$B$1</c:f>
              <c:strCache>
                <c:ptCount val="1"/>
                <c:pt idx="0">
                  <c:v>Enero</c:v>
                </c:pt>
              </c:strCache>
            </c:strRef>
          </c:tx>
          <c:spPr>
            <a:solidFill>
              <a:schemeClr val="accent6">
                <a:lumMod val="60000"/>
                <a:lumOff val="40000"/>
              </a:schemeClr>
            </a:solidFill>
          </c:spPr>
          <c:invertIfNegative val="0"/>
          <c:dLbls>
            <c:dLbl>
              <c:idx val="13"/>
              <c:layout>
                <c:manualLayout>
                  <c:x val="0"/>
                  <c:y val="2.1164315076102655E-2"/>
                </c:manualLayout>
              </c:layout>
              <c:showLegendKey val="0"/>
              <c:showVal val="1"/>
              <c:showCatName val="0"/>
              <c:showSerName val="0"/>
              <c:showPercent val="0"/>
              <c:showBubbleSize val="0"/>
            </c:dLbl>
            <c:txPr>
              <a:bodyPr/>
              <a:lstStyle/>
              <a:p>
                <a:pPr>
                  <a:defRPr sz="700"/>
                </a:pPr>
                <a:endParaRPr lang="es-AR"/>
              </a:p>
            </c:txPr>
            <c:showLegendKey val="0"/>
            <c:showVal val="1"/>
            <c:showCatName val="0"/>
            <c:showSerName val="0"/>
            <c:showPercent val="0"/>
            <c:showBubbleSize val="0"/>
            <c:showLeaderLines val="0"/>
          </c:dLbls>
          <c:cat>
            <c:strRef>
              <c:f>Hoja1!$A$2:$A$15</c:f>
              <c:strCache>
                <c:ptCount val="14"/>
                <c:pt idx="0">
                  <c:v>CPF I</c:v>
                </c:pt>
                <c:pt idx="1">
                  <c:v>CPF II</c:v>
                </c:pt>
                <c:pt idx="2">
                  <c:v>C.P.F. III - CFNOA</c:v>
                </c:pt>
                <c:pt idx="3">
                  <c:v>C.P.F. C.A.B.A.</c:v>
                </c:pt>
                <c:pt idx="4">
                  <c:v>C.P.F IV </c:v>
                </c:pt>
                <c:pt idx="5">
                  <c:v>U. 4</c:v>
                </c:pt>
                <c:pt idx="6">
                  <c:v>U. 5</c:v>
                </c:pt>
                <c:pt idx="7">
                  <c:v>U. 6</c:v>
                </c:pt>
                <c:pt idx="8">
                  <c:v>U. 7</c:v>
                </c:pt>
                <c:pt idx="9">
                  <c:v>U. 8</c:v>
                </c:pt>
                <c:pt idx="10">
                  <c:v>U. 9</c:v>
                </c:pt>
                <c:pt idx="11">
                  <c:v>U. 10</c:v>
                </c:pt>
                <c:pt idx="12">
                  <c:v>U. 11</c:v>
                </c:pt>
                <c:pt idx="13">
                  <c:v>U. 12</c:v>
                </c:pt>
              </c:strCache>
            </c:strRef>
          </c:cat>
          <c:val>
            <c:numRef>
              <c:f>Hoja1!$B$2:$B$15</c:f>
              <c:numCache>
                <c:formatCode>General</c:formatCode>
                <c:ptCount val="14"/>
                <c:pt idx="0">
                  <c:v>1881</c:v>
                </c:pt>
                <c:pt idx="1">
                  <c:v>1521</c:v>
                </c:pt>
                <c:pt idx="2">
                  <c:v>474</c:v>
                </c:pt>
                <c:pt idx="3">
                  <c:v>1620</c:v>
                </c:pt>
                <c:pt idx="4">
                  <c:v>422</c:v>
                </c:pt>
                <c:pt idx="5">
                  <c:v>438</c:v>
                </c:pt>
                <c:pt idx="6">
                  <c:v>250</c:v>
                </c:pt>
                <c:pt idx="7">
                  <c:v>468</c:v>
                </c:pt>
                <c:pt idx="8">
                  <c:v>334</c:v>
                </c:pt>
                <c:pt idx="9">
                  <c:v>122</c:v>
                </c:pt>
                <c:pt idx="10">
                  <c:v>182</c:v>
                </c:pt>
                <c:pt idx="11">
                  <c:v>79</c:v>
                </c:pt>
                <c:pt idx="12">
                  <c:v>125</c:v>
                </c:pt>
                <c:pt idx="13">
                  <c:v>268</c:v>
                </c:pt>
              </c:numCache>
            </c:numRef>
          </c:val>
        </c:ser>
        <c:ser>
          <c:idx val="1"/>
          <c:order val="1"/>
          <c:tx>
            <c:strRef>
              <c:f>Hoja1!$C$1</c:f>
              <c:strCache>
                <c:ptCount val="1"/>
                <c:pt idx="0">
                  <c:v>Febrero</c:v>
                </c:pt>
              </c:strCache>
            </c:strRef>
          </c:tx>
          <c:spPr>
            <a:solidFill>
              <a:schemeClr val="accent1"/>
            </a:solidFill>
          </c:spPr>
          <c:invertIfNegative val="0"/>
          <c:dLbls>
            <c:txPr>
              <a:bodyPr/>
              <a:lstStyle/>
              <a:p>
                <a:pPr>
                  <a:defRPr sz="700"/>
                </a:pPr>
                <a:endParaRPr lang="es-AR"/>
              </a:p>
            </c:txPr>
            <c:showLegendKey val="0"/>
            <c:showVal val="1"/>
            <c:showCatName val="0"/>
            <c:showSerName val="0"/>
            <c:showPercent val="0"/>
            <c:showBubbleSize val="0"/>
            <c:showLeaderLines val="0"/>
          </c:dLbls>
          <c:cat>
            <c:strRef>
              <c:f>Hoja1!$A$2:$A$15</c:f>
              <c:strCache>
                <c:ptCount val="14"/>
                <c:pt idx="0">
                  <c:v>CPF I</c:v>
                </c:pt>
                <c:pt idx="1">
                  <c:v>CPF II</c:v>
                </c:pt>
                <c:pt idx="2">
                  <c:v>C.P.F. III - CFNOA</c:v>
                </c:pt>
                <c:pt idx="3">
                  <c:v>C.P.F. C.A.B.A.</c:v>
                </c:pt>
                <c:pt idx="4">
                  <c:v>C.P.F IV </c:v>
                </c:pt>
                <c:pt idx="5">
                  <c:v>U. 4</c:v>
                </c:pt>
                <c:pt idx="6">
                  <c:v>U. 5</c:v>
                </c:pt>
                <c:pt idx="7">
                  <c:v>U. 6</c:v>
                </c:pt>
                <c:pt idx="8">
                  <c:v>U. 7</c:v>
                </c:pt>
                <c:pt idx="9">
                  <c:v>U. 8</c:v>
                </c:pt>
                <c:pt idx="10">
                  <c:v>U. 9</c:v>
                </c:pt>
                <c:pt idx="11">
                  <c:v>U. 10</c:v>
                </c:pt>
                <c:pt idx="12">
                  <c:v>U. 11</c:v>
                </c:pt>
                <c:pt idx="13">
                  <c:v>U. 12</c:v>
                </c:pt>
              </c:strCache>
            </c:strRef>
          </c:cat>
          <c:val>
            <c:numRef>
              <c:f>Hoja1!$C$2:$C$15</c:f>
              <c:numCache>
                <c:formatCode>General</c:formatCode>
                <c:ptCount val="14"/>
                <c:pt idx="0">
                  <c:v>1874</c:v>
                </c:pt>
                <c:pt idx="1">
                  <c:v>1556</c:v>
                </c:pt>
                <c:pt idx="2">
                  <c:v>470</c:v>
                </c:pt>
                <c:pt idx="3">
                  <c:v>1636</c:v>
                </c:pt>
                <c:pt idx="4">
                  <c:v>410</c:v>
                </c:pt>
                <c:pt idx="5">
                  <c:v>454</c:v>
                </c:pt>
                <c:pt idx="6">
                  <c:v>260</c:v>
                </c:pt>
                <c:pt idx="7">
                  <c:v>464</c:v>
                </c:pt>
                <c:pt idx="8">
                  <c:v>328</c:v>
                </c:pt>
                <c:pt idx="9">
                  <c:v>117</c:v>
                </c:pt>
                <c:pt idx="10">
                  <c:v>171</c:v>
                </c:pt>
                <c:pt idx="11">
                  <c:v>75</c:v>
                </c:pt>
                <c:pt idx="12">
                  <c:v>108</c:v>
                </c:pt>
                <c:pt idx="13">
                  <c:v>274</c:v>
                </c:pt>
              </c:numCache>
            </c:numRef>
          </c:val>
        </c:ser>
        <c:dLbls>
          <c:showLegendKey val="0"/>
          <c:showVal val="0"/>
          <c:showCatName val="0"/>
          <c:showSerName val="0"/>
          <c:showPercent val="0"/>
          <c:showBubbleSize val="0"/>
        </c:dLbls>
        <c:gapWidth val="86"/>
        <c:overlap val="-14"/>
        <c:axId val="192032768"/>
        <c:axId val="192034304"/>
      </c:barChart>
      <c:catAx>
        <c:axId val="192032768"/>
        <c:scaling>
          <c:orientation val="minMax"/>
        </c:scaling>
        <c:delete val="0"/>
        <c:axPos val="b"/>
        <c:numFmt formatCode="mmm\-yy" sourceLinked="1"/>
        <c:majorTickMark val="out"/>
        <c:minorTickMark val="none"/>
        <c:tickLblPos val="nextTo"/>
        <c:txPr>
          <a:bodyPr/>
          <a:lstStyle/>
          <a:p>
            <a:pPr>
              <a:defRPr sz="600"/>
            </a:pPr>
            <a:endParaRPr lang="es-AR"/>
          </a:p>
        </c:txPr>
        <c:crossAx val="192034304"/>
        <c:crosses val="autoZero"/>
        <c:auto val="1"/>
        <c:lblAlgn val="ctr"/>
        <c:lblOffset val="100"/>
        <c:noMultiLvlLbl val="0"/>
      </c:catAx>
      <c:valAx>
        <c:axId val="192034304"/>
        <c:scaling>
          <c:orientation val="minMax"/>
        </c:scaling>
        <c:delete val="1"/>
        <c:axPos val="l"/>
        <c:numFmt formatCode="General" sourceLinked="1"/>
        <c:majorTickMark val="out"/>
        <c:minorTickMark val="none"/>
        <c:tickLblPos val="nextTo"/>
        <c:crossAx val="192032768"/>
        <c:crosses val="autoZero"/>
        <c:crossBetween val="between"/>
      </c:valAx>
    </c:plotArea>
    <c:legend>
      <c:legendPos val="r"/>
      <c:layout>
        <c:manualLayout>
          <c:xMode val="edge"/>
          <c:yMode val="edge"/>
          <c:x val="0.62294787758625114"/>
          <c:y val="8.4411176535940435E-2"/>
          <c:w val="8.0379364306150225E-2"/>
          <c:h val="0.22188110051264145"/>
        </c:manualLayout>
      </c:layout>
      <c:overlay val="0"/>
      <c:txPr>
        <a:bodyPr/>
        <a:lstStyle/>
        <a:p>
          <a:pPr>
            <a:defRPr sz="105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6975286066631359E-2"/>
          <c:y val="2.6913353780592651E-2"/>
          <c:w val="0.98302471393336865"/>
          <c:h val="0.74423291128342273"/>
        </c:manualLayout>
      </c:layout>
      <c:barChart>
        <c:barDir val="col"/>
        <c:grouping val="stacked"/>
        <c:varyColors val="0"/>
        <c:ser>
          <c:idx val="0"/>
          <c:order val="0"/>
          <c:tx>
            <c:strRef>
              <c:f>Hoja1!$B$1</c:f>
              <c:strCache>
                <c:ptCount val="1"/>
                <c:pt idx="0">
                  <c:v>Encarceladas preventivamente</c:v>
                </c:pt>
              </c:strCache>
            </c:strRef>
          </c:tx>
          <c:invertIfNegative val="0"/>
          <c:dLbls>
            <c:dLbl>
              <c:idx val="0"/>
              <c:layout/>
              <c:tx>
                <c:rich>
                  <a:bodyPr/>
                  <a:lstStyle/>
                  <a:p>
                    <a:r>
                      <a:rPr lang="en-US" sz="1200" smtClean="0"/>
                      <a:t>58,6%</a:t>
                    </a:r>
                    <a:endParaRPr lang="en-US"/>
                  </a:p>
                </c:rich>
              </c:tx>
              <c:showLegendKey val="0"/>
              <c:showVal val="1"/>
              <c:showCatName val="0"/>
              <c:showSerName val="0"/>
              <c:showPercent val="0"/>
              <c:showBubbleSize val="0"/>
            </c:dLbl>
            <c:dLbl>
              <c:idx val="1"/>
              <c:layout/>
              <c:tx>
                <c:rich>
                  <a:bodyPr/>
                  <a:lstStyle/>
                  <a:p>
                    <a:r>
                      <a:rPr lang="en-US" sz="1200" smtClean="0"/>
                      <a:t>65%</a:t>
                    </a:r>
                    <a:endParaRPr lang="en-US"/>
                  </a:p>
                </c:rich>
              </c:tx>
              <c:showLegendKey val="0"/>
              <c:showVal val="1"/>
              <c:showCatName val="0"/>
              <c:showSerName val="0"/>
              <c:showPercent val="0"/>
              <c:showBubbleSize val="0"/>
            </c:dLbl>
            <c:txPr>
              <a:bodyPr/>
              <a:lstStyle/>
              <a:p>
                <a:pPr>
                  <a:defRPr sz="1200"/>
                </a:pPr>
                <a:endParaRPr lang="es-AR"/>
              </a:p>
            </c:txPr>
            <c:showLegendKey val="0"/>
            <c:showVal val="1"/>
            <c:showCatName val="0"/>
            <c:showSerName val="0"/>
            <c:showPercent val="0"/>
            <c:showBubbleSize val="0"/>
            <c:showLeaderLines val="0"/>
          </c:dLbls>
          <c:cat>
            <c:strRef>
              <c:f>Hoja1!$A$2:$A$3</c:f>
              <c:strCache>
                <c:ptCount val="2"/>
                <c:pt idx="0">
                  <c:v>Total a Feb. 14</c:v>
                </c:pt>
                <c:pt idx="1">
                  <c:v>Población femenina</c:v>
                </c:pt>
              </c:strCache>
            </c:strRef>
          </c:cat>
          <c:val>
            <c:numRef>
              <c:f>Hoja1!$B$2:$B$3</c:f>
              <c:numCache>
                <c:formatCode>General</c:formatCode>
                <c:ptCount val="2"/>
                <c:pt idx="0">
                  <c:v>58.6</c:v>
                </c:pt>
                <c:pt idx="1">
                  <c:v>65</c:v>
                </c:pt>
              </c:numCache>
            </c:numRef>
          </c:val>
        </c:ser>
        <c:ser>
          <c:idx val="1"/>
          <c:order val="1"/>
          <c:tx>
            <c:strRef>
              <c:f>Hoja1!$C$1</c:f>
              <c:strCache>
                <c:ptCount val="1"/>
                <c:pt idx="0">
                  <c:v>Condenadas</c:v>
                </c:pt>
              </c:strCache>
            </c:strRef>
          </c:tx>
          <c:invertIfNegative val="0"/>
          <c:dLbls>
            <c:dLbl>
              <c:idx val="0"/>
              <c:layout/>
              <c:tx>
                <c:rich>
                  <a:bodyPr/>
                  <a:lstStyle/>
                  <a:p>
                    <a:r>
                      <a:rPr lang="en-US" smtClean="0"/>
                      <a:t>41,4%</a:t>
                    </a:r>
                    <a:endParaRPr lang="en-US"/>
                  </a:p>
                </c:rich>
              </c:tx>
              <c:showLegendKey val="0"/>
              <c:showVal val="1"/>
              <c:showCatName val="0"/>
              <c:showSerName val="0"/>
              <c:showPercent val="0"/>
              <c:showBubbleSize val="0"/>
            </c:dLbl>
            <c:dLbl>
              <c:idx val="1"/>
              <c:layout/>
              <c:tx>
                <c:rich>
                  <a:bodyPr/>
                  <a:lstStyle/>
                  <a:p>
                    <a:r>
                      <a:rPr lang="en-US" smtClean="0"/>
                      <a:t>35%</a:t>
                    </a:r>
                    <a:endParaRPr lang="en-US"/>
                  </a:p>
                </c:rich>
              </c:tx>
              <c:showLegendKey val="0"/>
              <c:showVal val="1"/>
              <c:showCatName val="0"/>
              <c:showSerName val="0"/>
              <c:showPercent val="0"/>
              <c:showBubbleSize val="0"/>
            </c:dLbl>
            <c:txPr>
              <a:bodyPr/>
              <a:lstStyle/>
              <a:p>
                <a:pPr>
                  <a:defRPr sz="1200"/>
                </a:pPr>
                <a:endParaRPr lang="es-AR"/>
              </a:p>
            </c:txPr>
            <c:showLegendKey val="0"/>
            <c:showVal val="1"/>
            <c:showCatName val="0"/>
            <c:showSerName val="0"/>
            <c:showPercent val="0"/>
            <c:showBubbleSize val="0"/>
            <c:showLeaderLines val="0"/>
          </c:dLbls>
          <c:cat>
            <c:strRef>
              <c:f>Hoja1!$A$2:$A$3</c:f>
              <c:strCache>
                <c:ptCount val="2"/>
                <c:pt idx="0">
                  <c:v>Total a Feb. 14</c:v>
                </c:pt>
                <c:pt idx="1">
                  <c:v>Población femenina</c:v>
                </c:pt>
              </c:strCache>
            </c:strRef>
          </c:cat>
          <c:val>
            <c:numRef>
              <c:f>Hoja1!$C$2:$C$3</c:f>
              <c:numCache>
                <c:formatCode>General</c:formatCode>
                <c:ptCount val="2"/>
                <c:pt idx="0">
                  <c:v>41.4</c:v>
                </c:pt>
                <c:pt idx="1">
                  <c:v>35</c:v>
                </c:pt>
              </c:numCache>
            </c:numRef>
          </c:val>
        </c:ser>
        <c:dLbls>
          <c:showLegendKey val="0"/>
          <c:showVal val="0"/>
          <c:showCatName val="0"/>
          <c:showSerName val="0"/>
          <c:showPercent val="0"/>
          <c:showBubbleSize val="0"/>
        </c:dLbls>
        <c:gapWidth val="150"/>
        <c:overlap val="100"/>
        <c:axId val="194204032"/>
        <c:axId val="194205568"/>
      </c:barChart>
      <c:catAx>
        <c:axId val="194204032"/>
        <c:scaling>
          <c:orientation val="minMax"/>
        </c:scaling>
        <c:delete val="0"/>
        <c:axPos val="b"/>
        <c:numFmt formatCode="mmm\-yy" sourceLinked="1"/>
        <c:majorTickMark val="out"/>
        <c:minorTickMark val="none"/>
        <c:tickLblPos val="nextTo"/>
        <c:txPr>
          <a:bodyPr/>
          <a:lstStyle/>
          <a:p>
            <a:pPr>
              <a:defRPr sz="1000"/>
            </a:pPr>
            <a:endParaRPr lang="es-AR"/>
          </a:p>
        </c:txPr>
        <c:crossAx val="194205568"/>
        <c:crosses val="autoZero"/>
        <c:auto val="1"/>
        <c:lblAlgn val="ctr"/>
        <c:lblOffset val="100"/>
        <c:noMultiLvlLbl val="0"/>
      </c:catAx>
      <c:valAx>
        <c:axId val="194205568"/>
        <c:scaling>
          <c:orientation val="minMax"/>
          <c:max val="100"/>
        </c:scaling>
        <c:delete val="1"/>
        <c:axPos val="l"/>
        <c:numFmt formatCode="General" sourceLinked="1"/>
        <c:majorTickMark val="out"/>
        <c:minorTickMark val="none"/>
        <c:tickLblPos val="nextTo"/>
        <c:crossAx val="194204032"/>
        <c:crosses val="autoZero"/>
        <c:crossBetween val="between"/>
      </c:valAx>
    </c:plotArea>
    <c:legend>
      <c:legendPos val="r"/>
      <c:layout>
        <c:manualLayout>
          <c:xMode val="edge"/>
          <c:yMode val="edge"/>
          <c:x val="0.37483212924022002"/>
          <c:y val="3.6291215079862042E-2"/>
          <c:w val="0.27021222369331005"/>
          <c:h val="0.60884952487613486"/>
        </c:manualLayout>
      </c:layout>
      <c:overlay val="0"/>
      <c:txPr>
        <a:bodyPr/>
        <a:lstStyle/>
        <a:p>
          <a:pPr>
            <a:defRPr sz="8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561337996923473"/>
          <c:y val="0.19587933627238024"/>
          <c:w val="0.50430511230678798"/>
          <c:h val="0.57559477140984283"/>
        </c:manualLayout>
      </c:layout>
      <c:pieChart>
        <c:varyColors val="1"/>
        <c:ser>
          <c:idx val="0"/>
          <c:order val="0"/>
          <c:tx>
            <c:strRef>
              <c:f>Hoja1!$B$1</c:f>
              <c:strCache>
                <c:ptCount val="1"/>
                <c:pt idx="0">
                  <c:v>Ventas</c:v>
                </c:pt>
              </c:strCache>
            </c:strRef>
          </c:tx>
          <c:dLbls>
            <c:dLbl>
              <c:idx val="1"/>
              <c:layout>
                <c:manualLayout>
                  <c:x val="-2.8643974081489706E-3"/>
                  <c:y val="1.061655720216444E-2"/>
                </c:manualLayout>
              </c:layout>
              <c:showLegendKey val="0"/>
              <c:showVal val="0"/>
              <c:showCatName val="1"/>
              <c:showSerName val="0"/>
              <c:showPercent val="1"/>
              <c:showBubbleSize val="0"/>
            </c:dLbl>
            <c:dLbl>
              <c:idx val="2"/>
              <c:layout>
                <c:manualLayout>
                  <c:x val="-1.2592566108191988E-2"/>
                  <c:y val="8.266455021014614E-2"/>
                </c:manualLayout>
              </c:layout>
              <c:showLegendKey val="0"/>
              <c:showVal val="0"/>
              <c:showCatName val="1"/>
              <c:showSerName val="0"/>
              <c:showPercent val="1"/>
              <c:showBubbleSize val="0"/>
            </c:dLbl>
            <c:dLbl>
              <c:idx val="3"/>
              <c:delete val="1"/>
            </c:dLbl>
            <c:dLbl>
              <c:idx val="4"/>
              <c:layout>
                <c:manualLayout>
                  <c:x val="6.5072172285572062E-3"/>
                  <c:y val="-7.8861997609346687E-2"/>
                </c:manualLayout>
              </c:layout>
              <c:showLegendKey val="0"/>
              <c:showVal val="0"/>
              <c:showCatName val="1"/>
              <c:showSerName val="0"/>
              <c:showPercent val="1"/>
              <c:showBubbleSize val="0"/>
            </c:dLbl>
            <c:txPr>
              <a:bodyPr/>
              <a:lstStyle/>
              <a:p>
                <a:pPr>
                  <a:defRPr sz="1100"/>
                </a:pPr>
                <a:endParaRPr lang="es-AR"/>
              </a:p>
            </c:txPr>
            <c:showLegendKey val="0"/>
            <c:showVal val="0"/>
            <c:showCatName val="1"/>
            <c:showSerName val="0"/>
            <c:showPercent val="1"/>
            <c:showBubbleSize val="0"/>
            <c:showLeaderLines val="0"/>
          </c:dLbls>
          <c:cat>
            <c:strRef>
              <c:f>Hoja1!$A$2:$A$3</c:f>
              <c:strCache>
                <c:ptCount val="2"/>
                <c:pt idx="0">
                  <c:v>Hombres</c:v>
                </c:pt>
                <c:pt idx="1">
                  <c:v>Mujeres</c:v>
                </c:pt>
              </c:strCache>
            </c:strRef>
          </c:cat>
          <c:val>
            <c:numRef>
              <c:f>Hoja1!$B$2:$B$3</c:f>
              <c:numCache>
                <c:formatCode>General</c:formatCode>
                <c:ptCount val="2"/>
                <c:pt idx="0">
                  <c:v>407</c:v>
                </c:pt>
                <c:pt idx="1">
                  <c:v>21</c:v>
                </c:pt>
              </c:numCache>
            </c:numRef>
          </c:val>
        </c:ser>
        <c:dLbls>
          <c:showLegendKey val="0"/>
          <c:showVal val="0"/>
          <c:showCatName val="0"/>
          <c:showSerName val="0"/>
          <c:showPercent val="0"/>
          <c:showBubbleSize val="0"/>
          <c:showLeaderLines val="0"/>
        </c:dLbls>
        <c:firstSliceAng val="74"/>
      </c:pieChart>
    </c:plotArea>
    <c:plotVisOnly val="1"/>
    <c:dispBlanksAs val="gap"/>
    <c:showDLblsOverMax val="0"/>
  </c:chart>
  <c:txPr>
    <a:bodyPr/>
    <a:lstStyle/>
    <a:p>
      <a:pPr>
        <a:defRPr sz="1800"/>
      </a:pPr>
      <a:endParaRPr lang="es-AR"/>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561337996923473"/>
          <c:y val="0.19587933627238024"/>
          <c:w val="0.50430511230678798"/>
          <c:h val="0.57559477140984283"/>
        </c:manualLayout>
      </c:layout>
      <c:pieChart>
        <c:varyColors val="1"/>
        <c:ser>
          <c:idx val="0"/>
          <c:order val="0"/>
          <c:tx>
            <c:strRef>
              <c:f>Hoja1!$B$1</c:f>
              <c:strCache>
                <c:ptCount val="1"/>
                <c:pt idx="0">
                  <c:v>Ventas</c:v>
                </c:pt>
              </c:strCache>
            </c:strRef>
          </c:tx>
          <c:dLbls>
            <c:dLbl>
              <c:idx val="0"/>
              <c:delete val="1"/>
            </c:dLbl>
            <c:dLbl>
              <c:idx val="1"/>
              <c:layout>
                <c:manualLayout>
                  <c:x val="-1.3692633224250969E-2"/>
                  <c:y val="3.1939963754611007E-2"/>
                </c:manualLayout>
              </c:layout>
              <c:showLegendKey val="0"/>
              <c:showVal val="0"/>
              <c:showCatName val="1"/>
              <c:showSerName val="0"/>
              <c:showPercent val="1"/>
              <c:showBubbleSize val="0"/>
            </c:dLbl>
            <c:dLbl>
              <c:idx val="2"/>
              <c:layout>
                <c:manualLayout>
                  <c:x val="-1.8221278042913739E-2"/>
                  <c:y val="6.1559644229656957E-2"/>
                </c:manualLayout>
              </c:layout>
              <c:showLegendKey val="0"/>
              <c:showVal val="0"/>
              <c:showCatName val="1"/>
              <c:showSerName val="0"/>
              <c:showPercent val="1"/>
              <c:showBubbleSize val="0"/>
            </c:dLbl>
            <c:dLbl>
              <c:idx val="4"/>
              <c:layout>
                <c:manualLayout>
                  <c:x val="0.18785120504856906"/>
                  <c:y val="-2.0873231109340258E-2"/>
                </c:manualLayout>
              </c:layout>
              <c:spPr/>
              <c:txPr>
                <a:bodyPr/>
                <a:lstStyle/>
                <a:p>
                  <a:pPr>
                    <a:defRPr sz="1400"/>
                  </a:pPr>
                  <a:endParaRPr lang="es-AR"/>
                </a:p>
              </c:txPr>
              <c:showLegendKey val="0"/>
              <c:showVal val="0"/>
              <c:showCatName val="1"/>
              <c:showSerName val="0"/>
              <c:showPercent val="1"/>
              <c:showBubbleSize val="0"/>
            </c:dLbl>
            <c:dLbl>
              <c:idx val="5"/>
              <c:layout>
                <c:manualLayout>
                  <c:x val="-3.380858860333283E-3"/>
                  <c:y val="-1.6740678380011052E-2"/>
                </c:manualLayout>
              </c:layout>
              <c:showLegendKey val="0"/>
              <c:showVal val="0"/>
              <c:showCatName val="1"/>
              <c:showSerName val="0"/>
              <c:showPercent val="1"/>
              <c:showBubbleSize val="0"/>
            </c:dLbl>
            <c:txPr>
              <a:bodyPr/>
              <a:lstStyle/>
              <a:p>
                <a:pPr>
                  <a:defRPr sz="1000"/>
                </a:pPr>
                <a:endParaRPr lang="es-AR"/>
              </a:p>
            </c:txPr>
            <c:showLegendKey val="0"/>
            <c:showVal val="0"/>
            <c:showCatName val="1"/>
            <c:showSerName val="0"/>
            <c:showPercent val="1"/>
            <c:showBubbleSize val="0"/>
            <c:showLeaderLines val="0"/>
          </c:dLbls>
          <c:cat>
            <c:strRef>
              <c:f>Hoja1!$A$2:$A$8</c:f>
              <c:strCache>
                <c:ptCount val="7"/>
                <c:pt idx="0">
                  <c:v>CPF I </c:v>
                </c:pt>
                <c:pt idx="1">
                  <c:v>CF NOA</c:v>
                </c:pt>
                <c:pt idx="2">
                  <c:v>CPF IV</c:v>
                </c:pt>
                <c:pt idx="3">
                  <c:v>U21</c:v>
                </c:pt>
                <c:pt idx="4">
                  <c:v>CF JOV ADULT</c:v>
                </c:pt>
                <c:pt idx="5">
                  <c:v>U.30</c:v>
                </c:pt>
                <c:pt idx="6">
                  <c:v>U31</c:v>
                </c:pt>
              </c:strCache>
            </c:strRef>
          </c:cat>
          <c:val>
            <c:numRef>
              <c:f>Hoja1!$B$2:$B$8</c:f>
              <c:numCache>
                <c:formatCode>General</c:formatCode>
                <c:ptCount val="7"/>
                <c:pt idx="0">
                  <c:v>1</c:v>
                </c:pt>
                <c:pt idx="1">
                  <c:v>19</c:v>
                </c:pt>
                <c:pt idx="2">
                  <c:v>15</c:v>
                </c:pt>
                <c:pt idx="4">
                  <c:v>392</c:v>
                </c:pt>
                <c:pt idx="5">
                  <c:v>8</c:v>
                </c:pt>
              </c:numCache>
            </c:numRef>
          </c:val>
        </c:ser>
        <c:dLbls>
          <c:showLegendKey val="0"/>
          <c:showVal val="0"/>
          <c:showCatName val="0"/>
          <c:showSerName val="0"/>
          <c:showPercent val="0"/>
          <c:showBubbleSize val="0"/>
          <c:showLeaderLines val="0"/>
        </c:dLbls>
        <c:firstSliceAng val="74"/>
      </c:pieChart>
    </c:plotArea>
    <c:plotVisOnly val="1"/>
    <c:dispBlanksAs val="gap"/>
    <c:showDLblsOverMax val="0"/>
  </c:chart>
  <c:txPr>
    <a:bodyPr/>
    <a:lstStyle/>
    <a:p>
      <a:pPr>
        <a:defRPr sz="1800"/>
      </a:pPr>
      <a:endParaRPr lang="es-AR"/>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6975286066631359E-2"/>
          <c:y val="2.6913353780592651E-2"/>
          <c:w val="0.98302471393336865"/>
          <c:h val="0.74423291128342273"/>
        </c:manualLayout>
      </c:layout>
      <c:barChart>
        <c:barDir val="col"/>
        <c:grouping val="stacked"/>
        <c:varyColors val="0"/>
        <c:ser>
          <c:idx val="0"/>
          <c:order val="0"/>
          <c:tx>
            <c:strRef>
              <c:f>Hoja1!$B$1</c:f>
              <c:strCache>
                <c:ptCount val="1"/>
                <c:pt idx="0">
                  <c:v>Encarcelados/as preventivamente</c:v>
                </c:pt>
              </c:strCache>
            </c:strRef>
          </c:tx>
          <c:invertIfNegative val="0"/>
          <c:dLbls>
            <c:txPr>
              <a:bodyPr/>
              <a:lstStyle/>
              <a:p>
                <a:pPr>
                  <a:defRPr sz="1200"/>
                </a:pPr>
                <a:endParaRPr lang="es-AR"/>
              </a:p>
            </c:txPr>
            <c:showLegendKey val="0"/>
            <c:showVal val="1"/>
            <c:showCatName val="0"/>
            <c:showSerName val="0"/>
            <c:showPercent val="0"/>
            <c:showBubbleSize val="0"/>
            <c:showLeaderLines val="0"/>
          </c:dLbls>
          <c:cat>
            <c:strRef>
              <c:f>Hoja1!$A$2:$A$3</c:f>
              <c:strCache>
                <c:ptCount val="2"/>
                <c:pt idx="0">
                  <c:v>Total a Feb. 14</c:v>
                </c:pt>
                <c:pt idx="1">
                  <c:v>Poblacion jóvenes adultos</c:v>
                </c:pt>
              </c:strCache>
            </c:strRef>
          </c:cat>
          <c:val>
            <c:numRef>
              <c:f>Hoja1!$B$2:$B$3</c:f>
              <c:numCache>
                <c:formatCode>General</c:formatCode>
                <c:ptCount val="2"/>
                <c:pt idx="0">
                  <c:v>58.6</c:v>
                </c:pt>
                <c:pt idx="1">
                  <c:v>81</c:v>
                </c:pt>
              </c:numCache>
            </c:numRef>
          </c:val>
        </c:ser>
        <c:ser>
          <c:idx val="1"/>
          <c:order val="1"/>
          <c:tx>
            <c:strRef>
              <c:f>Hoja1!$C$1</c:f>
              <c:strCache>
                <c:ptCount val="1"/>
                <c:pt idx="0">
                  <c:v>Condenados/as</c:v>
                </c:pt>
              </c:strCache>
            </c:strRef>
          </c:tx>
          <c:invertIfNegative val="0"/>
          <c:dLbls>
            <c:txPr>
              <a:bodyPr/>
              <a:lstStyle/>
              <a:p>
                <a:pPr>
                  <a:defRPr sz="1100"/>
                </a:pPr>
                <a:endParaRPr lang="es-AR"/>
              </a:p>
            </c:txPr>
            <c:showLegendKey val="0"/>
            <c:showVal val="1"/>
            <c:showCatName val="0"/>
            <c:showSerName val="0"/>
            <c:showPercent val="0"/>
            <c:showBubbleSize val="0"/>
            <c:showLeaderLines val="0"/>
          </c:dLbls>
          <c:cat>
            <c:strRef>
              <c:f>Hoja1!$A$2:$A$3</c:f>
              <c:strCache>
                <c:ptCount val="2"/>
                <c:pt idx="0">
                  <c:v>Total a Feb. 14</c:v>
                </c:pt>
                <c:pt idx="1">
                  <c:v>Poblacion jóvenes adultos</c:v>
                </c:pt>
              </c:strCache>
            </c:strRef>
          </c:cat>
          <c:val>
            <c:numRef>
              <c:f>Hoja1!$C$2:$C$3</c:f>
              <c:numCache>
                <c:formatCode>General</c:formatCode>
                <c:ptCount val="2"/>
                <c:pt idx="0">
                  <c:v>41.4</c:v>
                </c:pt>
                <c:pt idx="1">
                  <c:v>19</c:v>
                </c:pt>
              </c:numCache>
            </c:numRef>
          </c:val>
        </c:ser>
        <c:dLbls>
          <c:showLegendKey val="0"/>
          <c:showVal val="0"/>
          <c:showCatName val="0"/>
          <c:showSerName val="0"/>
          <c:showPercent val="0"/>
          <c:showBubbleSize val="0"/>
        </c:dLbls>
        <c:gapWidth val="150"/>
        <c:overlap val="100"/>
        <c:axId val="192254720"/>
        <c:axId val="192256256"/>
      </c:barChart>
      <c:catAx>
        <c:axId val="192254720"/>
        <c:scaling>
          <c:orientation val="minMax"/>
        </c:scaling>
        <c:delete val="0"/>
        <c:axPos val="b"/>
        <c:numFmt formatCode="mmm\-yy" sourceLinked="1"/>
        <c:majorTickMark val="out"/>
        <c:minorTickMark val="none"/>
        <c:tickLblPos val="nextTo"/>
        <c:txPr>
          <a:bodyPr/>
          <a:lstStyle/>
          <a:p>
            <a:pPr>
              <a:defRPr sz="900"/>
            </a:pPr>
            <a:endParaRPr lang="es-AR"/>
          </a:p>
        </c:txPr>
        <c:crossAx val="192256256"/>
        <c:crosses val="autoZero"/>
        <c:auto val="1"/>
        <c:lblAlgn val="ctr"/>
        <c:lblOffset val="100"/>
        <c:noMultiLvlLbl val="0"/>
      </c:catAx>
      <c:valAx>
        <c:axId val="192256256"/>
        <c:scaling>
          <c:orientation val="minMax"/>
          <c:max val="100"/>
        </c:scaling>
        <c:delete val="1"/>
        <c:axPos val="l"/>
        <c:numFmt formatCode="General" sourceLinked="1"/>
        <c:majorTickMark val="out"/>
        <c:minorTickMark val="none"/>
        <c:tickLblPos val="nextTo"/>
        <c:crossAx val="192254720"/>
        <c:crosses val="autoZero"/>
        <c:crossBetween val="between"/>
      </c:valAx>
    </c:plotArea>
    <c:legend>
      <c:legendPos val="r"/>
      <c:layout>
        <c:manualLayout>
          <c:xMode val="edge"/>
          <c:yMode val="edge"/>
          <c:x val="0.34173961968763344"/>
          <c:y val="4.1288212859551525E-2"/>
          <c:w val="0.31658435309418942"/>
          <c:h val="0.62396592614203661"/>
        </c:manualLayout>
      </c:layout>
      <c:overlay val="0"/>
      <c:txPr>
        <a:bodyPr/>
        <a:lstStyle/>
        <a:p>
          <a:pPr>
            <a:defRPr sz="9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518154548484514"/>
          <c:y val="0.24550763128421166"/>
          <c:w val="0.47927250507519364"/>
          <c:h val="0.5699456817110411"/>
        </c:manualLayout>
      </c:layout>
      <c:pieChart>
        <c:varyColors val="1"/>
        <c:ser>
          <c:idx val="0"/>
          <c:order val="0"/>
          <c:tx>
            <c:strRef>
              <c:f>Hoja1!$B$1</c:f>
              <c:strCache>
                <c:ptCount val="1"/>
                <c:pt idx="0">
                  <c:v>Ventas</c:v>
                </c:pt>
              </c:strCache>
            </c:strRef>
          </c:tx>
          <c:explosion val="1"/>
          <c:dLbls>
            <c:dLbl>
              <c:idx val="0"/>
              <c:layout>
                <c:manualLayout>
                  <c:x val="1.6553085010756381E-2"/>
                  <c:y val="-0.19896062599651093"/>
                </c:manualLayout>
              </c:layout>
              <c:showLegendKey val="0"/>
              <c:showVal val="0"/>
              <c:showCatName val="1"/>
              <c:showSerName val="0"/>
              <c:showPercent val="1"/>
              <c:showBubbleSize val="0"/>
            </c:dLbl>
            <c:dLbl>
              <c:idx val="1"/>
              <c:layout>
                <c:manualLayout>
                  <c:x val="1.0585629374513943E-2"/>
                  <c:y val="0.1312980990100199"/>
                </c:manualLayout>
              </c:layout>
              <c:showLegendKey val="0"/>
              <c:showVal val="0"/>
              <c:showCatName val="1"/>
              <c:showSerName val="0"/>
              <c:showPercent val="1"/>
              <c:showBubbleSize val="0"/>
            </c:dLbl>
            <c:dLbl>
              <c:idx val="2"/>
              <c:layout>
                <c:manualLayout>
                  <c:x val="-0.1182444374867439"/>
                  <c:y val="7.482577010962746E-2"/>
                </c:manualLayout>
              </c:layout>
              <c:showLegendKey val="0"/>
              <c:showVal val="0"/>
              <c:showCatName val="1"/>
              <c:showSerName val="0"/>
              <c:showPercent val="1"/>
              <c:showBubbleSize val="0"/>
            </c:dLbl>
            <c:txPr>
              <a:bodyPr/>
              <a:lstStyle/>
              <a:p>
                <a:pPr>
                  <a:defRPr sz="900"/>
                </a:pPr>
                <a:endParaRPr lang="es-AR"/>
              </a:p>
            </c:txPr>
            <c:showLegendKey val="0"/>
            <c:showVal val="0"/>
            <c:showCatName val="1"/>
            <c:showSerName val="0"/>
            <c:showPercent val="1"/>
            <c:showBubbleSize val="0"/>
            <c:showLeaderLines val="0"/>
          </c:dLbls>
          <c:cat>
            <c:strRef>
              <c:f>Hoja1!$A$2:$A$4</c:f>
              <c:strCache>
                <c:ptCount val="3"/>
                <c:pt idx="0">
                  <c:v>Nacional</c:v>
                </c:pt>
                <c:pt idx="1">
                  <c:v>Federal</c:v>
                </c:pt>
                <c:pt idx="2">
                  <c:v>Provincial</c:v>
                </c:pt>
              </c:strCache>
            </c:strRef>
          </c:cat>
          <c:val>
            <c:numRef>
              <c:f>Hoja1!$B$2:$B$4</c:f>
              <c:numCache>
                <c:formatCode>General</c:formatCode>
                <c:ptCount val="3"/>
                <c:pt idx="0">
                  <c:v>5832</c:v>
                </c:pt>
                <c:pt idx="1">
                  <c:v>3348</c:v>
                </c:pt>
                <c:pt idx="2">
                  <c:v>694</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s-AR"/>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422126708143536E-2"/>
          <c:y val="4.9719579335446649E-2"/>
          <c:w val="0.86306758739769651"/>
          <c:h val="0.77965445731274907"/>
        </c:manualLayout>
      </c:layout>
      <c:barChart>
        <c:barDir val="col"/>
        <c:grouping val="stacked"/>
        <c:varyColors val="0"/>
        <c:ser>
          <c:idx val="0"/>
          <c:order val="0"/>
          <c:tx>
            <c:strRef>
              <c:f>Hoja1!$B$1</c:f>
              <c:strCache>
                <c:ptCount val="1"/>
                <c:pt idx="0">
                  <c:v>Nacional</c:v>
                </c:pt>
              </c:strCache>
            </c:strRef>
          </c:tx>
          <c:invertIfNegative val="0"/>
          <c:dLbls>
            <c:txPr>
              <a:bodyPr/>
              <a:lstStyle/>
              <a:p>
                <a:pPr>
                  <a:defRPr sz="1200"/>
                </a:pPr>
                <a:endParaRPr lang="es-AR"/>
              </a:p>
            </c:txPr>
            <c:showLegendKey val="0"/>
            <c:showVal val="1"/>
            <c:showCatName val="0"/>
            <c:showSerName val="0"/>
            <c:showPercent val="0"/>
            <c:showBubbleSize val="0"/>
            <c:showLeaderLines val="0"/>
          </c:dLbls>
          <c:cat>
            <c:strRef>
              <c:f>Hoja1!$A$2:$A$3</c:f>
              <c:strCache>
                <c:ptCount val="2"/>
                <c:pt idx="0">
                  <c:v>Total a Feb-14</c:v>
                </c:pt>
                <c:pt idx="1">
                  <c:v>Población jóv-adult.</c:v>
                </c:pt>
              </c:strCache>
            </c:strRef>
          </c:cat>
          <c:val>
            <c:numRef>
              <c:f>Hoja1!$B$2:$B$3</c:f>
              <c:numCache>
                <c:formatCode>General</c:formatCode>
                <c:ptCount val="2"/>
                <c:pt idx="0">
                  <c:v>59</c:v>
                </c:pt>
                <c:pt idx="1">
                  <c:v>78</c:v>
                </c:pt>
              </c:numCache>
            </c:numRef>
          </c:val>
        </c:ser>
        <c:ser>
          <c:idx val="1"/>
          <c:order val="1"/>
          <c:tx>
            <c:strRef>
              <c:f>Hoja1!$C$1</c:f>
              <c:strCache>
                <c:ptCount val="1"/>
                <c:pt idx="0">
                  <c:v>Federal</c:v>
                </c:pt>
              </c:strCache>
            </c:strRef>
          </c:tx>
          <c:invertIfNegative val="0"/>
          <c:dLbls>
            <c:txPr>
              <a:bodyPr/>
              <a:lstStyle/>
              <a:p>
                <a:pPr>
                  <a:defRPr sz="1200"/>
                </a:pPr>
                <a:endParaRPr lang="es-AR"/>
              </a:p>
            </c:txPr>
            <c:showLegendKey val="0"/>
            <c:showVal val="1"/>
            <c:showCatName val="0"/>
            <c:showSerName val="0"/>
            <c:showPercent val="0"/>
            <c:showBubbleSize val="0"/>
            <c:showLeaderLines val="0"/>
          </c:dLbls>
          <c:cat>
            <c:strRef>
              <c:f>Hoja1!$A$2:$A$3</c:f>
              <c:strCache>
                <c:ptCount val="2"/>
                <c:pt idx="0">
                  <c:v>Total a Feb-14</c:v>
                </c:pt>
                <c:pt idx="1">
                  <c:v>Población jóv-adult.</c:v>
                </c:pt>
              </c:strCache>
            </c:strRef>
          </c:cat>
          <c:val>
            <c:numRef>
              <c:f>Hoja1!$C$2:$C$3</c:f>
              <c:numCache>
                <c:formatCode>General</c:formatCode>
                <c:ptCount val="2"/>
                <c:pt idx="0">
                  <c:v>34</c:v>
                </c:pt>
                <c:pt idx="1">
                  <c:v>19</c:v>
                </c:pt>
              </c:numCache>
            </c:numRef>
          </c:val>
        </c:ser>
        <c:ser>
          <c:idx val="2"/>
          <c:order val="2"/>
          <c:tx>
            <c:strRef>
              <c:f>Hoja1!$D$1</c:f>
              <c:strCache>
                <c:ptCount val="1"/>
                <c:pt idx="0">
                  <c:v>Provincial</c:v>
                </c:pt>
              </c:strCache>
            </c:strRef>
          </c:tx>
          <c:invertIfNegative val="0"/>
          <c:dLbls>
            <c:dLbl>
              <c:idx val="1"/>
              <c:layout>
                <c:manualLayout>
                  <c:x val="-7.3487205125356446E-3"/>
                  <c:y val="5.3701619885147215E-3"/>
                </c:manualLayout>
              </c:layout>
              <c:showLegendKey val="0"/>
              <c:showVal val="1"/>
              <c:showCatName val="0"/>
              <c:showSerName val="0"/>
              <c:showPercent val="0"/>
              <c:showBubbleSize val="0"/>
            </c:dLbl>
            <c:txPr>
              <a:bodyPr/>
              <a:lstStyle/>
              <a:p>
                <a:pPr>
                  <a:defRPr sz="1200"/>
                </a:pPr>
                <a:endParaRPr lang="es-AR"/>
              </a:p>
            </c:txPr>
            <c:showLegendKey val="0"/>
            <c:showVal val="1"/>
            <c:showCatName val="0"/>
            <c:showSerName val="0"/>
            <c:showPercent val="0"/>
            <c:showBubbleSize val="0"/>
            <c:showLeaderLines val="0"/>
          </c:dLbls>
          <c:cat>
            <c:strRef>
              <c:f>Hoja1!$A$2:$A$3</c:f>
              <c:strCache>
                <c:ptCount val="2"/>
                <c:pt idx="0">
                  <c:v>Total a Feb-14</c:v>
                </c:pt>
                <c:pt idx="1">
                  <c:v>Población jóv-adult.</c:v>
                </c:pt>
              </c:strCache>
            </c:strRef>
          </c:cat>
          <c:val>
            <c:numRef>
              <c:f>Hoja1!$D$2:$D$3</c:f>
              <c:numCache>
                <c:formatCode>General</c:formatCode>
                <c:ptCount val="2"/>
                <c:pt idx="0">
                  <c:v>7</c:v>
                </c:pt>
                <c:pt idx="1">
                  <c:v>3</c:v>
                </c:pt>
              </c:numCache>
            </c:numRef>
          </c:val>
        </c:ser>
        <c:dLbls>
          <c:showLegendKey val="0"/>
          <c:showVal val="0"/>
          <c:showCatName val="0"/>
          <c:showSerName val="0"/>
          <c:showPercent val="0"/>
          <c:showBubbleSize val="0"/>
        </c:dLbls>
        <c:gapWidth val="177"/>
        <c:overlap val="100"/>
        <c:axId val="194269184"/>
        <c:axId val="194270720"/>
      </c:barChart>
      <c:catAx>
        <c:axId val="194269184"/>
        <c:scaling>
          <c:orientation val="minMax"/>
        </c:scaling>
        <c:delete val="0"/>
        <c:axPos val="b"/>
        <c:numFmt formatCode="mmm\-yy" sourceLinked="1"/>
        <c:majorTickMark val="out"/>
        <c:minorTickMark val="none"/>
        <c:tickLblPos val="nextTo"/>
        <c:txPr>
          <a:bodyPr/>
          <a:lstStyle/>
          <a:p>
            <a:pPr>
              <a:defRPr sz="900"/>
            </a:pPr>
            <a:endParaRPr lang="es-AR"/>
          </a:p>
        </c:txPr>
        <c:crossAx val="194270720"/>
        <c:crosses val="autoZero"/>
        <c:auto val="1"/>
        <c:lblAlgn val="ctr"/>
        <c:lblOffset val="100"/>
        <c:noMultiLvlLbl val="0"/>
      </c:catAx>
      <c:valAx>
        <c:axId val="194270720"/>
        <c:scaling>
          <c:orientation val="minMax"/>
          <c:max val="100"/>
        </c:scaling>
        <c:delete val="1"/>
        <c:axPos val="l"/>
        <c:numFmt formatCode="General" sourceLinked="1"/>
        <c:majorTickMark val="out"/>
        <c:minorTickMark val="none"/>
        <c:tickLblPos val="nextTo"/>
        <c:crossAx val="194269184"/>
        <c:crosses val="autoZero"/>
        <c:crossBetween val="between"/>
      </c:valAx>
    </c:plotArea>
    <c:legend>
      <c:legendPos val="r"/>
      <c:layout>
        <c:manualLayout>
          <c:xMode val="edge"/>
          <c:yMode val="edge"/>
          <c:x val="0.39558162518979373"/>
          <c:y val="0.2466015055108409"/>
          <c:w val="0.19863678341295413"/>
          <c:h val="0.33543459385044583"/>
        </c:manualLayout>
      </c:layout>
      <c:overlay val="0"/>
      <c:txPr>
        <a:bodyPr/>
        <a:lstStyle/>
        <a:p>
          <a:pPr>
            <a:defRPr sz="9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Hoja1!$B$1</c:f>
              <c:strCache>
                <c:ptCount val="1"/>
                <c:pt idx="0">
                  <c:v>Columna1</c:v>
                </c:pt>
              </c:strCache>
            </c:strRef>
          </c:tx>
          <c:dLbls>
            <c:dLbl>
              <c:idx val="0"/>
              <c:layout>
                <c:manualLayout>
                  <c:x val="-0.10374169130259239"/>
                  <c:y val="-0.19377087399542792"/>
                </c:manualLayout>
              </c:layout>
              <c:tx>
                <c:rich>
                  <a:bodyPr/>
                  <a:lstStyle/>
                  <a:p>
                    <a:r>
                      <a:rPr lang="en-US" dirty="0" smtClean="0"/>
                      <a:t>93,4%</a:t>
                    </a:r>
                    <a:endParaRPr lang="en-US" dirty="0"/>
                  </a:p>
                </c:rich>
              </c:tx>
              <c:showLegendKey val="0"/>
              <c:showVal val="1"/>
              <c:showCatName val="0"/>
              <c:showSerName val="0"/>
              <c:showPercent val="0"/>
              <c:showBubbleSize val="0"/>
            </c:dLbl>
            <c:dLbl>
              <c:idx val="1"/>
              <c:layout>
                <c:manualLayout>
                  <c:x val="-1.6256662538850698E-2"/>
                  <c:y val="2.0669681681307381E-2"/>
                </c:manualLayout>
              </c:layout>
              <c:tx>
                <c:rich>
                  <a:bodyPr/>
                  <a:lstStyle/>
                  <a:p>
                    <a:r>
                      <a:rPr lang="en-US" dirty="0" smtClean="0"/>
                      <a:t>1,3%</a:t>
                    </a:r>
                    <a:endParaRPr lang="en-US" dirty="0"/>
                  </a:p>
                </c:rich>
              </c:tx>
              <c:showLegendKey val="0"/>
              <c:showVal val="1"/>
              <c:showCatName val="0"/>
              <c:showSerName val="0"/>
              <c:showPercent val="0"/>
              <c:showBubbleSize val="0"/>
            </c:dLbl>
            <c:dLbl>
              <c:idx val="2"/>
              <c:layout>
                <c:manualLayout>
                  <c:x val="3.9049184236981796E-2"/>
                  <c:y val="-8.8956151508026663E-3"/>
                </c:manualLayout>
              </c:layout>
              <c:tx>
                <c:rich>
                  <a:bodyPr/>
                  <a:lstStyle/>
                  <a:p>
                    <a:r>
                      <a:rPr lang="en-US" smtClean="0"/>
                      <a:t>5,4%</a:t>
                    </a:r>
                    <a:endParaRPr lang="en-US"/>
                  </a:p>
                </c:rich>
              </c:tx>
              <c:showLegendKey val="0"/>
              <c:showVal val="1"/>
              <c:showCatName val="0"/>
              <c:showSerName val="0"/>
              <c:showPercent val="0"/>
              <c:showBubbleSize val="0"/>
            </c:dLbl>
            <c:txPr>
              <a:bodyPr/>
              <a:lstStyle/>
              <a:p>
                <a:pPr>
                  <a:defRPr sz="1200"/>
                </a:pPr>
                <a:endParaRPr lang="es-AR"/>
              </a:p>
            </c:txPr>
            <c:showLegendKey val="0"/>
            <c:showVal val="1"/>
            <c:showCatName val="0"/>
            <c:showSerName val="0"/>
            <c:showPercent val="0"/>
            <c:showBubbleSize val="0"/>
            <c:showLeaderLines val="0"/>
          </c:dLbls>
          <c:cat>
            <c:strRef>
              <c:f>Hoja1!$A$2:$A$4</c:f>
              <c:strCache>
                <c:ptCount val="3"/>
                <c:pt idx="0">
                  <c:v>Nacional</c:v>
                </c:pt>
                <c:pt idx="1">
                  <c:v>Federal</c:v>
                </c:pt>
                <c:pt idx="2">
                  <c:v>Provincial</c:v>
                </c:pt>
              </c:strCache>
            </c:strRef>
          </c:cat>
          <c:val>
            <c:numRef>
              <c:f>Hoja1!$B$2:$B$4</c:f>
              <c:numCache>
                <c:formatCode>General</c:formatCode>
                <c:ptCount val="3"/>
                <c:pt idx="0">
                  <c:v>93.4</c:v>
                </c:pt>
                <c:pt idx="1">
                  <c:v>1.3</c:v>
                </c:pt>
                <c:pt idx="2">
                  <c:v>5.4</c:v>
                </c:pt>
              </c:numCache>
            </c:numRef>
          </c:val>
        </c:ser>
        <c:dLbls>
          <c:showLegendKey val="0"/>
          <c:showVal val="0"/>
          <c:showCatName val="0"/>
          <c:showSerName val="0"/>
          <c:showPercent val="0"/>
          <c:showBubbleSize val="0"/>
          <c:showLeaderLines val="0"/>
        </c:dLbls>
        <c:firstSliceAng val="0"/>
      </c:pieChart>
    </c:plotArea>
    <c:legend>
      <c:legendPos val="r"/>
      <c:layout/>
      <c:overlay val="0"/>
      <c:txPr>
        <a:bodyPr/>
        <a:lstStyle/>
        <a:p>
          <a:pPr>
            <a:defRPr sz="10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136732078548311"/>
          <c:y val="0.21628343380075318"/>
          <c:w val="0.50430511230678798"/>
          <c:h val="0.57559477140984283"/>
        </c:manualLayout>
      </c:layout>
      <c:pieChart>
        <c:varyColors val="1"/>
        <c:ser>
          <c:idx val="0"/>
          <c:order val="0"/>
          <c:tx>
            <c:strRef>
              <c:f>Hoja1!$B$1</c:f>
              <c:strCache>
                <c:ptCount val="1"/>
                <c:pt idx="0">
                  <c:v>Ventas</c:v>
                </c:pt>
              </c:strCache>
            </c:strRef>
          </c:tx>
          <c:dLbls>
            <c:dLbl>
              <c:idx val="0"/>
              <c:layout>
                <c:manualLayout>
                  <c:x val="-2.482224379345371E-2"/>
                  <c:y val="-0.20789204786447824"/>
                </c:manualLayout>
              </c:layout>
              <c:showLegendKey val="0"/>
              <c:showVal val="0"/>
              <c:showCatName val="1"/>
              <c:showSerName val="0"/>
              <c:showPercent val="1"/>
              <c:showBubbleSize val="0"/>
            </c:dLbl>
            <c:dLbl>
              <c:idx val="1"/>
              <c:layout>
                <c:manualLayout>
                  <c:x val="-2.8643974081489706E-3"/>
                  <c:y val="1.061655720216444E-2"/>
                </c:manualLayout>
              </c:layout>
              <c:showLegendKey val="0"/>
              <c:showVal val="0"/>
              <c:showCatName val="1"/>
              <c:showSerName val="0"/>
              <c:showPercent val="1"/>
              <c:showBubbleSize val="0"/>
            </c:dLbl>
            <c:dLbl>
              <c:idx val="2"/>
              <c:layout>
                <c:manualLayout>
                  <c:x val="-1.2592566108191988E-2"/>
                  <c:y val="8.266455021014614E-2"/>
                </c:manualLayout>
              </c:layout>
              <c:showLegendKey val="0"/>
              <c:showVal val="0"/>
              <c:showCatName val="1"/>
              <c:showSerName val="0"/>
              <c:showPercent val="1"/>
              <c:showBubbleSize val="0"/>
            </c:dLbl>
            <c:dLbl>
              <c:idx val="3"/>
              <c:delete val="1"/>
            </c:dLbl>
            <c:dLbl>
              <c:idx val="4"/>
              <c:layout>
                <c:manualLayout>
                  <c:x val="6.5072172285572062E-3"/>
                  <c:y val="-7.8861997609346687E-2"/>
                </c:manualLayout>
              </c:layout>
              <c:showLegendKey val="0"/>
              <c:showVal val="0"/>
              <c:showCatName val="1"/>
              <c:showSerName val="0"/>
              <c:showPercent val="1"/>
              <c:showBubbleSize val="0"/>
            </c:dLbl>
            <c:txPr>
              <a:bodyPr/>
              <a:lstStyle/>
              <a:p>
                <a:pPr>
                  <a:defRPr sz="1100"/>
                </a:pPr>
                <a:endParaRPr lang="es-AR"/>
              </a:p>
            </c:txPr>
            <c:showLegendKey val="0"/>
            <c:showVal val="0"/>
            <c:showCatName val="1"/>
            <c:showSerName val="0"/>
            <c:showPercent val="1"/>
            <c:showBubbleSize val="0"/>
            <c:showLeaderLines val="0"/>
          </c:dLbls>
          <c:cat>
            <c:strRef>
              <c:f>Hoja1!$A$2:$A$3</c:f>
              <c:strCache>
                <c:ptCount val="2"/>
                <c:pt idx="0">
                  <c:v>Hombres</c:v>
                </c:pt>
                <c:pt idx="1">
                  <c:v>Mujeres</c:v>
                </c:pt>
              </c:strCache>
            </c:strRef>
          </c:cat>
          <c:val>
            <c:numRef>
              <c:f>Hoja1!$B$2:$B$3</c:f>
              <c:numCache>
                <c:formatCode>General</c:formatCode>
                <c:ptCount val="2"/>
                <c:pt idx="0">
                  <c:v>146</c:v>
                </c:pt>
                <c:pt idx="1">
                  <c:v>6</c:v>
                </c:pt>
              </c:numCache>
            </c:numRef>
          </c:val>
        </c:ser>
        <c:dLbls>
          <c:showLegendKey val="0"/>
          <c:showVal val="0"/>
          <c:showCatName val="0"/>
          <c:showSerName val="0"/>
          <c:showPercent val="0"/>
          <c:showBubbleSize val="0"/>
          <c:showLeaderLines val="0"/>
        </c:dLbls>
        <c:firstSliceAng val="74"/>
      </c:pieChart>
    </c:plotArea>
    <c:plotVisOnly val="1"/>
    <c:dispBlanksAs val="gap"/>
    <c:showDLblsOverMax val="0"/>
  </c:chart>
  <c:txPr>
    <a:bodyPr/>
    <a:lstStyle/>
    <a:p>
      <a:pPr>
        <a:defRPr sz="1800"/>
      </a:pPr>
      <a:endParaRPr lang="es-A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1731524780075"/>
          <c:y val="0.24550763128421166"/>
          <c:w val="0.47927250507519364"/>
          <c:h val="0.5699456817110411"/>
        </c:manualLayout>
      </c:layout>
      <c:pieChart>
        <c:varyColors val="1"/>
        <c:ser>
          <c:idx val="0"/>
          <c:order val="0"/>
          <c:tx>
            <c:strRef>
              <c:f>Hoja1!$B$1</c:f>
              <c:strCache>
                <c:ptCount val="1"/>
                <c:pt idx="0">
                  <c:v>Ventas</c:v>
                </c:pt>
              </c:strCache>
            </c:strRef>
          </c:tx>
          <c:explosion val="1"/>
          <c:cat>
            <c:strRef>
              <c:f>Hoja1!$A$2:$A$3</c:f>
              <c:strCache>
                <c:ptCount val="2"/>
                <c:pt idx="0">
                  <c:v>Procesados/as</c:v>
                </c:pt>
                <c:pt idx="1">
                  <c:v>Condenados/as</c:v>
                </c:pt>
              </c:strCache>
            </c:strRef>
          </c:cat>
          <c:val>
            <c:numRef>
              <c:f>Hoja1!$B$2:$B$3</c:f>
              <c:numCache>
                <c:formatCode>General</c:formatCode>
                <c:ptCount val="2"/>
                <c:pt idx="0">
                  <c:v>5778</c:v>
                </c:pt>
                <c:pt idx="1">
                  <c:v>4088</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s-A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1731524780075"/>
          <c:y val="0.24550763128421166"/>
          <c:w val="0.47927250507519364"/>
          <c:h val="0.5699456817110411"/>
        </c:manualLayout>
      </c:layout>
      <c:pieChart>
        <c:varyColors val="1"/>
        <c:ser>
          <c:idx val="0"/>
          <c:order val="0"/>
          <c:tx>
            <c:strRef>
              <c:f>Hoja1!$B$1</c:f>
              <c:strCache>
                <c:ptCount val="1"/>
                <c:pt idx="0">
                  <c:v>Ventas</c:v>
                </c:pt>
              </c:strCache>
            </c:strRef>
          </c:tx>
          <c:explosion val="3"/>
          <c:dPt>
            <c:idx val="1"/>
            <c:bubble3D val="0"/>
            <c:spPr>
              <a:solidFill>
                <a:srgbClr val="7030A0"/>
              </a:solidFill>
            </c:spPr>
          </c:dPt>
          <c:dLbls>
            <c:dLbl>
              <c:idx val="0"/>
              <c:layout>
                <c:manualLayout>
                  <c:x val="-7.4196301421054229E-3"/>
                  <c:y val="-4.243710158330756E-2"/>
                </c:manualLayout>
              </c:layout>
              <c:showLegendKey val="0"/>
              <c:showVal val="0"/>
              <c:showCatName val="1"/>
              <c:showSerName val="0"/>
              <c:showPercent val="1"/>
              <c:showBubbleSize val="0"/>
            </c:dLbl>
            <c:txPr>
              <a:bodyPr/>
              <a:lstStyle/>
              <a:p>
                <a:pPr>
                  <a:defRPr sz="900"/>
                </a:pPr>
                <a:endParaRPr lang="es-AR"/>
              </a:p>
            </c:txPr>
            <c:showLegendKey val="0"/>
            <c:showVal val="0"/>
            <c:showCatName val="1"/>
            <c:showSerName val="0"/>
            <c:showPercent val="1"/>
            <c:showBubbleSize val="0"/>
            <c:showLeaderLines val="0"/>
          </c:dLbls>
          <c:cat>
            <c:strRef>
              <c:f>Hoja1!$A$2:$A$3</c:f>
              <c:strCache>
                <c:ptCount val="2"/>
                <c:pt idx="0">
                  <c:v>Masculino</c:v>
                </c:pt>
                <c:pt idx="1">
                  <c:v>Femenino</c:v>
                </c:pt>
              </c:strCache>
            </c:strRef>
          </c:cat>
          <c:val>
            <c:numRef>
              <c:f>Hoja1!$B$2:$B$3</c:f>
              <c:numCache>
                <c:formatCode>General</c:formatCode>
                <c:ptCount val="2"/>
                <c:pt idx="0">
                  <c:v>9193</c:v>
                </c:pt>
                <c:pt idx="1">
                  <c:v>783</c:v>
                </c:pt>
              </c:numCache>
            </c:numRef>
          </c:val>
        </c:ser>
        <c:dLbls>
          <c:showLegendKey val="0"/>
          <c:showVal val="0"/>
          <c:showCatName val="0"/>
          <c:showSerName val="0"/>
          <c:showPercent val="0"/>
          <c:showBubbleSize val="0"/>
          <c:showLeaderLines val="0"/>
        </c:dLbls>
        <c:firstSliceAng val="99"/>
      </c:pieChart>
    </c:plotArea>
    <c:plotVisOnly val="1"/>
    <c:dispBlanksAs val="gap"/>
    <c:showDLblsOverMax val="0"/>
  </c:chart>
  <c:txPr>
    <a:bodyPr/>
    <a:lstStyle/>
    <a:p>
      <a:pPr>
        <a:defRPr sz="1800"/>
      </a:pPr>
      <a:endParaRPr lang="es-A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1731524780075"/>
          <c:y val="0.24550763128421166"/>
          <c:w val="0.47927250507519364"/>
          <c:h val="0.5699456817110411"/>
        </c:manualLayout>
      </c:layout>
      <c:pieChart>
        <c:varyColors val="1"/>
        <c:ser>
          <c:idx val="0"/>
          <c:order val="0"/>
          <c:tx>
            <c:strRef>
              <c:f>Hoja1!$B$1</c:f>
              <c:strCache>
                <c:ptCount val="1"/>
                <c:pt idx="0">
                  <c:v>Ventas</c:v>
                </c:pt>
              </c:strCache>
            </c:strRef>
          </c:tx>
          <c:explosion val="4"/>
          <c:dLbls>
            <c:dLbl>
              <c:idx val="0"/>
              <c:layout>
                <c:manualLayout>
                  <c:x val="1.6553085010756381E-2"/>
                  <c:y val="-2.7358071325408288E-2"/>
                </c:manualLayout>
              </c:layout>
              <c:tx>
                <c:rich>
                  <a:bodyPr/>
                  <a:lstStyle/>
                  <a:p>
                    <a:r>
                      <a:rPr lang="en-US" sz="900" dirty="0" err="1" smtClean="0"/>
                      <a:t>Jóvenes</a:t>
                    </a:r>
                    <a:r>
                      <a:rPr lang="en-US" sz="900" dirty="0" smtClean="0"/>
                      <a:t> </a:t>
                    </a:r>
                    <a:r>
                      <a:rPr lang="en-US" sz="900" dirty="0" err="1"/>
                      <a:t>adultos</a:t>
                    </a:r>
                    <a:r>
                      <a:rPr lang="en-US" sz="900" dirty="0"/>
                      <a:t> (</a:t>
                    </a:r>
                    <a:r>
                      <a:rPr lang="en-US" sz="900" dirty="0" smtClean="0"/>
                      <a:t>18-21)</a:t>
                    </a:r>
                    <a:r>
                      <a:rPr lang="en-US" sz="900" dirty="0"/>
                      <a:t>
4%</a:t>
                    </a:r>
                    <a:endParaRPr lang="en-US" dirty="0"/>
                  </a:p>
                </c:rich>
              </c:tx>
              <c:showLegendKey val="0"/>
              <c:showVal val="0"/>
              <c:showCatName val="1"/>
              <c:showSerName val="0"/>
              <c:showPercent val="1"/>
              <c:showBubbleSize val="0"/>
            </c:dLbl>
            <c:dLbl>
              <c:idx val="1"/>
              <c:layout>
                <c:manualLayout>
                  <c:x val="1.0585629374513943E-2"/>
                  <c:y val="0.1312980990100199"/>
                </c:manualLayout>
              </c:layout>
              <c:showLegendKey val="0"/>
              <c:showVal val="0"/>
              <c:showCatName val="1"/>
              <c:showSerName val="0"/>
              <c:showPercent val="1"/>
              <c:showBubbleSize val="0"/>
            </c:dLbl>
            <c:dLbl>
              <c:idx val="2"/>
              <c:layout>
                <c:manualLayout>
                  <c:x val="-6.6135328397854784E-2"/>
                  <c:y val="6.0525557220368911E-2"/>
                </c:manualLayout>
              </c:layout>
              <c:showLegendKey val="0"/>
              <c:showVal val="0"/>
              <c:showCatName val="1"/>
              <c:showSerName val="0"/>
              <c:showPercent val="1"/>
              <c:showBubbleSize val="0"/>
            </c:dLbl>
            <c:txPr>
              <a:bodyPr/>
              <a:lstStyle/>
              <a:p>
                <a:pPr>
                  <a:defRPr sz="900"/>
                </a:pPr>
                <a:endParaRPr lang="es-AR"/>
              </a:p>
            </c:txPr>
            <c:showLegendKey val="0"/>
            <c:showVal val="0"/>
            <c:showCatName val="1"/>
            <c:showSerName val="0"/>
            <c:showPercent val="1"/>
            <c:showBubbleSize val="0"/>
            <c:showLeaderLines val="0"/>
          </c:dLbls>
          <c:cat>
            <c:strRef>
              <c:f>Hoja1!$A$2:$A$3</c:f>
              <c:strCache>
                <c:ptCount val="2"/>
                <c:pt idx="0">
                  <c:v>Jóvenes adultos (18-20)</c:v>
                </c:pt>
                <c:pt idx="1">
                  <c:v>Mayores (21 y más)</c:v>
                </c:pt>
              </c:strCache>
            </c:strRef>
          </c:cat>
          <c:val>
            <c:numRef>
              <c:f>Hoja1!$B$2:$B$3</c:f>
              <c:numCache>
                <c:formatCode>General</c:formatCode>
                <c:ptCount val="2"/>
                <c:pt idx="0">
                  <c:v>442</c:v>
                </c:pt>
                <c:pt idx="1">
                  <c:v>9534</c:v>
                </c:pt>
              </c:numCache>
            </c:numRef>
          </c:val>
        </c:ser>
        <c:dLbls>
          <c:showLegendKey val="0"/>
          <c:showVal val="0"/>
          <c:showCatName val="0"/>
          <c:showSerName val="0"/>
          <c:showPercent val="0"/>
          <c:showBubbleSize val="0"/>
          <c:showLeaderLines val="0"/>
        </c:dLbls>
        <c:firstSliceAng val="95"/>
      </c:pieChart>
    </c:plotArea>
    <c:plotVisOnly val="1"/>
    <c:dispBlanksAs val="gap"/>
    <c:showDLblsOverMax val="0"/>
  </c:chart>
  <c:txPr>
    <a:bodyPr/>
    <a:lstStyle/>
    <a:p>
      <a:pPr>
        <a:defRPr sz="1800"/>
      </a:pPr>
      <a:endParaRPr lang="es-A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642031504233658"/>
          <c:y val="3.4374781402889389E-2"/>
          <c:w val="0.8388060897986116"/>
          <c:h val="0.81971850393700785"/>
        </c:manualLayout>
      </c:layout>
      <c:barChart>
        <c:barDir val="col"/>
        <c:grouping val="percentStacked"/>
        <c:varyColors val="0"/>
        <c:ser>
          <c:idx val="0"/>
          <c:order val="0"/>
          <c:tx>
            <c:strRef>
              <c:f>Hoja1!$B$1</c:f>
              <c:strCache>
                <c:ptCount val="1"/>
                <c:pt idx="0">
                  <c:v>Encarcelados/as preventivamente</c:v>
                </c:pt>
              </c:strCache>
            </c:strRef>
          </c:tx>
          <c:invertIfNegative val="0"/>
          <c:dLbls>
            <c:txPr>
              <a:bodyPr/>
              <a:lstStyle/>
              <a:p>
                <a:pPr>
                  <a:defRPr sz="1400"/>
                </a:pPr>
                <a:endParaRPr lang="es-AR"/>
              </a:p>
            </c:txPr>
            <c:showLegendKey val="0"/>
            <c:showVal val="1"/>
            <c:showCatName val="0"/>
            <c:showSerName val="0"/>
            <c:showPercent val="0"/>
            <c:showBubbleSize val="0"/>
            <c:showLeaderLines val="0"/>
          </c:dLbls>
          <c:cat>
            <c:strRef>
              <c:f>Hoja1!$A$2:$A$5</c:f>
              <c:strCache>
                <c:ptCount val="4"/>
                <c:pt idx="0">
                  <c:v>Total población Feb 2014</c:v>
                </c:pt>
                <c:pt idx="1">
                  <c:v>Nacional</c:v>
                </c:pt>
                <c:pt idx="2">
                  <c:v>Federal</c:v>
                </c:pt>
                <c:pt idx="3">
                  <c:v>Provincial </c:v>
                </c:pt>
              </c:strCache>
            </c:strRef>
          </c:cat>
          <c:val>
            <c:numRef>
              <c:f>Hoja1!$B$2:$B$5</c:f>
              <c:numCache>
                <c:formatCode>0.0</c:formatCode>
                <c:ptCount val="4"/>
                <c:pt idx="0" formatCode="General">
                  <c:v>58.6</c:v>
                </c:pt>
                <c:pt idx="1">
                  <c:v>53.069272976680381</c:v>
                </c:pt>
                <c:pt idx="2">
                  <c:v>73.745519713261643</c:v>
                </c:pt>
                <c:pt idx="3">
                  <c:v>30.835734870317001</c:v>
                </c:pt>
              </c:numCache>
            </c:numRef>
          </c:val>
        </c:ser>
        <c:ser>
          <c:idx val="1"/>
          <c:order val="1"/>
          <c:tx>
            <c:strRef>
              <c:f>Hoja1!$C$1</c:f>
              <c:strCache>
                <c:ptCount val="1"/>
                <c:pt idx="0">
                  <c:v>Condenados/as</c:v>
                </c:pt>
              </c:strCache>
            </c:strRef>
          </c:tx>
          <c:invertIfNegative val="0"/>
          <c:dLbls>
            <c:txPr>
              <a:bodyPr/>
              <a:lstStyle/>
              <a:p>
                <a:pPr>
                  <a:defRPr sz="1400"/>
                </a:pPr>
                <a:endParaRPr lang="es-AR"/>
              </a:p>
            </c:txPr>
            <c:showLegendKey val="0"/>
            <c:showVal val="1"/>
            <c:showCatName val="0"/>
            <c:showSerName val="0"/>
            <c:showPercent val="0"/>
            <c:showBubbleSize val="0"/>
            <c:showLeaderLines val="0"/>
          </c:dLbls>
          <c:cat>
            <c:strRef>
              <c:f>Hoja1!$A$2:$A$5</c:f>
              <c:strCache>
                <c:ptCount val="4"/>
                <c:pt idx="0">
                  <c:v>Total población Feb 2014</c:v>
                </c:pt>
                <c:pt idx="1">
                  <c:v>Nacional</c:v>
                </c:pt>
                <c:pt idx="2">
                  <c:v>Federal</c:v>
                </c:pt>
                <c:pt idx="3">
                  <c:v>Provincial </c:v>
                </c:pt>
              </c:strCache>
            </c:strRef>
          </c:cat>
          <c:val>
            <c:numRef>
              <c:f>Hoja1!$C$2:$C$5</c:f>
              <c:numCache>
                <c:formatCode>0.0</c:formatCode>
                <c:ptCount val="4"/>
                <c:pt idx="0" formatCode="General">
                  <c:v>41.4</c:v>
                </c:pt>
                <c:pt idx="1">
                  <c:v>46.81069958847737</c:v>
                </c:pt>
                <c:pt idx="2">
                  <c:v>26.25448028673835</c:v>
                </c:pt>
                <c:pt idx="3">
                  <c:v>69.020172910662822</c:v>
                </c:pt>
              </c:numCache>
            </c:numRef>
          </c:val>
        </c:ser>
        <c:dLbls>
          <c:showLegendKey val="0"/>
          <c:showVal val="0"/>
          <c:showCatName val="0"/>
          <c:showSerName val="0"/>
          <c:showPercent val="0"/>
          <c:showBubbleSize val="0"/>
        </c:dLbls>
        <c:gapWidth val="150"/>
        <c:overlap val="100"/>
        <c:axId val="189262848"/>
        <c:axId val="189264640"/>
      </c:barChart>
      <c:catAx>
        <c:axId val="189262848"/>
        <c:scaling>
          <c:orientation val="minMax"/>
        </c:scaling>
        <c:delete val="0"/>
        <c:axPos val="b"/>
        <c:majorTickMark val="out"/>
        <c:minorTickMark val="none"/>
        <c:tickLblPos val="nextTo"/>
        <c:txPr>
          <a:bodyPr/>
          <a:lstStyle/>
          <a:p>
            <a:pPr>
              <a:defRPr sz="1000"/>
            </a:pPr>
            <a:endParaRPr lang="es-AR"/>
          </a:p>
        </c:txPr>
        <c:crossAx val="189264640"/>
        <c:crosses val="autoZero"/>
        <c:auto val="1"/>
        <c:lblAlgn val="ctr"/>
        <c:lblOffset val="100"/>
        <c:noMultiLvlLbl val="0"/>
      </c:catAx>
      <c:valAx>
        <c:axId val="189264640"/>
        <c:scaling>
          <c:orientation val="minMax"/>
        </c:scaling>
        <c:delete val="1"/>
        <c:axPos val="l"/>
        <c:numFmt formatCode="0%" sourceLinked="1"/>
        <c:majorTickMark val="out"/>
        <c:minorTickMark val="none"/>
        <c:tickLblPos val="nextTo"/>
        <c:crossAx val="189262848"/>
        <c:crosses val="autoZero"/>
        <c:crossBetween val="between"/>
      </c:valAx>
    </c:plotArea>
    <c:legend>
      <c:legendPos val="r"/>
      <c:layout>
        <c:manualLayout>
          <c:xMode val="edge"/>
          <c:yMode val="edge"/>
          <c:x val="8.1123218023918253E-3"/>
          <c:y val="0.19074681002522353"/>
          <c:w val="0.17944668635170605"/>
          <c:h val="0.39295759667730557"/>
        </c:manualLayout>
      </c:layout>
      <c:overlay val="0"/>
      <c:txPr>
        <a:bodyPr/>
        <a:lstStyle/>
        <a:p>
          <a:pPr>
            <a:defRPr sz="105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642031504233658"/>
          <c:y val="3.4374781402889389E-2"/>
          <c:w val="0.8388060897986116"/>
          <c:h val="0.81971850393700785"/>
        </c:manualLayout>
      </c:layout>
      <c:barChart>
        <c:barDir val="col"/>
        <c:grouping val="percentStacked"/>
        <c:varyColors val="0"/>
        <c:ser>
          <c:idx val="0"/>
          <c:order val="0"/>
          <c:tx>
            <c:strRef>
              <c:f>Hoja1!$B$1</c:f>
              <c:strCache>
                <c:ptCount val="1"/>
                <c:pt idx="0">
                  <c:v>Encarcelados/as preventivamente</c:v>
                </c:pt>
              </c:strCache>
            </c:strRef>
          </c:tx>
          <c:invertIfNegative val="0"/>
          <c:dLbls>
            <c:txPr>
              <a:bodyPr/>
              <a:lstStyle/>
              <a:p>
                <a:pPr>
                  <a:defRPr sz="1100"/>
                </a:pPr>
                <a:endParaRPr lang="es-AR"/>
              </a:p>
            </c:txPr>
            <c:showLegendKey val="0"/>
            <c:showVal val="1"/>
            <c:showCatName val="0"/>
            <c:showSerName val="0"/>
            <c:showPercent val="0"/>
            <c:showBubbleSize val="0"/>
            <c:showLeaderLines val="0"/>
          </c:dLbls>
          <c:cat>
            <c:numRef>
              <c:f>Hoja1!$A$2:$A$7</c:f>
              <c:numCache>
                <c:formatCode>mmm\-yy</c:formatCode>
                <c:ptCount val="6"/>
                <c:pt idx="0">
                  <c:v>41518</c:v>
                </c:pt>
                <c:pt idx="1">
                  <c:v>41548</c:v>
                </c:pt>
                <c:pt idx="2">
                  <c:v>41579</c:v>
                </c:pt>
                <c:pt idx="3">
                  <c:v>41609</c:v>
                </c:pt>
                <c:pt idx="4">
                  <c:v>41640</c:v>
                </c:pt>
                <c:pt idx="5">
                  <c:v>41671</c:v>
                </c:pt>
              </c:numCache>
            </c:numRef>
          </c:cat>
          <c:val>
            <c:numRef>
              <c:f>Hoja1!$B$2:$B$7</c:f>
              <c:numCache>
                <c:formatCode>0.0</c:formatCode>
                <c:ptCount val="6"/>
                <c:pt idx="0" formatCode="General">
                  <c:v>57.2</c:v>
                </c:pt>
                <c:pt idx="1">
                  <c:v>56.8</c:v>
                </c:pt>
                <c:pt idx="2">
                  <c:v>57</c:v>
                </c:pt>
                <c:pt idx="3">
                  <c:v>56.7</c:v>
                </c:pt>
                <c:pt idx="4">
                  <c:v>57.569599674862836</c:v>
                </c:pt>
                <c:pt idx="5" formatCode="General">
                  <c:v>58.6</c:v>
                </c:pt>
              </c:numCache>
            </c:numRef>
          </c:val>
        </c:ser>
        <c:ser>
          <c:idx val="1"/>
          <c:order val="1"/>
          <c:tx>
            <c:strRef>
              <c:f>Hoja1!$C$1</c:f>
              <c:strCache>
                <c:ptCount val="1"/>
                <c:pt idx="0">
                  <c:v>Condenados/as</c:v>
                </c:pt>
              </c:strCache>
            </c:strRef>
          </c:tx>
          <c:invertIfNegative val="0"/>
          <c:dLbls>
            <c:txPr>
              <a:bodyPr/>
              <a:lstStyle/>
              <a:p>
                <a:pPr>
                  <a:defRPr sz="1100"/>
                </a:pPr>
                <a:endParaRPr lang="es-AR"/>
              </a:p>
            </c:txPr>
            <c:showLegendKey val="0"/>
            <c:showVal val="1"/>
            <c:showCatName val="0"/>
            <c:showSerName val="0"/>
            <c:showPercent val="0"/>
            <c:showBubbleSize val="0"/>
            <c:showLeaderLines val="0"/>
          </c:dLbls>
          <c:cat>
            <c:numRef>
              <c:f>Hoja1!$A$2:$A$7</c:f>
              <c:numCache>
                <c:formatCode>mmm\-yy</c:formatCode>
                <c:ptCount val="6"/>
                <c:pt idx="0">
                  <c:v>41518</c:v>
                </c:pt>
                <c:pt idx="1">
                  <c:v>41548</c:v>
                </c:pt>
                <c:pt idx="2">
                  <c:v>41579</c:v>
                </c:pt>
                <c:pt idx="3">
                  <c:v>41609</c:v>
                </c:pt>
                <c:pt idx="4">
                  <c:v>41640</c:v>
                </c:pt>
                <c:pt idx="5">
                  <c:v>41671</c:v>
                </c:pt>
              </c:numCache>
            </c:numRef>
          </c:cat>
          <c:val>
            <c:numRef>
              <c:f>Hoja1!$C$2:$C$7</c:f>
              <c:numCache>
                <c:formatCode>0.0</c:formatCode>
                <c:ptCount val="6"/>
                <c:pt idx="0" formatCode="General">
                  <c:v>42.8</c:v>
                </c:pt>
                <c:pt idx="1">
                  <c:v>43.2</c:v>
                </c:pt>
                <c:pt idx="2">
                  <c:v>43</c:v>
                </c:pt>
                <c:pt idx="3">
                  <c:v>43.3</c:v>
                </c:pt>
                <c:pt idx="4">
                  <c:v>42.430400325137164</c:v>
                </c:pt>
                <c:pt idx="5" formatCode="General">
                  <c:v>41.4</c:v>
                </c:pt>
              </c:numCache>
            </c:numRef>
          </c:val>
        </c:ser>
        <c:dLbls>
          <c:showLegendKey val="0"/>
          <c:showVal val="0"/>
          <c:showCatName val="0"/>
          <c:showSerName val="0"/>
          <c:showPercent val="0"/>
          <c:showBubbleSize val="0"/>
        </c:dLbls>
        <c:gapWidth val="150"/>
        <c:overlap val="100"/>
        <c:axId val="191431424"/>
        <c:axId val="191432960"/>
      </c:barChart>
      <c:dateAx>
        <c:axId val="191431424"/>
        <c:scaling>
          <c:orientation val="minMax"/>
        </c:scaling>
        <c:delete val="0"/>
        <c:axPos val="b"/>
        <c:numFmt formatCode="mmm\-yy" sourceLinked="1"/>
        <c:majorTickMark val="out"/>
        <c:minorTickMark val="none"/>
        <c:tickLblPos val="nextTo"/>
        <c:txPr>
          <a:bodyPr/>
          <a:lstStyle/>
          <a:p>
            <a:pPr>
              <a:defRPr sz="1000"/>
            </a:pPr>
            <a:endParaRPr lang="es-AR"/>
          </a:p>
        </c:txPr>
        <c:crossAx val="191432960"/>
        <c:crosses val="autoZero"/>
        <c:auto val="1"/>
        <c:lblOffset val="100"/>
        <c:baseTimeUnit val="months"/>
      </c:dateAx>
      <c:valAx>
        <c:axId val="191432960"/>
        <c:scaling>
          <c:orientation val="minMax"/>
        </c:scaling>
        <c:delete val="1"/>
        <c:axPos val="l"/>
        <c:numFmt formatCode="0%" sourceLinked="1"/>
        <c:majorTickMark val="out"/>
        <c:minorTickMark val="none"/>
        <c:tickLblPos val="nextTo"/>
        <c:crossAx val="191431424"/>
        <c:crosses val="autoZero"/>
        <c:crossBetween val="between"/>
      </c:valAx>
    </c:plotArea>
    <c:legend>
      <c:legendPos val="r"/>
      <c:layout>
        <c:manualLayout>
          <c:xMode val="edge"/>
          <c:yMode val="edge"/>
          <c:x val="8.1123218023918253E-3"/>
          <c:y val="9.9296065869224404E-2"/>
          <c:w val="0.14854099804071613"/>
          <c:h val="0.51751554354042961"/>
        </c:manualLayout>
      </c:layout>
      <c:overlay val="0"/>
      <c:txPr>
        <a:bodyPr/>
        <a:lstStyle/>
        <a:p>
          <a:pPr>
            <a:defRPr sz="105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414394562171764"/>
          <c:y val="0.19323343857363201"/>
          <c:w val="0.85334585666952845"/>
          <c:h val="0.64082165473677533"/>
        </c:manualLayout>
      </c:layout>
      <c:barChart>
        <c:barDir val="col"/>
        <c:grouping val="percentStacked"/>
        <c:varyColors val="0"/>
        <c:ser>
          <c:idx val="0"/>
          <c:order val="0"/>
          <c:tx>
            <c:strRef>
              <c:f>Hoja1!$B$1</c:f>
              <c:strCache>
                <c:ptCount val="1"/>
                <c:pt idx="0">
                  <c:v>Encarcelados/as preventivamente</c:v>
                </c:pt>
              </c:strCache>
            </c:strRef>
          </c:tx>
          <c:spPr>
            <a:ln>
              <a:noFill/>
            </a:ln>
          </c:spPr>
          <c:invertIfNegative val="0"/>
          <c:dLbls>
            <c:txPr>
              <a:bodyPr/>
              <a:lstStyle/>
              <a:p>
                <a:pPr>
                  <a:defRPr sz="1000">
                    <a:solidFill>
                      <a:schemeClr val="tx1">
                        <a:lumMod val="90000"/>
                        <a:lumOff val="10000"/>
                      </a:schemeClr>
                    </a:solidFill>
                  </a:defRPr>
                </a:pPr>
                <a:endParaRPr lang="es-AR"/>
              </a:p>
            </c:txPr>
            <c:showLegendKey val="0"/>
            <c:showVal val="1"/>
            <c:showCatName val="0"/>
            <c:showSerName val="0"/>
            <c:showPercent val="0"/>
            <c:showBubbleSize val="0"/>
            <c:showLeaderLines val="0"/>
          </c:dLbls>
          <c:cat>
            <c:numRef>
              <c:f>Hoja1!$A$2:$A$12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Hoja1!$B$2:$B$12</c:f>
              <c:numCache>
                <c:formatCode>0</c:formatCode>
                <c:ptCount val="11"/>
                <c:pt idx="0">
                  <c:v>54.467493336423686</c:v>
                </c:pt>
                <c:pt idx="1">
                  <c:v>56.840034965034967</c:v>
                </c:pt>
                <c:pt idx="2">
                  <c:v>51.62930676629307</c:v>
                </c:pt>
                <c:pt idx="3">
                  <c:v>45.791457286432163</c:v>
                </c:pt>
                <c:pt idx="4">
                  <c:v>44.544480171489816</c:v>
                </c:pt>
                <c:pt idx="5">
                  <c:v>56.096203095423675</c:v>
                </c:pt>
                <c:pt idx="6">
                  <c:v>52.976059740830223</c:v>
                </c:pt>
                <c:pt idx="7">
                  <c:v>52.889131622064447</c:v>
                </c:pt>
                <c:pt idx="8">
                  <c:v>51.561181434599156</c:v>
                </c:pt>
                <c:pt idx="9">
                  <c:v>52.627752388865808</c:v>
                </c:pt>
                <c:pt idx="10">
                  <c:v>55</c:v>
                </c:pt>
              </c:numCache>
            </c:numRef>
          </c:val>
        </c:ser>
        <c:ser>
          <c:idx val="1"/>
          <c:order val="1"/>
          <c:tx>
            <c:strRef>
              <c:f>Hoja1!$C$1</c:f>
              <c:strCache>
                <c:ptCount val="1"/>
                <c:pt idx="0">
                  <c:v>Condenados/as</c:v>
                </c:pt>
              </c:strCache>
            </c:strRef>
          </c:tx>
          <c:invertIfNegative val="0"/>
          <c:dLbls>
            <c:txPr>
              <a:bodyPr/>
              <a:lstStyle/>
              <a:p>
                <a:pPr>
                  <a:defRPr sz="1000">
                    <a:solidFill>
                      <a:schemeClr val="tx1">
                        <a:lumMod val="90000"/>
                        <a:lumOff val="10000"/>
                      </a:schemeClr>
                    </a:solidFill>
                  </a:defRPr>
                </a:pPr>
                <a:endParaRPr lang="es-AR"/>
              </a:p>
            </c:txPr>
            <c:showLegendKey val="0"/>
            <c:showVal val="1"/>
            <c:showCatName val="0"/>
            <c:showSerName val="0"/>
            <c:showPercent val="0"/>
            <c:showBubbleSize val="0"/>
            <c:showLeaderLines val="0"/>
          </c:dLbls>
          <c:cat>
            <c:numRef>
              <c:f>Hoja1!$A$2:$A$12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Hoja1!$C$2:$C$12</c:f>
              <c:numCache>
                <c:formatCode>0</c:formatCode>
                <c:ptCount val="11"/>
                <c:pt idx="0">
                  <c:v>45.532506663576314</c:v>
                </c:pt>
                <c:pt idx="1">
                  <c:v>43.159965034965033</c:v>
                </c:pt>
                <c:pt idx="2">
                  <c:v>48.37069323370693</c:v>
                </c:pt>
                <c:pt idx="3">
                  <c:v>54.208542713567837</c:v>
                </c:pt>
                <c:pt idx="4">
                  <c:v>55.455519828510184</c:v>
                </c:pt>
                <c:pt idx="5">
                  <c:v>43.903796904576325</c:v>
                </c:pt>
                <c:pt idx="6">
                  <c:v>47.023940259169777</c:v>
                </c:pt>
                <c:pt idx="7">
                  <c:v>47.110868377935553</c:v>
                </c:pt>
                <c:pt idx="8">
                  <c:v>48.438818565400844</c:v>
                </c:pt>
                <c:pt idx="9">
                  <c:v>47.372247611134192</c:v>
                </c:pt>
                <c:pt idx="10">
                  <c:v>45</c:v>
                </c:pt>
              </c:numCache>
            </c:numRef>
          </c:val>
        </c:ser>
        <c:dLbls>
          <c:showLegendKey val="0"/>
          <c:showVal val="0"/>
          <c:showCatName val="0"/>
          <c:showSerName val="0"/>
          <c:showPercent val="0"/>
          <c:showBubbleSize val="0"/>
        </c:dLbls>
        <c:gapWidth val="86"/>
        <c:overlap val="100"/>
        <c:axId val="191491456"/>
        <c:axId val="191829120"/>
      </c:barChart>
      <c:catAx>
        <c:axId val="191491456"/>
        <c:scaling>
          <c:orientation val="minMax"/>
        </c:scaling>
        <c:delete val="0"/>
        <c:axPos val="b"/>
        <c:numFmt formatCode="General" sourceLinked="1"/>
        <c:majorTickMark val="out"/>
        <c:minorTickMark val="none"/>
        <c:tickLblPos val="nextTo"/>
        <c:txPr>
          <a:bodyPr/>
          <a:lstStyle/>
          <a:p>
            <a:pPr>
              <a:defRPr sz="1000"/>
            </a:pPr>
            <a:endParaRPr lang="es-AR"/>
          </a:p>
        </c:txPr>
        <c:crossAx val="191829120"/>
        <c:crosses val="autoZero"/>
        <c:auto val="1"/>
        <c:lblAlgn val="ctr"/>
        <c:lblOffset val="100"/>
        <c:noMultiLvlLbl val="0"/>
      </c:catAx>
      <c:valAx>
        <c:axId val="191829120"/>
        <c:scaling>
          <c:orientation val="minMax"/>
          <c:max val="1"/>
          <c:min val="0"/>
        </c:scaling>
        <c:delete val="1"/>
        <c:axPos val="l"/>
        <c:numFmt formatCode="0%" sourceLinked="1"/>
        <c:majorTickMark val="out"/>
        <c:minorTickMark val="none"/>
        <c:tickLblPos val="nextTo"/>
        <c:crossAx val="191491456"/>
        <c:crosses val="autoZero"/>
        <c:crossBetween val="between"/>
      </c:valAx>
    </c:plotArea>
    <c:legend>
      <c:legendPos val="r"/>
      <c:layout>
        <c:manualLayout>
          <c:xMode val="edge"/>
          <c:yMode val="edge"/>
          <c:x val="9.7579307260991989E-4"/>
          <c:y val="0.26053047497522286"/>
          <c:w val="0.13021350974524742"/>
          <c:h val="0.569092761806124"/>
        </c:manualLayout>
      </c:layout>
      <c:overlay val="0"/>
      <c:txPr>
        <a:bodyPr/>
        <a:lstStyle/>
        <a:p>
          <a:pPr>
            <a:defRPr sz="9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251794427213005"/>
          <c:y val="0.13768487708618735"/>
          <c:w val="0.50310484627391128"/>
          <c:h val="0.67006690717592043"/>
        </c:manualLayout>
      </c:layout>
      <c:pieChart>
        <c:varyColors val="1"/>
        <c:ser>
          <c:idx val="0"/>
          <c:order val="0"/>
          <c:tx>
            <c:strRef>
              <c:f>Hoja1!$B$1</c:f>
              <c:strCache>
                <c:ptCount val="1"/>
                <c:pt idx="0">
                  <c:v>Ventas</c:v>
                </c:pt>
              </c:strCache>
            </c:strRef>
          </c:tx>
          <c:explosion val="12"/>
          <c:dPt>
            <c:idx val="1"/>
            <c:bubble3D val="0"/>
            <c:explosion val="0"/>
          </c:dPt>
          <c:cat>
            <c:strRef>
              <c:f>Hoja1!$A$2:$A$3</c:f>
              <c:strCache>
                <c:ptCount val="2"/>
                <c:pt idx="0">
                  <c:v>Procesados</c:v>
                </c:pt>
                <c:pt idx="1">
                  <c:v>Condenados</c:v>
                </c:pt>
              </c:strCache>
            </c:strRef>
          </c:cat>
          <c:val>
            <c:numRef>
              <c:f>Hoja1!$B$2:$B$3</c:f>
              <c:numCache>
                <c:formatCode>General</c:formatCode>
                <c:ptCount val="2"/>
                <c:pt idx="0">
                  <c:v>5661</c:v>
                </c:pt>
                <c:pt idx="1">
                  <c:v>4307</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s-A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A3F45F-9A44-4F91-8E30-CC206A91725D}" type="datetimeFigureOut">
              <a:rPr lang="es-AR" smtClean="0"/>
              <a:t>06/06/2014</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A0EF15-0F90-4576-8272-B7FC827A64F6}" type="slidenum">
              <a:rPr lang="es-AR" smtClean="0"/>
              <a:t>‹Nº›</a:t>
            </a:fld>
            <a:endParaRPr lang="es-AR"/>
          </a:p>
        </p:txBody>
      </p:sp>
    </p:spTree>
    <p:extLst>
      <p:ext uri="{BB962C8B-B14F-4D97-AF65-F5344CB8AC3E}">
        <p14:creationId xmlns:p14="http://schemas.microsoft.com/office/powerpoint/2010/main" val="4067424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2FA0EF15-0F90-4576-8272-B7FC827A64F6}" type="slidenum">
              <a:rPr lang="es-AR" smtClean="0"/>
              <a:t>8</a:t>
            </a:fld>
            <a:endParaRPr lang="es-AR"/>
          </a:p>
        </p:txBody>
      </p:sp>
    </p:spTree>
    <p:extLst>
      <p:ext uri="{BB962C8B-B14F-4D97-AF65-F5344CB8AC3E}">
        <p14:creationId xmlns:p14="http://schemas.microsoft.com/office/powerpoint/2010/main" val="196030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2FA0EF15-0F90-4576-8272-B7FC827A64F6}" type="slidenum">
              <a:rPr lang="es-AR" smtClean="0"/>
              <a:t>9</a:t>
            </a:fld>
            <a:endParaRPr lang="es-AR"/>
          </a:p>
        </p:txBody>
      </p:sp>
    </p:spTree>
    <p:extLst>
      <p:ext uri="{BB962C8B-B14F-4D97-AF65-F5344CB8AC3E}">
        <p14:creationId xmlns:p14="http://schemas.microsoft.com/office/powerpoint/2010/main" val="196030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2FA0EF15-0F90-4576-8272-B7FC827A64F6}" type="slidenum">
              <a:rPr lang="es-AR" smtClean="0"/>
              <a:t>10</a:t>
            </a:fld>
            <a:endParaRPr lang="es-AR"/>
          </a:p>
        </p:txBody>
      </p:sp>
    </p:spTree>
    <p:extLst>
      <p:ext uri="{BB962C8B-B14F-4D97-AF65-F5344CB8AC3E}">
        <p14:creationId xmlns:p14="http://schemas.microsoft.com/office/powerpoint/2010/main" val="196030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endParaRPr lang="es-ES"/>
          </a:p>
        </p:txBody>
      </p:sp>
      <p:sp>
        <p:nvSpPr>
          <p:cNvPr id="7" name="Slide Number Placeholder 6"/>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8" name="Footer Placeholder 7"/>
          <p:cNvSpPr>
            <a:spLocks noGrp="1"/>
          </p:cNvSpPr>
          <p:nvPr>
            <p:ph type="ftr" sz="quarter" idx="11"/>
          </p:nvPr>
        </p:nvSpPr>
        <p:spPr>
          <a:xfrm>
            <a:off x="3429000" y="18288"/>
            <a:ext cx="4114800" cy="329184"/>
          </a:xfrm>
          <a:prstGeom prst="rect">
            <a:avLst/>
          </a:prstGeom>
        </p:spPr>
        <p:txBody>
          <a:bodyPr/>
          <a:lstStyle/>
          <a:p>
            <a:endParaRPr lang="es-ES"/>
          </a:p>
        </p:txBody>
      </p:sp>
      <p:sp>
        <p:nvSpPr>
          <p:cNvPr id="9" name="Slide Number Placeholder 8"/>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4" name="Footer Placeholder 3"/>
          <p:cNvSpPr>
            <a:spLocks noGrp="1"/>
          </p:cNvSpPr>
          <p:nvPr>
            <p:ph type="ftr" sz="quarter" idx="11"/>
          </p:nvPr>
        </p:nvSpPr>
        <p:spPr>
          <a:xfrm>
            <a:off x="3429000" y="18288"/>
            <a:ext cx="4114800" cy="329184"/>
          </a:xfrm>
          <a:prstGeom prst="rect">
            <a:avLst/>
          </a:prstGeom>
        </p:spPr>
        <p:txBody>
          <a:bodyPr/>
          <a:lstStyle/>
          <a:p>
            <a:endParaRPr lang="es-ES"/>
          </a:p>
        </p:txBody>
      </p:sp>
      <p:sp>
        <p:nvSpPr>
          <p:cNvPr id="5" name="Slide Number Placeholder 4"/>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3" name="Footer Placeholder 2"/>
          <p:cNvSpPr>
            <a:spLocks noGrp="1"/>
          </p:cNvSpPr>
          <p:nvPr>
            <p:ph type="ftr" sz="quarter" idx="11"/>
          </p:nvPr>
        </p:nvSpPr>
        <p:spPr>
          <a:xfrm>
            <a:off x="3429000" y="18288"/>
            <a:ext cx="4114800" cy="329184"/>
          </a:xfrm>
          <a:prstGeom prst="rect">
            <a:avLst/>
          </a:prstGeom>
        </p:spPr>
        <p:txBody>
          <a:bodyPr/>
          <a:lstStyle/>
          <a:p>
            <a:endParaRPr lang="es-ES"/>
          </a:p>
        </p:txBody>
      </p:sp>
      <p:sp>
        <p:nvSpPr>
          <p:cNvPr id="4" name="Slide Number Placeholder 3"/>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endParaRPr lang="es-ES"/>
          </a:p>
        </p:txBody>
      </p:sp>
      <p:sp>
        <p:nvSpPr>
          <p:cNvPr id="7" name="Slide Number Placeholder 6"/>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endParaRPr lang="es-ES"/>
          </a:p>
        </p:txBody>
      </p:sp>
      <p:sp>
        <p:nvSpPr>
          <p:cNvPr id="7" name="Slide Number Placeholder 6"/>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7 CuadroTexto"/>
          <p:cNvSpPr txBox="1"/>
          <p:nvPr userDrawn="1"/>
        </p:nvSpPr>
        <p:spPr>
          <a:xfrm>
            <a:off x="7863884" y="-6950"/>
            <a:ext cx="1265090" cy="338554"/>
          </a:xfrm>
          <a:prstGeom prst="rect">
            <a:avLst/>
          </a:prstGeom>
          <a:noFill/>
        </p:spPr>
        <p:txBody>
          <a:bodyPr wrap="none" rtlCol="0">
            <a:spAutoFit/>
          </a:bodyPr>
          <a:lstStyle/>
          <a:p>
            <a:r>
              <a:rPr lang="es-MX" sz="1600" dirty="0" smtClean="0">
                <a:solidFill>
                  <a:schemeClr val="bg1"/>
                </a:solidFill>
              </a:rPr>
              <a:t>PROCUVIN</a:t>
            </a:r>
            <a:endParaRPr lang="es-AR" sz="1600" dirty="0">
              <a:solidFill>
                <a:schemeClr val="bg1"/>
              </a:solidFill>
            </a:endParaRPr>
          </a:p>
        </p:txBody>
      </p:sp>
      <p:sp>
        <p:nvSpPr>
          <p:cNvPr id="14" name="13 CuadroTexto"/>
          <p:cNvSpPr txBox="1"/>
          <p:nvPr userDrawn="1"/>
        </p:nvSpPr>
        <p:spPr>
          <a:xfrm>
            <a:off x="395536" y="13560"/>
            <a:ext cx="1228221" cy="400110"/>
          </a:xfrm>
          <a:prstGeom prst="rect">
            <a:avLst/>
          </a:prstGeom>
          <a:noFill/>
        </p:spPr>
        <p:txBody>
          <a:bodyPr wrap="none" rtlCol="0">
            <a:spAutoFit/>
          </a:bodyPr>
          <a:lstStyle/>
          <a:p>
            <a:r>
              <a:rPr lang="es-MX" sz="1000" dirty="0" smtClean="0">
                <a:solidFill>
                  <a:schemeClr val="bg1"/>
                </a:solidFill>
              </a:rPr>
              <a:t>MINISTERIO </a:t>
            </a:r>
          </a:p>
          <a:p>
            <a:r>
              <a:rPr lang="es-MX" sz="1000" dirty="0" smtClean="0">
                <a:solidFill>
                  <a:schemeClr val="bg1"/>
                </a:solidFill>
              </a:rPr>
              <a:t>PÚBLICO FISCAL</a:t>
            </a:r>
            <a:endParaRPr lang="es-AR" sz="1000" dirty="0">
              <a:solidFill>
                <a:schemeClr val="bg1"/>
              </a:solidFill>
            </a:endParaRPr>
          </a:p>
        </p:txBody>
      </p:sp>
      <p:pic>
        <p:nvPicPr>
          <p:cNvPr id="1026" name="Picture 2" descr="Procuración General de la Nación - Buenos Aires, Argentina"/>
          <p:cNvPicPr>
            <a:picLocks noChangeAspect="1" noChangeArrowheads="1"/>
          </p:cNvPicPr>
          <p:nvPr userDrawn="1"/>
        </p:nvPicPr>
        <p:blipFill rotWithShape="1">
          <a:blip r:embed="rId13">
            <a:clrChange>
              <a:clrFrom>
                <a:srgbClr val="FFFFFF"/>
              </a:clrFrom>
              <a:clrTo>
                <a:srgbClr val="FFFFFF">
                  <a:alpha val="0"/>
                </a:srgbClr>
              </a:clrTo>
            </a:clrChange>
            <a:extLst>
              <a:ext uri="{BEBA8EAE-BF5A-486C-A8C5-ECC9F3942E4B}">
                <a14:imgProps xmlns:a14="http://schemas.microsoft.com/office/drawing/2010/main">
                  <a14:imgLayer r:embed="rId14">
                    <a14:imgEffect>
                      <a14:backgroundRemoval t="5000" b="53125" l="25000" r="75000"/>
                    </a14:imgEffect>
                  </a14:imgLayer>
                </a14:imgProps>
              </a:ext>
              <a:ext uri="{28A0092B-C50C-407E-A947-70E740481C1C}">
                <a14:useLocalDpi xmlns:a14="http://schemas.microsoft.com/office/drawing/2010/main" val="0"/>
              </a:ext>
            </a:extLst>
          </a:blip>
          <a:srcRect l="19848" r="20850" b="47214"/>
          <a:stretch/>
        </p:blipFill>
        <p:spPr bwMode="auto">
          <a:xfrm>
            <a:off x="31073" y="-27384"/>
            <a:ext cx="421615" cy="37528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11.xml"/><Relationship Id="rId4" Type="http://schemas.openxmlformats.org/officeDocument/2006/relationships/chart" Target="../charts/chart10.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chart" Target="../charts/chart16.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2.xml"/><Relationship Id="rId5" Type="http://schemas.openxmlformats.org/officeDocument/2006/relationships/chart" Target="../charts/chart20.xml"/><Relationship Id="rId4" Type="http://schemas.openxmlformats.org/officeDocument/2006/relationships/chart" Target="../charts/char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371600"/>
            <a:ext cx="8206680" cy="1927225"/>
          </a:xfrm>
        </p:spPr>
        <p:txBody>
          <a:bodyPr/>
          <a:lstStyle/>
          <a:p>
            <a:r>
              <a:rPr lang="es-MX" sz="4800" dirty="0" smtClean="0"/>
              <a:t>Población SPF y SENNAF</a:t>
            </a:r>
            <a:endParaRPr lang="es-AR" sz="4800" dirty="0"/>
          </a:p>
        </p:txBody>
      </p:sp>
      <p:sp>
        <p:nvSpPr>
          <p:cNvPr id="3" name="2 Subtítulo"/>
          <p:cNvSpPr>
            <a:spLocks noGrp="1"/>
          </p:cNvSpPr>
          <p:nvPr>
            <p:ph type="subTitle" idx="1"/>
          </p:nvPr>
        </p:nvSpPr>
        <p:spPr>
          <a:xfrm>
            <a:off x="685800" y="3505200"/>
            <a:ext cx="7846640" cy="2372072"/>
          </a:xfrm>
        </p:spPr>
        <p:txBody>
          <a:bodyPr>
            <a:normAutofit fontScale="85000" lnSpcReduction="20000"/>
          </a:bodyPr>
          <a:lstStyle/>
          <a:p>
            <a:r>
              <a:rPr lang="es-MX" dirty="0" smtClean="0"/>
              <a:t>Sistematización de información.</a:t>
            </a:r>
          </a:p>
          <a:p>
            <a:endParaRPr lang="es-MX" dirty="0" smtClean="0"/>
          </a:p>
          <a:p>
            <a:r>
              <a:rPr lang="es-MX" dirty="0" smtClean="0"/>
              <a:t>Área de Registro y Bases de Datos.</a:t>
            </a:r>
          </a:p>
          <a:p>
            <a:endParaRPr lang="es-MX" dirty="0"/>
          </a:p>
          <a:p>
            <a:endParaRPr lang="es-MX" dirty="0" smtClean="0"/>
          </a:p>
          <a:p>
            <a:endParaRPr lang="es-MX" dirty="0"/>
          </a:p>
          <a:p>
            <a:pPr algn="r"/>
            <a:r>
              <a:rPr lang="es-MX" dirty="0" smtClean="0"/>
              <a:t>Febrero 2014</a:t>
            </a:r>
            <a:endParaRPr lang="es-AR" dirty="0"/>
          </a:p>
        </p:txBody>
      </p:sp>
    </p:spTree>
    <p:extLst>
      <p:ext uri="{BB962C8B-B14F-4D97-AF65-F5344CB8AC3E}">
        <p14:creationId xmlns:p14="http://schemas.microsoft.com/office/powerpoint/2010/main" val="2631797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Gráfico"/>
          <p:cNvGraphicFramePr/>
          <p:nvPr>
            <p:extLst>
              <p:ext uri="{D42A27DB-BD31-4B8C-83A1-F6EECF244321}">
                <p14:modId xmlns:p14="http://schemas.microsoft.com/office/powerpoint/2010/main" val="1911551590"/>
              </p:ext>
            </p:extLst>
          </p:nvPr>
        </p:nvGraphicFramePr>
        <p:xfrm>
          <a:off x="2585955" y="1729891"/>
          <a:ext cx="4392488" cy="32980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6" name="35 Gráfico"/>
          <p:cNvGraphicFramePr/>
          <p:nvPr>
            <p:extLst>
              <p:ext uri="{D42A27DB-BD31-4B8C-83A1-F6EECF244321}">
                <p14:modId xmlns:p14="http://schemas.microsoft.com/office/powerpoint/2010/main" val="2327582673"/>
              </p:ext>
            </p:extLst>
          </p:nvPr>
        </p:nvGraphicFramePr>
        <p:xfrm>
          <a:off x="161041" y="3140968"/>
          <a:ext cx="2940093" cy="20882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9" name="38 Gráfico"/>
          <p:cNvGraphicFramePr/>
          <p:nvPr>
            <p:extLst>
              <p:ext uri="{D42A27DB-BD31-4B8C-83A1-F6EECF244321}">
                <p14:modId xmlns:p14="http://schemas.microsoft.com/office/powerpoint/2010/main" val="1636559964"/>
              </p:ext>
            </p:extLst>
          </p:nvPr>
        </p:nvGraphicFramePr>
        <p:xfrm>
          <a:off x="6126582" y="3123682"/>
          <a:ext cx="2909914" cy="1944216"/>
        </p:xfrm>
        <a:graphic>
          <a:graphicData uri="http://schemas.openxmlformats.org/drawingml/2006/chart">
            <c:chart xmlns:c="http://schemas.openxmlformats.org/drawingml/2006/chart" xmlns:r="http://schemas.openxmlformats.org/officeDocument/2006/relationships" r:id="rId5"/>
          </a:graphicData>
        </a:graphic>
      </p:graphicFrame>
      <p:sp>
        <p:nvSpPr>
          <p:cNvPr id="13" name="12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9" name="18 CuadroTexto"/>
          <p:cNvSpPr txBox="1"/>
          <p:nvPr/>
        </p:nvSpPr>
        <p:spPr>
          <a:xfrm>
            <a:off x="3203848" y="2985403"/>
            <a:ext cx="1284292" cy="461665"/>
          </a:xfrm>
          <a:prstGeom prst="rect">
            <a:avLst/>
          </a:prstGeom>
          <a:noFill/>
        </p:spPr>
        <p:txBody>
          <a:bodyPr wrap="square" rtlCol="0">
            <a:spAutoFit/>
          </a:bodyPr>
          <a:lstStyle/>
          <a:p>
            <a:pPr algn="ctr"/>
            <a:r>
              <a:rPr lang="es-MX" sz="1200" dirty="0" smtClean="0"/>
              <a:t>Condenados/as 41,4%</a:t>
            </a:r>
            <a:endParaRPr lang="es-AR" sz="1200" dirty="0"/>
          </a:p>
        </p:txBody>
      </p:sp>
      <p:sp>
        <p:nvSpPr>
          <p:cNvPr id="20" name="19 CuadroTexto"/>
          <p:cNvSpPr txBox="1"/>
          <p:nvPr/>
        </p:nvSpPr>
        <p:spPr>
          <a:xfrm>
            <a:off x="4523216" y="3167727"/>
            <a:ext cx="1272920" cy="769441"/>
          </a:xfrm>
          <a:prstGeom prst="rect">
            <a:avLst/>
          </a:prstGeom>
          <a:noFill/>
        </p:spPr>
        <p:txBody>
          <a:bodyPr wrap="square" rtlCol="0">
            <a:spAutoFit/>
          </a:bodyPr>
          <a:lstStyle/>
          <a:p>
            <a:pPr algn="ctr"/>
            <a:r>
              <a:rPr lang="es-MX" sz="1100" dirty="0" smtClean="0"/>
              <a:t>Personas encarceladas preventivamente 58,6%</a:t>
            </a:r>
            <a:endParaRPr lang="es-AR" sz="1100" dirty="0"/>
          </a:p>
        </p:txBody>
      </p:sp>
      <p:sp>
        <p:nvSpPr>
          <p:cNvPr id="22" name="21 Flecha abajo"/>
          <p:cNvSpPr/>
          <p:nvPr/>
        </p:nvSpPr>
        <p:spPr>
          <a:xfrm rot="5400000">
            <a:off x="2628585" y="2588673"/>
            <a:ext cx="540901" cy="404196"/>
          </a:xfrm>
          <a:prstGeom prst="down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aphicFrame>
        <p:nvGraphicFramePr>
          <p:cNvPr id="23" name="22 Tabla"/>
          <p:cNvGraphicFramePr>
            <a:graphicFrameLocks noGrp="1"/>
          </p:cNvGraphicFramePr>
          <p:nvPr>
            <p:extLst>
              <p:ext uri="{D42A27DB-BD31-4B8C-83A1-F6EECF244321}">
                <p14:modId xmlns:p14="http://schemas.microsoft.com/office/powerpoint/2010/main" val="2850724117"/>
              </p:ext>
            </p:extLst>
          </p:nvPr>
        </p:nvGraphicFramePr>
        <p:xfrm>
          <a:off x="137683" y="2520320"/>
          <a:ext cx="2235579" cy="396240"/>
        </p:xfrm>
        <a:graphic>
          <a:graphicData uri="http://schemas.openxmlformats.org/drawingml/2006/table">
            <a:tbl>
              <a:tblPr firstRow="1" bandRow="1">
                <a:tableStyleId>{21E4AEA4-8DFA-4A89-87EB-49C32662AFE0}</a:tableStyleId>
              </a:tblPr>
              <a:tblGrid>
                <a:gridCol w="2235579"/>
              </a:tblGrid>
              <a:tr h="223825">
                <a:tc>
                  <a:txBody>
                    <a:bodyPr/>
                    <a:lstStyle/>
                    <a:p>
                      <a:pPr algn="ctr"/>
                      <a:r>
                        <a:rPr lang="es-MX" sz="1000" dirty="0" smtClean="0"/>
                        <a:t>Total condenados</a:t>
                      </a:r>
                      <a:r>
                        <a:rPr lang="es-MX" sz="1000" baseline="0" dirty="0" smtClean="0"/>
                        <a:t> por j</a:t>
                      </a:r>
                      <a:r>
                        <a:rPr lang="es-MX" sz="1000" dirty="0" smtClean="0"/>
                        <a:t>urisdicción de origen</a:t>
                      </a:r>
                      <a:endParaRPr lang="es-AR" sz="1000" dirty="0"/>
                    </a:p>
                  </a:txBody>
                  <a:tcPr anchor="ctr"/>
                </a:tc>
              </a:tr>
            </a:tbl>
          </a:graphicData>
        </a:graphic>
      </p:graphicFrame>
      <p:graphicFrame>
        <p:nvGraphicFramePr>
          <p:cNvPr id="24" name="23 Tabla"/>
          <p:cNvGraphicFramePr>
            <a:graphicFrameLocks noGrp="1"/>
          </p:cNvGraphicFramePr>
          <p:nvPr>
            <p:extLst>
              <p:ext uri="{D42A27DB-BD31-4B8C-83A1-F6EECF244321}">
                <p14:modId xmlns:p14="http://schemas.microsoft.com/office/powerpoint/2010/main" val="4110499832"/>
              </p:ext>
            </p:extLst>
          </p:nvPr>
        </p:nvGraphicFramePr>
        <p:xfrm>
          <a:off x="6443431" y="2445889"/>
          <a:ext cx="2119188" cy="548640"/>
        </p:xfrm>
        <a:graphic>
          <a:graphicData uri="http://schemas.openxmlformats.org/drawingml/2006/table">
            <a:tbl>
              <a:tblPr firstRow="1" bandRow="1">
                <a:tableStyleId>{5C22544A-7EE6-4342-B048-85BDC9FD1C3A}</a:tableStyleId>
              </a:tblPr>
              <a:tblGrid>
                <a:gridCol w="2119188"/>
              </a:tblGrid>
              <a:tr h="223825">
                <a:tc>
                  <a:txBody>
                    <a:bodyPr/>
                    <a:lstStyle/>
                    <a:p>
                      <a:pPr algn="ctr"/>
                      <a:r>
                        <a:rPr lang="es-MX" sz="1000" dirty="0" smtClean="0"/>
                        <a:t>Total personas encarceladas preventivamente por jurisdicción de origen</a:t>
                      </a:r>
                      <a:endParaRPr lang="es-AR" sz="1000" dirty="0"/>
                    </a:p>
                  </a:txBody>
                  <a:tcPr anchor="ctr"/>
                </a:tc>
              </a:tr>
            </a:tbl>
          </a:graphicData>
        </a:graphic>
      </p:graphicFrame>
      <p:sp>
        <p:nvSpPr>
          <p:cNvPr id="25" name="24 Flecha abajo"/>
          <p:cNvSpPr/>
          <p:nvPr/>
        </p:nvSpPr>
        <p:spPr>
          <a:xfrm rot="16200000">
            <a:off x="5597819" y="2604468"/>
            <a:ext cx="612910" cy="444616"/>
          </a:xfrm>
          <a:prstGeom prst="downArrow">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s-AR"/>
          </a:p>
        </p:txBody>
      </p:sp>
      <p:sp>
        <p:nvSpPr>
          <p:cNvPr id="32" name="31 CuadroTexto"/>
          <p:cNvSpPr txBox="1"/>
          <p:nvPr/>
        </p:nvSpPr>
        <p:spPr>
          <a:xfrm>
            <a:off x="6804248" y="4832964"/>
            <a:ext cx="1656184" cy="338554"/>
          </a:xfrm>
          <a:prstGeom prst="rect">
            <a:avLst/>
          </a:prstGeom>
          <a:noFill/>
        </p:spPr>
        <p:txBody>
          <a:bodyPr wrap="square" rtlCol="0">
            <a:spAutoFit/>
          </a:bodyPr>
          <a:lstStyle/>
          <a:p>
            <a:r>
              <a:rPr lang="es-MX" sz="800" dirty="0" smtClean="0"/>
              <a:t>Base: 5778 personas encarceladas preventivamente</a:t>
            </a:r>
            <a:endParaRPr lang="es-AR" sz="800" dirty="0"/>
          </a:p>
        </p:txBody>
      </p:sp>
      <p:sp>
        <p:nvSpPr>
          <p:cNvPr id="35" name="34 CuadroTexto"/>
          <p:cNvSpPr txBox="1"/>
          <p:nvPr/>
        </p:nvSpPr>
        <p:spPr>
          <a:xfrm>
            <a:off x="827584" y="4832964"/>
            <a:ext cx="1440160" cy="215444"/>
          </a:xfrm>
          <a:prstGeom prst="rect">
            <a:avLst/>
          </a:prstGeom>
          <a:noFill/>
        </p:spPr>
        <p:txBody>
          <a:bodyPr wrap="square" rtlCol="0">
            <a:spAutoFit/>
          </a:bodyPr>
          <a:lstStyle/>
          <a:p>
            <a:r>
              <a:rPr lang="es-MX" sz="800" dirty="0" smtClean="0"/>
              <a:t>Base: 4088 condenados</a:t>
            </a:r>
            <a:endParaRPr lang="es-AR" sz="800" dirty="0"/>
          </a:p>
        </p:txBody>
      </p:sp>
      <p:sp>
        <p:nvSpPr>
          <p:cNvPr id="43" name="42 CuadroTexto"/>
          <p:cNvSpPr txBox="1"/>
          <p:nvPr/>
        </p:nvSpPr>
        <p:spPr>
          <a:xfrm>
            <a:off x="3101134" y="1801899"/>
            <a:ext cx="2941205" cy="307777"/>
          </a:xfrm>
          <a:prstGeom prst="rect">
            <a:avLst/>
          </a:prstGeom>
          <a:noFill/>
        </p:spPr>
        <p:txBody>
          <a:bodyPr wrap="square" rtlCol="0">
            <a:spAutoFit/>
          </a:bodyPr>
          <a:lstStyle/>
          <a:p>
            <a:pPr algn="ctr"/>
            <a:r>
              <a:rPr lang="es-MX" sz="1400" dirty="0" smtClean="0"/>
              <a:t>Composición a Febrero 2014</a:t>
            </a:r>
          </a:p>
        </p:txBody>
      </p:sp>
      <p:cxnSp>
        <p:nvCxnSpPr>
          <p:cNvPr id="4" name="3 Conector recto"/>
          <p:cNvCxnSpPr/>
          <p:nvPr/>
        </p:nvCxnSpPr>
        <p:spPr>
          <a:xfrm>
            <a:off x="353707" y="4768577"/>
            <a:ext cx="8221206" cy="0"/>
          </a:xfrm>
          <a:prstGeom prst="line">
            <a:avLst/>
          </a:prstGeom>
        </p:spPr>
        <p:style>
          <a:lnRef idx="1">
            <a:schemeClr val="accent1"/>
          </a:lnRef>
          <a:fillRef idx="0">
            <a:schemeClr val="accent1"/>
          </a:fillRef>
          <a:effectRef idx="0">
            <a:schemeClr val="accent1"/>
          </a:effectRef>
          <a:fontRef idx="minor">
            <a:schemeClr val="tx1"/>
          </a:fontRef>
        </p:style>
      </p:cxnSp>
      <p:sp>
        <p:nvSpPr>
          <p:cNvPr id="28" name="1 Título"/>
          <p:cNvSpPr>
            <a:spLocks noGrp="1"/>
          </p:cNvSpPr>
          <p:nvPr>
            <p:ph type="title"/>
          </p:nvPr>
        </p:nvSpPr>
        <p:spPr>
          <a:xfrm>
            <a:off x="479675" y="125760"/>
            <a:ext cx="8229600" cy="1143000"/>
          </a:xfrm>
        </p:spPr>
        <p:txBody>
          <a:bodyPr>
            <a:normAutofit/>
          </a:bodyPr>
          <a:lstStyle/>
          <a:p>
            <a:r>
              <a:rPr lang="es-MX" sz="2800" dirty="0" smtClean="0"/>
              <a:t>Foco en situación procesal</a:t>
            </a:r>
            <a:endParaRPr lang="es-AR" sz="2800" dirty="0"/>
          </a:p>
        </p:txBody>
      </p:sp>
      <p:sp>
        <p:nvSpPr>
          <p:cNvPr id="21" name="20 CuadroTexto"/>
          <p:cNvSpPr txBox="1"/>
          <p:nvPr/>
        </p:nvSpPr>
        <p:spPr>
          <a:xfrm>
            <a:off x="51122" y="6161110"/>
            <a:ext cx="9143999" cy="646331"/>
          </a:xfrm>
          <a:prstGeom prst="rect">
            <a:avLst/>
          </a:prstGeom>
          <a:noFill/>
        </p:spPr>
        <p:txBody>
          <a:bodyPr wrap="square" rtlCol="0">
            <a:spAutoFit/>
          </a:bodyPr>
          <a:lstStyle/>
          <a:p>
            <a:r>
              <a:rPr lang="es-MX" b="1" dirty="0" smtClean="0">
                <a:solidFill>
                  <a:schemeClr val="bg1"/>
                </a:solidFill>
              </a:rPr>
              <a:t>Es mayor el peso de las personas dependientes de la Justicia Nacional entre los condenados/as. </a:t>
            </a:r>
          </a:p>
        </p:txBody>
      </p:sp>
    </p:spTree>
    <p:extLst>
      <p:ext uri="{BB962C8B-B14F-4D97-AF65-F5344CB8AC3E}">
        <p14:creationId xmlns:p14="http://schemas.microsoft.com/office/powerpoint/2010/main" val="26550401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3" name="112 Grupo"/>
          <p:cNvGrpSpPr/>
          <p:nvPr/>
        </p:nvGrpSpPr>
        <p:grpSpPr>
          <a:xfrm>
            <a:off x="2989867" y="785970"/>
            <a:ext cx="5470565" cy="5330671"/>
            <a:chOff x="2696141" y="560188"/>
            <a:chExt cx="5470565" cy="5330671"/>
          </a:xfrm>
        </p:grpSpPr>
        <p:pic>
          <p:nvPicPr>
            <p:cNvPr id="1026" name="Picture 2" descr="http://www.aefip.org/Fotos/Seccionales/mapa_argentin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1872" y="804509"/>
              <a:ext cx="2571750" cy="5086350"/>
            </a:xfrm>
            <a:prstGeom prst="rect">
              <a:avLst/>
            </a:prstGeom>
            <a:noFill/>
            <a:extLst>
              <a:ext uri="{909E8E84-426E-40DD-AFC4-6F175D3DCCD1}">
                <a14:hiddenFill xmlns:a14="http://schemas.microsoft.com/office/drawing/2010/main">
                  <a:solidFill>
                    <a:srgbClr val="FFFFFF"/>
                  </a:solidFill>
                </a14:hiddenFill>
              </a:ext>
            </a:extLst>
          </p:spPr>
        </p:pic>
        <p:sp>
          <p:nvSpPr>
            <p:cNvPr id="43" name="42 Rectángulo"/>
            <p:cNvSpPr/>
            <p:nvPr/>
          </p:nvSpPr>
          <p:spPr>
            <a:xfrm>
              <a:off x="6428236" y="2060848"/>
              <a:ext cx="1312116" cy="335741"/>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a:t>
              </a:r>
              <a:r>
                <a:rPr lang="es-MX" sz="600" dirty="0" err="1" smtClean="0">
                  <a:solidFill>
                    <a:schemeClr val="tx1">
                      <a:lumMod val="90000"/>
                      <a:lumOff val="10000"/>
                    </a:schemeClr>
                  </a:solidFill>
                </a:rPr>
                <a:t>Sta</a:t>
              </a:r>
              <a:r>
                <a:rPr lang="es-MX" sz="600" dirty="0" smtClean="0">
                  <a:solidFill>
                    <a:schemeClr val="tx1">
                      <a:lumMod val="90000"/>
                      <a:lumOff val="10000"/>
                    </a:schemeClr>
                  </a:solidFill>
                </a:rPr>
                <a:t> Rosa:</a:t>
              </a:r>
            </a:p>
            <a:p>
              <a:pPr algn="ctr"/>
              <a:r>
                <a:rPr lang="es-MX" sz="600" dirty="0" smtClean="0">
                  <a:solidFill>
                    <a:schemeClr val="tx1">
                      <a:lumMod val="90000"/>
                      <a:lumOff val="10000"/>
                    </a:schemeClr>
                  </a:solidFill>
                </a:rPr>
                <a:t>Colonia Penal U.4</a:t>
              </a:r>
            </a:p>
            <a:p>
              <a:pPr algn="ctr"/>
              <a:r>
                <a:rPr lang="es-MX" sz="600" dirty="0" smtClean="0">
                  <a:solidFill>
                    <a:schemeClr val="tx1">
                      <a:lumMod val="90000"/>
                      <a:lumOff val="10000"/>
                    </a:schemeClr>
                  </a:solidFill>
                </a:rPr>
                <a:t>Correccional mujeres U.13</a:t>
              </a:r>
              <a:endParaRPr lang="es-AR" sz="600" dirty="0">
                <a:solidFill>
                  <a:schemeClr val="tx1">
                    <a:lumMod val="90000"/>
                    <a:lumOff val="10000"/>
                  </a:schemeClr>
                </a:solidFill>
              </a:endParaRPr>
            </a:p>
          </p:txBody>
        </p:sp>
        <p:sp>
          <p:nvSpPr>
            <p:cNvPr id="44" name="43 Rectángulo"/>
            <p:cNvSpPr/>
            <p:nvPr/>
          </p:nvSpPr>
          <p:spPr>
            <a:xfrm>
              <a:off x="3498306" y="3711865"/>
              <a:ext cx="921920" cy="218351"/>
            </a:xfrm>
            <a:prstGeom prst="rect">
              <a:avLst/>
            </a:prstGeom>
            <a:solidFill>
              <a:srgbClr val="53AB9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-Gral. Roca:</a:t>
              </a:r>
            </a:p>
            <a:p>
              <a:pPr algn="ctr"/>
              <a:r>
                <a:rPr lang="es-MX" sz="600" dirty="0" smtClean="0"/>
                <a:t>Colonia penal U.5</a:t>
              </a:r>
              <a:endParaRPr lang="es-AR" sz="600" dirty="0"/>
            </a:p>
          </p:txBody>
        </p:sp>
        <p:sp>
          <p:nvSpPr>
            <p:cNvPr id="45" name="44 Rectángulo"/>
            <p:cNvSpPr/>
            <p:nvPr/>
          </p:nvSpPr>
          <p:spPr>
            <a:xfrm>
              <a:off x="5408690" y="4314786"/>
              <a:ext cx="694382" cy="218351"/>
            </a:xfrm>
            <a:prstGeom prst="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-Rawson: </a:t>
              </a:r>
              <a:r>
                <a:rPr lang="es-MX" sz="700" dirty="0"/>
                <a:t>U6</a:t>
              </a:r>
              <a:endParaRPr lang="es-AR" sz="700" dirty="0"/>
            </a:p>
          </p:txBody>
        </p:sp>
        <p:sp>
          <p:nvSpPr>
            <p:cNvPr id="46" name="45 Rectángulo"/>
            <p:cNvSpPr/>
            <p:nvPr/>
          </p:nvSpPr>
          <p:spPr>
            <a:xfrm>
              <a:off x="5699773" y="560188"/>
              <a:ext cx="1060182" cy="221105"/>
            </a:xfrm>
            <a:prstGeom prst="rect">
              <a:avLst/>
            </a:prstGeom>
            <a:solidFill>
              <a:srgbClr val="BF77A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Resistencia</a:t>
              </a:r>
            </a:p>
            <a:p>
              <a:pPr algn="ctr"/>
              <a:r>
                <a:rPr lang="es-MX" sz="600" dirty="0" smtClean="0"/>
                <a:t>Prisión regional U.7</a:t>
              </a:r>
              <a:endParaRPr lang="es-AR" sz="600" dirty="0"/>
            </a:p>
          </p:txBody>
        </p:sp>
        <p:sp>
          <p:nvSpPr>
            <p:cNvPr id="47" name="46 Rectángulo"/>
            <p:cNvSpPr/>
            <p:nvPr/>
          </p:nvSpPr>
          <p:spPr>
            <a:xfrm>
              <a:off x="4239200" y="930211"/>
              <a:ext cx="535596" cy="218351"/>
            </a:xfrm>
            <a:prstGeom prst="rect">
              <a:avLst/>
            </a:prstGeom>
            <a:solidFill>
              <a:schemeClr val="accent5">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p>
            <a:p>
              <a:pPr algn="ctr"/>
              <a:r>
                <a:rPr lang="es-MX" sz="600" dirty="0" smtClean="0"/>
                <a:t>U.22</a:t>
              </a:r>
              <a:endParaRPr lang="es-AR" sz="600" dirty="0"/>
            </a:p>
          </p:txBody>
        </p:sp>
        <p:sp>
          <p:nvSpPr>
            <p:cNvPr id="48" name="47 Rectángulo"/>
            <p:cNvSpPr/>
            <p:nvPr/>
          </p:nvSpPr>
          <p:spPr>
            <a:xfrm>
              <a:off x="3697729" y="3291450"/>
              <a:ext cx="740255" cy="218351"/>
            </a:xfrm>
            <a:prstGeom prst="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-Neuquén: U.9</a:t>
              </a:r>
              <a:endParaRPr lang="es-AR" sz="600" dirty="0">
                <a:solidFill>
                  <a:schemeClr val="tx1">
                    <a:lumMod val="90000"/>
                    <a:lumOff val="10000"/>
                  </a:schemeClr>
                </a:solidFill>
              </a:endParaRPr>
            </a:p>
          </p:txBody>
        </p:sp>
        <p:sp>
          <p:nvSpPr>
            <p:cNvPr id="49" name="48 Rectángulo"/>
            <p:cNvSpPr/>
            <p:nvPr/>
          </p:nvSpPr>
          <p:spPr>
            <a:xfrm>
              <a:off x="6555824" y="1171419"/>
              <a:ext cx="535596" cy="218351"/>
            </a:xfrm>
            <a:prstGeom prst="rect">
              <a:avLst/>
            </a:prstGeom>
            <a:solidFill>
              <a:srgbClr val="FFFF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Formosa: U.10</a:t>
              </a:r>
              <a:endParaRPr lang="es-AR" sz="600" dirty="0">
                <a:solidFill>
                  <a:schemeClr val="tx1">
                    <a:lumMod val="90000"/>
                    <a:lumOff val="10000"/>
                  </a:schemeClr>
                </a:solidFill>
              </a:endParaRPr>
            </a:p>
          </p:txBody>
        </p:sp>
        <p:sp>
          <p:nvSpPr>
            <p:cNvPr id="50" name="49 Rectángulo"/>
            <p:cNvSpPr/>
            <p:nvPr/>
          </p:nvSpPr>
          <p:spPr>
            <a:xfrm>
              <a:off x="6066761" y="826128"/>
              <a:ext cx="880862" cy="218351"/>
            </a:xfrm>
            <a:prstGeom prst="rect">
              <a:avLst/>
            </a:prstGeom>
            <a:solidFill>
              <a:srgbClr val="BF77A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 S. Peña:</a:t>
              </a:r>
            </a:p>
            <a:p>
              <a:pPr algn="ctr"/>
              <a:r>
                <a:rPr lang="es-MX" sz="600" dirty="0" smtClean="0"/>
                <a:t>Colonia penal  U.11</a:t>
              </a:r>
              <a:endParaRPr lang="es-AR" sz="600" dirty="0"/>
            </a:p>
          </p:txBody>
        </p:sp>
        <p:sp>
          <p:nvSpPr>
            <p:cNvPr id="51" name="50 Rectángulo"/>
            <p:cNvSpPr/>
            <p:nvPr/>
          </p:nvSpPr>
          <p:spPr>
            <a:xfrm>
              <a:off x="5364088" y="3969736"/>
              <a:ext cx="985991" cy="266896"/>
            </a:xfrm>
            <a:prstGeom prst="rect">
              <a:avLst/>
            </a:prstGeom>
            <a:solidFill>
              <a:srgbClr val="53AB9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-Viedma:</a:t>
              </a:r>
              <a:endParaRPr lang="es-MX" sz="600" dirty="0"/>
            </a:p>
            <a:p>
              <a:pPr algn="ctr"/>
              <a:r>
                <a:rPr lang="es-MX" sz="600" dirty="0" smtClean="0"/>
                <a:t>Colonia </a:t>
              </a:r>
              <a:r>
                <a:rPr lang="es-MX" sz="600" dirty="0"/>
                <a:t>penal  </a:t>
              </a:r>
              <a:r>
                <a:rPr lang="es-MX" sz="600" dirty="0" smtClean="0"/>
                <a:t>U.12</a:t>
              </a:r>
              <a:endParaRPr lang="es-MX" sz="600" dirty="0"/>
            </a:p>
          </p:txBody>
        </p:sp>
        <p:sp>
          <p:nvSpPr>
            <p:cNvPr id="53" name="52 Rectángulo"/>
            <p:cNvSpPr/>
            <p:nvPr/>
          </p:nvSpPr>
          <p:spPr>
            <a:xfrm>
              <a:off x="3659186" y="4155082"/>
              <a:ext cx="754857" cy="218351"/>
            </a:xfrm>
            <a:prstGeom prst="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a:t>
              </a:r>
              <a:r>
                <a:rPr lang="es-MX" sz="700" dirty="0" err="1" smtClean="0"/>
                <a:t>Esquel</a:t>
              </a:r>
              <a:r>
                <a:rPr lang="es-MX" sz="700" dirty="0" smtClean="0"/>
                <a:t>: U14</a:t>
              </a:r>
              <a:endParaRPr lang="es-AR" sz="700" dirty="0"/>
            </a:p>
          </p:txBody>
        </p:sp>
        <p:sp>
          <p:nvSpPr>
            <p:cNvPr id="54" name="53 Rectángulo"/>
            <p:cNvSpPr/>
            <p:nvPr/>
          </p:nvSpPr>
          <p:spPr>
            <a:xfrm>
              <a:off x="5390032" y="4880939"/>
              <a:ext cx="989404" cy="218351"/>
            </a:xfrm>
            <a:prstGeom prst="rect">
              <a:avLst/>
            </a:prstGeom>
            <a:solidFill>
              <a:srgbClr val="C86EB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 Gallegos: U15</a:t>
              </a:r>
              <a:endParaRPr lang="es-AR" sz="700" dirty="0"/>
            </a:p>
          </p:txBody>
        </p:sp>
        <p:sp>
          <p:nvSpPr>
            <p:cNvPr id="55" name="54 Rectángulo"/>
            <p:cNvSpPr/>
            <p:nvPr/>
          </p:nvSpPr>
          <p:spPr>
            <a:xfrm>
              <a:off x="2707561" y="1240496"/>
              <a:ext cx="1329053" cy="488575"/>
            </a:xfrm>
            <a:prstGeom prst="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p>
            <a:p>
              <a:pPr algn="ctr"/>
              <a:r>
                <a:rPr lang="es-MX" sz="600" dirty="0" smtClean="0"/>
                <a:t>CF NOA III (hombres y mujeres) </a:t>
              </a:r>
            </a:p>
            <a:p>
              <a:pPr algn="ctr"/>
              <a:r>
                <a:rPr lang="es-MX" sz="600" dirty="0" smtClean="0"/>
                <a:t>Instituto penitenciario U16</a:t>
              </a:r>
            </a:p>
            <a:p>
              <a:pPr algn="ctr"/>
              <a:r>
                <a:rPr lang="es-MX" sz="600" dirty="0" smtClean="0"/>
                <a:t>Cárcel Federal U23</a:t>
              </a:r>
              <a:endParaRPr lang="es-AR" sz="600" dirty="0"/>
            </a:p>
          </p:txBody>
        </p:sp>
        <p:sp>
          <p:nvSpPr>
            <p:cNvPr id="56" name="55 Rectángulo"/>
            <p:cNvSpPr/>
            <p:nvPr/>
          </p:nvSpPr>
          <p:spPr>
            <a:xfrm>
              <a:off x="6898843" y="1530747"/>
              <a:ext cx="760389" cy="209314"/>
            </a:xfrm>
            <a:prstGeom prst="rect">
              <a:avLst/>
            </a:prstGeom>
            <a:solidFill>
              <a:srgbClr val="C0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 Candelaria U.17</a:t>
              </a:r>
              <a:endParaRPr lang="es-AR" sz="600" dirty="0"/>
            </a:p>
          </p:txBody>
        </p:sp>
        <p:sp>
          <p:nvSpPr>
            <p:cNvPr id="59" name="58 Rectángulo"/>
            <p:cNvSpPr/>
            <p:nvPr/>
          </p:nvSpPr>
          <p:spPr>
            <a:xfrm>
              <a:off x="6617758" y="2790778"/>
              <a:ext cx="1548948" cy="503987"/>
            </a:xfrm>
            <a:prstGeom prst="rect">
              <a:avLst/>
            </a:prstGeom>
            <a:solidFill>
              <a:srgbClr val="FF993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-CABA:</a:t>
              </a:r>
            </a:p>
            <a:p>
              <a:pPr algn="ctr"/>
              <a:r>
                <a:rPr lang="es-MX" sz="600" dirty="0" smtClean="0"/>
                <a:t>CPFCABA</a:t>
              </a:r>
            </a:p>
            <a:p>
              <a:pPr algn="ctr"/>
              <a:r>
                <a:rPr lang="es-MX" sz="600" dirty="0"/>
                <a:t>Pre </a:t>
              </a:r>
              <a:r>
                <a:rPr lang="es-MX" sz="600" dirty="0" smtClean="0"/>
                <a:t>egreso U18</a:t>
              </a:r>
            </a:p>
            <a:p>
              <a:pPr algn="ctr"/>
              <a:r>
                <a:rPr lang="es-MX" sz="600" dirty="0" smtClean="0"/>
                <a:t>Enfermedades infecciosas U.21</a:t>
              </a:r>
            </a:p>
            <a:p>
              <a:pPr algn="ctr"/>
              <a:r>
                <a:rPr lang="es-MX" sz="600" dirty="0" smtClean="0"/>
                <a:t>Unidad de tránsito U.28</a:t>
              </a:r>
              <a:endParaRPr lang="es-AR" sz="600" dirty="0"/>
            </a:p>
          </p:txBody>
        </p:sp>
        <p:sp>
          <p:nvSpPr>
            <p:cNvPr id="63" name="62 Rectángulo"/>
            <p:cNvSpPr/>
            <p:nvPr/>
          </p:nvSpPr>
          <p:spPr>
            <a:xfrm>
              <a:off x="6127678" y="2490408"/>
              <a:ext cx="1264554" cy="218351"/>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-Gral</a:t>
              </a:r>
              <a:r>
                <a:rPr lang="es-MX" sz="600" dirty="0">
                  <a:solidFill>
                    <a:schemeClr val="tx1">
                      <a:lumMod val="90000"/>
                      <a:lumOff val="10000"/>
                    </a:schemeClr>
                  </a:solidFill>
                </a:rPr>
                <a:t>. Pico </a:t>
              </a:r>
              <a:r>
                <a:rPr lang="es-MX" sz="600" dirty="0" smtClean="0">
                  <a:solidFill>
                    <a:schemeClr val="tx1">
                      <a:lumMod val="90000"/>
                      <a:lumOff val="10000"/>
                    </a:schemeClr>
                  </a:solidFill>
                </a:rPr>
                <a:t>:</a:t>
              </a:r>
            </a:p>
            <a:p>
              <a:pPr algn="ctr"/>
              <a:r>
                <a:rPr lang="es-MX" sz="600" dirty="0" smtClean="0">
                  <a:solidFill>
                    <a:schemeClr val="tx1">
                      <a:lumMod val="90000"/>
                      <a:lumOff val="10000"/>
                    </a:schemeClr>
                  </a:solidFill>
                </a:rPr>
                <a:t>Correccional </a:t>
              </a:r>
              <a:r>
                <a:rPr lang="es-MX" sz="600" dirty="0">
                  <a:solidFill>
                    <a:schemeClr val="tx1">
                      <a:lumMod val="90000"/>
                      <a:lumOff val="10000"/>
                    </a:schemeClr>
                  </a:solidFill>
                </a:rPr>
                <a:t>abierto U.25</a:t>
              </a:r>
              <a:endParaRPr lang="es-AR" sz="600" dirty="0">
                <a:solidFill>
                  <a:schemeClr val="tx1">
                    <a:lumMod val="90000"/>
                    <a:lumOff val="10000"/>
                  </a:schemeClr>
                </a:solidFill>
              </a:endParaRPr>
            </a:p>
          </p:txBody>
        </p:sp>
        <p:sp>
          <p:nvSpPr>
            <p:cNvPr id="65" name="64 Rectángulo"/>
            <p:cNvSpPr/>
            <p:nvPr/>
          </p:nvSpPr>
          <p:spPr>
            <a:xfrm>
              <a:off x="6562716" y="3497908"/>
              <a:ext cx="920633" cy="474225"/>
            </a:xfrm>
            <a:prstGeom prst="rect">
              <a:avLst/>
            </a:prstGeom>
            <a:solidFill>
              <a:srgbClr val="FFB48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-Ezeiza:</a:t>
              </a:r>
            </a:p>
            <a:p>
              <a:pPr algn="ctr"/>
              <a:r>
                <a:rPr lang="es-MX" sz="600" dirty="0" smtClean="0">
                  <a:solidFill>
                    <a:schemeClr val="tx1">
                      <a:lumMod val="90000"/>
                      <a:lumOff val="10000"/>
                    </a:schemeClr>
                  </a:solidFill>
                </a:rPr>
                <a:t>CPF I y IV</a:t>
              </a:r>
            </a:p>
            <a:p>
              <a:pPr algn="ctr"/>
              <a:r>
                <a:rPr lang="es-MX" sz="600" dirty="0" smtClean="0">
                  <a:solidFill>
                    <a:schemeClr val="tx1">
                      <a:lumMod val="90000"/>
                      <a:lumOff val="10000"/>
                    </a:schemeClr>
                  </a:solidFill>
                </a:rPr>
                <a:t>Colonia Penal  U.19</a:t>
              </a:r>
            </a:p>
            <a:p>
              <a:pPr algn="ctr"/>
              <a:r>
                <a:rPr lang="es-MX" sz="600" dirty="0" smtClean="0">
                  <a:solidFill>
                    <a:schemeClr val="tx1">
                      <a:lumMod val="90000"/>
                      <a:lumOff val="10000"/>
                    </a:schemeClr>
                  </a:solidFill>
                </a:rPr>
                <a:t>CF Mujeres U.31</a:t>
              </a:r>
              <a:endParaRPr lang="es-AR" sz="600" dirty="0">
                <a:solidFill>
                  <a:schemeClr val="tx1">
                    <a:lumMod val="90000"/>
                    <a:lumOff val="10000"/>
                  </a:schemeClr>
                </a:solidFill>
              </a:endParaRPr>
            </a:p>
          </p:txBody>
        </p:sp>
        <p:sp>
          <p:nvSpPr>
            <p:cNvPr id="66" name="65 Rectángulo"/>
            <p:cNvSpPr/>
            <p:nvPr/>
          </p:nvSpPr>
          <p:spPr>
            <a:xfrm>
              <a:off x="3356296" y="1951672"/>
              <a:ext cx="1150702" cy="218351"/>
            </a:xfrm>
            <a:prstGeom prst="rect">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 Estero:</a:t>
              </a:r>
            </a:p>
            <a:p>
              <a:pPr algn="ctr"/>
              <a:r>
                <a:rPr lang="es-MX" sz="600" dirty="0" smtClean="0"/>
                <a:t>Instituto penal federal U.10</a:t>
              </a:r>
              <a:endParaRPr lang="es-AR" sz="600" dirty="0"/>
            </a:p>
          </p:txBody>
        </p:sp>
        <p:sp>
          <p:nvSpPr>
            <p:cNvPr id="68" name="67 Rectángulo"/>
            <p:cNvSpPr/>
            <p:nvPr/>
          </p:nvSpPr>
          <p:spPr>
            <a:xfrm>
              <a:off x="5652120" y="3546713"/>
              <a:ext cx="682055" cy="351544"/>
            </a:xfrm>
            <a:prstGeom prst="rect">
              <a:avLst/>
            </a:prstGeom>
            <a:solidFill>
              <a:srgbClr val="FFB48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a:solidFill>
                    <a:schemeClr val="tx1">
                      <a:lumMod val="90000"/>
                      <a:lumOff val="10000"/>
                    </a:schemeClr>
                  </a:solidFill>
                </a:rPr>
                <a:t>-Marcos </a:t>
              </a:r>
              <a:r>
                <a:rPr lang="es-MX" sz="600" dirty="0" smtClean="0">
                  <a:solidFill>
                    <a:schemeClr val="tx1">
                      <a:lumMod val="90000"/>
                      <a:lumOff val="10000"/>
                    </a:schemeClr>
                  </a:solidFill>
                </a:rPr>
                <a:t>Paz:</a:t>
              </a:r>
              <a:endParaRPr lang="es-MX" sz="600" dirty="0">
                <a:solidFill>
                  <a:schemeClr val="tx1">
                    <a:lumMod val="90000"/>
                    <a:lumOff val="10000"/>
                  </a:schemeClr>
                </a:solidFill>
              </a:endParaRPr>
            </a:p>
            <a:p>
              <a:pPr algn="ctr"/>
              <a:r>
                <a:rPr lang="es-MX" sz="600" dirty="0" smtClean="0">
                  <a:solidFill>
                    <a:schemeClr val="tx1">
                      <a:lumMod val="90000"/>
                      <a:lumOff val="10000"/>
                    </a:schemeClr>
                  </a:solidFill>
                </a:rPr>
                <a:t>CPF </a:t>
              </a:r>
              <a:r>
                <a:rPr lang="es-MX" sz="600" dirty="0">
                  <a:solidFill>
                    <a:schemeClr val="tx1">
                      <a:lumMod val="90000"/>
                      <a:lumOff val="10000"/>
                    </a:schemeClr>
                  </a:solidFill>
                </a:rPr>
                <a:t>II</a:t>
              </a:r>
            </a:p>
            <a:p>
              <a:pPr algn="ctr"/>
              <a:r>
                <a:rPr lang="es-MX" sz="600" dirty="0">
                  <a:solidFill>
                    <a:schemeClr val="tx1">
                      <a:lumMod val="90000"/>
                      <a:lumOff val="10000"/>
                    </a:schemeClr>
                  </a:solidFill>
                </a:rPr>
                <a:t>CF </a:t>
              </a:r>
              <a:r>
                <a:rPr lang="es-MX" sz="600" dirty="0" err="1" smtClean="0">
                  <a:solidFill>
                    <a:schemeClr val="tx1">
                      <a:lumMod val="90000"/>
                      <a:lumOff val="10000"/>
                    </a:schemeClr>
                  </a:solidFill>
                </a:rPr>
                <a:t>Jov</a:t>
              </a:r>
              <a:r>
                <a:rPr lang="es-MX" sz="600" dirty="0" smtClean="0">
                  <a:solidFill>
                    <a:schemeClr val="tx1">
                      <a:lumMod val="90000"/>
                      <a:lumOff val="10000"/>
                    </a:schemeClr>
                  </a:solidFill>
                </a:rPr>
                <a:t>. </a:t>
              </a:r>
              <a:r>
                <a:rPr lang="es-MX" sz="600" dirty="0">
                  <a:solidFill>
                    <a:schemeClr val="tx1">
                      <a:lumMod val="90000"/>
                      <a:lumOff val="10000"/>
                    </a:schemeClr>
                  </a:solidFill>
                </a:rPr>
                <a:t>Ad</a:t>
              </a:r>
              <a:endParaRPr lang="es-AR" sz="600" dirty="0">
                <a:solidFill>
                  <a:schemeClr val="tx1">
                    <a:lumMod val="90000"/>
                    <a:lumOff val="10000"/>
                  </a:schemeClr>
                </a:solidFill>
              </a:endParaRPr>
            </a:p>
          </p:txBody>
        </p:sp>
        <p:cxnSp>
          <p:nvCxnSpPr>
            <p:cNvPr id="69" name="68 Conector recto"/>
            <p:cNvCxnSpPr>
              <a:endCxn id="43" idx="1"/>
            </p:cNvCxnSpPr>
            <p:nvPr/>
          </p:nvCxnSpPr>
          <p:spPr>
            <a:xfrm flipV="1">
              <a:off x="5292080" y="2228719"/>
              <a:ext cx="1136156" cy="725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70 Conector recto"/>
            <p:cNvCxnSpPr/>
            <p:nvPr/>
          </p:nvCxnSpPr>
          <p:spPr>
            <a:xfrm>
              <a:off x="6156176" y="2942351"/>
              <a:ext cx="446520" cy="99253"/>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73 Conector recto"/>
            <p:cNvCxnSpPr>
              <a:endCxn id="49" idx="1"/>
            </p:cNvCxnSpPr>
            <p:nvPr/>
          </p:nvCxnSpPr>
          <p:spPr>
            <a:xfrm flipV="1">
              <a:off x="6066761" y="1280595"/>
              <a:ext cx="489063" cy="204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79 Conector recto"/>
            <p:cNvCxnSpPr>
              <a:endCxn id="65" idx="1"/>
            </p:cNvCxnSpPr>
            <p:nvPr/>
          </p:nvCxnSpPr>
          <p:spPr>
            <a:xfrm>
              <a:off x="5995560" y="3144138"/>
              <a:ext cx="567156" cy="590883"/>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83 Conector recto"/>
            <p:cNvCxnSpPr/>
            <p:nvPr/>
          </p:nvCxnSpPr>
          <p:spPr>
            <a:xfrm>
              <a:off x="5965249" y="3212976"/>
              <a:ext cx="27332" cy="317123"/>
            </a:xfrm>
            <a:prstGeom prst="line">
              <a:avLst/>
            </a:prstGeom>
          </p:spPr>
          <p:style>
            <a:lnRef idx="1">
              <a:schemeClr val="accent1"/>
            </a:lnRef>
            <a:fillRef idx="0">
              <a:schemeClr val="accent1"/>
            </a:fillRef>
            <a:effectRef idx="0">
              <a:schemeClr val="accent1"/>
            </a:effectRef>
            <a:fontRef idx="minor">
              <a:schemeClr val="tx1"/>
            </a:fontRef>
          </p:style>
        </p:cxnSp>
        <p:pic>
          <p:nvPicPr>
            <p:cNvPr id="1032"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7562112" y="2256377"/>
              <a:ext cx="97121" cy="199335"/>
            </a:xfrm>
            <a:prstGeom prst="rect">
              <a:avLst/>
            </a:prstGeom>
            <a:noFill/>
            <a:extLst>
              <a:ext uri="{909E8E84-426E-40DD-AFC4-6F175D3DCCD1}">
                <a14:hiddenFill xmlns:a14="http://schemas.microsoft.com/office/drawing/2010/main">
                  <a:solidFill>
                    <a:srgbClr val="FFFFFF"/>
                  </a:solidFill>
                </a14:hiddenFill>
              </a:ext>
            </a:extLst>
          </p:spPr>
        </p:pic>
        <p:pic>
          <p:nvPicPr>
            <p:cNvPr id="104"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7355199" y="3805729"/>
              <a:ext cx="97121" cy="199335"/>
            </a:xfrm>
            <a:prstGeom prst="rect">
              <a:avLst/>
            </a:prstGeom>
            <a:noFill/>
            <a:extLst>
              <a:ext uri="{909E8E84-426E-40DD-AFC4-6F175D3DCCD1}">
                <a14:hiddenFill xmlns:a14="http://schemas.microsoft.com/office/drawing/2010/main">
                  <a:solidFill>
                    <a:srgbClr val="FFFFFF"/>
                  </a:solidFill>
                </a14:hiddenFill>
              </a:ext>
            </a:extLst>
          </p:spPr>
        </p:pic>
        <p:cxnSp>
          <p:nvCxnSpPr>
            <p:cNvPr id="105" name="104 Conector recto"/>
            <p:cNvCxnSpPr>
              <a:endCxn id="63" idx="1"/>
            </p:cNvCxnSpPr>
            <p:nvPr/>
          </p:nvCxnSpPr>
          <p:spPr>
            <a:xfrm flipV="1">
              <a:off x="5187912" y="2599584"/>
              <a:ext cx="939766" cy="535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106 Conector recto"/>
            <p:cNvCxnSpPr>
              <a:endCxn id="44" idx="3"/>
            </p:cNvCxnSpPr>
            <p:nvPr/>
          </p:nvCxnSpPr>
          <p:spPr>
            <a:xfrm flipH="1">
              <a:off x="4420226" y="3590872"/>
              <a:ext cx="540729" cy="23016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flipH="1" flipV="1">
              <a:off x="4437986" y="3400625"/>
              <a:ext cx="252604" cy="1947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118 Conector recto"/>
            <p:cNvCxnSpPr/>
            <p:nvPr/>
          </p:nvCxnSpPr>
          <p:spPr>
            <a:xfrm flipH="1">
              <a:off x="4420226" y="4236632"/>
              <a:ext cx="2287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120 Conector recto"/>
            <p:cNvCxnSpPr>
              <a:stCxn id="54" idx="1"/>
            </p:cNvCxnSpPr>
            <p:nvPr/>
          </p:nvCxnSpPr>
          <p:spPr>
            <a:xfrm flipH="1" flipV="1">
              <a:off x="5019174" y="4959310"/>
              <a:ext cx="370858" cy="308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flipH="1" flipV="1">
              <a:off x="5090759" y="4314786"/>
              <a:ext cx="273882" cy="781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124 Conector recto"/>
            <p:cNvCxnSpPr/>
            <p:nvPr/>
          </p:nvCxnSpPr>
          <p:spPr>
            <a:xfrm>
              <a:off x="5537747" y="3735021"/>
              <a:ext cx="0" cy="220445"/>
            </a:xfrm>
            <a:prstGeom prst="line">
              <a:avLst/>
            </a:prstGeom>
          </p:spPr>
          <p:style>
            <a:lnRef idx="1">
              <a:schemeClr val="accent1"/>
            </a:lnRef>
            <a:fillRef idx="0">
              <a:schemeClr val="accent1"/>
            </a:fillRef>
            <a:effectRef idx="0">
              <a:schemeClr val="accent1"/>
            </a:effectRef>
            <a:fontRef idx="minor">
              <a:schemeClr val="tx1"/>
            </a:fontRef>
          </p:style>
        </p:cxnSp>
        <p:pic>
          <p:nvPicPr>
            <p:cNvPr id="129"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2696141" y="1389770"/>
              <a:ext cx="97121" cy="199335"/>
            </a:xfrm>
            <a:prstGeom prst="rect">
              <a:avLst/>
            </a:prstGeom>
            <a:noFill/>
            <a:extLst>
              <a:ext uri="{909E8E84-426E-40DD-AFC4-6F175D3DCCD1}">
                <a14:hiddenFill xmlns:a14="http://schemas.microsoft.com/office/drawing/2010/main">
                  <a:solidFill>
                    <a:srgbClr val="FFFFFF"/>
                  </a:solidFill>
                </a14:hiddenFill>
              </a:ext>
            </a:extLst>
          </p:spPr>
        </p:pic>
        <p:cxnSp>
          <p:nvCxnSpPr>
            <p:cNvPr id="130" name="129 Conector recto"/>
            <p:cNvCxnSpPr>
              <a:stCxn id="55" idx="3"/>
            </p:cNvCxnSpPr>
            <p:nvPr/>
          </p:nvCxnSpPr>
          <p:spPr>
            <a:xfrm flipV="1">
              <a:off x="4036614" y="1423381"/>
              <a:ext cx="1054145" cy="61403"/>
            </a:xfrm>
            <a:prstGeom prst="line">
              <a:avLst/>
            </a:prstGeom>
          </p:spPr>
          <p:style>
            <a:lnRef idx="1">
              <a:schemeClr val="accent1"/>
            </a:lnRef>
            <a:fillRef idx="0">
              <a:schemeClr val="accent1"/>
            </a:fillRef>
            <a:effectRef idx="0">
              <a:schemeClr val="accent1"/>
            </a:effectRef>
            <a:fontRef idx="minor">
              <a:schemeClr val="tx1"/>
            </a:fontRef>
          </p:style>
        </p:cxnSp>
        <p:pic>
          <p:nvPicPr>
            <p:cNvPr id="134"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4249978" y="988189"/>
              <a:ext cx="97121" cy="199335"/>
            </a:xfrm>
            <a:prstGeom prst="rect">
              <a:avLst/>
            </a:prstGeom>
            <a:noFill/>
            <a:extLst>
              <a:ext uri="{909E8E84-426E-40DD-AFC4-6F175D3DCCD1}">
                <a14:hiddenFill xmlns:a14="http://schemas.microsoft.com/office/drawing/2010/main">
                  <a:solidFill>
                    <a:srgbClr val="FFFFFF"/>
                  </a:solidFill>
                </a14:hiddenFill>
              </a:ext>
            </a:extLst>
          </p:spPr>
        </p:pic>
        <p:cxnSp>
          <p:nvCxnSpPr>
            <p:cNvPr id="135" name="134 Conector recto"/>
            <p:cNvCxnSpPr>
              <a:stCxn id="66" idx="3"/>
            </p:cNvCxnSpPr>
            <p:nvPr/>
          </p:nvCxnSpPr>
          <p:spPr>
            <a:xfrm flipV="1">
              <a:off x="4506998" y="1844824"/>
              <a:ext cx="907915"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137 Conector recto"/>
            <p:cNvCxnSpPr>
              <a:endCxn id="56" idx="1"/>
            </p:cNvCxnSpPr>
            <p:nvPr/>
          </p:nvCxnSpPr>
          <p:spPr>
            <a:xfrm flipV="1">
              <a:off x="6617758" y="1635404"/>
              <a:ext cx="281085" cy="118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143 Conector recto"/>
            <p:cNvCxnSpPr/>
            <p:nvPr/>
          </p:nvCxnSpPr>
          <p:spPr>
            <a:xfrm flipV="1">
              <a:off x="5755881" y="1039386"/>
              <a:ext cx="473983" cy="4453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146 Conector recto"/>
            <p:cNvCxnSpPr/>
            <p:nvPr/>
          </p:nvCxnSpPr>
          <p:spPr>
            <a:xfrm flipV="1">
              <a:off x="5615626" y="804509"/>
              <a:ext cx="451135" cy="6188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150 Conector recto"/>
            <p:cNvCxnSpPr>
              <a:stCxn id="47" idx="3"/>
            </p:cNvCxnSpPr>
            <p:nvPr/>
          </p:nvCxnSpPr>
          <p:spPr>
            <a:xfrm>
              <a:off x="4774796" y="1039387"/>
              <a:ext cx="315963" cy="132032"/>
            </a:xfrm>
            <a:prstGeom prst="line">
              <a:avLst/>
            </a:prstGeom>
          </p:spPr>
          <p:style>
            <a:lnRef idx="1">
              <a:schemeClr val="accent1"/>
            </a:lnRef>
            <a:fillRef idx="0">
              <a:schemeClr val="accent1"/>
            </a:fillRef>
            <a:effectRef idx="0">
              <a:schemeClr val="accent1"/>
            </a:effectRef>
            <a:fontRef idx="minor">
              <a:schemeClr val="tx1"/>
            </a:fontRef>
          </p:style>
        </p:cxnSp>
      </p:grpSp>
      <p:sp>
        <p:nvSpPr>
          <p:cNvPr id="52" name="51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67544" y="53752"/>
            <a:ext cx="8229600" cy="1143000"/>
          </a:xfrm>
        </p:spPr>
        <p:txBody>
          <a:bodyPr>
            <a:normAutofit/>
          </a:bodyPr>
          <a:lstStyle/>
          <a:p>
            <a:r>
              <a:rPr lang="es-MX" sz="2800" dirty="0" smtClean="0"/>
              <a:t>Establecimientos penitenciarios</a:t>
            </a:r>
            <a:endParaRPr lang="es-AR" sz="2800" dirty="0"/>
          </a:p>
        </p:txBody>
      </p:sp>
      <p:sp>
        <p:nvSpPr>
          <p:cNvPr id="14" name="1 Título"/>
          <p:cNvSpPr txBox="1">
            <a:spLocks/>
          </p:cNvSpPr>
          <p:nvPr/>
        </p:nvSpPr>
        <p:spPr>
          <a:xfrm>
            <a:off x="457200" y="6153894"/>
            <a:ext cx="8229600" cy="5715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endParaRPr lang="es-AR" sz="1800" dirty="0"/>
          </a:p>
        </p:txBody>
      </p:sp>
      <p:sp>
        <p:nvSpPr>
          <p:cNvPr id="77" name="76 Rectángulo"/>
          <p:cNvSpPr/>
          <p:nvPr/>
        </p:nvSpPr>
        <p:spPr>
          <a:xfrm>
            <a:off x="35496" y="2609617"/>
            <a:ext cx="3684528" cy="1323439"/>
          </a:xfrm>
          <a:prstGeom prst="rect">
            <a:avLst/>
          </a:prstGeom>
        </p:spPr>
        <p:txBody>
          <a:bodyPr wrap="square">
            <a:spAutoFit/>
          </a:bodyPr>
          <a:lstStyle/>
          <a:p>
            <a:r>
              <a:rPr lang="es-AR" sz="1600" b="1" dirty="0"/>
              <a:t>El  </a:t>
            </a:r>
            <a:r>
              <a:rPr lang="es-AR" sz="1600" b="1" dirty="0" smtClean="0"/>
              <a:t>Servicio Penitenciario </a:t>
            </a:r>
            <a:r>
              <a:rPr lang="es-AR" sz="1600" b="1" dirty="0"/>
              <a:t>Federal </a:t>
            </a:r>
            <a:r>
              <a:rPr lang="es-AR" sz="1600" b="1" dirty="0" smtClean="0"/>
              <a:t>(SPF) se </a:t>
            </a:r>
            <a:r>
              <a:rPr lang="es-AR" sz="1600" b="1" dirty="0"/>
              <a:t>compone de </a:t>
            </a:r>
            <a:r>
              <a:rPr lang="es-AR" sz="1600" b="1" dirty="0" smtClean="0"/>
              <a:t>28 cárceles y 10 alcaidías </a:t>
            </a:r>
            <a:r>
              <a:rPr lang="es-AR" sz="1600" b="1" dirty="0"/>
              <a:t>distribuidas en todo el territorio </a:t>
            </a:r>
            <a:r>
              <a:rPr lang="es-AR" sz="1600" b="1" dirty="0" smtClean="0"/>
              <a:t>nacional.</a:t>
            </a:r>
          </a:p>
          <a:p>
            <a:endParaRPr lang="es-AR" sz="1600" b="1" dirty="0" smtClean="0"/>
          </a:p>
        </p:txBody>
      </p:sp>
      <p:sp>
        <p:nvSpPr>
          <p:cNvPr id="1029" name="AutoShape 4" descr="data:image/jpeg;base64,/9j/4AAQSkZJRgABAQAAAQABAAD/2wCEAAkGBg4GEBAIBxIVFREWEBQPDxEYEw8XFRcZFBwVFRQRGRUYHCYgGBkvGRIUHzAgIygpLC0sFR8yNTAqNSYrLCkBCQoKDgwOGQ8NFCkYFBgvNSkpKSkpKSkpKSkpNTUpKSkpKSkpKSkpKSkpKSkpKSkpKSkpKSkpKSkpKSkpKSkpKf/AABEIANQA7gMBIgACEQEDEQH/xAAcAAEBAQACAwEAAAAAAAAAAAAABwYFCAEDBAL/xABCEAABAwEDBgkKBQIHAAAAAAAAAQIDBAUHEQYSIXJzsSIxMjRRYXGRwggTFBU1QYGhorIzYoKSs6PSF0JDUlSD4v/EABoBAQACAwEAAAAAAAAAAAAAAAABBQMEBgL/xAAbEQEAAwEBAQEAAAAAAAAAAAAAAQQzArGBEf/aAAwDAQACEQMRAD8AuIAAAAADwq5ulTH2xe1Y9jOWCSdZHIuDkiar0RejOTg9ygbEGNsi9yx7XckLZljcq4IkrVYiqvuzuLvU2LXI5Ec3Si6UUDyAAAAAAADAXscil1pNzCclGvY5FLrSbmE5OloYc/fVPa1lTrqubT7fwtNuYi6rm0+38LTblJc36WVfOAAGqzAAAAAAAAAAAAAAAAAAAil9GXsjpVycs16tY1E9KciqiuVdKRY/7URUx6VXqJIctlfI6W0K103K9Klx/cqJ8sDiQkKvcxl5JBM3J20Xq6J+KUyqqqrHJp82i/7VRFwT3L2koORybkdFWUj4OUlTEre3PaEu2oADyAAAAAMBexyKXWk3MJyUa9jkUutJuYTk6Whhz99U9rWVOuq5tPt/C025iLqubT7fwtNuUlzfpZV84AAarMAAAAAAAAAAAAAAAAAHz1VowUOmrlYzWexu9QIRfPkfJZNW62oGqsE6or1TiZJxOavRjhii9pODtbWW3ZdoMdTVlRTPjcma9jpYVRUX3KiqTa2LrLCrHLLZloMgRdOZ52CRqdSYuRUTtVQlGyh3N5HyW1WMtadqpTwOz0cvE6ROQxOnDlL2J0mgsi6uwqRySWlaLJkTTmJLBG1epcHKqp2KhSaG2LLs2NtLRT0zI2pmsY2WFEROzEDmgeqnq46tM+me16dLXNcneh7QgAAAAAYC9jkUutJuYTko17HIpdaTcwnJ0tDDn76p7WsqddVzafb+FptzEXVc2n2/habcpLm/Syr5wAA1WYAAAAAAAAAAAAAADH3q5ROycs2WSnXCWVUp4l96Z+Oc5OtGo4DF3kXwSQyPsnJl2GaqtlqUwVcU0KyPo1u7pJDU1MlY5ZapznuXSrnKrl71PWA9PGCDBDyAPGCDBDyAPps61J7Iek9nSvjci4orHK3dxlnu6vh9bPZZWUeDZVwbFOmCNevua9OJrutNC9RDwi4aUA7jAxt1OU7sprPY+qXGaJywSr73ZqIrHr1q1U+KKbIPIAAMBexyKXWk3MJyUa9jkUutJuYTk6Whhz99U9rWVOuq5tPt/C025iLqubT7fwtNuUlzfpZV84AAarMAAAAAAAAAAAAABDr/AC2vSKmnsli6Io1men5pNCfS36i4KuGlTqnllbHr+vqrQxxa6VyM1G8FnyaneEw4iKJZnNjjTFyqjWp0quhE71KDb9zVRk9Sy2rV1MWbGzPVqMkxVdCIxF4scVRDibq7G9dWrTMcmLI1Wof/ANelv1ZpSr+bX9FoobOYumabOdqxJiv1OaBCAAEgAAotg3L1GUNLDalLVRI2RiPa1WSYp7laq9KKioT6ogdSvfBKmDmuVjk62rgu4utw9semUMtnPXTDMqt1ZeEn1I/vJxe5Y3qe1Z1amDJsKln6+X9bXd4Q564W2vRKyey3rwZos9ifni/8uX9pdjqdkra62DW01opxMmartVeC9P2qp2wY5Hojm6UVMUXtBLyAAhgL2ORS60m5hOSjXscil1pNzCcnS0MOfvqntayp11XNp9v4Wm3MRdVzafb+Fptykub9LKvnAADVZgAAAAAAAAAAAABm7xba9Q2ZVVTVwcsaxR60nATeq/A6ulmv/trBtLY7F41dUyJ1JwI/mr1+BGQmFouAsXMjqrYenKc2njXqbwn/ADVqfAy99tsesbTWlavBgibF+p3Df9zU/SWDISzG5M2VTRTaM2Hz8y9b8ZHY9/yOtdtWk62Kme0JOOSV8v7lVUTuwA+MABIAAKDchbHq60vRHrwZ4nR/qZw2/JHJ8TWX/WN56CmtZiaY3rC9fyyaW/U1e8j9i2k6x6mC0I+OOVkn7VRVTuxOzGWVmNynsyop4tOfB5yJfzNwkjXvRO8IdWjs7dnbXr2y6Wd64vazzEmtFwcfiiNX4nWIsPk/2zgtXY719zamNPof4ASsoACGAvY5FLrSbmE5KNexyKXWk3MJydLQw5++qe1rKnXVc2n2/habcxF1XNp9v4Wm3KS5v0sq+cAANVmAAAAAAAAAAAAAHWK822vXlqVUzVxYx/o8fRhFwVX92cpx+Rtj+v6+ls/DFrpmq/Ubwn/S1e8+K2bPlsmomo65FSRkjkfj79K8LrRePHrKZcNk6+Wea3JmrmMYsMLl97nYZ6p04NTD9QS396tr+prKqXMXB0jUp2f9mhfpzjrQWDygLYxWksli8SOqJE7eAzxkfBAAAkAAA7L3VWx65sqmc9cXRtWnf2x6E+nNX4nWgsHk/wBr4Oq7JevGjahidnAfvYESnuXdjeoLRq6JEwakqvj1ZOG35Ow+B7ruba9RWnS1LlwYsnmZNWXgL81Rfgbm/vJ5ySQW5C3Fqs8xMqJxKiqsar2ork+BLLJoZbTnio6JFdI+RrWInHjjx9icfwA7eA/MTVY1Gu0qiIiqfoIYC9jkUutJuYTko17HIpdaTcwnJ0tDDn76p7WsqddVzafb+FptzEXVc2n2/habcpLm/Syr5wAA1WYAAAAAAAAAAAAAcZamTVFbapJadPFK5OJzmNVezHjw6j76emZRsbBTNaxjUwa1qIjUToRE4j2HH5QWoliUtRaD/wDThfInaiLmp34J8QOuV51r+ubUqpmri1j/ADDOyLgr9WcZY/UkizKski4qqq5y9KrpVe8/IegAAAAANRdnbHqW1KWZy4Nc/wAw/sl4P3K1fgZc8sesao+PQqKjmr1ppQDuDUU7KtjoKlqOY5MHNciK1U6FReM4+yslqCxHLLZlPFG5eNzWIjuzHjROo/eTlqpbdJTWgz/UhY9e1U4Sd+JyIeQAAYC9jkUutJuYTko17HIpdaTcwnJ0tDDn76p7WsqddVzafb+FptzEXVc2n2/habcpLm/Syr5wAA1WYAAAAAAAAAAAAACdX5Wv6BZzaJi8KeZrP0s4bvmje8opk8tbu4Mt3xSV00rEja5rWs83hwlRVcuci6dCJ8AOsoLr/gDQf8io/o/2HC5ZXOUeTdDUWpTTTOfG1HNa7zWauLmt04NRf8wSkgBt7rMi6bLSaop7TWREjia9uY5rVxVcFxxaoSxAN1epkRS5FSU0VmLIqSMe5+e5ruSrUTDBqdJhQAK1kVc/R5TUMFq1M0zXyI5XNb5rNTNc5ujFqrxNOc/wBs//AJFR/R/sCH0XF2x6dZ76F68KCZzUT8snDb888pBksi7uoMiHyzUM0r/OMRrmv83hwVxRyZrU06V7zWh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wAah2cu9hJCt+UH+NQ7OXewkgHZe6X2PR6sn8khrzIXS+x6PVk/kkNeEAAAAADAXscil1pNzCclGvY5FLrSbmE5OloYc/fVPa1lTrqubT7fwtNuYi6rm0+38LTblJc36WVfOAAGqzAAAAAAAAAAAAAAAABwGXllSW3ZtZQ0iYyOiXMb0q1Ueje1c3D4nPgDp09ixqrHoqKi4KipgqKnGip7lLHcDY8sXpVqyNVI3IyGNVTlK1Vc5U6UTQmJS6/JCzrTk9KrqWF8nGr3RtVV7V9/xOUhhbTtSKFqNaiYNaiIiInQiJxBP6kt/wBZEs7KW04mqscefFKqf5c/NVrl6sWqmPYRdrVcqNamKquCJ716juFLE2dqxyojmqmDmqiKiovuVF4ziqLI+zrOk9Ko6WFkmOKPSNiKnWnR8APlu9sqSxbMo6KrTCRIs57feivVz81etM7D4GiACAAAAABgL2ORS60m5hOSjXscil1pNzCcnS0MOfvqntayp11XNp9v4Wm3MRdVzafb+Fptykub9LKvnAADVZgAAAAAAAAAAAAAAAAAAAAAAAAAAAAAAAGAvY5FLrSbmE5AOloYc/fVPa1lTrqubT7fwtNuAUlzfpZV84AAarMAAAAAAAAAAAAAP//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a:p>
        </p:txBody>
      </p:sp>
      <p:sp>
        <p:nvSpPr>
          <p:cNvPr id="1030" name="AutoShape 6" descr="data:image/jpeg;base64,/9j/4AAQSkZJRgABAQAAAQABAAD/2wCEAAkGBg4GEBAIBxIVFREWEBQPDxEYEw8XFRcZFBwVFRQRGRUYHCYgGBkvGRIUHzAgIygpLC0sFR8yNTAqNSYrLCkBCQoKDgwOGQ8NFCkYFBgvNSkpKSkpKSkpKSkpNTUpKSkpKSkpKSkpKSkpKSkpKSkpKSkpKSkpKSkpKSkpKSkpKf/AABEIANQA7gMBIgACEQEDEQH/xAAcAAEBAQACAwEAAAAAAAAAAAAABwYFCAEDBAL/xABCEAABAwEDBgkKBQIHAAAAAAAAAQIDBAUHEQYSIXJzsSIxMjRRYXGRwggTFBU1QYGhorIzYoKSs6PSF0JDUlSD4v/EABoBAQACAwEAAAAAAAAAAAAAAAABBQMEBgL/xAAbEQEAAwEBAQEAAAAAAAAAAAAAAQQzArGBEf/aAAwDAQACEQMRAD8AuIAAAAADwq5ulTH2xe1Y9jOWCSdZHIuDkiar0RejOTg9ygbEGNsi9yx7XckLZljcq4IkrVYiqvuzuLvU2LXI5Ec3Si6UUDyAAAAAAADAXscil1pNzCclGvY5FLrSbmE5OloYc/fVPa1lTrqubT7fwtNuYi6rm0+38LTblJc36WVfOAAGqzAAAAAAAAAAAAAAAAAAAil9GXsjpVycs16tY1E9KciqiuVdKRY/7URUx6VXqJIctlfI6W0K103K9Klx/cqJ8sDiQkKvcxl5JBM3J20Xq6J+KUyqqqrHJp82i/7VRFwT3L2koORybkdFWUj4OUlTEre3PaEu2oADyAAAAAMBexyKXWk3MJyUa9jkUutJuYTk6Whhz99U9rWVOuq5tPt/C025iLqubT7fwtNuUlzfpZV84AAarMAAAAAAAAAAAAAAAAAHz1VowUOmrlYzWexu9QIRfPkfJZNW62oGqsE6or1TiZJxOavRjhii9pODtbWW3ZdoMdTVlRTPjcma9jpYVRUX3KiqTa2LrLCrHLLZloMgRdOZ52CRqdSYuRUTtVQlGyh3N5HyW1WMtadqpTwOz0cvE6ROQxOnDlL2J0mgsi6uwqRySWlaLJkTTmJLBG1epcHKqp2KhSaG2LLs2NtLRT0zI2pmsY2WFEROzEDmgeqnq46tM+me16dLXNcneh7QgAAAAAYC9jkUutJuYTko17HIpdaTcwnJ0tDDn76p7WsqddVzafb+FptzEXVc2n2/habcpLm/Syr5wAA1WYAAAAAAAAAAAAAADH3q5ROycs2WSnXCWVUp4l96Z+Oc5OtGo4DF3kXwSQyPsnJl2GaqtlqUwVcU0KyPo1u7pJDU1MlY5ZapznuXSrnKrl71PWA9PGCDBDyAPGCDBDyAPps61J7Iek9nSvjci4orHK3dxlnu6vh9bPZZWUeDZVwbFOmCNevua9OJrutNC9RDwi4aUA7jAxt1OU7sprPY+qXGaJywSr73ZqIrHr1q1U+KKbIPIAAMBexyKXWk3MJyUa9jkUutJuYTk6Whhz99U9rWVOuq5tPt/C025iLqubT7fwtNuUlzfpZV84AAarMAAAAAAAAAAAAABDr/AC2vSKmnsli6Io1men5pNCfS36i4KuGlTqnllbHr+vqrQxxa6VyM1G8FnyaneEw4iKJZnNjjTFyqjWp0quhE71KDb9zVRk9Sy2rV1MWbGzPVqMkxVdCIxF4scVRDibq7G9dWrTMcmLI1Wof/ANelv1ZpSr+bX9FoobOYumabOdqxJiv1OaBCAAEgAAotg3L1GUNLDalLVRI2RiPa1WSYp7laq9KKioT6ogdSvfBKmDmuVjk62rgu4utw9semUMtnPXTDMqt1ZeEn1I/vJxe5Y3qe1Z1amDJsKln6+X9bXd4Q564W2vRKyey3rwZos9ifni/8uX9pdjqdkra62DW01opxMmartVeC9P2qp2wY5Hojm6UVMUXtBLyAAhgL2ORS60m5hOSjXscil1pNzCcnS0MOfvqntayp11XNp9v4Wm3MRdVzafb+Fptykub9LKvnAADVZgAAAAAAAAAAAABm7xba9Q2ZVVTVwcsaxR60nATeq/A6ulmv/trBtLY7F41dUyJ1JwI/mr1+BGQmFouAsXMjqrYenKc2njXqbwn/ADVqfAy99tsesbTWlavBgibF+p3Df9zU/SWDISzG5M2VTRTaM2Hz8y9b8ZHY9/yOtdtWk62Kme0JOOSV8v7lVUTuwA+MABIAAKDchbHq60vRHrwZ4nR/qZw2/JHJ8TWX/WN56CmtZiaY3rC9fyyaW/U1e8j9i2k6x6mC0I+OOVkn7VRVTuxOzGWVmNynsyop4tOfB5yJfzNwkjXvRO8IdWjs7dnbXr2y6Wd64vazzEmtFwcfiiNX4nWIsPk/2zgtXY719zamNPof4ASsoACGAvY5FLrSbmE5KNexyKXWk3MJydLQw5++qe1rKnXVc2n2/habcxF1XNp9v4Wm3KS5v0sq+cAANVmAAAAAAAAAAAAAHWK822vXlqVUzVxYx/o8fRhFwVX92cpx+Rtj+v6+ls/DFrpmq/Ubwn/S1e8+K2bPlsmomo65FSRkjkfj79K8LrRePHrKZcNk6+Wea3JmrmMYsMLl97nYZ6p04NTD9QS396tr+prKqXMXB0jUp2f9mhfpzjrQWDygLYxWksli8SOqJE7eAzxkfBAAAkAAA7L3VWx65sqmc9cXRtWnf2x6E+nNX4nWgsHk/wBr4Oq7JevGjahidnAfvYESnuXdjeoLRq6JEwakqvj1ZOG35Ow+B7ruba9RWnS1LlwYsnmZNWXgL81Rfgbm/vJ5ySQW5C3Fqs8xMqJxKiqsar2ork+BLLJoZbTnio6JFdI+RrWInHjjx9icfwA7eA/MTVY1Gu0qiIiqfoIYC9jkUutJuYTko17HIpdaTcwnJ0tDDn76p7WsqddVzafb+FptzEXVc2n2/habcpLm/Syr5wAA1WYAAAAAAAAAAAAAcZamTVFbapJadPFK5OJzmNVezHjw6j76emZRsbBTNaxjUwa1qIjUToRE4j2HH5QWoliUtRaD/wDThfInaiLmp34J8QOuV51r+ubUqpmri1j/ADDOyLgr9WcZY/UkizKski4qqq5y9KrpVe8/IegAAAAANRdnbHqW1KWZy4Nc/wAw/sl4P3K1fgZc8sesao+PQqKjmr1ppQDuDUU7KtjoKlqOY5MHNciK1U6FReM4+yslqCxHLLZlPFG5eNzWIjuzHjROo/eTlqpbdJTWgz/UhY9e1U4Sd+JyIeQAAYC9jkUutJuYTko17HIpdaTcwnJ0tDDn76p7WsqddVzafb+FptzEXVc2n2/habcpLm/Syr5wAA1WYAAAAAAAAAAAAACdX5Wv6BZzaJi8KeZrP0s4bvmje8opk8tbu4Mt3xSV00rEja5rWs83hwlRVcuci6dCJ8AOsoLr/gDQf8io/o/2HC5ZXOUeTdDUWpTTTOfG1HNa7zWauLmt04NRf8wSkgBt7rMi6bLSaop7TWREjia9uY5rVxVcFxxaoSxAN1epkRS5FSU0VmLIqSMe5+e5ruSrUTDBqdJhQAK1kVc/R5TUMFq1M0zXyI5XNb5rNTNc5ujFqrxNOc/wBs//AJFR/R/sCH0XF2x6dZ76F68KCZzUT8snDb888pBksi7uoMiHyzUM0r/OMRrmv83hwVxRyZrU06V7zWh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wAah2cu9hJCt+UH+NQ7OXewkgHZe6X2PR6sn8khrzIXS+x6PVk/kkNeEAAAAADAXscil1pNzCclGvY5FLrSbmE5OloYc/fVPa1lTrqubT7fwtNuYi6rm0+38LTblJc36WVfOAAGqzAAAAAAAAAAAAAAAABwGXllSW3ZtZQ0iYyOiXMb0q1Ueje1c3D4nPgDp09ixqrHoqKi4KipgqKnGip7lLHcDY8sXpVqyNVI3IyGNVTlK1Vc5U6UTQmJS6/JCzrTk9KrqWF8nGr3RtVV7V9/xOUhhbTtSKFqNaiYNaiIiInQiJxBP6kt/wBZEs7KW04mqscefFKqf5c/NVrl6sWqmPYRdrVcqNamKquCJ716juFLE2dqxyojmqmDmqiKiovuVF4ziqLI+zrOk9Ko6WFkmOKPSNiKnWnR8APlu9sqSxbMo6KrTCRIs57feivVz81etM7D4GiACAAAAABgL2ORS60m5hOSjXscil1pNzCcnS0MOfvqntayp11XNp9v4Wm3MRdVzafb+Fptykub9LKvnAADVZgAAAAAAAAAAAAAAAAAAAAAAAAAAAAAAAGAvY5FLrSbmE5AOloYc/fVPa1lTrqubT7fwtNuAUlzfpZV84AAarMAAAAAAAAAAAAAP//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a:p>
        </p:txBody>
      </p:sp>
      <p:pic>
        <p:nvPicPr>
          <p:cNvPr id="159"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7570614" y="4153349"/>
            <a:ext cx="97121" cy="199335"/>
          </a:xfrm>
          <a:prstGeom prst="rect">
            <a:avLst/>
          </a:prstGeom>
          <a:noFill/>
          <a:extLst>
            <a:ext uri="{909E8E84-426E-40DD-AFC4-6F175D3DCCD1}">
              <a14:hiddenFill xmlns:a14="http://schemas.microsoft.com/office/drawing/2010/main">
                <a:solidFill>
                  <a:srgbClr val="FFFFFF"/>
                </a:solidFill>
              </a14:hiddenFill>
            </a:ext>
          </a:extLst>
        </p:spPr>
      </p:pic>
      <p:sp>
        <p:nvSpPr>
          <p:cNvPr id="166" name="165 Rectángulo"/>
          <p:cNvSpPr/>
          <p:nvPr/>
        </p:nvSpPr>
        <p:spPr>
          <a:xfrm>
            <a:off x="612775" y="6274985"/>
            <a:ext cx="7631633" cy="400110"/>
          </a:xfrm>
          <a:prstGeom prst="rect">
            <a:avLst/>
          </a:prstGeom>
        </p:spPr>
        <p:txBody>
          <a:bodyPr wrap="square">
            <a:spAutoFit/>
          </a:bodyPr>
          <a:lstStyle/>
          <a:p>
            <a:r>
              <a:rPr lang="es-MX" sz="2000" dirty="0" smtClean="0">
                <a:solidFill>
                  <a:schemeClr val="bg1"/>
                </a:solidFill>
              </a:rPr>
              <a:t>A continuación se detalla la población alojada en cada unidad…</a:t>
            </a:r>
            <a:endParaRPr lang="es-AR" sz="2000" dirty="0">
              <a:solidFill>
                <a:schemeClr val="bg1"/>
              </a:solidFill>
            </a:endParaRPr>
          </a:p>
        </p:txBody>
      </p:sp>
      <p:sp>
        <p:nvSpPr>
          <p:cNvPr id="3" name="2 Rectángulo"/>
          <p:cNvSpPr/>
          <p:nvPr/>
        </p:nvSpPr>
        <p:spPr>
          <a:xfrm>
            <a:off x="179512" y="4994012"/>
            <a:ext cx="3759968" cy="523220"/>
          </a:xfrm>
          <a:prstGeom prst="rect">
            <a:avLst/>
          </a:prstGeom>
        </p:spPr>
        <p:txBody>
          <a:bodyPr wrap="square">
            <a:spAutoFit/>
          </a:bodyPr>
          <a:lstStyle/>
          <a:p>
            <a:pPr lvl="0"/>
            <a:r>
              <a:rPr lang="es-MX" sz="1400" b="1" dirty="0">
                <a:solidFill>
                  <a:srgbClr val="292934"/>
                </a:solidFill>
              </a:rPr>
              <a:t>Se referencian geográficamente las unidades incluidas en los partes del </a:t>
            </a:r>
            <a:r>
              <a:rPr lang="es-MX" sz="1400" b="1" dirty="0" smtClean="0">
                <a:solidFill>
                  <a:srgbClr val="292934"/>
                </a:solidFill>
              </a:rPr>
              <a:t>SPF.</a:t>
            </a:r>
            <a:endParaRPr lang="es-AR" sz="1400" b="1" dirty="0">
              <a:solidFill>
                <a:srgbClr val="292934"/>
              </a:solidFill>
            </a:endParaRPr>
          </a:p>
        </p:txBody>
      </p:sp>
    </p:spTree>
    <p:extLst>
      <p:ext uri="{BB962C8B-B14F-4D97-AF65-F5344CB8AC3E}">
        <p14:creationId xmlns:p14="http://schemas.microsoft.com/office/powerpoint/2010/main" val="1925312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11 Marcador de contenido"/>
          <p:cNvGraphicFramePr>
            <a:graphicFrameLocks/>
          </p:cNvGraphicFramePr>
          <p:nvPr>
            <p:extLst>
              <p:ext uri="{D42A27DB-BD31-4B8C-83A1-F6EECF244321}">
                <p14:modId xmlns:p14="http://schemas.microsoft.com/office/powerpoint/2010/main" val="2275158533"/>
              </p:ext>
            </p:extLst>
          </p:nvPr>
        </p:nvGraphicFramePr>
        <p:xfrm>
          <a:off x="539552" y="3639585"/>
          <a:ext cx="8229600" cy="2160240"/>
        </p:xfrm>
        <a:graphic>
          <a:graphicData uri="http://schemas.openxmlformats.org/drawingml/2006/chart">
            <c:chart xmlns:c="http://schemas.openxmlformats.org/drawingml/2006/chart" xmlns:r="http://schemas.openxmlformats.org/officeDocument/2006/relationships" r:id="rId2"/>
          </a:graphicData>
        </a:graphic>
      </p:graphicFrame>
      <p:sp>
        <p:nvSpPr>
          <p:cNvPr id="8" name="7 Rectángulo"/>
          <p:cNvSpPr/>
          <p:nvPr/>
        </p:nvSpPr>
        <p:spPr>
          <a:xfrm>
            <a:off x="0" y="6021288"/>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67544" y="125760"/>
            <a:ext cx="8229600" cy="1143000"/>
          </a:xfrm>
        </p:spPr>
        <p:txBody>
          <a:bodyPr>
            <a:normAutofit/>
          </a:bodyPr>
          <a:lstStyle/>
          <a:p>
            <a:r>
              <a:rPr lang="es-MX" sz="2800" dirty="0" smtClean="0"/>
              <a:t>Población alojada por Unidad </a:t>
            </a:r>
            <a:br>
              <a:rPr lang="es-MX" sz="2800" dirty="0" smtClean="0"/>
            </a:br>
            <a:r>
              <a:rPr lang="es-MX" sz="1400" dirty="0" smtClean="0"/>
              <a:t>Expresada en números absolutos.</a:t>
            </a:r>
            <a:endParaRPr lang="es-AR" sz="2800" dirty="0"/>
          </a:p>
        </p:txBody>
      </p:sp>
      <p:graphicFrame>
        <p:nvGraphicFramePr>
          <p:cNvPr id="12" name="11 Marcador de contenido"/>
          <p:cNvGraphicFramePr>
            <a:graphicFrameLocks noGrp="1"/>
          </p:cNvGraphicFramePr>
          <p:nvPr>
            <p:ph idx="1"/>
            <p:extLst>
              <p:ext uri="{D42A27DB-BD31-4B8C-83A1-F6EECF244321}">
                <p14:modId xmlns:p14="http://schemas.microsoft.com/office/powerpoint/2010/main" val="679348761"/>
              </p:ext>
            </p:extLst>
          </p:nvPr>
        </p:nvGraphicFramePr>
        <p:xfrm>
          <a:off x="467544" y="1844824"/>
          <a:ext cx="8424936" cy="1800200"/>
        </p:xfrm>
        <a:graphic>
          <a:graphicData uri="http://schemas.openxmlformats.org/drawingml/2006/chart">
            <c:chart xmlns:c="http://schemas.openxmlformats.org/drawingml/2006/chart" xmlns:r="http://schemas.openxmlformats.org/officeDocument/2006/relationships" r:id="rId3"/>
          </a:graphicData>
        </a:graphic>
      </p:graphicFrame>
      <p:sp>
        <p:nvSpPr>
          <p:cNvPr id="5" name="4 Llamada con línea 1"/>
          <p:cNvSpPr/>
          <p:nvPr/>
        </p:nvSpPr>
        <p:spPr>
          <a:xfrm>
            <a:off x="531684" y="1268760"/>
            <a:ext cx="711067" cy="360040"/>
          </a:xfrm>
          <a:prstGeom prst="borderCallout1">
            <a:avLst>
              <a:gd name="adj1" fmla="val 111344"/>
              <a:gd name="adj2" fmla="val 51540"/>
              <a:gd name="adj3" fmla="val 160120"/>
              <a:gd name="adj4" fmla="val 50780"/>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dirty="0" smtClean="0"/>
              <a:t>19% del total</a:t>
            </a:r>
            <a:endParaRPr lang="es-AR" sz="1000" dirty="0"/>
          </a:p>
        </p:txBody>
      </p:sp>
      <p:sp>
        <p:nvSpPr>
          <p:cNvPr id="6" name="5 Llamada con línea 1"/>
          <p:cNvSpPr/>
          <p:nvPr/>
        </p:nvSpPr>
        <p:spPr>
          <a:xfrm>
            <a:off x="1331640" y="1484784"/>
            <a:ext cx="648072" cy="351656"/>
          </a:xfrm>
          <a:prstGeom prst="borderCallout1">
            <a:avLst>
              <a:gd name="adj1" fmla="val 103405"/>
              <a:gd name="adj2" fmla="val 49558"/>
              <a:gd name="adj3" fmla="val 161497"/>
              <a:gd name="adj4" fmla="val 32872"/>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t>16% del total</a:t>
            </a:r>
            <a:endParaRPr lang="es-AR" sz="900" dirty="0"/>
          </a:p>
        </p:txBody>
      </p:sp>
      <p:sp>
        <p:nvSpPr>
          <p:cNvPr id="10" name="9 Llamada con línea 1"/>
          <p:cNvSpPr/>
          <p:nvPr/>
        </p:nvSpPr>
        <p:spPr>
          <a:xfrm>
            <a:off x="2555776" y="1448780"/>
            <a:ext cx="648072" cy="351656"/>
          </a:xfrm>
          <a:prstGeom prst="borderCallout1">
            <a:avLst>
              <a:gd name="adj1" fmla="val 103405"/>
              <a:gd name="adj2" fmla="val 49558"/>
              <a:gd name="adj3" fmla="val 161497"/>
              <a:gd name="adj4" fmla="val 32872"/>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t>16% del total</a:t>
            </a:r>
            <a:endParaRPr lang="es-AR" sz="900" dirty="0"/>
          </a:p>
        </p:txBody>
      </p:sp>
      <p:sp>
        <p:nvSpPr>
          <p:cNvPr id="13" name="12 Llamada con línea 1"/>
          <p:cNvSpPr/>
          <p:nvPr/>
        </p:nvSpPr>
        <p:spPr>
          <a:xfrm>
            <a:off x="6516216" y="4095556"/>
            <a:ext cx="576064" cy="351656"/>
          </a:xfrm>
          <a:prstGeom prst="borderCallout1">
            <a:avLst>
              <a:gd name="adj1" fmla="val 103405"/>
              <a:gd name="adj2" fmla="val 49558"/>
              <a:gd name="adj3" fmla="val 161497"/>
              <a:gd name="adj4" fmla="val -8281"/>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t>5</a:t>
            </a:r>
            <a:r>
              <a:rPr lang="es-MX" sz="900" dirty="0" smtClean="0"/>
              <a:t>% del total</a:t>
            </a:r>
            <a:endParaRPr lang="es-AR" sz="900" dirty="0"/>
          </a:p>
        </p:txBody>
      </p:sp>
      <p:sp>
        <p:nvSpPr>
          <p:cNvPr id="14" name="1 Título"/>
          <p:cNvSpPr txBox="1">
            <a:spLocks/>
          </p:cNvSpPr>
          <p:nvPr/>
        </p:nvSpPr>
        <p:spPr>
          <a:xfrm>
            <a:off x="457200" y="6153894"/>
            <a:ext cx="8229600" cy="5715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endParaRPr lang="es-AR" sz="1800" dirty="0"/>
          </a:p>
        </p:txBody>
      </p:sp>
      <p:sp>
        <p:nvSpPr>
          <p:cNvPr id="15" name="14 Rectángulo"/>
          <p:cNvSpPr/>
          <p:nvPr/>
        </p:nvSpPr>
        <p:spPr>
          <a:xfrm>
            <a:off x="1800217" y="3629299"/>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t>Salta</a:t>
            </a:r>
            <a:endParaRPr lang="es-AR" sz="800" dirty="0"/>
          </a:p>
        </p:txBody>
      </p:sp>
      <p:sp>
        <p:nvSpPr>
          <p:cNvPr id="16" name="15 Rectángulo"/>
          <p:cNvSpPr/>
          <p:nvPr/>
        </p:nvSpPr>
        <p:spPr>
          <a:xfrm>
            <a:off x="2411760" y="3629299"/>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CABA</a:t>
            </a:r>
            <a:endParaRPr lang="es-AR" sz="700" dirty="0"/>
          </a:p>
        </p:txBody>
      </p:sp>
      <p:sp>
        <p:nvSpPr>
          <p:cNvPr id="17" name="16 Rectángulo"/>
          <p:cNvSpPr/>
          <p:nvPr/>
        </p:nvSpPr>
        <p:spPr>
          <a:xfrm>
            <a:off x="3518660" y="3629299"/>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18" name="17 Rectángulo"/>
          <p:cNvSpPr/>
          <p:nvPr/>
        </p:nvSpPr>
        <p:spPr>
          <a:xfrm>
            <a:off x="4140854" y="3629299"/>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Gral. Roca</a:t>
            </a:r>
            <a:endParaRPr lang="es-AR" sz="700" dirty="0"/>
          </a:p>
        </p:txBody>
      </p:sp>
      <p:sp>
        <p:nvSpPr>
          <p:cNvPr id="19" name="18 Rectángulo"/>
          <p:cNvSpPr/>
          <p:nvPr/>
        </p:nvSpPr>
        <p:spPr>
          <a:xfrm>
            <a:off x="4751422" y="3629299"/>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Rawson</a:t>
            </a:r>
            <a:endParaRPr lang="es-AR" sz="700" dirty="0"/>
          </a:p>
        </p:txBody>
      </p:sp>
      <p:sp>
        <p:nvSpPr>
          <p:cNvPr id="20" name="19 Rectángulo"/>
          <p:cNvSpPr/>
          <p:nvPr/>
        </p:nvSpPr>
        <p:spPr>
          <a:xfrm>
            <a:off x="5331946" y="3629299"/>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Resistencia</a:t>
            </a:r>
            <a:endParaRPr lang="es-AR" sz="600" dirty="0"/>
          </a:p>
        </p:txBody>
      </p:sp>
      <p:sp>
        <p:nvSpPr>
          <p:cNvPr id="21" name="20 Rectángulo"/>
          <p:cNvSpPr/>
          <p:nvPr/>
        </p:nvSpPr>
        <p:spPr>
          <a:xfrm>
            <a:off x="5974092" y="3629299"/>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22" name="21 Rectángulo"/>
          <p:cNvSpPr/>
          <p:nvPr/>
        </p:nvSpPr>
        <p:spPr>
          <a:xfrm>
            <a:off x="6563248" y="3629299"/>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Neuquén</a:t>
            </a:r>
            <a:endParaRPr lang="es-AR" sz="600" dirty="0"/>
          </a:p>
        </p:txBody>
      </p:sp>
      <p:sp>
        <p:nvSpPr>
          <p:cNvPr id="23" name="22 Rectángulo"/>
          <p:cNvSpPr/>
          <p:nvPr/>
        </p:nvSpPr>
        <p:spPr>
          <a:xfrm>
            <a:off x="7161626" y="3629299"/>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Formosa</a:t>
            </a:r>
            <a:endParaRPr lang="es-AR" sz="600" dirty="0"/>
          </a:p>
        </p:txBody>
      </p:sp>
      <p:sp>
        <p:nvSpPr>
          <p:cNvPr id="24" name="23 Rectángulo"/>
          <p:cNvSpPr/>
          <p:nvPr/>
        </p:nvSpPr>
        <p:spPr>
          <a:xfrm>
            <a:off x="7745417" y="3629299"/>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 S. Peña</a:t>
            </a:r>
            <a:endParaRPr lang="es-AR" sz="600" dirty="0"/>
          </a:p>
        </p:txBody>
      </p:sp>
      <p:sp>
        <p:nvSpPr>
          <p:cNvPr id="25" name="24 Rectángulo"/>
          <p:cNvSpPr/>
          <p:nvPr/>
        </p:nvSpPr>
        <p:spPr>
          <a:xfrm>
            <a:off x="8325042" y="3629299"/>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Viedma</a:t>
            </a:r>
            <a:endParaRPr lang="es-AR" sz="600" dirty="0"/>
          </a:p>
        </p:txBody>
      </p:sp>
      <p:sp>
        <p:nvSpPr>
          <p:cNvPr id="26" name="25 Rectángulo"/>
          <p:cNvSpPr/>
          <p:nvPr/>
        </p:nvSpPr>
        <p:spPr>
          <a:xfrm>
            <a:off x="725037" y="5506521"/>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27" name="26 Rectángulo"/>
          <p:cNvSpPr/>
          <p:nvPr/>
        </p:nvSpPr>
        <p:spPr>
          <a:xfrm>
            <a:off x="1239374" y="5506521"/>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err="1" smtClean="0"/>
              <a:t>Esquel</a:t>
            </a:r>
            <a:endParaRPr lang="es-AR" sz="700" dirty="0"/>
          </a:p>
        </p:txBody>
      </p:sp>
      <p:sp>
        <p:nvSpPr>
          <p:cNvPr id="28" name="27 Rectángulo"/>
          <p:cNvSpPr/>
          <p:nvPr/>
        </p:nvSpPr>
        <p:spPr>
          <a:xfrm>
            <a:off x="1760643" y="550652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 Gallegos</a:t>
            </a:r>
            <a:endParaRPr lang="es-AR" sz="700" dirty="0"/>
          </a:p>
        </p:txBody>
      </p:sp>
      <p:sp>
        <p:nvSpPr>
          <p:cNvPr id="29" name="28 Rectángulo"/>
          <p:cNvSpPr/>
          <p:nvPr/>
        </p:nvSpPr>
        <p:spPr>
          <a:xfrm>
            <a:off x="2311177" y="5506521"/>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0" name="29 Rectángulo"/>
          <p:cNvSpPr/>
          <p:nvPr/>
        </p:nvSpPr>
        <p:spPr>
          <a:xfrm>
            <a:off x="2846956" y="5506521"/>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Candelaria</a:t>
            </a:r>
            <a:endParaRPr lang="es-AR" sz="600" dirty="0"/>
          </a:p>
        </p:txBody>
      </p:sp>
      <p:sp>
        <p:nvSpPr>
          <p:cNvPr id="31" name="30 Rectángulo"/>
          <p:cNvSpPr/>
          <p:nvPr/>
        </p:nvSpPr>
        <p:spPr>
          <a:xfrm>
            <a:off x="3327564" y="5506521"/>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Pre egreso. CABA</a:t>
            </a:r>
            <a:endParaRPr lang="es-AR" sz="600" dirty="0"/>
          </a:p>
        </p:txBody>
      </p:sp>
      <p:sp>
        <p:nvSpPr>
          <p:cNvPr id="32" name="31 Rectángulo"/>
          <p:cNvSpPr/>
          <p:nvPr/>
        </p:nvSpPr>
        <p:spPr>
          <a:xfrm>
            <a:off x="3990684" y="5506521"/>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33" name="32 Rectángulo"/>
          <p:cNvSpPr/>
          <p:nvPr/>
        </p:nvSpPr>
        <p:spPr>
          <a:xfrm>
            <a:off x="4506369" y="5506521"/>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CABA</a:t>
            </a:r>
            <a:endParaRPr lang="es-AR" sz="600" dirty="0"/>
          </a:p>
        </p:txBody>
      </p:sp>
      <p:sp>
        <p:nvSpPr>
          <p:cNvPr id="34" name="33 Rectángulo"/>
          <p:cNvSpPr/>
          <p:nvPr/>
        </p:nvSpPr>
        <p:spPr>
          <a:xfrm>
            <a:off x="5024107" y="5506521"/>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35" name="34 Rectángulo"/>
          <p:cNvSpPr/>
          <p:nvPr/>
        </p:nvSpPr>
        <p:spPr>
          <a:xfrm>
            <a:off x="5566500" y="5506521"/>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6" name="35 Rectángulo"/>
          <p:cNvSpPr/>
          <p:nvPr/>
        </p:nvSpPr>
        <p:spPr>
          <a:xfrm>
            <a:off x="6086758" y="5658921"/>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37" name="36 Rectángulo"/>
          <p:cNvSpPr/>
          <p:nvPr/>
        </p:nvSpPr>
        <p:spPr>
          <a:xfrm>
            <a:off x="6651832" y="5513091"/>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Gral. Pico</a:t>
            </a:r>
            <a:endParaRPr lang="es-AR" sz="600" dirty="0"/>
          </a:p>
        </p:txBody>
      </p:sp>
      <p:sp>
        <p:nvSpPr>
          <p:cNvPr id="38" name="37 Rectángulo"/>
          <p:cNvSpPr/>
          <p:nvPr/>
        </p:nvSpPr>
        <p:spPr>
          <a:xfrm>
            <a:off x="7208103" y="5513998"/>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39" name="38 Rectángulo"/>
          <p:cNvSpPr/>
          <p:nvPr/>
        </p:nvSpPr>
        <p:spPr>
          <a:xfrm>
            <a:off x="7700851" y="551490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0" name="39 Rectángulo"/>
          <p:cNvSpPr/>
          <p:nvPr/>
        </p:nvSpPr>
        <p:spPr>
          <a:xfrm>
            <a:off x="8244159" y="551490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 Estero</a:t>
            </a:r>
            <a:endParaRPr lang="es-AR" sz="600" dirty="0"/>
          </a:p>
        </p:txBody>
      </p:sp>
      <p:sp>
        <p:nvSpPr>
          <p:cNvPr id="41" name="40 Rectángulo"/>
          <p:cNvSpPr/>
          <p:nvPr/>
        </p:nvSpPr>
        <p:spPr>
          <a:xfrm>
            <a:off x="660269" y="3629299"/>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2" name="41 Rectángulo"/>
          <p:cNvSpPr/>
          <p:nvPr/>
        </p:nvSpPr>
        <p:spPr>
          <a:xfrm>
            <a:off x="1215521" y="3629299"/>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43" name="42 Rectángulo"/>
          <p:cNvSpPr/>
          <p:nvPr/>
        </p:nvSpPr>
        <p:spPr>
          <a:xfrm>
            <a:off x="3014426" y="3629299"/>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5" name="2 Marcador de contenido"/>
          <p:cNvSpPr txBox="1">
            <a:spLocks/>
          </p:cNvSpPr>
          <p:nvPr/>
        </p:nvSpPr>
        <p:spPr>
          <a:xfrm>
            <a:off x="4463109" y="764704"/>
            <a:ext cx="4645395" cy="637531"/>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lgn="ctr"/>
            <a:r>
              <a:rPr lang="es-MX" sz="1400" dirty="0" smtClean="0"/>
              <a:t>Población penal al 28/02/2014: </a:t>
            </a:r>
            <a:r>
              <a:rPr lang="es-MX" sz="1400" b="1" dirty="0" smtClean="0">
                <a:solidFill>
                  <a:schemeClr val="accent6">
                    <a:lumMod val="75000"/>
                  </a:schemeClr>
                </a:solidFill>
              </a:rPr>
              <a:t>9.874</a:t>
            </a:r>
            <a:r>
              <a:rPr lang="es-MX" sz="1800" dirty="0" smtClean="0">
                <a:solidFill>
                  <a:schemeClr val="accent6">
                    <a:lumMod val="75000"/>
                  </a:schemeClr>
                </a:solidFill>
              </a:rPr>
              <a:t> </a:t>
            </a:r>
            <a:r>
              <a:rPr lang="es-MX" sz="1400" dirty="0" smtClean="0"/>
              <a:t>personas</a:t>
            </a:r>
            <a:r>
              <a:rPr lang="es-MX" sz="1100" dirty="0" smtClean="0"/>
              <a:t> </a:t>
            </a:r>
            <a:endParaRPr lang="es-AR" sz="1200" dirty="0"/>
          </a:p>
        </p:txBody>
      </p:sp>
      <p:sp>
        <p:nvSpPr>
          <p:cNvPr id="44" name="43 CuadroTexto"/>
          <p:cNvSpPr txBox="1"/>
          <p:nvPr/>
        </p:nvSpPr>
        <p:spPr>
          <a:xfrm>
            <a:off x="179512" y="6156593"/>
            <a:ext cx="8640960" cy="584775"/>
          </a:xfrm>
          <a:prstGeom prst="rect">
            <a:avLst/>
          </a:prstGeom>
          <a:noFill/>
        </p:spPr>
        <p:txBody>
          <a:bodyPr wrap="square" rtlCol="0">
            <a:spAutoFit/>
          </a:bodyPr>
          <a:lstStyle/>
          <a:p>
            <a:r>
              <a:rPr lang="es-MX" sz="1600" b="1" dirty="0" smtClean="0">
                <a:solidFill>
                  <a:schemeClr val="bg1"/>
                </a:solidFill>
              </a:rPr>
              <a:t>El CPFI (Ezeiza), el CPFII (Marcos Paz) y el CPF CABA (Devoto) suman el 56% del total de población penal en el SPF.</a:t>
            </a:r>
            <a:endParaRPr lang="es-AR" sz="1600" b="1" dirty="0">
              <a:solidFill>
                <a:schemeClr val="bg1"/>
              </a:solidFill>
            </a:endParaRPr>
          </a:p>
        </p:txBody>
      </p:sp>
    </p:spTree>
    <p:extLst>
      <p:ext uri="{BB962C8B-B14F-4D97-AF65-F5344CB8AC3E}">
        <p14:creationId xmlns:p14="http://schemas.microsoft.com/office/powerpoint/2010/main" val="1760920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11 Marcador de contenido"/>
          <p:cNvGraphicFramePr>
            <a:graphicFrameLocks/>
          </p:cNvGraphicFramePr>
          <p:nvPr>
            <p:extLst>
              <p:ext uri="{D42A27DB-BD31-4B8C-83A1-F6EECF244321}">
                <p14:modId xmlns:p14="http://schemas.microsoft.com/office/powerpoint/2010/main" val="1516373711"/>
              </p:ext>
            </p:extLst>
          </p:nvPr>
        </p:nvGraphicFramePr>
        <p:xfrm>
          <a:off x="457200" y="3567577"/>
          <a:ext cx="8311952" cy="2160240"/>
        </p:xfrm>
        <a:graphic>
          <a:graphicData uri="http://schemas.openxmlformats.org/drawingml/2006/chart">
            <c:chart xmlns:c="http://schemas.openxmlformats.org/drawingml/2006/chart" xmlns:r="http://schemas.openxmlformats.org/officeDocument/2006/relationships" r:id="rId2"/>
          </a:graphicData>
        </a:graphic>
      </p:graphicFrame>
      <p:sp>
        <p:nvSpPr>
          <p:cNvPr id="8" name="7 Rectángulo"/>
          <p:cNvSpPr/>
          <p:nvPr/>
        </p:nvSpPr>
        <p:spPr>
          <a:xfrm>
            <a:off x="0" y="6021288"/>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67544" y="125760"/>
            <a:ext cx="8229600" cy="1143000"/>
          </a:xfrm>
        </p:spPr>
        <p:txBody>
          <a:bodyPr>
            <a:normAutofit/>
          </a:bodyPr>
          <a:lstStyle/>
          <a:p>
            <a:r>
              <a:rPr lang="es-MX" sz="2800" dirty="0" smtClean="0"/>
              <a:t>Población alojada por Unidad </a:t>
            </a:r>
            <a:br>
              <a:rPr lang="es-MX" sz="2800" dirty="0" smtClean="0"/>
            </a:br>
            <a:r>
              <a:rPr lang="es-MX" sz="1400" dirty="0" smtClean="0"/>
              <a:t>Comparación respecto a mes anterior. </a:t>
            </a:r>
            <a:endParaRPr lang="es-AR" sz="2800" dirty="0"/>
          </a:p>
        </p:txBody>
      </p:sp>
      <p:graphicFrame>
        <p:nvGraphicFramePr>
          <p:cNvPr id="12" name="11 Marcador de contenido"/>
          <p:cNvGraphicFramePr>
            <a:graphicFrameLocks noGrp="1"/>
          </p:cNvGraphicFramePr>
          <p:nvPr>
            <p:ph idx="1"/>
            <p:extLst>
              <p:ext uri="{D42A27DB-BD31-4B8C-83A1-F6EECF244321}">
                <p14:modId xmlns:p14="http://schemas.microsoft.com/office/powerpoint/2010/main" val="2104145046"/>
              </p:ext>
            </p:extLst>
          </p:nvPr>
        </p:nvGraphicFramePr>
        <p:xfrm>
          <a:off x="467544" y="1556792"/>
          <a:ext cx="8424936" cy="2016224"/>
        </p:xfrm>
        <a:graphic>
          <a:graphicData uri="http://schemas.openxmlformats.org/drawingml/2006/chart">
            <c:chart xmlns:c="http://schemas.openxmlformats.org/drawingml/2006/chart" xmlns:r="http://schemas.openxmlformats.org/officeDocument/2006/relationships" r:id="rId3"/>
          </a:graphicData>
        </a:graphic>
      </p:graphicFrame>
      <p:sp>
        <p:nvSpPr>
          <p:cNvPr id="14" name="1 Título"/>
          <p:cNvSpPr txBox="1">
            <a:spLocks/>
          </p:cNvSpPr>
          <p:nvPr/>
        </p:nvSpPr>
        <p:spPr>
          <a:xfrm>
            <a:off x="457200" y="6153894"/>
            <a:ext cx="8229600" cy="5715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endParaRPr lang="es-AR" sz="1800" dirty="0"/>
          </a:p>
        </p:txBody>
      </p:sp>
      <p:sp>
        <p:nvSpPr>
          <p:cNvPr id="15" name="14 Rectángulo"/>
          <p:cNvSpPr/>
          <p:nvPr/>
        </p:nvSpPr>
        <p:spPr>
          <a:xfrm>
            <a:off x="1800217" y="3553128"/>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t>Salta</a:t>
            </a:r>
            <a:endParaRPr lang="es-AR" sz="800" dirty="0"/>
          </a:p>
        </p:txBody>
      </p:sp>
      <p:sp>
        <p:nvSpPr>
          <p:cNvPr id="16" name="15 Rectángulo"/>
          <p:cNvSpPr/>
          <p:nvPr/>
        </p:nvSpPr>
        <p:spPr>
          <a:xfrm>
            <a:off x="2411760" y="3553128"/>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CABA</a:t>
            </a:r>
            <a:endParaRPr lang="es-AR" sz="700" dirty="0"/>
          </a:p>
        </p:txBody>
      </p:sp>
      <p:sp>
        <p:nvSpPr>
          <p:cNvPr id="17" name="16 Rectángulo"/>
          <p:cNvSpPr/>
          <p:nvPr/>
        </p:nvSpPr>
        <p:spPr>
          <a:xfrm>
            <a:off x="3518660"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err="1" smtClean="0"/>
              <a:t>Sta</a:t>
            </a:r>
            <a:r>
              <a:rPr lang="es-MX" sz="700" dirty="0" smtClean="0"/>
              <a:t> Rosa</a:t>
            </a:r>
            <a:endParaRPr lang="es-AR" sz="700" dirty="0"/>
          </a:p>
        </p:txBody>
      </p:sp>
      <p:sp>
        <p:nvSpPr>
          <p:cNvPr id="18" name="17 Rectángulo"/>
          <p:cNvSpPr/>
          <p:nvPr/>
        </p:nvSpPr>
        <p:spPr>
          <a:xfrm>
            <a:off x="4140854"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Gral. Roca</a:t>
            </a:r>
            <a:endParaRPr lang="es-AR" sz="700" dirty="0"/>
          </a:p>
        </p:txBody>
      </p:sp>
      <p:sp>
        <p:nvSpPr>
          <p:cNvPr id="19" name="18 Rectángulo"/>
          <p:cNvSpPr/>
          <p:nvPr/>
        </p:nvSpPr>
        <p:spPr>
          <a:xfrm>
            <a:off x="4751422"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Rawson</a:t>
            </a:r>
            <a:endParaRPr lang="es-AR" sz="700" dirty="0"/>
          </a:p>
        </p:txBody>
      </p:sp>
      <p:sp>
        <p:nvSpPr>
          <p:cNvPr id="20" name="19 Rectángulo"/>
          <p:cNvSpPr/>
          <p:nvPr/>
        </p:nvSpPr>
        <p:spPr>
          <a:xfrm>
            <a:off x="5331946" y="3553128"/>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Resistencia</a:t>
            </a:r>
            <a:endParaRPr lang="es-AR" sz="600" dirty="0"/>
          </a:p>
        </p:txBody>
      </p:sp>
      <p:sp>
        <p:nvSpPr>
          <p:cNvPr id="21" name="20 Rectángulo"/>
          <p:cNvSpPr/>
          <p:nvPr/>
        </p:nvSpPr>
        <p:spPr>
          <a:xfrm>
            <a:off x="5974092"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22" name="21 Rectángulo"/>
          <p:cNvSpPr/>
          <p:nvPr/>
        </p:nvSpPr>
        <p:spPr>
          <a:xfrm>
            <a:off x="6563248"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Neuquén</a:t>
            </a:r>
            <a:endParaRPr lang="es-AR" sz="600" dirty="0"/>
          </a:p>
        </p:txBody>
      </p:sp>
      <p:sp>
        <p:nvSpPr>
          <p:cNvPr id="23" name="22 Rectángulo"/>
          <p:cNvSpPr/>
          <p:nvPr/>
        </p:nvSpPr>
        <p:spPr>
          <a:xfrm>
            <a:off x="7161626"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Formosa</a:t>
            </a:r>
            <a:endParaRPr lang="es-AR" sz="600" dirty="0"/>
          </a:p>
        </p:txBody>
      </p:sp>
      <p:sp>
        <p:nvSpPr>
          <p:cNvPr id="24" name="23 Rectángulo"/>
          <p:cNvSpPr/>
          <p:nvPr/>
        </p:nvSpPr>
        <p:spPr>
          <a:xfrm>
            <a:off x="7745417"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 S. Peña</a:t>
            </a:r>
            <a:endParaRPr lang="es-AR" sz="600" dirty="0"/>
          </a:p>
        </p:txBody>
      </p:sp>
      <p:sp>
        <p:nvSpPr>
          <p:cNvPr id="25" name="24 Rectángulo"/>
          <p:cNvSpPr/>
          <p:nvPr/>
        </p:nvSpPr>
        <p:spPr>
          <a:xfrm>
            <a:off x="8325042"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Viedma</a:t>
            </a:r>
            <a:endParaRPr lang="es-AR" sz="600" dirty="0"/>
          </a:p>
        </p:txBody>
      </p:sp>
      <p:sp>
        <p:nvSpPr>
          <p:cNvPr id="26" name="25 Rectángulo"/>
          <p:cNvSpPr/>
          <p:nvPr/>
        </p:nvSpPr>
        <p:spPr>
          <a:xfrm>
            <a:off x="640135"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27" name="26 Rectángulo"/>
          <p:cNvSpPr/>
          <p:nvPr/>
        </p:nvSpPr>
        <p:spPr>
          <a:xfrm>
            <a:off x="1154472"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err="1" smtClean="0"/>
              <a:t>Esquel</a:t>
            </a:r>
            <a:endParaRPr lang="es-AR" sz="700" dirty="0"/>
          </a:p>
        </p:txBody>
      </p:sp>
      <p:sp>
        <p:nvSpPr>
          <p:cNvPr id="28" name="27 Rectángulo"/>
          <p:cNvSpPr/>
          <p:nvPr/>
        </p:nvSpPr>
        <p:spPr>
          <a:xfrm>
            <a:off x="1675741" y="5439785"/>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 Gallegos</a:t>
            </a:r>
            <a:endParaRPr lang="es-AR" sz="700" dirty="0"/>
          </a:p>
        </p:txBody>
      </p:sp>
      <p:sp>
        <p:nvSpPr>
          <p:cNvPr id="29" name="28 Rectángulo"/>
          <p:cNvSpPr/>
          <p:nvPr/>
        </p:nvSpPr>
        <p:spPr>
          <a:xfrm>
            <a:off x="2226275"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0" name="29 Rectángulo"/>
          <p:cNvSpPr/>
          <p:nvPr/>
        </p:nvSpPr>
        <p:spPr>
          <a:xfrm>
            <a:off x="2762054"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Candelaria</a:t>
            </a:r>
            <a:endParaRPr lang="es-AR" sz="600" dirty="0"/>
          </a:p>
        </p:txBody>
      </p:sp>
      <p:sp>
        <p:nvSpPr>
          <p:cNvPr id="31" name="30 Rectángulo"/>
          <p:cNvSpPr/>
          <p:nvPr/>
        </p:nvSpPr>
        <p:spPr>
          <a:xfrm>
            <a:off x="3242662" y="5439785"/>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Pre egreso. CABA</a:t>
            </a:r>
            <a:endParaRPr lang="es-AR" sz="600" dirty="0"/>
          </a:p>
        </p:txBody>
      </p:sp>
      <p:sp>
        <p:nvSpPr>
          <p:cNvPr id="32" name="31 Rectángulo"/>
          <p:cNvSpPr/>
          <p:nvPr/>
        </p:nvSpPr>
        <p:spPr>
          <a:xfrm>
            <a:off x="3905782"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33" name="32 Rectángulo"/>
          <p:cNvSpPr/>
          <p:nvPr/>
        </p:nvSpPr>
        <p:spPr>
          <a:xfrm>
            <a:off x="4421467"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CABA</a:t>
            </a:r>
            <a:endParaRPr lang="es-AR" sz="600" dirty="0"/>
          </a:p>
        </p:txBody>
      </p:sp>
      <p:sp>
        <p:nvSpPr>
          <p:cNvPr id="34" name="33 Rectángulo"/>
          <p:cNvSpPr/>
          <p:nvPr/>
        </p:nvSpPr>
        <p:spPr>
          <a:xfrm>
            <a:off x="4939205"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35" name="34 Rectángulo"/>
          <p:cNvSpPr/>
          <p:nvPr/>
        </p:nvSpPr>
        <p:spPr>
          <a:xfrm>
            <a:off x="5481598" y="543451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6" name="35 Rectángulo"/>
          <p:cNvSpPr/>
          <p:nvPr/>
        </p:nvSpPr>
        <p:spPr>
          <a:xfrm>
            <a:off x="6086758" y="558691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37" name="36 Rectángulo"/>
          <p:cNvSpPr/>
          <p:nvPr/>
        </p:nvSpPr>
        <p:spPr>
          <a:xfrm>
            <a:off x="6651832" y="544108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Gral. Pico</a:t>
            </a:r>
            <a:endParaRPr lang="es-AR" sz="600" dirty="0"/>
          </a:p>
        </p:txBody>
      </p:sp>
      <p:sp>
        <p:nvSpPr>
          <p:cNvPr id="38" name="37 Rectángulo"/>
          <p:cNvSpPr/>
          <p:nvPr/>
        </p:nvSpPr>
        <p:spPr>
          <a:xfrm>
            <a:off x="7208103" y="5441990"/>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39" name="38 Rectángulo"/>
          <p:cNvSpPr/>
          <p:nvPr/>
        </p:nvSpPr>
        <p:spPr>
          <a:xfrm>
            <a:off x="7700851" y="5442897"/>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0" name="39 Rectángulo"/>
          <p:cNvSpPr/>
          <p:nvPr/>
        </p:nvSpPr>
        <p:spPr>
          <a:xfrm>
            <a:off x="8244159" y="5442897"/>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 Estero</a:t>
            </a:r>
            <a:endParaRPr lang="es-AR" sz="600" dirty="0"/>
          </a:p>
        </p:txBody>
      </p:sp>
      <p:sp>
        <p:nvSpPr>
          <p:cNvPr id="41" name="40 Rectángulo"/>
          <p:cNvSpPr/>
          <p:nvPr/>
        </p:nvSpPr>
        <p:spPr>
          <a:xfrm>
            <a:off x="660269" y="3553128"/>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2" name="41 Rectángulo"/>
          <p:cNvSpPr/>
          <p:nvPr/>
        </p:nvSpPr>
        <p:spPr>
          <a:xfrm>
            <a:off x="1215521" y="3553128"/>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43" name="42 Rectángulo"/>
          <p:cNvSpPr/>
          <p:nvPr/>
        </p:nvSpPr>
        <p:spPr>
          <a:xfrm>
            <a:off x="3014426" y="3553128"/>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5" name="44 CuadroTexto"/>
          <p:cNvSpPr txBox="1"/>
          <p:nvPr/>
        </p:nvSpPr>
        <p:spPr>
          <a:xfrm>
            <a:off x="179512" y="6156593"/>
            <a:ext cx="8640960" cy="584775"/>
          </a:xfrm>
          <a:prstGeom prst="rect">
            <a:avLst/>
          </a:prstGeom>
          <a:noFill/>
        </p:spPr>
        <p:txBody>
          <a:bodyPr wrap="square" rtlCol="0">
            <a:spAutoFit/>
          </a:bodyPr>
          <a:lstStyle/>
          <a:p>
            <a:r>
              <a:rPr lang="es-MX" sz="1600" b="1" dirty="0" smtClean="0">
                <a:solidFill>
                  <a:schemeClr val="bg1"/>
                </a:solidFill>
              </a:rPr>
              <a:t>No se advierten cambios de relevancia en la cantidad de personas detenidas en las distintas Unidades respecto a la medición anterior.   </a:t>
            </a:r>
            <a:endParaRPr lang="es-AR" sz="1600" b="1" dirty="0">
              <a:solidFill>
                <a:schemeClr val="bg1"/>
              </a:solidFill>
            </a:endParaRPr>
          </a:p>
        </p:txBody>
      </p:sp>
    </p:spTree>
    <p:extLst>
      <p:ext uri="{BB962C8B-B14F-4D97-AF65-F5344CB8AC3E}">
        <p14:creationId xmlns:p14="http://schemas.microsoft.com/office/powerpoint/2010/main" val="5268390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3752"/>
            <a:ext cx="8229600" cy="1143000"/>
          </a:xfrm>
        </p:spPr>
        <p:txBody>
          <a:bodyPr>
            <a:normAutofit/>
          </a:bodyPr>
          <a:lstStyle/>
          <a:p>
            <a:r>
              <a:rPr lang="es-MX" sz="2800" dirty="0" smtClean="0"/>
              <a:t>Foco en población femenina</a:t>
            </a:r>
            <a:endParaRPr lang="es-AR" sz="2800" dirty="0"/>
          </a:p>
        </p:txBody>
      </p:sp>
      <p:sp>
        <p:nvSpPr>
          <p:cNvPr id="11" name="10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graphicFrame>
        <p:nvGraphicFramePr>
          <p:cNvPr id="17" name="11 Marcador de contenido"/>
          <p:cNvGraphicFramePr>
            <a:graphicFrameLocks noGrp="1"/>
          </p:cNvGraphicFramePr>
          <p:nvPr>
            <p:ph idx="1"/>
            <p:extLst>
              <p:ext uri="{D42A27DB-BD31-4B8C-83A1-F6EECF244321}">
                <p14:modId xmlns:p14="http://schemas.microsoft.com/office/powerpoint/2010/main" val="3285175053"/>
              </p:ext>
            </p:extLst>
          </p:nvPr>
        </p:nvGraphicFramePr>
        <p:xfrm>
          <a:off x="4716016" y="1700808"/>
          <a:ext cx="3528392" cy="2114396"/>
        </p:xfrm>
        <a:graphic>
          <a:graphicData uri="http://schemas.openxmlformats.org/drawingml/2006/chart">
            <c:chart xmlns:c="http://schemas.openxmlformats.org/drawingml/2006/chart" xmlns:r="http://schemas.openxmlformats.org/officeDocument/2006/relationships" r:id="rId2"/>
          </a:graphicData>
        </a:graphic>
      </p:graphicFrame>
      <p:sp>
        <p:nvSpPr>
          <p:cNvPr id="26" name="25 CuadroTexto"/>
          <p:cNvSpPr txBox="1"/>
          <p:nvPr/>
        </p:nvSpPr>
        <p:spPr>
          <a:xfrm>
            <a:off x="5148064" y="3510801"/>
            <a:ext cx="1538809" cy="200055"/>
          </a:xfrm>
          <a:prstGeom prst="rect">
            <a:avLst/>
          </a:prstGeom>
          <a:noFill/>
        </p:spPr>
        <p:txBody>
          <a:bodyPr wrap="square" rtlCol="0">
            <a:spAutoFit/>
          </a:bodyPr>
          <a:lstStyle/>
          <a:p>
            <a:r>
              <a:rPr lang="es-MX" sz="700" dirty="0" smtClean="0"/>
              <a:t>Base: 9874 personas</a:t>
            </a:r>
            <a:endParaRPr lang="es-AR" sz="700" dirty="0"/>
          </a:p>
        </p:txBody>
      </p:sp>
      <p:sp>
        <p:nvSpPr>
          <p:cNvPr id="27" name="26 CuadroTexto"/>
          <p:cNvSpPr txBox="1"/>
          <p:nvPr/>
        </p:nvSpPr>
        <p:spPr>
          <a:xfrm>
            <a:off x="6948264" y="3510801"/>
            <a:ext cx="1296144" cy="200055"/>
          </a:xfrm>
          <a:prstGeom prst="rect">
            <a:avLst/>
          </a:prstGeom>
          <a:noFill/>
        </p:spPr>
        <p:txBody>
          <a:bodyPr wrap="square" rtlCol="0">
            <a:spAutoFit/>
          </a:bodyPr>
          <a:lstStyle/>
          <a:p>
            <a:r>
              <a:rPr lang="es-MX" sz="700" dirty="0" smtClean="0"/>
              <a:t>Base: 759 mujeres</a:t>
            </a:r>
            <a:endParaRPr lang="es-AR" sz="700" dirty="0"/>
          </a:p>
        </p:txBody>
      </p:sp>
      <p:sp>
        <p:nvSpPr>
          <p:cNvPr id="29" name="1 Título"/>
          <p:cNvSpPr txBox="1">
            <a:spLocks/>
          </p:cNvSpPr>
          <p:nvPr/>
        </p:nvSpPr>
        <p:spPr>
          <a:xfrm>
            <a:off x="518447" y="2757489"/>
            <a:ext cx="3859504" cy="951065"/>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s-MX" sz="1400" b="1" dirty="0" smtClean="0">
                <a:solidFill>
                  <a:schemeClr val="bg1">
                    <a:lumMod val="50000"/>
                  </a:schemeClr>
                </a:solidFill>
              </a:rPr>
              <a:t>Hay 26  mujeres embarazadas y 42 mujeres que viven con sus hijos en los diferentes penales federales.  </a:t>
            </a:r>
          </a:p>
          <a:p>
            <a:pPr algn="ctr"/>
            <a:endParaRPr lang="es-MX" sz="1400" b="1" dirty="0">
              <a:solidFill>
                <a:schemeClr val="bg1">
                  <a:lumMod val="50000"/>
                </a:schemeClr>
              </a:solidFill>
            </a:endParaRPr>
          </a:p>
          <a:p>
            <a:pPr algn="ctr"/>
            <a:r>
              <a:rPr lang="es-MX" sz="1400" b="1" dirty="0" smtClean="0">
                <a:solidFill>
                  <a:schemeClr val="bg1">
                    <a:lumMod val="50000"/>
                  </a:schemeClr>
                </a:solidFill>
              </a:rPr>
              <a:t>Suman 44 los  niños viviendo con sus madres en las  cárceles federales. </a:t>
            </a:r>
            <a:endParaRPr lang="es-AR" sz="1400" dirty="0">
              <a:solidFill>
                <a:schemeClr val="bg1">
                  <a:lumMod val="50000"/>
                </a:schemeClr>
              </a:solidFill>
            </a:endParaRPr>
          </a:p>
        </p:txBody>
      </p:sp>
      <p:pic>
        <p:nvPicPr>
          <p:cNvPr id="1030" name="Picture 6" descr="http://us.123rf.com/450wm/rclassenlayouts/rclassenlayouts1209/rclassenlayouts120900187/16345658-establecer-icono-simbolo-signo-silla-de-ruedas-portatil-embarazada-muleta-ciego-acceso-para-discapac.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8502" t="61538" r="6840" b="3082"/>
          <a:stretch/>
        </p:blipFill>
        <p:spPr bwMode="auto">
          <a:xfrm>
            <a:off x="318702" y="2537448"/>
            <a:ext cx="370439" cy="531512"/>
          </a:xfrm>
          <a:prstGeom prst="rect">
            <a:avLst/>
          </a:prstGeom>
          <a:noFill/>
          <a:extLst>
            <a:ext uri="{909E8E84-426E-40DD-AFC4-6F175D3DCCD1}">
              <a14:hiddenFill xmlns:a14="http://schemas.microsoft.com/office/drawing/2010/main">
                <a:solidFill>
                  <a:srgbClr val="FFFFFF"/>
                </a:solidFill>
              </a14:hiddenFill>
            </a:ext>
          </a:extLst>
        </p:spPr>
      </p:pic>
      <p:sp>
        <p:nvSpPr>
          <p:cNvPr id="30" name="1 Título"/>
          <p:cNvSpPr txBox="1">
            <a:spLocks/>
          </p:cNvSpPr>
          <p:nvPr/>
        </p:nvSpPr>
        <p:spPr>
          <a:xfrm>
            <a:off x="755576" y="2060848"/>
            <a:ext cx="3456385" cy="43166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s-MX" sz="1400" b="1" dirty="0" smtClean="0">
                <a:solidFill>
                  <a:schemeClr val="accent3"/>
                </a:solidFill>
              </a:rPr>
              <a:t>El 3 % de las mujeres presas (23) tienen entre 18 y 21 años.</a:t>
            </a:r>
            <a:endParaRPr lang="es-AR" sz="1400" b="1" dirty="0">
              <a:solidFill>
                <a:schemeClr val="accent3"/>
              </a:solidFill>
            </a:endParaRPr>
          </a:p>
        </p:txBody>
      </p:sp>
      <p:sp>
        <p:nvSpPr>
          <p:cNvPr id="23" name="1 Título"/>
          <p:cNvSpPr txBox="1">
            <a:spLocks/>
          </p:cNvSpPr>
          <p:nvPr/>
        </p:nvSpPr>
        <p:spPr>
          <a:xfrm>
            <a:off x="399964" y="1196752"/>
            <a:ext cx="8229600" cy="43166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s-MX" sz="1600" dirty="0" smtClean="0">
                <a:solidFill>
                  <a:schemeClr val="bg1">
                    <a:lumMod val="50000"/>
                  </a:schemeClr>
                </a:solidFill>
              </a:rPr>
              <a:t>Según los partes semanales del SPF, al 28 de febrero de 2014, son 759 las mujeres alojadas en sus unidades penales. </a:t>
            </a:r>
            <a:endParaRPr lang="es-AR" sz="1600" dirty="0">
              <a:solidFill>
                <a:schemeClr val="bg1">
                  <a:lumMod val="50000"/>
                </a:schemeClr>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334629543"/>
              </p:ext>
            </p:extLst>
          </p:nvPr>
        </p:nvGraphicFramePr>
        <p:xfrm>
          <a:off x="642466" y="4581128"/>
          <a:ext cx="7416823" cy="1152128"/>
        </p:xfrm>
        <a:graphic>
          <a:graphicData uri="http://schemas.openxmlformats.org/drawingml/2006/table">
            <a:tbl>
              <a:tblPr>
                <a:tableStyleId>{9DCAF9ED-07DC-4A11-8D7F-57B35C25682E}</a:tableStyleId>
              </a:tblPr>
              <a:tblGrid>
                <a:gridCol w="2577553"/>
                <a:gridCol w="847925"/>
                <a:gridCol w="683083"/>
                <a:gridCol w="802976"/>
                <a:gridCol w="770858"/>
                <a:gridCol w="867214"/>
                <a:gridCol w="867214"/>
              </a:tblGrid>
              <a:tr h="306859">
                <a:tc gridSpan="6">
                  <a:txBody>
                    <a:bodyPr/>
                    <a:lstStyle/>
                    <a:p>
                      <a:pPr algn="ctr" fontAlgn="ctr"/>
                      <a:r>
                        <a:rPr lang="es-MX" sz="1000" b="1" i="0" u="none" strike="noStrike" dirty="0" smtClean="0">
                          <a:effectLst/>
                          <a:latin typeface="Arial"/>
                        </a:rPr>
                        <a:t>Distribución de las mujeres en las</a:t>
                      </a:r>
                      <a:r>
                        <a:rPr lang="es-MX" sz="1000" b="1" i="0" u="none" strike="noStrike" baseline="0" dirty="0" smtClean="0">
                          <a:effectLst/>
                          <a:latin typeface="Arial"/>
                        </a:rPr>
                        <a:t> distintas unidades</a:t>
                      </a:r>
                      <a:endParaRPr lang="es-AR" sz="1000" b="1" i="0" u="none" strike="noStrike" dirty="0">
                        <a:effectLst/>
                        <a:latin typeface="Arial"/>
                      </a:endParaRPr>
                    </a:p>
                  </a:txBody>
                  <a:tcPr marL="9525" marR="9525" marT="9525" marB="0" anchor="ctr"/>
                </a:tc>
                <a:tc hMerge="1">
                  <a:txBody>
                    <a:bodyPr/>
                    <a:lstStyle/>
                    <a:p>
                      <a:pPr algn="ctr" fontAlgn="ctr"/>
                      <a:endParaRPr lang="es-AR" sz="800" b="1" i="0" u="none" strike="noStrike" dirty="0">
                        <a:effectLst/>
                        <a:latin typeface="Arial"/>
                      </a:endParaRPr>
                    </a:p>
                  </a:txBody>
                  <a:tcPr marL="9525" marR="9525" marT="9525" marB="0" anchor="ctr"/>
                </a:tc>
                <a:tc hMerge="1">
                  <a:txBody>
                    <a:bodyPr/>
                    <a:lstStyle/>
                    <a:p>
                      <a:pPr algn="ctr" fontAlgn="ctr"/>
                      <a:endParaRPr lang="es-AR" sz="1000" b="1" i="0" u="none" strike="noStrike" dirty="0">
                        <a:effectLst/>
                        <a:latin typeface="Arial"/>
                      </a:endParaRPr>
                    </a:p>
                  </a:txBody>
                  <a:tcPr marL="9525" marR="9525" marT="9525" marB="0" anchor="ctr"/>
                </a:tc>
                <a:tc hMerge="1">
                  <a:txBody>
                    <a:bodyPr/>
                    <a:lstStyle/>
                    <a:p>
                      <a:pPr algn="ctr" fontAlgn="ctr"/>
                      <a:endParaRPr lang="da-DK" sz="800" b="1" i="0" u="none" strike="noStrike" dirty="0">
                        <a:effectLst/>
                        <a:latin typeface="Arial"/>
                      </a:endParaRPr>
                    </a:p>
                  </a:txBody>
                  <a:tcPr marL="9525" marR="9525" marT="9525" marB="0" anchor="ctr"/>
                </a:tc>
                <a:tc hMerge="1">
                  <a:txBody>
                    <a:bodyPr/>
                    <a:lstStyle/>
                    <a:p>
                      <a:pPr algn="ctr" fontAlgn="ctr"/>
                      <a:endParaRPr lang="es-AR" sz="1000" b="1" i="0" u="none" strike="noStrike" dirty="0">
                        <a:effectLst/>
                        <a:latin typeface="Arial"/>
                      </a:endParaRPr>
                    </a:p>
                  </a:txBody>
                  <a:tcPr marL="9525" marR="9525" marT="9525" marB="0" anchor="ctr"/>
                </a:tc>
                <a:tc hMerge="1">
                  <a:txBody>
                    <a:bodyPr/>
                    <a:lstStyle/>
                    <a:p>
                      <a:pPr algn="ctr" fontAlgn="ctr"/>
                      <a:endParaRPr lang="es-AR" sz="1000" b="1" i="0" u="none" strike="noStrike" dirty="0">
                        <a:effectLst/>
                        <a:latin typeface="Arial"/>
                      </a:endParaRPr>
                    </a:p>
                  </a:txBody>
                  <a:tcPr marL="9525" marR="9525" marT="9525" marB="0" anchor="ctr"/>
                </a:tc>
                <a:tc>
                  <a:txBody>
                    <a:bodyPr/>
                    <a:lstStyle/>
                    <a:p>
                      <a:pPr algn="ctr" fontAlgn="ctr"/>
                      <a:r>
                        <a:rPr lang="es-MX" sz="1000" b="1" i="0" u="none" strike="noStrike" dirty="0" smtClean="0">
                          <a:effectLst/>
                          <a:latin typeface="Arial"/>
                        </a:rPr>
                        <a:t>TOTAL</a:t>
                      </a:r>
                      <a:endParaRPr lang="es-AR" sz="1000" b="1" i="0" u="none" strike="noStrike" dirty="0">
                        <a:effectLst/>
                        <a:latin typeface="Arial"/>
                      </a:endParaRPr>
                    </a:p>
                  </a:txBody>
                  <a:tcPr marL="9525" marR="9525" marT="9525" marB="0" anchor="ctr"/>
                </a:tc>
              </a:tr>
              <a:tr h="306859">
                <a:tc>
                  <a:txBody>
                    <a:bodyPr/>
                    <a:lstStyle/>
                    <a:p>
                      <a:pPr algn="ctr" fontAlgn="ctr"/>
                      <a:r>
                        <a:rPr lang="es-AR" sz="1000" u="none" strike="noStrike" dirty="0" smtClean="0">
                          <a:effectLst/>
                        </a:rPr>
                        <a:t>Unidades</a:t>
                      </a:r>
                      <a:endParaRPr lang="es-AR" sz="1000" b="1" i="0" u="none" strike="noStrike" dirty="0">
                        <a:effectLst/>
                        <a:latin typeface="Arial"/>
                      </a:endParaRPr>
                    </a:p>
                  </a:txBody>
                  <a:tcPr marL="9525" marR="9525" marT="9525" marB="0" anchor="ctr"/>
                </a:tc>
                <a:tc>
                  <a:txBody>
                    <a:bodyPr/>
                    <a:lstStyle/>
                    <a:p>
                      <a:pPr algn="ctr" fontAlgn="ctr"/>
                      <a:r>
                        <a:rPr lang="es-AR" sz="700" u="none" strike="noStrike" dirty="0">
                          <a:effectLst/>
                        </a:rPr>
                        <a:t>INST. FED. DE MUJERES CPF  III</a:t>
                      </a:r>
                      <a:endParaRPr lang="es-AR" sz="700" b="1" i="0" u="none" strike="noStrike" dirty="0">
                        <a:effectLst/>
                        <a:latin typeface="Arial"/>
                      </a:endParaRPr>
                    </a:p>
                  </a:txBody>
                  <a:tcPr marL="9525" marR="9525" marT="9525" marB="0" anchor="ctr"/>
                </a:tc>
                <a:tc>
                  <a:txBody>
                    <a:bodyPr/>
                    <a:lstStyle/>
                    <a:p>
                      <a:pPr algn="ctr" fontAlgn="ctr"/>
                      <a:r>
                        <a:rPr lang="es-AR" sz="900" u="none" strike="noStrike" dirty="0">
                          <a:effectLst/>
                        </a:rPr>
                        <a:t>C.P.F. IV</a:t>
                      </a:r>
                      <a:endParaRPr lang="es-AR" sz="900" b="1" i="0" u="none" strike="noStrike" dirty="0">
                        <a:effectLst/>
                        <a:latin typeface="Arial"/>
                      </a:endParaRPr>
                    </a:p>
                  </a:txBody>
                  <a:tcPr marL="9525" marR="9525" marT="9525" marB="0" anchor="ctr"/>
                </a:tc>
                <a:tc>
                  <a:txBody>
                    <a:bodyPr/>
                    <a:lstStyle/>
                    <a:p>
                      <a:pPr algn="ctr" fontAlgn="ctr"/>
                      <a:r>
                        <a:rPr lang="da-DK" sz="700" u="none" strike="noStrike" dirty="0">
                          <a:effectLst/>
                        </a:rPr>
                        <a:t>S.P.M. (MOD. VI - CPF IV)</a:t>
                      </a:r>
                      <a:endParaRPr lang="da-DK" sz="700" b="1" i="0" u="none" strike="noStrike" dirty="0">
                        <a:effectLst/>
                        <a:latin typeface="Arial"/>
                      </a:endParaRPr>
                    </a:p>
                  </a:txBody>
                  <a:tcPr marL="9525" marR="9525" marT="9525" marB="0" anchor="ctr"/>
                </a:tc>
                <a:tc>
                  <a:txBody>
                    <a:bodyPr/>
                    <a:lstStyle/>
                    <a:p>
                      <a:pPr algn="ctr" fontAlgn="ctr"/>
                      <a:r>
                        <a:rPr lang="es-AR" sz="900" u="none" strike="noStrike" dirty="0">
                          <a:effectLst/>
                        </a:rPr>
                        <a:t>U.13</a:t>
                      </a:r>
                      <a:endParaRPr lang="es-AR" sz="900" b="1" i="0" u="none" strike="noStrike" dirty="0">
                        <a:effectLst/>
                        <a:latin typeface="Arial"/>
                      </a:endParaRPr>
                    </a:p>
                  </a:txBody>
                  <a:tcPr marL="9525" marR="9525" marT="9525" marB="0" anchor="ctr"/>
                </a:tc>
                <a:tc>
                  <a:txBody>
                    <a:bodyPr/>
                    <a:lstStyle/>
                    <a:p>
                      <a:pPr algn="ctr" fontAlgn="ctr"/>
                      <a:r>
                        <a:rPr lang="es-AR" sz="900" u="none" strike="noStrike" dirty="0">
                          <a:effectLst/>
                        </a:rPr>
                        <a:t>U.31</a:t>
                      </a:r>
                      <a:endParaRPr lang="es-AR" sz="900" b="1" i="0" u="none" strike="noStrike" dirty="0">
                        <a:effectLst/>
                        <a:latin typeface="Arial"/>
                      </a:endParaRPr>
                    </a:p>
                  </a:txBody>
                  <a:tcPr marL="9525" marR="9525" marT="9525" marB="0" anchor="ctr"/>
                </a:tc>
                <a:tc rowSpan="2">
                  <a:txBody>
                    <a:bodyPr/>
                    <a:lstStyle/>
                    <a:p>
                      <a:pPr algn="ctr" fontAlgn="ctr"/>
                      <a:r>
                        <a:rPr lang="es-MX" sz="1000" b="1" i="0" u="none" strike="noStrike" dirty="0" smtClean="0">
                          <a:effectLst/>
                          <a:latin typeface="Arial"/>
                        </a:rPr>
                        <a:t>759</a:t>
                      </a:r>
                      <a:endParaRPr lang="es-AR" sz="1000" b="1" i="0" u="none" strike="noStrike" dirty="0">
                        <a:effectLst/>
                        <a:latin typeface="Arial"/>
                      </a:endParaRPr>
                    </a:p>
                  </a:txBody>
                  <a:tcPr marL="9525" marR="9525" marT="9525" marB="0" anchor="ctr"/>
                </a:tc>
              </a:tr>
              <a:tr h="269205">
                <a:tc>
                  <a:txBody>
                    <a:bodyPr/>
                    <a:lstStyle/>
                    <a:p>
                      <a:pPr algn="ctr" fontAlgn="ctr"/>
                      <a:r>
                        <a:rPr lang="es-AR" sz="1000" u="none" strike="noStrike" dirty="0">
                          <a:effectLst/>
                        </a:rPr>
                        <a:t> </a:t>
                      </a:r>
                      <a:r>
                        <a:rPr lang="es-AR" sz="1000" u="none" strike="noStrike" dirty="0" smtClean="0">
                          <a:effectLst/>
                        </a:rPr>
                        <a:t>Cantidad de mujeres alojadas</a:t>
                      </a:r>
                      <a:endParaRPr lang="es-AR" sz="1000" b="1" i="0" u="none" strike="noStrike" dirty="0">
                        <a:effectLst/>
                        <a:latin typeface="Arial"/>
                      </a:endParaRPr>
                    </a:p>
                  </a:txBody>
                  <a:tcPr marL="9525" marR="9525" marT="9525" marB="0" anchor="ctr"/>
                </a:tc>
                <a:tc>
                  <a:txBody>
                    <a:bodyPr/>
                    <a:lstStyle/>
                    <a:p>
                      <a:pPr algn="ctr" fontAlgn="ctr"/>
                      <a:r>
                        <a:rPr lang="es-AR" sz="1000" b="1" i="0" u="none" strike="noStrike" dirty="0">
                          <a:effectLst/>
                          <a:latin typeface="Arial"/>
                        </a:rPr>
                        <a:t>182</a:t>
                      </a:r>
                    </a:p>
                  </a:txBody>
                  <a:tcPr marL="9525" marR="9525" marT="9525" marB="0" anchor="ctr"/>
                </a:tc>
                <a:tc>
                  <a:txBody>
                    <a:bodyPr/>
                    <a:lstStyle/>
                    <a:p>
                      <a:pPr algn="ctr" fontAlgn="ctr"/>
                      <a:r>
                        <a:rPr lang="es-AR" sz="1000" b="1" i="0" u="none" strike="noStrike">
                          <a:effectLst/>
                          <a:latin typeface="Arial"/>
                        </a:rPr>
                        <a:t>410</a:t>
                      </a:r>
                    </a:p>
                  </a:txBody>
                  <a:tcPr marL="9525" marR="9525" marT="9525" marB="0" anchor="ctr"/>
                </a:tc>
                <a:tc>
                  <a:txBody>
                    <a:bodyPr/>
                    <a:lstStyle/>
                    <a:p>
                      <a:pPr algn="ctr" fontAlgn="ctr"/>
                      <a:r>
                        <a:rPr lang="es-AR" sz="1000" b="1" i="0" u="none" strike="noStrike">
                          <a:effectLst/>
                          <a:latin typeface="Arial"/>
                        </a:rPr>
                        <a:t>31</a:t>
                      </a:r>
                    </a:p>
                  </a:txBody>
                  <a:tcPr marL="9525" marR="9525" marT="9525" marB="0" anchor="ctr"/>
                </a:tc>
                <a:tc>
                  <a:txBody>
                    <a:bodyPr/>
                    <a:lstStyle/>
                    <a:p>
                      <a:pPr algn="ctr" fontAlgn="ctr"/>
                      <a:r>
                        <a:rPr lang="es-AR" sz="1000" b="1" i="0" u="none" strike="noStrike">
                          <a:effectLst/>
                          <a:latin typeface="Arial"/>
                        </a:rPr>
                        <a:t>8</a:t>
                      </a:r>
                    </a:p>
                  </a:txBody>
                  <a:tcPr marL="9525" marR="9525" marT="9525" marB="0" anchor="ctr"/>
                </a:tc>
                <a:tc>
                  <a:txBody>
                    <a:bodyPr/>
                    <a:lstStyle/>
                    <a:p>
                      <a:pPr algn="ctr" fontAlgn="ctr"/>
                      <a:r>
                        <a:rPr lang="es-AR" sz="1000" b="1" i="0" u="none" strike="noStrike" dirty="0">
                          <a:effectLst/>
                          <a:latin typeface="Arial"/>
                        </a:rPr>
                        <a:t>128</a:t>
                      </a:r>
                    </a:p>
                  </a:txBody>
                  <a:tcPr marL="9525" marR="9525" marT="9525" marB="0" anchor="ctr"/>
                </a:tc>
                <a:tc vMerge="1">
                  <a:txBody>
                    <a:bodyPr/>
                    <a:lstStyle/>
                    <a:p>
                      <a:pPr algn="ctr" fontAlgn="ctr"/>
                      <a:endParaRPr lang="es-AR" sz="1000" b="1" i="0" u="none" strike="noStrike" dirty="0">
                        <a:effectLst/>
                        <a:latin typeface="Arial"/>
                      </a:endParaRPr>
                    </a:p>
                  </a:txBody>
                  <a:tcPr marL="9525" marR="9525" marT="9525" marB="0" anchor="ctr"/>
                </a:tc>
              </a:tr>
              <a:tr h="269205">
                <a:tc>
                  <a:txBody>
                    <a:bodyPr/>
                    <a:lstStyle/>
                    <a:p>
                      <a:pPr algn="ctr" fontAlgn="ctr"/>
                      <a:r>
                        <a:rPr lang="es-MX" sz="1000" b="1" i="0" u="none" strike="noStrike" dirty="0" smtClean="0">
                          <a:effectLst/>
                          <a:latin typeface="Arial"/>
                        </a:rPr>
                        <a:t>Porcentaje</a:t>
                      </a:r>
                      <a:endParaRPr lang="es-AR" sz="1000" b="1" i="0" u="none" strike="noStrike" dirty="0">
                        <a:effectLst/>
                        <a:latin typeface="Arial"/>
                      </a:endParaRPr>
                    </a:p>
                  </a:txBody>
                  <a:tcPr marL="9525" marR="9525" marT="9525" marB="0" anchor="ctr"/>
                </a:tc>
                <a:tc>
                  <a:txBody>
                    <a:bodyPr/>
                    <a:lstStyle/>
                    <a:p>
                      <a:pPr algn="ctr" fontAlgn="b"/>
                      <a:r>
                        <a:rPr lang="es-AR" sz="1000" b="1" i="0" u="none" strike="noStrike" kern="1200" dirty="0" smtClean="0">
                          <a:solidFill>
                            <a:schemeClr val="dk1"/>
                          </a:solidFill>
                          <a:effectLst/>
                          <a:latin typeface="Arial"/>
                          <a:ea typeface="+mn-ea"/>
                          <a:cs typeface="+mn-cs"/>
                        </a:rPr>
                        <a:t>24%</a:t>
                      </a:r>
                      <a:endParaRPr lang="es-AR" sz="1000" b="1" i="0" u="none" strike="noStrike" kern="1200" dirty="0">
                        <a:solidFill>
                          <a:schemeClr val="dk1"/>
                        </a:solidFill>
                        <a:effectLst/>
                        <a:latin typeface="Arial"/>
                        <a:ea typeface="+mn-ea"/>
                        <a:cs typeface="+mn-cs"/>
                      </a:endParaRPr>
                    </a:p>
                  </a:txBody>
                  <a:tcPr marL="9525" marR="9525" marT="9525" marB="0" anchor="ctr"/>
                </a:tc>
                <a:tc>
                  <a:txBody>
                    <a:bodyPr/>
                    <a:lstStyle/>
                    <a:p>
                      <a:pPr algn="ctr" fontAlgn="b"/>
                      <a:r>
                        <a:rPr lang="es-AR" sz="1000" b="1" i="0" u="none" strike="noStrike" kern="1200" dirty="0" smtClean="0">
                          <a:solidFill>
                            <a:schemeClr val="dk1"/>
                          </a:solidFill>
                          <a:effectLst/>
                          <a:latin typeface="Arial"/>
                          <a:ea typeface="+mn-ea"/>
                          <a:cs typeface="+mn-cs"/>
                        </a:rPr>
                        <a:t>54%</a:t>
                      </a:r>
                      <a:endParaRPr lang="es-AR" sz="1000" b="1" i="0" u="none" strike="noStrike" kern="1200" dirty="0">
                        <a:solidFill>
                          <a:schemeClr val="dk1"/>
                        </a:solidFill>
                        <a:effectLst/>
                        <a:latin typeface="Arial"/>
                        <a:ea typeface="+mn-ea"/>
                        <a:cs typeface="+mn-cs"/>
                      </a:endParaRPr>
                    </a:p>
                  </a:txBody>
                  <a:tcPr marL="9525" marR="9525" marT="9525" marB="0" anchor="ctr"/>
                </a:tc>
                <a:tc>
                  <a:txBody>
                    <a:bodyPr/>
                    <a:lstStyle/>
                    <a:p>
                      <a:pPr algn="ctr" fontAlgn="b"/>
                      <a:r>
                        <a:rPr lang="es-AR" sz="1000" b="1" i="0" u="none" strike="noStrike" kern="1200" dirty="0" smtClean="0">
                          <a:solidFill>
                            <a:schemeClr val="dk1"/>
                          </a:solidFill>
                          <a:effectLst/>
                          <a:latin typeface="Arial"/>
                          <a:ea typeface="+mn-ea"/>
                          <a:cs typeface="+mn-cs"/>
                        </a:rPr>
                        <a:t>4%</a:t>
                      </a:r>
                      <a:endParaRPr lang="es-AR" sz="1000" b="1" i="0" u="none" strike="noStrike" kern="1200" dirty="0">
                        <a:solidFill>
                          <a:schemeClr val="dk1"/>
                        </a:solidFill>
                        <a:effectLst/>
                        <a:latin typeface="Arial"/>
                        <a:ea typeface="+mn-ea"/>
                        <a:cs typeface="+mn-cs"/>
                      </a:endParaRPr>
                    </a:p>
                  </a:txBody>
                  <a:tcPr marL="9525" marR="9525" marT="9525" marB="0" anchor="ctr"/>
                </a:tc>
                <a:tc>
                  <a:txBody>
                    <a:bodyPr/>
                    <a:lstStyle/>
                    <a:p>
                      <a:pPr algn="ctr" fontAlgn="b"/>
                      <a:r>
                        <a:rPr lang="es-AR" sz="1000" b="1" i="0" u="none" strike="noStrike" kern="1200" dirty="0" smtClean="0">
                          <a:solidFill>
                            <a:schemeClr val="dk1"/>
                          </a:solidFill>
                          <a:effectLst/>
                          <a:latin typeface="Arial"/>
                          <a:ea typeface="+mn-ea"/>
                          <a:cs typeface="+mn-cs"/>
                        </a:rPr>
                        <a:t>1%</a:t>
                      </a:r>
                      <a:endParaRPr lang="es-AR" sz="1000" b="1" i="0" u="none" strike="noStrike" kern="1200" dirty="0">
                        <a:solidFill>
                          <a:schemeClr val="dk1"/>
                        </a:solidFill>
                        <a:effectLst/>
                        <a:latin typeface="Arial"/>
                        <a:ea typeface="+mn-ea"/>
                        <a:cs typeface="+mn-cs"/>
                      </a:endParaRPr>
                    </a:p>
                  </a:txBody>
                  <a:tcPr marL="9525" marR="9525" marT="9525" marB="0" anchor="ctr"/>
                </a:tc>
                <a:tc>
                  <a:txBody>
                    <a:bodyPr/>
                    <a:lstStyle/>
                    <a:p>
                      <a:pPr algn="ctr" fontAlgn="b"/>
                      <a:r>
                        <a:rPr lang="es-AR" sz="1000" b="1" i="0" u="none" strike="noStrike" kern="1200" dirty="0" smtClean="0">
                          <a:solidFill>
                            <a:schemeClr val="dk1"/>
                          </a:solidFill>
                          <a:effectLst/>
                          <a:latin typeface="Arial"/>
                          <a:ea typeface="+mn-ea"/>
                          <a:cs typeface="+mn-cs"/>
                        </a:rPr>
                        <a:t>175</a:t>
                      </a:r>
                      <a:endParaRPr lang="es-AR" sz="1000" b="1" i="0" u="none" strike="noStrike" kern="1200" dirty="0">
                        <a:solidFill>
                          <a:schemeClr val="dk1"/>
                        </a:solidFill>
                        <a:effectLst/>
                        <a:latin typeface="Arial"/>
                        <a:ea typeface="+mn-ea"/>
                        <a:cs typeface="+mn-cs"/>
                      </a:endParaRPr>
                    </a:p>
                  </a:txBody>
                  <a:tcPr marL="9525" marR="9525" marT="9525" marB="0" anchor="ctr"/>
                </a:tc>
                <a:tc>
                  <a:txBody>
                    <a:bodyPr/>
                    <a:lstStyle/>
                    <a:p>
                      <a:pPr algn="ctr" fontAlgn="b"/>
                      <a:r>
                        <a:rPr lang="es-MX" sz="1000" b="1" i="0" u="none" strike="noStrike" dirty="0" smtClean="0">
                          <a:effectLst/>
                          <a:latin typeface="Arial"/>
                        </a:rPr>
                        <a:t>100%</a:t>
                      </a:r>
                      <a:endParaRPr lang="es-AR" sz="1000" b="1" i="0" u="none" strike="noStrike" dirty="0">
                        <a:effectLst/>
                        <a:latin typeface="Arial"/>
                      </a:endParaRPr>
                    </a:p>
                  </a:txBody>
                  <a:tcPr marL="9525" marR="9525" marT="9525" marB="0" anchor="ctr"/>
                </a:tc>
              </a:tr>
            </a:tbl>
          </a:graphicData>
        </a:graphic>
      </p:graphicFrame>
      <p:sp>
        <p:nvSpPr>
          <p:cNvPr id="13" name="12 CuadroTexto"/>
          <p:cNvSpPr txBox="1"/>
          <p:nvPr/>
        </p:nvSpPr>
        <p:spPr>
          <a:xfrm>
            <a:off x="3497" y="6072237"/>
            <a:ext cx="9143999" cy="738664"/>
          </a:xfrm>
          <a:prstGeom prst="rect">
            <a:avLst/>
          </a:prstGeom>
          <a:noFill/>
        </p:spPr>
        <p:txBody>
          <a:bodyPr wrap="square" rtlCol="0">
            <a:spAutoFit/>
          </a:bodyPr>
          <a:lstStyle/>
          <a:p>
            <a:r>
              <a:rPr lang="es-MX" sz="1400" b="1" dirty="0" smtClean="0">
                <a:solidFill>
                  <a:schemeClr val="bg1"/>
                </a:solidFill>
              </a:rPr>
              <a:t>La situación procesal se constituye en una variable crítica dentro del colectivo de mujeres encarceladas. Quienes cuentan con prisión preventiva no sólo supera la media general, sino que existe una tendencia al crecimiento, pasando del 61% </a:t>
            </a:r>
            <a:r>
              <a:rPr lang="es-MX" sz="1400" b="1" dirty="0">
                <a:solidFill>
                  <a:schemeClr val="bg1"/>
                </a:solidFill>
              </a:rPr>
              <a:t>en </a:t>
            </a:r>
            <a:r>
              <a:rPr lang="es-MX" sz="1400" b="1" dirty="0" smtClean="0">
                <a:solidFill>
                  <a:schemeClr val="bg1"/>
                </a:solidFill>
              </a:rPr>
              <a:t>noviembre de </a:t>
            </a:r>
            <a:r>
              <a:rPr lang="es-MX" sz="1400" b="1" dirty="0">
                <a:solidFill>
                  <a:schemeClr val="bg1"/>
                </a:solidFill>
              </a:rPr>
              <a:t>2013 </a:t>
            </a:r>
            <a:r>
              <a:rPr lang="es-MX" sz="1400" b="1" dirty="0" smtClean="0">
                <a:solidFill>
                  <a:schemeClr val="bg1"/>
                </a:solidFill>
              </a:rPr>
              <a:t>al 65</a:t>
            </a:r>
            <a:r>
              <a:rPr lang="es-MX" sz="1400" b="1" dirty="0">
                <a:solidFill>
                  <a:schemeClr val="bg1"/>
                </a:solidFill>
              </a:rPr>
              <a:t>% actual.  </a:t>
            </a:r>
            <a:endParaRPr lang="es-AR" sz="1400" b="1" dirty="0">
              <a:solidFill>
                <a:schemeClr val="bg1"/>
              </a:solidFill>
            </a:endParaRPr>
          </a:p>
        </p:txBody>
      </p:sp>
      <p:cxnSp>
        <p:nvCxnSpPr>
          <p:cNvPr id="5" name="4 Conector recto de flecha"/>
          <p:cNvCxnSpPr/>
          <p:nvPr/>
        </p:nvCxnSpPr>
        <p:spPr>
          <a:xfrm flipV="1">
            <a:off x="5917468" y="2286665"/>
            <a:ext cx="1102804" cy="144016"/>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9" name="18 Tabla"/>
          <p:cNvGraphicFramePr>
            <a:graphicFrameLocks noGrp="1"/>
          </p:cNvGraphicFramePr>
          <p:nvPr>
            <p:extLst>
              <p:ext uri="{D42A27DB-BD31-4B8C-83A1-F6EECF244321}">
                <p14:modId xmlns:p14="http://schemas.microsoft.com/office/powerpoint/2010/main" val="3915795476"/>
              </p:ext>
            </p:extLst>
          </p:nvPr>
        </p:nvGraphicFramePr>
        <p:xfrm>
          <a:off x="6228184" y="3861048"/>
          <a:ext cx="2160240" cy="594360"/>
        </p:xfrm>
        <a:graphic>
          <a:graphicData uri="http://schemas.openxmlformats.org/drawingml/2006/table">
            <a:tbl>
              <a:tblPr firstRow="1" bandRow="1">
                <a:tableStyleId>{5C22544A-7EE6-4342-B048-85BDC9FD1C3A}</a:tableStyleId>
              </a:tblPr>
              <a:tblGrid>
                <a:gridCol w="540060"/>
                <a:gridCol w="540060"/>
                <a:gridCol w="540060"/>
                <a:gridCol w="540060"/>
              </a:tblGrid>
              <a:tr h="149339">
                <a:tc gridSpan="4">
                  <a:txBody>
                    <a:bodyPr/>
                    <a:lstStyle/>
                    <a:p>
                      <a:pPr algn="ctr"/>
                      <a:r>
                        <a:rPr lang="es-MX" sz="700" dirty="0" smtClean="0"/>
                        <a:t>Mujeres encarceladas preventivamente</a:t>
                      </a:r>
                      <a:endParaRPr lang="es-AR" sz="700" dirty="0"/>
                    </a:p>
                  </a:txBody>
                  <a:tcPr/>
                </a:tc>
                <a:tc hMerge="1">
                  <a:txBody>
                    <a:bodyPr/>
                    <a:lstStyle/>
                    <a:p>
                      <a:pPr algn="ctr"/>
                      <a:endParaRPr lang="es-AR" sz="700" dirty="0"/>
                    </a:p>
                  </a:txBody>
                  <a:tcPr/>
                </a:tc>
                <a:tc hMerge="1">
                  <a:txBody>
                    <a:bodyPr/>
                    <a:lstStyle/>
                    <a:p>
                      <a:pPr algn="ctr"/>
                      <a:endParaRPr lang="es-AR" sz="700" dirty="0"/>
                    </a:p>
                  </a:txBody>
                  <a:tcPr/>
                </a:tc>
                <a:tc hMerge="1">
                  <a:txBody>
                    <a:bodyPr/>
                    <a:lstStyle/>
                    <a:p>
                      <a:pPr algn="ctr"/>
                      <a:endParaRPr lang="es-AR" sz="700" dirty="0"/>
                    </a:p>
                  </a:txBody>
                  <a:tcPr/>
                </a:tc>
              </a:tr>
              <a:tr h="149339">
                <a:tc>
                  <a:txBody>
                    <a:bodyPr/>
                    <a:lstStyle/>
                    <a:p>
                      <a:pPr algn="ctr"/>
                      <a:r>
                        <a:rPr lang="es-MX" sz="700" dirty="0" smtClean="0"/>
                        <a:t>Oct</a:t>
                      </a:r>
                      <a:r>
                        <a:rPr lang="es-MX" sz="700" baseline="0" dirty="0" smtClean="0"/>
                        <a:t> ’13</a:t>
                      </a:r>
                      <a:endParaRPr lang="es-AR" sz="700" dirty="0"/>
                    </a:p>
                  </a:txBody>
                  <a:tcPr/>
                </a:tc>
                <a:tc>
                  <a:txBody>
                    <a:bodyPr/>
                    <a:lstStyle/>
                    <a:p>
                      <a:pPr algn="ctr"/>
                      <a:r>
                        <a:rPr lang="es-MX" sz="700" dirty="0" smtClean="0"/>
                        <a:t>Nov ‘13</a:t>
                      </a:r>
                      <a:endParaRPr lang="es-AR" sz="700" dirty="0"/>
                    </a:p>
                  </a:txBody>
                  <a:tcPr/>
                </a:tc>
                <a:tc>
                  <a:txBody>
                    <a:bodyPr/>
                    <a:lstStyle/>
                    <a:p>
                      <a:pPr algn="ctr"/>
                      <a:r>
                        <a:rPr lang="es-MX" sz="700" dirty="0" smtClean="0"/>
                        <a:t>Dic ’13</a:t>
                      </a:r>
                      <a:endParaRPr lang="es-AR" sz="700" dirty="0"/>
                    </a:p>
                  </a:txBody>
                  <a:tcPr/>
                </a:tc>
                <a:tc>
                  <a:txBody>
                    <a:bodyPr/>
                    <a:lstStyle/>
                    <a:p>
                      <a:pPr algn="ctr"/>
                      <a:r>
                        <a:rPr lang="es-MX" sz="700" dirty="0" smtClean="0"/>
                        <a:t>Ene ‘14 </a:t>
                      </a:r>
                      <a:endParaRPr lang="es-AR" sz="700" dirty="0"/>
                    </a:p>
                  </a:txBody>
                  <a:tcPr/>
                </a:tc>
              </a:tr>
              <a:tr h="149339">
                <a:tc>
                  <a:txBody>
                    <a:bodyPr/>
                    <a:lstStyle/>
                    <a:p>
                      <a:pPr algn="ctr"/>
                      <a:r>
                        <a:rPr lang="es-MX" sz="700" dirty="0" smtClean="0"/>
                        <a:t>61%</a:t>
                      </a:r>
                      <a:endParaRPr lang="es-AR" sz="700" dirty="0"/>
                    </a:p>
                  </a:txBody>
                  <a:tcPr/>
                </a:tc>
                <a:tc>
                  <a:txBody>
                    <a:bodyPr/>
                    <a:lstStyle/>
                    <a:p>
                      <a:pPr algn="ctr"/>
                      <a:r>
                        <a:rPr lang="es-MX" sz="700" dirty="0" smtClean="0"/>
                        <a:t>62%</a:t>
                      </a:r>
                      <a:endParaRPr lang="es-AR" sz="700" dirty="0"/>
                    </a:p>
                  </a:txBody>
                  <a:tcPr/>
                </a:tc>
                <a:tc>
                  <a:txBody>
                    <a:bodyPr/>
                    <a:lstStyle/>
                    <a:p>
                      <a:pPr algn="ctr"/>
                      <a:r>
                        <a:rPr lang="es-MX" sz="700" dirty="0" smtClean="0"/>
                        <a:t>62%</a:t>
                      </a:r>
                      <a:endParaRPr lang="es-AR" sz="700" dirty="0"/>
                    </a:p>
                  </a:txBody>
                  <a:tcPr/>
                </a:tc>
                <a:tc>
                  <a:txBody>
                    <a:bodyPr/>
                    <a:lstStyle/>
                    <a:p>
                      <a:pPr algn="ctr"/>
                      <a:r>
                        <a:rPr lang="es-MX" sz="700" dirty="0" smtClean="0"/>
                        <a:t>64%</a:t>
                      </a:r>
                      <a:endParaRPr lang="es-AR" sz="700" dirty="0"/>
                    </a:p>
                  </a:txBody>
                  <a:tcPr/>
                </a:tc>
              </a:tr>
            </a:tbl>
          </a:graphicData>
        </a:graphic>
      </p:graphicFrame>
      <p:sp>
        <p:nvSpPr>
          <p:cNvPr id="4" name="3 Flecha abajo"/>
          <p:cNvSpPr/>
          <p:nvPr/>
        </p:nvSpPr>
        <p:spPr>
          <a:xfrm>
            <a:off x="7308304" y="3710856"/>
            <a:ext cx="216024" cy="1501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nvGrpSpPr>
          <p:cNvPr id="7" name="6 Grupo"/>
          <p:cNvGrpSpPr/>
          <p:nvPr/>
        </p:nvGrpSpPr>
        <p:grpSpPr>
          <a:xfrm>
            <a:off x="232743" y="3409950"/>
            <a:ext cx="397648" cy="334482"/>
            <a:chOff x="213796" y="3344834"/>
            <a:chExt cx="481153" cy="404723"/>
          </a:xfrm>
        </p:grpSpPr>
        <p:pic>
          <p:nvPicPr>
            <p:cNvPr id="1028" name="Picture 4" descr="http://us.cdn2.123rf.com/168nwm/glossygirl21/glossygirl211207/glossygirl21120700021/14349080-chico-siluetas-nina-palo-para-los-ninos-los-iconos-el-concepto-y-otros.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 r="67622" b="55459"/>
            <a:stretch/>
          </p:blipFill>
          <p:spPr bwMode="auto">
            <a:xfrm>
              <a:off x="213796" y="3372755"/>
              <a:ext cx="267465" cy="36793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http://us.cdn2.123rf.com/168nwm/glossygirl21/glossygirl211207/glossygirl21120700021/14349080-chico-siluetas-nina-palo-para-los-ninos-los-iconos-el-concepto-y-otros.jpg"/>
            <p:cNvPicPr>
              <a:picLocks noChangeAspect="1" noChangeArrowheads="1"/>
            </p:cNvPicPr>
            <p:nvPr/>
          </p:nvPicPr>
          <p:blipFill rotWithShape="1">
            <a:blip r:embed="rId4">
              <a:extLst>
                <a:ext uri="{28A0092B-C50C-407E-A947-70E740481C1C}">
                  <a14:useLocalDpi xmlns:a14="http://schemas.microsoft.com/office/drawing/2010/main" val="0"/>
                </a:ext>
              </a:extLst>
            </a:blip>
            <a:srcRect l="32422" t="47010" r="35199" b="8449"/>
            <a:stretch/>
          </p:blipFill>
          <p:spPr bwMode="auto">
            <a:xfrm>
              <a:off x="400738" y="3344834"/>
              <a:ext cx="294211" cy="404723"/>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21" name="20 Conector recto de flecha"/>
          <p:cNvCxnSpPr/>
          <p:nvPr/>
        </p:nvCxnSpPr>
        <p:spPr>
          <a:xfrm flipV="1">
            <a:off x="6468870" y="4437112"/>
            <a:ext cx="1775538" cy="72008"/>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59726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7544" y="2060848"/>
            <a:ext cx="8229600" cy="2880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 name="1 Título"/>
          <p:cNvSpPr>
            <a:spLocks noGrp="1"/>
          </p:cNvSpPr>
          <p:nvPr>
            <p:ph type="title"/>
          </p:nvPr>
        </p:nvSpPr>
        <p:spPr>
          <a:xfrm>
            <a:off x="467544" y="53752"/>
            <a:ext cx="8229600" cy="1143000"/>
          </a:xfrm>
        </p:spPr>
        <p:txBody>
          <a:bodyPr>
            <a:normAutofit/>
          </a:bodyPr>
          <a:lstStyle/>
          <a:p>
            <a:r>
              <a:rPr lang="es-MX" sz="2800" dirty="0" smtClean="0"/>
              <a:t>Población “</a:t>
            </a:r>
            <a:r>
              <a:rPr lang="es-MX" sz="2800" dirty="0" err="1" smtClean="0"/>
              <a:t>transgénero</a:t>
            </a:r>
            <a:r>
              <a:rPr lang="es-MX" sz="2800" dirty="0" smtClean="0"/>
              <a:t>” </a:t>
            </a:r>
            <a:endParaRPr lang="es-AR" sz="2800" dirty="0"/>
          </a:p>
        </p:txBody>
      </p:sp>
      <p:sp>
        <p:nvSpPr>
          <p:cNvPr id="15" name="1 Título"/>
          <p:cNvSpPr txBox="1">
            <a:spLocks/>
          </p:cNvSpPr>
          <p:nvPr/>
        </p:nvSpPr>
        <p:spPr>
          <a:xfrm>
            <a:off x="590872" y="2276872"/>
            <a:ext cx="8078712" cy="2522004"/>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1800" b="1" dirty="0" smtClean="0">
                <a:solidFill>
                  <a:schemeClr val="bg1"/>
                </a:solidFill>
              </a:rPr>
              <a:t>En total se informaron 11 personas </a:t>
            </a:r>
            <a:r>
              <a:rPr lang="es-MX" sz="1800" b="1" dirty="0" err="1" smtClean="0">
                <a:solidFill>
                  <a:schemeClr val="bg1"/>
                </a:solidFill>
              </a:rPr>
              <a:t>transgénero</a:t>
            </a:r>
            <a:r>
              <a:rPr lang="es-MX" sz="1800" b="1" dirty="0" smtClean="0">
                <a:solidFill>
                  <a:schemeClr val="bg1"/>
                </a:solidFill>
              </a:rPr>
              <a:t> alojadas </a:t>
            </a:r>
            <a:r>
              <a:rPr lang="es-MX" sz="1800" b="1" dirty="0" smtClean="0">
                <a:solidFill>
                  <a:schemeClr val="bg1"/>
                </a:solidFill>
              </a:rPr>
              <a:t>bajo esta denominación en </a:t>
            </a:r>
            <a:r>
              <a:rPr lang="es-MX" sz="1800" b="1" dirty="0" smtClean="0">
                <a:solidFill>
                  <a:schemeClr val="bg1"/>
                </a:solidFill>
              </a:rPr>
              <a:t>los registros del SPF, alojadas </a:t>
            </a:r>
            <a:r>
              <a:rPr lang="es-MX" sz="1800" b="1" dirty="0" smtClean="0">
                <a:solidFill>
                  <a:schemeClr val="bg1"/>
                </a:solidFill>
              </a:rPr>
              <a:t>en el Módulo VI del Complejo </a:t>
            </a:r>
            <a:r>
              <a:rPr lang="es-MX" sz="1800" b="1" dirty="0" smtClean="0">
                <a:solidFill>
                  <a:schemeClr val="bg1"/>
                </a:solidFill>
              </a:rPr>
              <a:t>Penitenciario Federal </a:t>
            </a:r>
            <a:r>
              <a:rPr lang="es-MX" sz="1800" b="1" dirty="0" smtClean="0">
                <a:solidFill>
                  <a:schemeClr val="bg1"/>
                </a:solidFill>
              </a:rPr>
              <a:t>I de Ezeiza. </a:t>
            </a:r>
            <a:endParaRPr lang="es-MX" sz="1800" b="1" dirty="0">
              <a:solidFill>
                <a:schemeClr val="bg1"/>
              </a:solidFill>
            </a:endParaRPr>
          </a:p>
          <a:p>
            <a:endParaRPr lang="es-MX" sz="1800" b="1" dirty="0" smtClean="0">
              <a:solidFill>
                <a:schemeClr val="bg1"/>
              </a:solidFill>
            </a:endParaRPr>
          </a:p>
          <a:p>
            <a:endParaRPr lang="es-MX" sz="1800" b="1" dirty="0">
              <a:solidFill>
                <a:schemeClr val="bg1"/>
              </a:solidFill>
            </a:endParaRPr>
          </a:p>
          <a:p>
            <a:r>
              <a:rPr lang="es-MX" sz="1800" b="1" dirty="0" smtClean="0">
                <a:solidFill>
                  <a:schemeClr val="bg1"/>
                </a:solidFill>
              </a:rPr>
              <a:t>De </a:t>
            </a:r>
            <a:r>
              <a:rPr lang="es-MX" sz="1800" b="1" dirty="0" smtClean="0">
                <a:solidFill>
                  <a:schemeClr val="bg1"/>
                </a:solidFill>
              </a:rPr>
              <a:t>este </a:t>
            </a:r>
            <a:r>
              <a:rPr lang="es-MX" sz="1800" b="1" dirty="0" smtClean="0">
                <a:solidFill>
                  <a:schemeClr val="bg1"/>
                </a:solidFill>
              </a:rPr>
              <a:t>grupo, el 81% (9 </a:t>
            </a:r>
            <a:r>
              <a:rPr lang="es-MX" sz="1800" b="1" dirty="0" smtClean="0">
                <a:solidFill>
                  <a:schemeClr val="bg1"/>
                </a:solidFill>
              </a:rPr>
              <a:t>personas </a:t>
            </a:r>
            <a:r>
              <a:rPr lang="es-MX" sz="1800" b="1" dirty="0" smtClean="0">
                <a:solidFill>
                  <a:schemeClr val="bg1"/>
                </a:solidFill>
              </a:rPr>
              <a:t>) se </a:t>
            </a:r>
            <a:r>
              <a:rPr lang="es-MX" sz="1800" b="1" dirty="0" smtClean="0">
                <a:solidFill>
                  <a:schemeClr val="bg1"/>
                </a:solidFill>
              </a:rPr>
              <a:t>encuentran encerradas preventivamente </a:t>
            </a:r>
            <a:r>
              <a:rPr lang="es-MX" sz="1800" b="1" dirty="0" smtClean="0">
                <a:solidFill>
                  <a:schemeClr val="bg1"/>
                </a:solidFill>
              </a:rPr>
              <a:t>.</a:t>
            </a:r>
            <a:endParaRPr lang="es-MX" sz="1800" b="1" dirty="0">
              <a:solidFill>
                <a:schemeClr val="bg1"/>
              </a:solidFill>
            </a:endParaRPr>
          </a:p>
        </p:txBody>
      </p:sp>
    </p:spTree>
    <p:extLst>
      <p:ext uri="{BB962C8B-B14F-4D97-AF65-F5344CB8AC3E}">
        <p14:creationId xmlns:p14="http://schemas.microsoft.com/office/powerpoint/2010/main" val="31585810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35 Gráfico"/>
          <p:cNvGraphicFramePr/>
          <p:nvPr>
            <p:extLst>
              <p:ext uri="{D42A27DB-BD31-4B8C-83A1-F6EECF244321}">
                <p14:modId xmlns:p14="http://schemas.microsoft.com/office/powerpoint/2010/main" val="1726149756"/>
              </p:ext>
            </p:extLst>
          </p:nvPr>
        </p:nvGraphicFramePr>
        <p:xfrm>
          <a:off x="-25896" y="1296220"/>
          <a:ext cx="3552056" cy="3112120"/>
        </p:xfrm>
        <a:graphic>
          <a:graphicData uri="http://schemas.openxmlformats.org/drawingml/2006/chart">
            <c:chart xmlns:c="http://schemas.openxmlformats.org/drawingml/2006/chart" xmlns:r="http://schemas.openxmlformats.org/officeDocument/2006/relationships" r:id="rId2"/>
          </a:graphicData>
        </a:graphic>
      </p:graphicFrame>
      <p:sp>
        <p:nvSpPr>
          <p:cNvPr id="11" name="10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3" name="1 Título"/>
          <p:cNvSpPr txBox="1">
            <a:spLocks/>
          </p:cNvSpPr>
          <p:nvPr/>
        </p:nvSpPr>
        <p:spPr>
          <a:xfrm>
            <a:off x="323529" y="654596"/>
            <a:ext cx="8820472" cy="100811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1800" dirty="0" smtClean="0">
                <a:solidFill>
                  <a:schemeClr val="bg1">
                    <a:lumMod val="50000"/>
                  </a:schemeClr>
                </a:solidFill>
              </a:rPr>
              <a:t>En febrero de 2014 son los/as 435 jóvenes de entre 18 y 21 años alojados en cárceles federales. </a:t>
            </a:r>
          </a:p>
        </p:txBody>
      </p:sp>
      <p:graphicFrame>
        <p:nvGraphicFramePr>
          <p:cNvPr id="5" name="4 Gráfico"/>
          <p:cNvGraphicFramePr/>
          <p:nvPr>
            <p:extLst>
              <p:ext uri="{D42A27DB-BD31-4B8C-83A1-F6EECF244321}">
                <p14:modId xmlns:p14="http://schemas.microsoft.com/office/powerpoint/2010/main" val="1145058039"/>
              </p:ext>
            </p:extLst>
          </p:nvPr>
        </p:nvGraphicFramePr>
        <p:xfrm>
          <a:off x="4847027" y="1268760"/>
          <a:ext cx="3552056" cy="3112120"/>
        </p:xfrm>
        <a:graphic>
          <a:graphicData uri="http://schemas.openxmlformats.org/drawingml/2006/chart">
            <c:chart xmlns:c="http://schemas.openxmlformats.org/drawingml/2006/chart" xmlns:r="http://schemas.openxmlformats.org/officeDocument/2006/relationships" r:id="rId3"/>
          </a:graphicData>
        </a:graphic>
      </p:graphicFrame>
      <p:sp>
        <p:nvSpPr>
          <p:cNvPr id="25" name="24 CuadroTexto"/>
          <p:cNvSpPr txBox="1"/>
          <p:nvPr/>
        </p:nvSpPr>
        <p:spPr>
          <a:xfrm>
            <a:off x="515214" y="1561936"/>
            <a:ext cx="1824538" cy="261610"/>
          </a:xfrm>
          <a:prstGeom prst="rect">
            <a:avLst/>
          </a:prstGeom>
          <a:noFill/>
        </p:spPr>
        <p:txBody>
          <a:bodyPr wrap="none" rtlCol="0">
            <a:spAutoFit/>
          </a:bodyPr>
          <a:lstStyle/>
          <a:p>
            <a:pPr algn="ctr"/>
            <a:r>
              <a:rPr lang="es-MX" sz="1100" dirty="0"/>
              <a:t>Distribución según género</a:t>
            </a:r>
            <a:endParaRPr lang="es-AR" sz="1100" dirty="0"/>
          </a:p>
        </p:txBody>
      </p:sp>
      <p:sp>
        <p:nvSpPr>
          <p:cNvPr id="31" name="30 CuadroTexto"/>
          <p:cNvSpPr txBox="1"/>
          <p:nvPr/>
        </p:nvSpPr>
        <p:spPr>
          <a:xfrm>
            <a:off x="5380334" y="3680424"/>
            <a:ext cx="1236236" cy="200055"/>
          </a:xfrm>
          <a:prstGeom prst="rect">
            <a:avLst/>
          </a:prstGeom>
          <a:noFill/>
        </p:spPr>
        <p:txBody>
          <a:bodyPr wrap="none" rtlCol="0">
            <a:spAutoFit/>
          </a:bodyPr>
          <a:lstStyle/>
          <a:p>
            <a:r>
              <a:rPr lang="es-MX" sz="700" dirty="0" smtClean="0"/>
              <a:t>Base: 435 jóvenes adultos</a:t>
            </a:r>
            <a:endParaRPr lang="es-AR" sz="700" dirty="0"/>
          </a:p>
        </p:txBody>
      </p:sp>
      <p:sp>
        <p:nvSpPr>
          <p:cNvPr id="39" name="38 CuadroTexto"/>
          <p:cNvSpPr txBox="1"/>
          <p:nvPr/>
        </p:nvSpPr>
        <p:spPr>
          <a:xfrm>
            <a:off x="827584" y="3722176"/>
            <a:ext cx="1236236" cy="200055"/>
          </a:xfrm>
          <a:prstGeom prst="rect">
            <a:avLst/>
          </a:prstGeom>
          <a:noFill/>
        </p:spPr>
        <p:txBody>
          <a:bodyPr wrap="none" rtlCol="0">
            <a:spAutoFit/>
          </a:bodyPr>
          <a:lstStyle/>
          <a:p>
            <a:r>
              <a:rPr lang="es-MX" sz="700" dirty="0" smtClean="0"/>
              <a:t>Base: 435 jóvenes adultos</a:t>
            </a:r>
            <a:endParaRPr lang="es-AR" sz="700" dirty="0"/>
          </a:p>
        </p:txBody>
      </p:sp>
      <p:sp>
        <p:nvSpPr>
          <p:cNvPr id="41" name="40 CuadroTexto"/>
          <p:cNvSpPr txBox="1"/>
          <p:nvPr/>
        </p:nvSpPr>
        <p:spPr>
          <a:xfrm>
            <a:off x="5148064" y="1561936"/>
            <a:ext cx="2420856" cy="261610"/>
          </a:xfrm>
          <a:prstGeom prst="rect">
            <a:avLst/>
          </a:prstGeom>
          <a:noFill/>
        </p:spPr>
        <p:txBody>
          <a:bodyPr wrap="none" rtlCol="0">
            <a:spAutoFit/>
          </a:bodyPr>
          <a:lstStyle/>
          <a:p>
            <a:pPr algn="ctr"/>
            <a:r>
              <a:rPr lang="es-MX" sz="1100" dirty="0"/>
              <a:t>Unidades en las que están alojados</a:t>
            </a:r>
            <a:endParaRPr lang="es-AR" sz="1100" dirty="0"/>
          </a:p>
        </p:txBody>
      </p:sp>
      <p:sp>
        <p:nvSpPr>
          <p:cNvPr id="12" name="1 Título"/>
          <p:cNvSpPr>
            <a:spLocks noGrp="1"/>
          </p:cNvSpPr>
          <p:nvPr>
            <p:ph type="title"/>
          </p:nvPr>
        </p:nvSpPr>
        <p:spPr>
          <a:xfrm>
            <a:off x="467544" y="53752"/>
            <a:ext cx="8229600" cy="1143000"/>
          </a:xfrm>
        </p:spPr>
        <p:txBody>
          <a:bodyPr>
            <a:normAutofit/>
          </a:bodyPr>
          <a:lstStyle/>
          <a:p>
            <a:r>
              <a:rPr lang="es-MX" sz="2800" dirty="0" smtClean="0"/>
              <a:t>Foco en jóvenes adultos</a:t>
            </a:r>
            <a:endParaRPr lang="es-AR" sz="2800" dirty="0"/>
          </a:p>
        </p:txBody>
      </p:sp>
      <p:sp>
        <p:nvSpPr>
          <p:cNvPr id="14" name="13 CuadroTexto"/>
          <p:cNvSpPr txBox="1"/>
          <p:nvPr/>
        </p:nvSpPr>
        <p:spPr>
          <a:xfrm>
            <a:off x="616407" y="4047596"/>
            <a:ext cx="2515433" cy="261610"/>
          </a:xfrm>
          <a:prstGeom prst="rect">
            <a:avLst/>
          </a:prstGeom>
          <a:noFill/>
        </p:spPr>
        <p:txBody>
          <a:bodyPr wrap="none" rtlCol="0">
            <a:spAutoFit/>
          </a:bodyPr>
          <a:lstStyle/>
          <a:p>
            <a:pPr algn="ctr"/>
            <a:r>
              <a:rPr lang="es-MX" sz="1100" dirty="0"/>
              <a:t>Distribución según situación procesal</a:t>
            </a:r>
            <a:endParaRPr lang="es-AR" sz="1100" dirty="0"/>
          </a:p>
        </p:txBody>
      </p:sp>
      <p:graphicFrame>
        <p:nvGraphicFramePr>
          <p:cNvPr id="15" name="11 Marcador de contenido"/>
          <p:cNvGraphicFramePr>
            <a:graphicFrameLocks noGrp="1"/>
          </p:cNvGraphicFramePr>
          <p:nvPr>
            <p:ph idx="1"/>
            <p:extLst>
              <p:ext uri="{D42A27DB-BD31-4B8C-83A1-F6EECF244321}">
                <p14:modId xmlns:p14="http://schemas.microsoft.com/office/powerpoint/2010/main" val="3439402292"/>
              </p:ext>
            </p:extLst>
          </p:nvPr>
        </p:nvGraphicFramePr>
        <p:xfrm>
          <a:off x="179512" y="4297291"/>
          <a:ext cx="3170762" cy="1940021"/>
        </p:xfrm>
        <a:graphic>
          <a:graphicData uri="http://schemas.openxmlformats.org/drawingml/2006/chart">
            <c:chart xmlns:c="http://schemas.openxmlformats.org/drawingml/2006/chart" xmlns:r="http://schemas.openxmlformats.org/officeDocument/2006/relationships" r:id="rId4"/>
          </a:graphicData>
        </a:graphic>
      </p:graphicFrame>
      <p:sp>
        <p:nvSpPr>
          <p:cNvPr id="18" name="17 Llamada rectangular redondeada"/>
          <p:cNvSpPr/>
          <p:nvPr/>
        </p:nvSpPr>
        <p:spPr>
          <a:xfrm>
            <a:off x="2697102" y="2570048"/>
            <a:ext cx="1671142" cy="703309"/>
          </a:xfrm>
          <a:prstGeom prst="wedgeRoundRectCallout">
            <a:avLst>
              <a:gd name="adj1" fmla="val -65515"/>
              <a:gd name="adj2" fmla="val -5785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smtClean="0"/>
              <a:t>Esta proporción es levemente inferior a la de la población penal general (8%)</a:t>
            </a:r>
            <a:endParaRPr lang="es-AR" sz="1050" dirty="0"/>
          </a:p>
        </p:txBody>
      </p:sp>
      <p:sp>
        <p:nvSpPr>
          <p:cNvPr id="16" name="15 CuadroTexto"/>
          <p:cNvSpPr txBox="1"/>
          <p:nvPr/>
        </p:nvSpPr>
        <p:spPr>
          <a:xfrm>
            <a:off x="0" y="6054383"/>
            <a:ext cx="8993963" cy="830997"/>
          </a:xfrm>
          <a:prstGeom prst="rect">
            <a:avLst/>
          </a:prstGeom>
          <a:noFill/>
        </p:spPr>
        <p:txBody>
          <a:bodyPr wrap="square" rtlCol="0">
            <a:spAutoFit/>
          </a:bodyPr>
          <a:lstStyle/>
          <a:p>
            <a:r>
              <a:rPr lang="es-MX" sz="1600" b="1" dirty="0" smtClean="0">
                <a:solidFill>
                  <a:schemeClr val="bg1"/>
                </a:solidFill>
              </a:rPr>
              <a:t>El número de jóvenes encerrados preventivamente continúa en aumento, pasando del 77% en noviembre de 2013 a 81% en febrero de 2014.  Los jóvenes adultos dependen en mayor proporción de la justicia nacional (78%) que la media para el total de población (59%).</a:t>
            </a:r>
            <a:endParaRPr lang="es-AR" sz="1600" b="1" dirty="0">
              <a:solidFill>
                <a:schemeClr val="bg1"/>
              </a:solidFill>
            </a:endParaRPr>
          </a:p>
        </p:txBody>
      </p:sp>
      <p:cxnSp>
        <p:nvCxnSpPr>
          <p:cNvPr id="3" name="2 Conector recto de flecha"/>
          <p:cNvCxnSpPr/>
          <p:nvPr/>
        </p:nvCxnSpPr>
        <p:spPr>
          <a:xfrm flipV="1">
            <a:off x="1303898" y="4735938"/>
            <a:ext cx="1035854" cy="293348"/>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9" name="18 Tabla"/>
          <p:cNvGraphicFramePr>
            <a:graphicFrameLocks noGrp="1"/>
          </p:cNvGraphicFramePr>
          <p:nvPr>
            <p:extLst>
              <p:ext uri="{D42A27DB-BD31-4B8C-83A1-F6EECF244321}">
                <p14:modId xmlns:p14="http://schemas.microsoft.com/office/powerpoint/2010/main" val="2447613988"/>
              </p:ext>
            </p:extLst>
          </p:nvPr>
        </p:nvGraphicFramePr>
        <p:xfrm>
          <a:off x="3203848" y="4905829"/>
          <a:ext cx="2160240" cy="701040"/>
        </p:xfrm>
        <a:graphic>
          <a:graphicData uri="http://schemas.openxmlformats.org/drawingml/2006/table">
            <a:tbl>
              <a:tblPr firstRow="1" bandRow="1">
                <a:tableStyleId>{5C22544A-7EE6-4342-B048-85BDC9FD1C3A}</a:tableStyleId>
              </a:tblPr>
              <a:tblGrid>
                <a:gridCol w="540060"/>
                <a:gridCol w="540060"/>
                <a:gridCol w="540060"/>
                <a:gridCol w="540060"/>
              </a:tblGrid>
              <a:tr h="149339">
                <a:tc gridSpan="4">
                  <a:txBody>
                    <a:bodyPr/>
                    <a:lstStyle/>
                    <a:p>
                      <a:pPr algn="ctr"/>
                      <a:r>
                        <a:rPr lang="es-MX" sz="700" dirty="0" smtClean="0"/>
                        <a:t>Jóvenes adultos/as encarcelados preventivamente/as</a:t>
                      </a:r>
                      <a:endParaRPr lang="es-AR" sz="700" dirty="0"/>
                    </a:p>
                  </a:txBody>
                  <a:tcPr/>
                </a:tc>
                <a:tc hMerge="1">
                  <a:txBody>
                    <a:bodyPr/>
                    <a:lstStyle/>
                    <a:p>
                      <a:pPr algn="ctr"/>
                      <a:endParaRPr lang="es-AR" sz="700" dirty="0"/>
                    </a:p>
                  </a:txBody>
                  <a:tcPr/>
                </a:tc>
                <a:tc hMerge="1">
                  <a:txBody>
                    <a:bodyPr/>
                    <a:lstStyle/>
                    <a:p>
                      <a:pPr algn="ctr"/>
                      <a:endParaRPr lang="es-AR" sz="700" dirty="0"/>
                    </a:p>
                  </a:txBody>
                  <a:tcPr/>
                </a:tc>
                <a:tc hMerge="1">
                  <a:txBody>
                    <a:bodyPr/>
                    <a:lstStyle/>
                    <a:p>
                      <a:pPr algn="ctr"/>
                      <a:endParaRPr lang="es-AR" sz="700" dirty="0"/>
                    </a:p>
                  </a:txBody>
                  <a:tcPr/>
                </a:tc>
              </a:tr>
              <a:tr h="149339">
                <a:tc>
                  <a:txBody>
                    <a:bodyPr/>
                    <a:lstStyle/>
                    <a:p>
                      <a:pPr algn="ctr"/>
                      <a:r>
                        <a:rPr lang="es-MX" sz="700" dirty="0" smtClean="0"/>
                        <a:t>Oct</a:t>
                      </a:r>
                      <a:r>
                        <a:rPr lang="es-MX" sz="700" baseline="0" dirty="0" smtClean="0"/>
                        <a:t> ’13</a:t>
                      </a:r>
                      <a:endParaRPr lang="es-AR" sz="700" dirty="0"/>
                    </a:p>
                  </a:txBody>
                  <a:tcPr/>
                </a:tc>
                <a:tc>
                  <a:txBody>
                    <a:bodyPr/>
                    <a:lstStyle/>
                    <a:p>
                      <a:pPr algn="ctr"/>
                      <a:r>
                        <a:rPr lang="es-MX" sz="700" dirty="0" smtClean="0"/>
                        <a:t>Nov ‘13</a:t>
                      </a:r>
                      <a:endParaRPr lang="es-AR" sz="700" dirty="0"/>
                    </a:p>
                  </a:txBody>
                  <a:tcPr/>
                </a:tc>
                <a:tc>
                  <a:txBody>
                    <a:bodyPr/>
                    <a:lstStyle/>
                    <a:p>
                      <a:pPr algn="ctr"/>
                      <a:r>
                        <a:rPr lang="es-MX" sz="700" dirty="0" smtClean="0"/>
                        <a:t>Dic ’13</a:t>
                      </a:r>
                      <a:endParaRPr lang="es-AR" sz="700" dirty="0"/>
                    </a:p>
                  </a:txBody>
                  <a:tcPr/>
                </a:tc>
                <a:tc>
                  <a:txBody>
                    <a:bodyPr/>
                    <a:lstStyle/>
                    <a:p>
                      <a:pPr algn="ctr"/>
                      <a:r>
                        <a:rPr lang="es-MX" sz="700" dirty="0" smtClean="0"/>
                        <a:t>Ene ‘14 </a:t>
                      </a:r>
                      <a:endParaRPr lang="es-AR" sz="700" dirty="0"/>
                    </a:p>
                  </a:txBody>
                  <a:tcPr/>
                </a:tc>
              </a:tr>
              <a:tr h="149339">
                <a:tc>
                  <a:txBody>
                    <a:bodyPr/>
                    <a:lstStyle/>
                    <a:p>
                      <a:pPr algn="ctr"/>
                      <a:r>
                        <a:rPr lang="es-MX" sz="700" dirty="0" smtClean="0"/>
                        <a:t>79%</a:t>
                      </a:r>
                      <a:endParaRPr lang="es-AR" sz="700" dirty="0"/>
                    </a:p>
                  </a:txBody>
                  <a:tcPr/>
                </a:tc>
                <a:tc>
                  <a:txBody>
                    <a:bodyPr/>
                    <a:lstStyle/>
                    <a:p>
                      <a:pPr algn="ctr"/>
                      <a:r>
                        <a:rPr lang="es-MX" sz="700" dirty="0" smtClean="0"/>
                        <a:t>77%</a:t>
                      </a:r>
                      <a:endParaRPr lang="es-AR" sz="700" dirty="0"/>
                    </a:p>
                  </a:txBody>
                  <a:tcPr/>
                </a:tc>
                <a:tc>
                  <a:txBody>
                    <a:bodyPr/>
                    <a:lstStyle/>
                    <a:p>
                      <a:pPr algn="ctr"/>
                      <a:r>
                        <a:rPr lang="es-MX" sz="700" dirty="0" smtClean="0"/>
                        <a:t>79%</a:t>
                      </a:r>
                      <a:endParaRPr lang="es-AR" sz="700" dirty="0"/>
                    </a:p>
                  </a:txBody>
                  <a:tcPr/>
                </a:tc>
                <a:tc>
                  <a:txBody>
                    <a:bodyPr/>
                    <a:lstStyle/>
                    <a:p>
                      <a:pPr algn="ctr"/>
                      <a:r>
                        <a:rPr lang="es-MX" sz="700" dirty="0" smtClean="0"/>
                        <a:t>80%</a:t>
                      </a:r>
                      <a:endParaRPr lang="es-AR" sz="700" dirty="0"/>
                    </a:p>
                  </a:txBody>
                  <a:tcPr/>
                </a:tc>
              </a:tr>
            </a:tbl>
          </a:graphicData>
        </a:graphic>
      </p:graphicFrame>
      <p:sp>
        <p:nvSpPr>
          <p:cNvPr id="20" name="19 Flecha abajo"/>
          <p:cNvSpPr/>
          <p:nvPr/>
        </p:nvSpPr>
        <p:spPr>
          <a:xfrm rot="16200000">
            <a:off x="2774888" y="5170214"/>
            <a:ext cx="288032" cy="1501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cxnSp>
        <p:nvCxnSpPr>
          <p:cNvPr id="21" name="20 Conector recto de flecha"/>
          <p:cNvCxnSpPr/>
          <p:nvPr/>
        </p:nvCxnSpPr>
        <p:spPr>
          <a:xfrm flipV="1">
            <a:off x="3347864" y="5586582"/>
            <a:ext cx="1916800" cy="74666"/>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2" name="11 Marcador de contenido"/>
          <p:cNvGraphicFramePr>
            <a:graphicFrameLocks/>
          </p:cNvGraphicFramePr>
          <p:nvPr>
            <p:extLst>
              <p:ext uri="{D42A27DB-BD31-4B8C-83A1-F6EECF244321}">
                <p14:modId xmlns:p14="http://schemas.microsoft.com/office/powerpoint/2010/main" val="927391593"/>
              </p:ext>
            </p:extLst>
          </p:nvPr>
        </p:nvGraphicFramePr>
        <p:xfrm>
          <a:off x="5436096" y="4277892"/>
          <a:ext cx="3456384" cy="1788028"/>
        </p:xfrm>
        <a:graphic>
          <a:graphicData uri="http://schemas.openxmlformats.org/drawingml/2006/chart">
            <c:chart xmlns:c="http://schemas.openxmlformats.org/drawingml/2006/chart" xmlns:r="http://schemas.openxmlformats.org/officeDocument/2006/relationships" r:id="rId5"/>
          </a:graphicData>
        </a:graphic>
      </p:graphicFrame>
      <p:sp>
        <p:nvSpPr>
          <p:cNvPr id="24" name="23 CuadroTexto"/>
          <p:cNvSpPr txBox="1"/>
          <p:nvPr/>
        </p:nvSpPr>
        <p:spPr>
          <a:xfrm>
            <a:off x="5737922" y="4005064"/>
            <a:ext cx="2783134" cy="261610"/>
          </a:xfrm>
          <a:prstGeom prst="rect">
            <a:avLst/>
          </a:prstGeom>
          <a:noFill/>
        </p:spPr>
        <p:txBody>
          <a:bodyPr wrap="none" rtlCol="0">
            <a:spAutoFit/>
          </a:bodyPr>
          <a:lstStyle/>
          <a:p>
            <a:pPr algn="ctr"/>
            <a:r>
              <a:rPr lang="es-MX" sz="1100" dirty="0" smtClean="0"/>
              <a:t>Distribución porcentual </a:t>
            </a:r>
            <a:r>
              <a:rPr lang="es-MX" sz="1100" dirty="0"/>
              <a:t>según </a:t>
            </a:r>
            <a:r>
              <a:rPr lang="es-MX" sz="1100" dirty="0" smtClean="0"/>
              <a:t>jurisdicción</a:t>
            </a:r>
            <a:endParaRPr lang="es-AR" sz="1100" dirty="0"/>
          </a:p>
        </p:txBody>
      </p:sp>
    </p:spTree>
    <p:extLst>
      <p:ext uri="{BB962C8B-B14F-4D97-AF65-F5344CB8AC3E}">
        <p14:creationId xmlns:p14="http://schemas.microsoft.com/office/powerpoint/2010/main" val="23835477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1 Título"/>
          <p:cNvSpPr txBox="1">
            <a:spLocks/>
          </p:cNvSpPr>
          <p:nvPr/>
        </p:nvSpPr>
        <p:spPr>
          <a:xfrm>
            <a:off x="492451" y="1556792"/>
            <a:ext cx="8328022" cy="4824536"/>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just"/>
            <a:endParaRPr lang="es-MX" sz="2000" dirty="0" smtClean="0">
              <a:solidFill>
                <a:schemeClr val="bg1">
                  <a:lumMod val="50000"/>
                </a:schemeClr>
              </a:solidFill>
            </a:endParaRPr>
          </a:p>
          <a:p>
            <a:pPr algn="just"/>
            <a:endParaRPr lang="es-MX" sz="2000" dirty="0">
              <a:solidFill>
                <a:schemeClr val="bg1">
                  <a:lumMod val="50000"/>
                </a:schemeClr>
              </a:solidFill>
            </a:endParaRPr>
          </a:p>
          <a:p>
            <a:pPr algn="just"/>
            <a:endParaRPr lang="es-MX" sz="2000" dirty="0" smtClean="0">
              <a:solidFill>
                <a:schemeClr val="bg1">
                  <a:lumMod val="50000"/>
                </a:schemeClr>
              </a:solidFill>
            </a:endParaRPr>
          </a:p>
          <a:p>
            <a:pPr algn="just"/>
            <a:r>
              <a:rPr lang="es-MX" sz="2000" dirty="0" smtClean="0">
                <a:solidFill>
                  <a:schemeClr val="bg1">
                    <a:lumMod val="50000"/>
                  </a:schemeClr>
                </a:solidFill>
              </a:rPr>
              <a:t>Se presenta a continuación  y en forma excepcional un listado de los dispositivos penal juveniles dependientes de la Secretaría Nacional de Niñez, Adolescencia y Familia (SENNAF) y de la población alojada en dichos establecimientos. </a:t>
            </a:r>
          </a:p>
          <a:p>
            <a:pPr algn="just"/>
            <a:endParaRPr lang="es-MX" sz="2000" dirty="0" smtClean="0">
              <a:solidFill>
                <a:schemeClr val="bg1">
                  <a:lumMod val="50000"/>
                </a:schemeClr>
              </a:solidFill>
            </a:endParaRPr>
          </a:p>
          <a:p>
            <a:pPr algn="just"/>
            <a:r>
              <a:rPr lang="es-MX" sz="2000" dirty="0" smtClean="0">
                <a:solidFill>
                  <a:schemeClr val="bg1">
                    <a:lumMod val="50000"/>
                  </a:schemeClr>
                </a:solidFill>
              </a:rPr>
              <a:t>Esta información fue remitida en respuesta a una solicitud efectuada por PROCUVIN, a fin de conocer los establecimientos donde puedan disponerse la permanencia de personas menores de edad, por lo que no se contará con su evolución en los siguientes meses.</a:t>
            </a:r>
          </a:p>
          <a:p>
            <a:pPr algn="just"/>
            <a:endParaRPr lang="es-MX" sz="2000" dirty="0" smtClean="0">
              <a:solidFill>
                <a:schemeClr val="bg1">
                  <a:lumMod val="50000"/>
                </a:schemeClr>
              </a:solidFill>
            </a:endParaRPr>
          </a:p>
          <a:p>
            <a:pPr algn="just"/>
            <a:r>
              <a:rPr lang="es-MX" sz="2000" dirty="0" smtClean="0">
                <a:solidFill>
                  <a:schemeClr val="bg1">
                    <a:lumMod val="50000"/>
                  </a:schemeClr>
                </a:solidFill>
              </a:rPr>
              <a:t>Esta información permite dimensionar  el universo de NNyA que se encuentran privados/as de la libertad y que por su condición etaria no son alojados en establecimientos penitenciarios de adultos</a:t>
            </a:r>
            <a:r>
              <a:rPr lang="es-MX" sz="2000" dirty="0">
                <a:solidFill>
                  <a:schemeClr val="bg1">
                    <a:lumMod val="50000"/>
                  </a:schemeClr>
                </a:solidFill>
              </a:rPr>
              <a:t>.</a:t>
            </a:r>
            <a:endParaRPr lang="es-MX" sz="2000" dirty="0" smtClean="0">
              <a:solidFill>
                <a:schemeClr val="bg1">
                  <a:lumMod val="50000"/>
                </a:schemeClr>
              </a:solidFill>
            </a:endParaRPr>
          </a:p>
          <a:p>
            <a:pPr algn="just"/>
            <a:endParaRPr lang="es-MX" sz="2000" dirty="0">
              <a:solidFill>
                <a:schemeClr val="bg1">
                  <a:lumMod val="50000"/>
                </a:schemeClr>
              </a:solidFill>
            </a:endParaRPr>
          </a:p>
          <a:p>
            <a:pPr algn="just"/>
            <a:r>
              <a:rPr lang="es-MX" sz="2000" dirty="0" smtClean="0">
                <a:solidFill>
                  <a:schemeClr val="bg1">
                    <a:lumMod val="50000"/>
                  </a:schemeClr>
                </a:solidFill>
              </a:rPr>
              <a:t>Esta particularidad del alojamiento no exime a dicha población de una caracterización, al menos cuantitativamente. Es preciso por ello, contabilizarlos dentro del conjunto de personas encarceladas, sobre las que atender a la garantía y protección de sus derechos, en el caso de los NNyA con especial énfasis. </a:t>
            </a:r>
            <a:endParaRPr lang="es-MX" sz="2000" dirty="0">
              <a:solidFill>
                <a:schemeClr val="bg1">
                  <a:lumMod val="50000"/>
                </a:schemeClr>
              </a:solidFill>
            </a:endParaRPr>
          </a:p>
          <a:p>
            <a:pPr algn="just"/>
            <a:endParaRPr lang="es-MX" sz="2000" dirty="0" smtClean="0">
              <a:solidFill>
                <a:schemeClr val="bg1">
                  <a:lumMod val="50000"/>
                </a:schemeClr>
              </a:solidFill>
            </a:endParaRPr>
          </a:p>
          <a:p>
            <a:pPr algn="just"/>
            <a:endParaRPr lang="es-MX" sz="2000" dirty="0">
              <a:solidFill>
                <a:schemeClr val="bg1">
                  <a:lumMod val="50000"/>
                </a:schemeClr>
              </a:solidFill>
            </a:endParaRPr>
          </a:p>
          <a:p>
            <a:pPr algn="just"/>
            <a:endParaRPr lang="es-MX" sz="2000" dirty="0" smtClean="0">
              <a:solidFill>
                <a:schemeClr val="bg1">
                  <a:lumMod val="50000"/>
                </a:schemeClr>
              </a:solidFill>
            </a:endParaRPr>
          </a:p>
          <a:p>
            <a:pPr algn="just"/>
            <a:endParaRPr lang="es-MX" sz="2000" dirty="0">
              <a:solidFill>
                <a:schemeClr val="bg1">
                  <a:lumMod val="50000"/>
                </a:schemeClr>
              </a:solidFill>
            </a:endParaRPr>
          </a:p>
        </p:txBody>
      </p:sp>
      <p:sp>
        <p:nvSpPr>
          <p:cNvPr id="12" name="1 Título"/>
          <p:cNvSpPr>
            <a:spLocks noGrp="1"/>
          </p:cNvSpPr>
          <p:nvPr>
            <p:ph type="title"/>
          </p:nvPr>
        </p:nvSpPr>
        <p:spPr>
          <a:xfrm>
            <a:off x="467544" y="53752"/>
            <a:ext cx="8229600" cy="1143000"/>
          </a:xfrm>
        </p:spPr>
        <p:txBody>
          <a:bodyPr>
            <a:normAutofit/>
          </a:bodyPr>
          <a:lstStyle/>
          <a:p>
            <a:r>
              <a:rPr lang="es-MX" sz="2800" dirty="0" smtClean="0"/>
              <a:t>Niños, Niñas y Adolescentes (NNyA)</a:t>
            </a:r>
            <a:endParaRPr lang="es-AR" sz="2800" dirty="0"/>
          </a:p>
        </p:txBody>
      </p:sp>
    </p:spTree>
    <p:extLst>
      <p:ext uri="{BB962C8B-B14F-4D97-AF65-F5344CB8AC3E}">
        <p14:creationId xmlns:p14="http://schemas.microsoft.com/office/powerpoint/2010/main" val="39792272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3" name="1 Título"/>
          <p:cNvSpPr txBox="1">
            <a:spLocks/>
          </p:cNvSpPr>
          <p:nvPr/>
        </p:nvSpPr>
        <p:spPr>
          <a:xfrm>
            <a:off x="481304" y="692696"/>
            <a:ext cx="8445801" cy="108012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1800" dirty="0" smtClean="0">
                <a:solidFill>
                  <a:schemeClr val="bg1">
                    <a:lumMod val="50000"/>
                  </a:schemeClr>
                </a:solidFill>
              </a:rPr>
              <a:t>El reporte corresponde el mes de febrero de 2014,  y contiene información sobre la población alojada en las instituciones dependientes de la Secretaría. </a:t>
            </a:r>
          </a:p>
        </p:txBody>
      </p:sp>
      <p:sp>
        <p:nvSpPr>
          <p:cNvPr id="12" name="1 Título"/>
          <p:cNvSpPr>
            <a:spLocks noGrp="1"/>
          </p:cNvSpPr>
          <p:nvPr>
            <p:ph type="title"/>
          </p:nvPr>
        </p:nvSpPr>
        <p:spPr>
          <a:xfrm>
            <a:off x="467544" y="53752"/>
            <a:ext cx="8229600" cy="1143000"/>
          </a:xfrm>
        </p:spPr>
        <p:txBody>
          <a:bodyPr>
            <a:normAutofit/>
          </a:bodyPr>
          <a:lstStyle/>
          <a:p>
            <a:r>
              <a:rPr lang="es-MX" sz="2800" dirty="0" smtClean="0"/>
              <a:t>Niños, niñas y adolescentes</a:t>
            </a:r>
            <a:endParaRPr lang="es-AR" sz="2800" dirty="0"/>
          </a:p>
        </p:txBody>
      </p:sp>
      <p:sp>
        <p:nvSpPr>
          <p:cNvPr id="16" name="15 CuadroTexto"/>
          <p:cNvSpPr txBox="1"/>
          <p:nvPr/>
        </p:nvSpPr>
        <p:spPr>
          <a:xfrm>
            <a:off x="215740" y="6150080"/>
            <a:ext cx="8820755" cy="646331"/>
          </a:xfrm>
          <a:prstGeom prst="rect">
            <a:avLst/>
          </a:prstGeom>
          <a:noFill/>
        </p:spPr>
        <p:txBody>
          <a:bodyPr wrap="square" rtlCol="0">
            <a:spAutoFit/>
          </a:bodyPr>
          <a:lstStyle/>
          <a:p>
            <a:r>
              <a:rPr lang="es-MX" b="1" dirty="0" smtClean="0">
                <a:solidFill>
                  <a:schemeClr val="bg1"/>
                </a:solidFill>
              </a:rPr>
              <a:t>El número de jóvenes menores de 18 años privados de la libertad equivale casi a un 1,5% de la población alojada en dependencias del SPF (9874). </a:t>
            </a:r>
            <a:endParaRPr lang="es-AR" b="1" dirty="0">
              <a:solidFill>
                <a:schemeClr val="bg1"/>
              </a:solidFill>
            </a:endParaRPr>
          </a:p>
        </p:txBody>
      </p:sp>
      <p:graphicFrame>
        <p:nvGraphicFramePr>
          <p:cNvPr id="4" name="3 Tabla"/>
          <p:cNvGraphicFramePr>
            <a:graphicFrameLocks noGrp="1"/>
          </p:cNvGraphicFramePr>
          <p:nvPr>
            <p:extLst>
              <p:ext uri="{D42A27DB-BD31-4B8C-83A1-F6EECF244321}">
                <p14:modId xmlns:p14="http://schemas.microsoft.com/office/powerpoint/2010/main" val="2581488184"/>
              </p:ext>
            </p:extLst>
          </p:nvPr>
        </p:nvGraphicFramePr>
        <p:xfrm>
          <a:off x="1259914" y="1840592"/>
          <a:ext cx="6408430" cy="3028568"/>
        </p:xfrm>
        <a:graphic>
          <a:graphicData uri="http://schemas.openxmlformats.org/drawingml/2006/table">
            <a:tbl>
              <a:tblPr firstRow="1" bandRow="1">
                <a:tableStyleId>{5C22544A-7EE6-4342-B048-85BDC9FD1C3A}</a:tableStyleId>
              </a:tblPr>
              <a:tblGrid>
                <a:gridCol w="1068072"/>
                <a:gridCol w="1751639"/>
                <a:gridCol w="897180"/>
                <a:gridCol w="1025349"/>
                <a:gridCol w="897180"/>
                <a:gridCol w="769010"/>
              </a:tblGrid>
              <a:tr h="2858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AR" sz="8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800" dirty="0" smtClean="0"/>
                        <a:t>Centros y</a:t>
                      </a:r>
                      <a:r>
                        <a:rPr lang="es-MX" sz="800" baseline="0" dirty="0" smtClean="0"/>
                        <a:t> residencias</a:t>
                      </a:r>
                      <a:endParaRPr lang="es-AR" sz="800" dirty="0" smtClean="0"/>
                    </a:p>
                  </a:txBody>
                  <a:tcPr anchor="ctr"/>
                </a:tc>
                <a:tc>
                  <a:txBody>
                    <a:bodyPr/>
                    <a:lstStyle/>
                    <a:p>
                      <a:pPr algn="ctr"/>
                      <a:r>
                        <a:rPr lang="es-MX" sz="800" dirty="0" smtClean="0"/>
                        <a:t>Juzgados</a:t>
                      </a:r>
                      <a:r>
                        <a:rPr lang="es-MX" sz="800" baseline="0" dirty="0" smtClean="0"/>
                        <a:t> Federales</a:t>
                      </a:r>
                      <a:endParaRPr lang="es-AR" sz="800" dirty="0"/>
                    </a:p>
                  </a:txBody>
                  <a:tcPr anchor="ctr"/>
                </a:tc>
                <a:tc>
                  <a:txBody>
                    <a:bodyPr/>
                    <a:lstStyle/>
                    <a:p>
                      <a:pPr algn="ctr"/>
                      <a:r>
                        <a:rPr lang="es-MX" sz="800" dirty="0" smtClean="0"/>
                        <a:t>Juzgados Nacionales</a:t>
                      </a:r>
                      <a:endParaRPr lang="es-AR" sz="800" dirty="0"/>
                    </a:p>
                  </a:txBody>
                  <a:tcPr anchor="ctr"/>
                </a:tc>
                <a:tc>
                  <a:txBody>
                    <a:bodyPr/>
                    <a:lstStyle/>
                    <a:p>
                      <a:pPr algn="ctr"/>
                      <a:r>
                        <a:rPr lang="es-MX" sz="800" dirty="0" smtClean="0"/>
                        <a:t>Juzgados Provinciales</a:t>
                      </a:r>
                      <a:endParaRPr lang="es-AR" sz="800" dirty="0"/>
                    </a:p>
                  </a:txBody>
                  <a:tcPr anchor="ctr"/>
                </a:tc>
                <a:tc>
                  <a:txBody>
                    <a:bodyPr/>
                    <a:lstStyle/>
                    <a:p>
                      <a:pPr algn="ctr"/>
                      <a:r>
                        <a:rPr lang="es-MX" sz="800" dirty="0" smtClean="0"/>
                        <a:t>Total</a:t>
                      </a:r>
                      <a:endParaRPr lang="es-AR" sz="800" dirty="0"/>
                    </a:p>
                  </a:txBody>
                  <a:tcPr anchor="ctr"/>
                </a:tc>
              </a:tr>
              <a:tr h="285805">
                <a:tc rowSpan="5">
                  <a:txBody>
                    <a:bodyPr/>
                    <a:lstStyle/>
                    <a:p>
                      <a:pPr algn="ctr"/>
                      <a:r>
                        <a:rPr lang="es-MX" sz="800" dirty="0" smtClean="0"/>
                        <a:t>Centros Socioeducativos de Régimen</a:t>
                      </a:r>
                      <a:r>
                        <a:rPr lang="es-MX" sz="800" baseline="0" dirty="0" smtClean="0"/>
                        <a:t> </a:t>
                      </a:r>
                      <a:r>
                        <a:rPr lang="es-MX" sz="800" dirty="0" smtClean="0"/>
                        <a:t>Cerrado</a:t>
                      </a:r>
                      <a:endParaRPr lang="es-AR" sz="800" dirty="0"/>
                    </a:p>
                  </a:txBody>
                  <a:tcPr anchor="ctr"/>
                </a:tc>
                <a:tc>
                  <a:txBody>
                    <a:bodyPr/>
                    <a:lstStyle/>
                    <a:p>
                      <a:pPr algn="ctr"/>
                      <a:r>
                        <a:rPr lang="es-MX" sz="800" dirty="0" smtClean="0"/>
                        <a:t>Centro Admisión</a:t>
                      </a:r>
                      <a:r>
                        <a:rPr lang="es-MX" sz="800" baseline="0" dirty="0" smtClean="0"/>
                        <a:t> y Derivación </a:t>
                      </a:r>
                      <a:r>
                        <a:rPr lang="es-MX" sz="800" b="1" dirty="0" err="1" smtClean="0"/>
                        <a:t>Inchausti</a:t>
                      </a:r>
                      <a:endParaRPr lang="es-AR" sz="800" b="1" dirty="0"/>
                    </a:p>
                  </a:txBody>
                  <a:tcPr anchor="ctr"/>
                </a:tc>
                <a:tc>
                  <a:txBody>
                    <a:bodyPr/>
                    <a:lstStyle/>
                    <a:p>
                      <a:pPr algn="ctr"/>
                      <a:r>
                        <a:rPr lang="es-MX" sz="800" dirty="0" smtClean="0"/>
                        <a:t>-</a:t>
                      </a:r>
                      <a:endParaRPr lang="es-AR" sz="800" dirty="0"/>
                    </a:p>
                  </a:txBody>
                  <a:tcPr anchor="ctr"/>
                </a:tc>
                <a:tc>
                  <a:txBody>
                    <a:bodyPr/>
                    <a:lstStyle/>
                    <a:p>
                      <a:pPr algn="ctr"/>
                      <a:r>
                        <a:rPr lang="es-MX" sz="800" dirty="0" smtClean="0"/>
                        <a:t>6</a:t>
                      </a:r>
                      <a:endParaRPr lang="es-AR" sz="800" dirty="0"/>
                    </a:p>
                  </a:txBody>
                  <a:tcPr anchor="ctr"/>
                </a:tc>
                <a:tc>
                  <a:txBody>
                    <a:bodyPr/>
                    <a:lstStyle/>
                    <a:p>
                      <a:pPr algn="ctr"/>
                      <a:r>
                        <a:rPr lang="es-MX" sz="800" dirty="0" smtClean="0"/>
                        <a:t>-</a:t>
                      </a:r>
                      <a:endParaRPr lang="es-AR" sz="800" dirty="0"/>
                    </a:p>
                  </a:txBody>
                  <a:tcPr anchor="ctr"/>
                </a:tc>
                <a:tc>
                  <a:txBody>
                    <a:bodyPr/>
                    <a:lstStyle/>
                    <a:p>
                      <a:pPr algn="ctr"/>
                      <a:r>
                        <a:rPr lang="es-MX" sz="800" b="1" dirty="0" smtClean="0"/>
                        <a:t>6</a:t>
                      </a:r>
                      <a:endParaRPr lang="es-AR" sz="800" b="1" dirty="0"/>
                    </a:p>
                  </a:txBody>
                  <a:tcPr anchor="ctr"/>
                </a:tc>
              </a:tr>
              <a:tr h="389734">
                <a:tc vMerge="1">
                  <a:txBody>
                    <a:bodyPr/>
                    <a:lstStyle/>
                    <a:p>
                      <a:pPr algn="ctr"/>
                      <a:endParaRPr lang="es-AR" sz="1050" dirty="0"/>
                    </a:p>
                  </a:txBody>
                  <a:tcPr anchor="ctr"/>
                </a:tc>
                <a:tc>
                  <a:txBody>
                    <a:bodyPr/>
                    <a:lstStyle/>
                    <a:p>
                      <a:pPr algn="ctr"/>
                      <a:r>
                        <a:rPr lang="es-MX" sz="800" dirty="0" smtClean="0"/>
                        <a:t>Centro Socioeducativo</a:t>
                      </a:r>
                      <a:r>
                        <a:rPr lang="es-MX" sz="800" baseline="0" dirty="0" smtClean="0"/>
                        <a:t> </a:t>
                      </a:r>
                      <a:r>
                        <a:rPr lang="es-MX" sz="800" dirty="0" smtClean="0"/>
                        <a:t>Régimen Cerrado</a:t>
                      </a:r>
                      <a:r>
                        <a:rPr lang="es-MX" sz="800" baseline="0" dirty="0" smtClean="0"/>
                        <a:t> (CRC) </a:t>
                      </a:r>
                      <a:r>
                        <a:rPr lang="es-MX" sz="800" b="1" baseline="0" dirty="0" smtClean="0"/>
                        <a:t>San Martín</a:t>
                      </a:r>
                      <a:endParaRPr lang="es-AR" sz="800" b="1" dirty="0"/>
                    </a:p>
                  </a:txBody>
                  <a:tcPr anchor="ctr"/>
                </a:tc>
                <a:tc>
                  <a:txBody>
                    <a:bodyPr/>
                    <a:lstStyle/>
                    <a:p>
                      <a:pPr algn="ctr"/>
                      <a:r>
                        <a:rPr lang="es-MX" sz="800" dirty="0" smtClean="0"/>
                        <a:t>-</a:t>
                      </a:r>
                      <a:endParaRPr lang="es-AR" sz="800" dirty="0"/>
                    </a:p>
                  </a:txBody>
                  <a:tcPr anchor="ctr"/>
                </a:tc>
                <a:tc>
                  <a:txBody>
                    <a:bodyPr/>
                    <a:lstStyle/>
                    <a:p>
                      <a:pPr algn="ctr"/>
                      <a:r>
                        <a:rPr lang="es-MX" sz="800" dirty="0" smtClean="0"/>
                        <a:t>15</a:t>
                      </a:r>
                      <a:endParaRPr lang="es-AR" sz="800" dirty="0"/>
                    </a:p>
                  </a:txBody>
                  <a:tcPr anchor="ctr"/>
                </a:tc>
                <a:tc>
                  <a:txBody>
                    <a:bodyPr/>
                    <a:lstStyle/>
                    <a:p>
                      <a:pPr algn="ctr"/>
                      <a:r>
                        <a:rPr lang="es-MX" sz="800" dirty="0" smtClean="0"/>
                        <a:t>1</a:t>
                      </a:r>
                      <a:endParaRPr lang="es-AR" sz="800" dirty="0"/>
                    </a:p>
                  </a:txBody>
                  <a:tcPr anchor="ctr"/>
                </a:tc>
                <a:tc>
                  <a:txBody>
                    <a:bodyPr/>
                    <a:lstStyle/>
                    <a:p>
                      <a:pPr algn="ctr"/>
                      <a:r>
                        <a:rPr lang="es-MX" sz="800" b="1" dirty="0" smtClean="0"/>
                        <a:t>16 </a:t>
                      </a:r>
                      <a:r>
                        <a:rPr lang="es-MX" sz="800" b="0" dirty="0" smtClean="0"/>
                        <a:t>(10 hombres-6 mujeres)</a:t>
                      </a:r>
                      <a:endParaRPr lang="es-AR" sz="800" b="0" dirty="0"/>
                    </a:p>
                  </a:txBody>
                  <a:tcPr anchor="ctr"/>
                </a:tc>
              </a:tr>
              <a:tr h="181876">
                <a:tc vMerge="1">
                  <a:txBody>
                    <a:bodyPr/>
                    <a:lstStyle/>
                    <a:p>
                      <a:pPr algn="ctr"/>
                      <a:endParaRPr lang="es-AR" sz="1050" dirty="0"/>
                    </a:p>
                  </a:txBody>
                  <a:tcPr anchor="ctr"/>
                </a:tc>
                <a:tc>
                  <a:txBody>
                    <a:bodyPr/>
                    <a:lstStyle/>
                    <a:p>
                      <a:pPr algn="ctr"/>
                      <a:r>
                        <a:rPr lang="es-MX" sz="800" dirty="0" smtClean="0"/>
                        <a:t>(CRC) </a:t>
                      </a:r>
                      <a:r>
                        <a:rPr lang="es-MX" sz="800" b="1" dirty="0" err="1" smtClean="0"/>
                        <a:t>Rocca</a:t>
                      </a:r>
                      <a:endParaRPr lang="es-AR" sz="800" b="1" dirty="0"/>
                    </a:p>
                  </a:txBody>
                  <a:tcPr anchor="ctr"/>
                </a:tc>
                <a:tc>
                  <a:txBody>
                    <a:bodyPr/>
                    <a:lstStyle/>
                    <a:p>
                      <a:pPr algn="ctr"/>
                      <a:r>
                        <a:rPr lang="es-MX" sz="800" dirty="0" smtClean="0"/>
                        <a:t>-</a:t>
                      </a:r>
                      <a:endParaRPr lang="es-AR" sz="800" dirty="0"/>
                    </a:p>
                  </a:txBody>
                  <a:tcPr anchor="ctr"/>
                </a:tc>
                <a:tc>
                  <a:txBody>
                    <a:bodyPr/>
                    <a:lstStyle/>
                    <a:p>
                      <a:pPr algn="ctr"/>
                      <a:r>
                        <a:rPr lang="es-MX" sz="800" dirty="0" smtClean="0"/>
                        <a:t>44</a:t>
                      </a:r>
                      <a:endParaRPr lang="es-AR" sz="800" dirty="0"/>
                    </a:p>
                  </a:txBody>
                  <a:tcPr anchor="ctr"/>
                </a:tc>
                <a:tc>
                  <a:txBody>
                    <a:bodyPr/>
                    <a:lstStyle/>
                    <a:p>
                      <a:pPr algn="ctr"/>
                      <a:r>
                        <a:rPr lang="es-MX" sz="800" dirty="0" smtClean="0"/>
                        <a:t>1</a:t>
                      </a:r>
                      <a:endParaRPr lang="es-AR" sz="800" dirty="0"/>
                    </a:p>
                  </a:txBody>
                  <a:tcPr anchor="ctr"/>
                </a:tc>
                <a:tc>
                  <a:txBody>
                    <a:bodyPr/>
                    <a:lstStyle/>
                    <a:p>
                      <a:pPr algn="ctr"/>
                      <a:r>
                        <a:rPr lang="es-MX" sz="800" b="1" dirty="0" smtClean="0"/>
                        <a:t>45</a:t>
                      </a:r>
                      <a:endParaRPr lang="es-AR" sz="800" b="1" dirty="0"/>
                    </a:p>
                  </a:txBody>
                  <a:tcPr anchor="ctr"/>
                </a:tc>
              </a:tr>
              <a:tr h="181876">
                <a:tc vMerge="1">
                  <a:txBody>
                    <a:bodyPr/>
                    <a:lstStyle/>
                    <a:p>
                      <a:pPr algn="ctr"/>
                      <a:endParaRPr lang="es-AR" sz="1050" dirty="0"/>
                    </a:p>
                  </a:txBody>
                  <a:tcPr anchor="ctr"/>
                </a:tc>
                <a:tc>
                  <a:txBody>
                    <a:bodyPr/>
                    <a:lstStyle/>
                    <a:p>
                      <a:pPr algn="ctr"/>
                      <a:r>
                        <a:rPr lang="es-MX" sz="800" dirty="0" smtClean="0"/>
                        <a:t>(CRC</a:t>
                      </a:r>
                      <a:r>
                        <a:rPr lang="es-MX" sz="800" baseline="0" dirty="0" smtClean="0"/>
                        <a:t>) </a:t>
                      </a:r>
                      <a:r>
                        <a:rPr lang="es-MX" sz="800" b="1" baseline="0" dirty="0" smtClean="0"/>
                        <a:t>Agote</a:t>
                      </a:r>
                      <a:endParaRPr lang="es-AR" sz="800" b="1" dirty="0"/>
                    </a:p>
                  </a:txBody>
                  <a:tcPr anchor="ctr"/>
                </a:tc>
                <a:tc>
                  <a:txBody>
                    <a:bodyPr/>
                    <a:lstStyle/>
                    <a:p>
                      <a:pPr algn="ctr"/>
                      <a:r>
                        <a:rPr lang="es-MX" sz="800" dirty="0" smtClean="0"/>
                        <a:t>-</a:t>
                      </a:r>
                      <a:endParaRPr lang="es-AR" sz="800" dirty="0"/>
                    </a:p>
                  </a:txBody>
                  <a:tcPr anchor="ctr"/>
                </a:tc>
                <a:tc>
                  <a:txBody>
                    <a:bodyPr/>
                    <a:lstStyle/>
                    <a:p>
                      <a:pPr algn="ctr"/>
                      <a:r>
                        <a:rPr lang="es-MX" sz="800" dirty="0" smtClean="0"/>
                        <a:t>32</a:t>
                      </a:r>
                      <a:endParaRPr lang="es-AR" sz="800" dirty="0"/>
                    </a:p>
                  </a:txBody>
                  <a:tcPr anchor="ctr"/>
                </a:tc>
                <a:tc>
                  <a:txBody>
                    <a:bodyPr/>
                    <a:lstStyle/>
                    <a:p>
                      <a:pPr algn="ctr"/>
                      <a:r>
                        <a:rPr lang="es-MX" sz="800" dirty="0" smtClean="0"/>
                        <a:t>-</a:t>
                      </a:r>
                      <a:endParaRPr lang="es-AR" sz="800" dirty="0"/>
                    </a:p>
                  </a:txBody>
                  <a:tcPr anchor="ctr"/>
                </a:tc>
                <a:tc>
                  <a:txBody>
                    <a:bodyPr/>
                    <a:lstStyle/>
                    <a:p>
                      <a:pPr algn="ctr"/>
                      <a:r>
                        <a:rPr lang="es-MX" sz="800" b="1" dirty="0" smtClean="0"/>
                        <a:t>32</a:t>
                      </a:r>
                      <a:endParaRPr lang="es-AR" sz="800" b="1" dirty="0"/>
                    </a:p>
                  </a:txBody>
                  <a:tcPr anchor="ctr"/>
                </a:tc>
              </a:tr>
              <a:tr h="181876">
                <a:tc vMerge="1">
                  <a:txBody>
                    <a:bodyPr/>
                    <a:lstStyle/>
                    <a:p>
                      <a:pPr algn="ctr"/>
                      <a:endParaRPr lang="es-AR" sz="1050" dirty="0"/>
                    </a:p>
                  </a:txBody>
                  <a:tcPr anchor="ctr"/>
                </a:tc>
                <a:tc>
                  <a:txBody>
                    <a:bodyPr/>
                    <a:lstStyle/>
                    <a:p>
                      <a:pPr algn="ctr"/>
                      <a:r>
                        <a:rPr lang="es-MX" sz="800" dirty="0" smtClean="0"/>
                        <a:t>(CRC) </a:t>
                      </a:r>
                      <a:r>
                        <a:rPr lang="es-MX" sz="800" b="1" dirty="0" smtClean="0"/>
                        <a:t>Belgrano</a:t>
                      </a:r>
                      <a:endParaRPr lang="es-AR" sz="800" b="1" dirty="0"/>
                    </a:p>
                  </a:txBody>
                  <a:tcPr anchor="ctr"/>
                </a:tc>
                <a:tc>
                  <a:txBody>
                    <a:bodyPr/>
                    <a:lstStyle/>
                    <a:p>
                      <a:pPr algn="ctr"/>
                      <a:r>
                        <a:rPr lang="es-MX" sz="800" dirty="0" smtClean="0"/>
                        <a:t>2</a:t>
                      </a:r>
                      <a:endParaRPr lang="es-AR" sz="800" dirty="0"/>
                    </a:p>
                  </a:txBody>
                  <a:tcPr anchor="ctr"/>
                </a:tc>
                <a:tc>
                  <a:txBody>
                    <a:bodyPr/>
                    <a:lstStyle/>
                    <a:p>
                      <a:pPr algn="ctr"/>
                      <a:r>
                        <a:rPr lang="es-MX" sz="800" dirty="0" smtClean="0"/>
                        <a:t>18</a:t>
                      </a:r>
                      <a:endParaRPr lang="es-AR" sz="800" dirty="0"/>
                    </a:p>
                  </a:txBody>
                  <a:tcPr anchor="ctr"/>
                </a:tc>
                <a:tc>
                  <a:txBody>
                    <a:bodyPr/>
                    <a:lstStyle/>
                    <a:p>
                      <a:pPr algn="ctr"/>
                      <a:r>
                        <a:rPr lang="es-MX" sz="800" dirty="0" smtClean="0"/>
                        <a:t>3</a:t>
                      </a:r>
                      <a:endParaRPr lang="es-AR" sz="800" dirty="0"/>
                    </a:p>
                  </a:txBody>
                  <a:tcPr anchor="ctr"/>
                </a:tc>
                <a:tc>
                  <a:txBody>
                    <a:bodyPr/>
                    <a:lstStyle/>
                    <a:p>
                      <a:pPr algn="ctr"/>
                      <a:r>
                        <a:rPr lang="es-MX" sz="800" b="1" dirty="0" smtClean="0"/>
                        <a:t>23</a:t>
                      </a:r>
                      <a:endParaRPr lang="es-AR" sz="800" b="1" dirty="0"/>
                    </a:p>
                  </a:txBody>
                  <a:tcPr anchor="ctr"/>
                </a:tc>
              </a:tr>
              <a:tr h="285805">
                <a:tc rowSpan="4">
                  <a:txBody>
                    <a:bodyPr/>
                    <a:lstStyle/>
                    <a:p>
                      <a:pPr algn="ctr"/>
                      <a:r>
                        <a:rPr lang="es-MX" sz="800" dirty="0" smtClean="0"/>
                        <a:t>Residencias Socioeducativas</a:t>
                      </a:r>
                      <a:r>
                        <a:rPr lang="es-MX" sz="800" baseline="0" dirty="0" smtClean="0"/>
                        <a:t> de Libertad Restringida</a:t>
                      </a:r>
                      <a:endParaRPr lang="es-AR" sz="800" dirty="0"/>
                    </a:p>
                  </a:txBody>
                  <a:tcPr anchor="ctr"/>
                </a:tc>
                <a:tc>
                  <a:txBody>
                    <a:bodyPr/>
                    <a:lstStyle/>
                    <a:p>
                      <a:pPr algn="ctr"/>
                      <a:r>
                        <a:rPr lang="es-MX" sz="800" dirty="0" smtClean="0"/>
                        <a:t>Residencia Educativa (RE)               </a:t>
                      </a:r>
                      <a:r>
                        <a:rPr lang="es-MX" sz="800" b="1" dirty="0" smtClean="0"/>
                        <a:t>J. Azurduy</a:t>
                      </a:r>
                      <a:endParaRPr lang="es-AR" sz="800" b="1" dirty="0"/>
                    </a:p>
                  </a:txBody>
                  <a:tcPr anchor="ctr"/>
                </a:tc>
                <a:tc>
                  <a:txBody>
                    <a:bodyPr/>
                    <a:lstStyle/>
                    <a:p>
                      <a:pPr algn="ctr"/>
                      <a:r>
                        <a:rPr lang="es-MX" sz="800" dirty="0" smtClean="0"/>
                        <a:t>-</a:t>
                      </a:r>
                      <a:endParaRPr lang="es-AR" sz="800" dirty="0"/>
                    </a:p>
                  </a:txBody>
                  <a:tcPr anchor="ctr"/>
                </a:tc>
                <a:tc>
                  <a:txBody>
                    <a:bodyPr/>
                    <a:lstStyle/>
                    <a:p>
                      <a:pPr algn="ctr"/>
                      <a:r>
                        <a:rPr lang="es-MX" sz="800" dirty="0" smtClean="0"/>
                        <a:t>3</a:t>
                      </a:r>
                      <a:endParaRPr lang="es-AR" sz="800" dirty="0"/>
                    </a:p>
                  </a:txBody>
                  <a:tcPr anchor="ctr"/>
                </a:tc>
                <a:tc>
                  <a:txBody>
                    <a:bodyPr/>
                    <a:lstStyle/>
                    <a:p>
                      <a:pPr algn="ctr"/>
                      <a:r>
                        <a:rPr lang="es-MX" sz="800" dirty="0" smtClean="0"/>
                        <a:t>-</a:t>
                      </a:r>
                      <a:endParaRPr lang="es-AR" sz="800" dirty="0"/>
                    </a:p>
                  </a:txBody>
                  <a:tcPr anchor="ctr"/>
                </a:tc>
                <a:tc>
                  <a:txBody>
                    <a:bodyPr/>
                    <a:lstStyle/>
                    <a:p>
                      <a:pPr algn="ctr"/>
                      <a:r>
                        <a:rPr lang="es-MX" sz="800" b="1" dirty="0" smtClean="0"/>
                        <a:t>3</a:t>
                      </a:r>
                      <a:endParaRPr lang="es-AR" sz="800" b="1" dirty="0"/>
                    </a:p>
                  </a:txBody>
                  <a:tcPr anchor="ctr"/>
                </a:tc>
              </a:tr>
              <a:tr h="181876">
                <a:tc vMerge="1">
                  <a:txBody>
                    <a:bodyPr/>
                    <a:lstStyle/>
                    <a:p>
                      <a:pPr algn="ctr"/>
                      <a:endParaRPr lang="es-AR" sz="1050" dirty="0"/>
                    </a:p>
                  </a:txBody>
                  <a:tcPr anchor="ctr"/>
                </a:tc>
                <a:tc>
                  <a:txBody>
                    <a:bodyPr/>
                    <a:lstStyle/>
                    <a:p>
                      <a:pPr algn="ctr"/>
                      <a:r>
                        <a:rPr lang="es-MX" sz="800" dirty="0" smtClean="0"/>
                        <a:t>(RE) </a:t>
                      </a:r>
                      <a:r>
                        <a:rPr lang="es-MX" sz="800" b="1" dirty="0" smtClean="0"/>
                        <a:t>La Esquina</a:t>
                      </a:r>
                      <a:endParaRPr lang="es-AR" sz="800" b="1" dirty="0"/>
                    </a:p>
                  </a:txBody>
                  <a:tcPr anchor="ctr"/>
                </a:tc>
                <a:tc>
                  <a:txBody>
                    <a:bodyPr/>
                    <a:lstStyle/>
                    <a:p>
                      <a:pPr algn="ctr"/>
                      <a:r>
                        <a:rPr lang="es-MX" sz="800" dirty="0" smtClean="0"/>
                        <a:t>-</a:t>
                      </a:r>
                      <a:endParaRPr lang="es-AR" sz="800" dirty="0"/>
                    </a:p>
                  </a:txBody>
                  <a:tcPr anchor="ctr"/>
                </a:tc>
                <a:tc>
                  <a:txBody>
                    <a:bodyPr/>
                    <a:lstStyle/>
                    <a:p>
                      <a:pPr algn="ctr"/>
                      <a:r>
                        <a:rPr lang="es-MX" sz="800" dirty="0" smtClean="0"/>
                        <a:t>5</a:t>
                      </a:r>
                      <a:endParaRPr lang="es-AR" sz="800" dirty="0"/>
                    </a:p>
                  </a:txBody>
                  <a:tcPr anchor="ctr"/>
                </a:tc>
                <a:tc>
                  <a:txBody>
                    <a:bodyPr/>
                    <a:lstStyle/>
                    <a:p>
                      <a:pPr algn="ctr"/>
                      <a:r>
                        <a:rPr lang="es-MX" sz="800" dirty="0" smtClean="0"/>
                        <a:t>-</a:t>
                      </a:r>
                      <a:endParaRPr lang="es-AR" sz="800" dirty="0"/>
                    </a:p>
                  </a:txBody>
                  <a:tcPr anchor="ctr"/>
                </a:tc>
                <a:tc>
                  <a:txBody>
                    <a:bodyPr/>
                    <a:lstStyle/>
                    <a:p>
                      <a:pPr algn="ctr"/>
                      <a:r>
                        <a:rPr lang="es-MX" sz="800" b="1" dirty="0" smtClean="0"/>
                        <a:t>5</a:t>
                      </a:r>
                      <a:endParaRPr lang="es-AR" sz="800" b="1" dirty="0"/>
                    </a:p>
                  </a:txBody>
                  <a:tcPr anchor="ctr"/>
                </a:tc>
              </a:tr>
              <a:tr h="181876">
                <a:tc vMerge="1">
                  <a:txBody>
                    <a:bodyPr/>
                    <a:lstStyle/>
                    <a:p>
                      <a:pPr algn="ctr"/>
                      <a:endParaRPr lang="es-AR" sz="1050" dirty="0"/>
                    </a:p>
                  </a:txBody>
                  <a:tcPr anchor="ctr"/>
                </a:tc>
                <a:tc>
                  <a:txBody>
                    <a:bodyPr/>
                    <a:lstStyle/>
                    <a:p>
                      <a:pPr algn="ctr"/>
                      <a:r>
                        <a:rPr lang="es-MX" sz="800" dirty="0" smtClean="0"/>
                        <a:t>(RE) </a:t>
                      </a:r>
                      <a:r>
                        <a:rPr lang="es-MX" sz="800" b="1" dirty="0" err="1" smtClean="0"/>
                        <a:t>Almafuerte</a:t>
                      </a:r>
                      <a:endParaRPr lang="es-AR" sz="800" b="1" dirty="0"/>
                    </a:p>
                  </a:txBody>
                  <a:tcPr anchor="ctr"/>
                </a:tc>
                <a:tc>
                  <a:txBody>
                    <a:bodyPr/>
                    <a:lstStyle/>
                    <a:p>
                      <a:pPr algn="ctr"/>
                      <a:r>
                        <a:rPr lang="es-MX" sz="800" dirty="0" smtClean="0"/>
                        <a:t>-</a:t>
                      </a:r>
                      <a:endParaRPr lang="es-AR" sz="800" dirty="0"/>
                    </a:p>
                  </a:txBody>
                  <a:tcPr anchor="ctr"/>
                </a:tc>
                <a:tc>
                  <a:txBody>
                    <a:bodyPr/>
                    <a:lstStyle/>
                    <a:p>
                      <a:pPr algn="ctr"/>
                      <a:r>
                        <a:rPr lang="es-MX" sz="800" dirty="0" smtClean="0"/>
                        <a:t>10</a:t>
                      </a:r>
                      <a:endParaRPr lang="es-AR" sz="800" dirty="0"/>
                    </a:p>
                  </a:txBody>
                  <a:tcPr anchor="ctr"/>
                </a:tc>
                <a:tc>
                  <a:txBody>
                    <a:bodyPr/>
                    <a:lstStyle/>
                    <a:p>
                      <a:pPr algn="ctr"/>
                      <a:r>
                        <a:rPr lang="es-MX" sz="800" dirty="0" smtClean="0"/>
                        <a:t>2</a:t>
                      </a:r>
                      <a:endParaRPr lang="es-AR" sz="800" dirty="0"/>
                    </a:p>
                  </a:txBody>
                  <a:tcPr anchor="ctr"/>
                </a:tc>
                <a:tc>
                  <a:txBody>
                    <a:bodyPr/>
                    <a:lstStyle/>
                    <a:p>
                      <a:pPr algn="ctr"/>
                      <a:r>
                        <a:rPr lang="es-MX" sz="800" b="1" dirty="0" smtClean="0"/>
                        <a:t>12</a:t>
                      </a:r>
                      <a:endParaRPr lang="es-AR" sz="800" b="1" dirty="0"/>
                    </a:p>
                  </a:txBody>
                  <a:tcPr anchor="ctr"/>
                </a:tc>
              </a:tr>
              <a:tr h="181876">
                <a:tc vMerge="1">
                  <a:txBody>
                    <a:bodyPr/>
                    <a:lstStyle/>
                    <a:p>
                      <a:pPr algn="ctr"/>
                      <a:endParaRPr lang="es-AR" sz="1050" dirty="0"/>
                    </a:p>
                  </a:txBody>
                  <a:tcPr anchor="ctr"/>
                </a:tc>
                <a:tc>
                  <a:txBody>
                    <a:bodyPr/>
                    <a:lstStyle/>
                    <a:p>
                      <a:pPr algn="ctr"/>
                      <a:r>
                        <a:rPr lang="es-MX" sz="800" dirty="0" smtClean="0"/>
                        <a:t>(RE) </a:t>
                      </a:r>
                      <a:r>
                        <a:rPr lang="es-MX" sz="800" b="1" dirty="0" smtClean="0"/>
                        <a:t>Colonia Gutiérrez</a:t>
                      </a:r>
                      <a:endParaRPr lang="es-AR" sz="800" b="1" dirty="0"/>
                    </a:p>
                  </a:txBody>
                  <a:tcPr anchor="ctr"/>
                </a:tc>
                <a:tc>
                  <a:txBody>
                    <a:bodyPr/>
                    <a:lstStyle/>
                    <a:p>
                      <a:pPr algn="ctr"/>
                      <a:endParaRPr lang="es-AR" sz="800" dirty="0"/>
                    </a:p>
                  </a:txBody>
                  <a:tcPr anchor="ctr"/>
                </a:tc>
                <a:tc>
                  <a:txBody>
                    <a:bodyPr/>
                    <a:lstStyle/>
                    <a:p>
                      <a:pPr algn="ctr"/>
                      <a:r>
                        <a:rPr lang="es-MX" sz="800" dirty="0" smtClean="0"/>
                        <a:t>9</a:t>
                      </a:r>
                      <a:endParaRPr lang="es-AR" sz="800" dirty="0"/>
                    </a:p>
                  </a:txBody>
                  <a:tcPr anchor="ctr"/>
                </a:tc>
                <a:tc>
                  <a:txBody>
                    <a:bodyPr/>
                    <a:lstStyle/>
                    <a:p>
                      <a:pPr algn="ctr"/>
                      <a:r>
                        <a:rPr lang="es-MX" sz="800" dirty="0" smtClean="0"/>
                        <a:t>1</a:t>
                      </a:r>
                      <a:endParaRPr lang="es-AR" sz="800" dirty="0"/>
                    </a:p>
                  </a:txBody>
                  <a:tcPr anchor="ctr"/>
                </a:tc>
                <a:tc>
                  <a:txBody>
                    <a:bodyPr/>
                    <a:lstStyle/>
                    <a:p>
                      <a:pPr algn="ctr"/>
                      <a:r>
                        <a:rPr lang="es-MX" sz="800" b="1" dirty="0" smtClean="0"/>
                        <a:t>10</a:t>
                      </a:r>
                      <a:endParaRPr lang="es-AR" sz="800" b="1" dirty="0"/>
                    </a:p>
                  </a:txBody>
                  <a:tcPr anchor="ctr"/>
                </a:tc>
              </a:tr>
              <a:tr h="285368">
                <a:tc gridSpan="2">
                  <a:txBody>
                    <a:bodyPr/>
                    <a:lstStyle/>
                    <a:p>
                      <a:pPr algn="ctr"/>
                      <a:r>
                        <a:rPr lang="es-MX" sz="900" b="1" dirty="0" smtClean="0"/>
                        <a:t>Totales</a:t>
                      </a:r>
                      <a:endParaRPr lang="es-AR" sz="900" b="1" dirty="0"/>
                    </a:p>
                  </a:txBody>
                  <a:tcPr anchor="ctr"/>
                </a:tc>
                <a:tc hMerge="1">
                  <a:txBody>
                    <a:bodyPr/>
                    <a:lstStyle/>
                    <a:p>
                      <a:pPr algn="ctr"/>
                      <a:endParaRPr lang="es-AR" sz="900" b="1" dirty="0"/>
                    </a:p>
                  </a:txBody>
                  <a:tcPr anchor="ctr"/>
                </a:tc>
                <a:tc>
                  <a:txBody>
                    <a:bodyPr/>
                    <a:lstStyle/>
                    <a:p>
                      <a:pPr algn="ctr"/>
                      <a:r>
                        <a:rPr lang="es-MX" sz="900" b="1" dirty="0" smtClean="0"/>
                        <a:t>2</a:t>
                      </a:r>
                      <a:endParaRPr lang="es-AR" sz="900" b="1" dirty="0"/>
                    </a:p>
                  </a:txBody>
                  <a:tcPr anchor="ctr"/>
                </a:tc>
                <a:tc>
                  <a:txBody>
                    <a:bodyPr/>
                    <a:lstStyle/>
                    <a:p>
                      <a:pPr algn="ctr"/>
                      <a:r>
                        <a:rPr lang="es-MX" sz="900" b="1" dirty="0" smtClean="0"/>
                        <a:t>142</a:t>
                      </a:r>
                      <a:endParaRPr lang="es-AR" sz="900" b="1" dirty="0"/>
                    </a:p>
                  </a:txBody>
                  <a:tcPr anchor="ctr"/>
                </a:tc>
                <a:tc>
                  <a:txBody>
                    <a:bodyPr/>
                    <a:lstStyle/>
                    <a:p>
                      <a:pPr algn="ctr"/>
                      <a:r>
                        <a:rPr lang="es-MX" sz="900" b="1" dirty="0" smtClean="0"/>
                        <a:t>8</a:t>
                      </a:r>
                      <a:endParaRPr lang="es-AR" sz="900" b="1" dirty="0"/>
                    </a:p>
                  </a:txBody>
                  <a:tcPr anchor="ctr"/>
                </a:tc>
                <a:tc>
                  <a:txBody>
                    <a:bodyPr/>
                    <a:lstStyle/>
                    <a:p>
                      <a:pPr algn="ctr"/>
                      <a:r>
                        <a:rPr lang="es-MX" sz="900" b="1" dirty="0" smtClean="0"/>
                        <a:t>152</a:t>
                      </a:r>
                      <a:endParaRPr lang="es-AR" sz="900" b="1" dirty="0"/>
                    </a:p>
                  </a:txBody>
                  <a:tcPr anchor="ctr"/>
                </a:tc>
              </a:tr>
            </a:tbl>
          </a:graphicData>
        </a:graphic>
      </p:graphicFrame>
      <p:sp>
        <p:nvSpPr>
          <p:cNvPr id="22" name="1 Título"/>
          <p:cNvSpPr txBox="1">
            <a:spLocks/>
          </p:cNvSpPr>
          <p:nvPr/>
        </p:nvSpPr>
        <p:spPr>
          <a:xfrm>
            <a:off x="971600" y="5026633"/>
            <a:ext cx="6984776" cy="706623"/>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s-MX" sz="1800" dirty="0" smtClean="0">
                <a:solidFill>
                  <a:schemeClr val="bg1">
                    <a:lumMod val="50000"/>
                  </a:schemeClr>
                </a:solidFill>
              </a:rPr>
              <a:t>El 93% de los NNyA detenidos en los establecimientos de la SENNAF depende de la Justicia </a:t>
            </a:r>
            <a:r>
              <a:rPr lang="es-MX" sz="1800" dirty="0">
                <a:solidFill>
                  <a:schemeClr val="bg1">
                    <a:lumMod val="50000"/>
                  </a:schemeClr>
                </a:solidFill>
              </a:rPr>
              <a:t>N</a:t>
            </a:r>
            <a:r>
              <a:rPr lang="es-MX" sz="1800" dirty="0" smtClean="0">
                <a:solidFill>
                  <a:schemeClr val="bg1">
                    <a:lumMod val="50000"/>
                  </a:schemeClr>
                </a:solidFill>
              </a:rPr>
              <a:t>acional. </a:t>
            </a:r>
          </a:p>
        </p:txBody>
      </p:sp>
    </p:spTree>
    <p:extLst>
      <p:ext uri="{BB962C8B-B14F-4D97-AF65-F5344CB8AC3E}">
        <p14:creationId xmlns:p14="http://schemas.microsoft.com/office/powerpoint/2010/main" val="7654921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14 Gráfico"/>
          <p:cNvGraphicFramePr/>
          <p:nvPr>
            <p:extLst>
              <p:ext uri="{D42A27DB-BD31-4B8C-83A1-F6EECF244321}">
                <p14:modId xmlns:p14="http://schemas.microsoft.com/office/powerpoint/2010/main" val="128853721"/>
              </p:ext>
            </p:extLst>
          </p:nvPr>
        </p:nvGraphicFramePr>
        <p:xfrm>
          <a:off x="5220072" y="2621136"/>
          <a:ext cx="2952328" cy="28240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3 Gráfico"/>
          <p:cNvGraphicFramePr/>
          <p:nvPr>
            <p:extLst>
              <p:ext uri="{D42A27DB-BD31-4B8C-83A1-F6EECF244321}">
                <p14:modId xmlns:p14="http://schemas.microsoft.com/office/powerpoint/2010/main" val="210774070"/>
              </p:ext>
            </p:extLst>
          </p:nvPr>
        </p:nvGraphicFramePr>
        <p:xfrm>
          <a:off x="251520" y="2283199"/>
          <a:ext cx="3552056" cy="3112120"/>
        </p:xfrm>
        <a:graphic>
          <a:graphicData uri="http://schemas.openxmlformats.org/drawingml/2006/chart">
            <c:chart xmlns:c="http://schemas.openxmlformats.org/drawingml/2006/chart" xmlns:r="http://schemas.openxmlformats.org/officeDocument/2006/relationships" r:id="rId3"/>
          </a:graphicData>
        </a:graphic>
      </p:graphicFrame>
      <p:sp>
        <p:nvSpPr>
          <p:cNvPr id="5" name="4 CuadroTexto"/>
          <p:cNvSpPr txBox="1"/>
          <p:nvPr/>
        </p:nvSpPr>
        <p:spPr>
          <a:xfrm>
            <a:off x="1019270" y="2553190"/>
            <a:ext cx="1824538" cy="261610"/>
          </a:xfrm>
          <a:prstGeom prst="rect">
            <a:avLst/>
          </a:prstGeom>
          <a:noFill/>
        </p:spPr>
        <p:txBody>
          <a:bodyPr wrap="none" rtlCol="0">
            <a:spAutoFit/>
          </a:bodyPr>
          <a:lstStyle/>
          <a:p>
            <a:pPr algn="ctr"/>
            <a:r>
              <a:rPr lang="es-MX" sz="1100" dirty="0"/>
              <a:t>Distribución según género</a:t>
            </a:r>
            <a:endParaRPr lang="es-AR" sz="1100" dirty="0"/>
          </a:p>
        </p:txBody>
      </p:sp>
      <p:sp>
        <p:nvSpPr>
          <p:cNvPr id="7" name="6 CuadroTexto"/>
          <p:cNvSpPr txBox="1"/>
          <p:nvPr/>
        </p:nvSpPr>
        <p:spPr>
          <a:xfrm>
            <a:off x="1475656" y="4850145"/>
            <a:ext cx="846707" cy="200055"/>
          </a:xfrm>
          <a:prstGeom prst="rect">
            <a:avLst/>
          </a:prstGeom>
          <a:noFill/>
        </p:spPr>
        <p:txBody>
          <a:bodyPr wrap="none" rtlCol="0">
            <a:spAutoFit/>
          </a:bodyPr>
          <a:lstStyle/>
          <a:p>
            <a:r>
              <a:rPr lang="es-MX" sz="700" dirty="0" smtClean="0"/>
              <a:t>Base: 152 NNyA</a:t>
            </a:r>
            <a:endParaRPr lang="es-AR" sz="700" dirty="0"/>
          </a:p>
        </p:txBody>
      </p:sp>
      <p:sp>
        <p:nvSpPr>
          <p:cNvPr id="8" name="7 CuadroTexto"/>
          <p:cNvSpPr txBox="1"/>
          <p:nvPr/>
        </p:nvSpPr>
        <p:spPr>
          <a:xfrm>
            <a:off x="5837363" y="4941361"/>
            <a:ext cx="846707" cy="200055"/>
          </a:xfrm>
          <a:prstGeom prst="rect">
            <a:avLst/>
          </a:prstGeom>
          <a:noFill/>
        </p:spPr>
        <p:txBody>
          <a:bodyPr wrap="none" rtlCol="0">
            <a:spAutoFit/>
          </a:bodyPr>
          <a:lstStyle/>
          <a:p>
            <a:r>
              <a:rPr lang="es-MX" sz="700" dirty="0" smtClean="0"/>
              <a:t>Base: 152 NNyA</a:t>
            </a:r>
            <a:endParaRPr lang="es-AR" sz="700" dirty="0"/>
          </a:p>
        </p:txBody>
      </p:sp>
      <p:sp>
        <p:nvSpPr>
          <p:cNvPr id="9" name="8 CuadroTexto"/>
          <p:cNvSpPr txBox="1"/>
          <p:nvPr/>
        </p:nvSpPr>
        <p:spPr>
          <a:xfrm>
            <a:off x="5327769" y="2556342"/>
            <a:ext cx="2712602" cy="261610"/>
          </a:xfrm>
          <a:prstGeom prst="rect">
            <a:avLst/>
          </a:prstGeom>
          <a:noFill/>
        </p:spPr>
        <p:txBody>
          <a:bodyPr wrap="none" rtlCol="0">
            <a:spAutoFit/>
          </a:bodyPr>
          <a:lstStyle/>
          <a:p>
            <a:pPr algn="ctr"/>
            <a:r>
              <a:rPr lang="es-MX" sz="1100" dirty="0"/>
              <a:t>Distribución según </a:t>
            </a:r>
            <a:r>
              <a:rPr lang="es-MX" sz="1100" dirty="0" smtClean="0"/>
              <a:t>jurisdicción de origen</a:t>
            </a:r>
            <a:endParaRPr lang="es-AR" sz="1100" dirty="0"/>
          </a:p>
        </p:txBody>
      </p:sp>
      <p:sp>
        <p:nvSpPr>
          <p:cNvPr id="11" name="10 Llamada rectangular redondeada"/>
          <p:cNvSpPr/>
          <p:nvPr/>
        </p:nvSpPr>
        <p:spPr>
          <a:xfrm>
            <a:off x="611560" y="5499019"/>
            <a:ext cx="1944216" cy="703309"/>
          </a:xfrm>
          <a:prstGeom prst="wedgeRoundRectCallout">
            <a:avLst>
              <a:gd name="adj1" fmla="val -7546"/>
              <a:gd name="adj2" fmla="val -12286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AR" sz="1050" dirty="0"/>
              <a:t>Se observa una distribución por género semejante a la alojada en el </a:t>
            </a:r>
            <a:r>
              <a:rPr lang="es-AR" sz="1050" dirty="0" smtClean="0"/>
              <a:t>SPF</a:t>
            </a:r>
            <a:endParaRPr lang="es-AR" sz="1050" dirty="0"/>
          </a:p>
        </p:txBody>
      </p:sp>
      <p:sp>
        <p:nvSpPr>
          <p:cNvPr id="12" name="11 Llamada rectangular redondeada"/>
          <p:cNvSpPr/>
          <p:nvPr/>
        </p:nvSpPr>
        <p:spPr>
          <a:xfrm>
            <a:off x="4644008" y="5661248"/>
            <a:ext cx="3096344" cy="703309"/>
          </a:xfrm>
          <a:prstGeom prst="wedgeRoundRectCallout">
            <a:avLst>
              <a:gd name="adj1" fmla="val 4190"/>
              <a:gd name="adj2" fmla="val -10774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AR" sz="1050" dirty="0" smtClean="0"/>
              <a:t>Al igual que en los jovenes adultos del SPF, los NNyA dependen en mayor medida de la justicia nacional, a diferencia de la media total.  </a:t>
            </a:r>
            <a:endParaRPr lang="es-AR" sz="1050" dirty="0"/>
          </a:p>
        </p:txBody>
      </p:sp>
      <p:sp>
        <p:nvSpPr>
          <p:cNvPr id="17" name="1 Título"/>
          <p:cNvSpPr txBox="1">
            <a:spLocks/>
          </p:cNvSpPr>
          <p:nvPr/>
        </p:nvSpPr>
        <p:spPr>
          <a:xfrm>
            <a:off x="467544" y="269776"/>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2800" dirty="0" smtClean="0"/>
              <a:t>Niños, niñas y adolescentes</a:t>
            </a:r>
            <a:endParaRPr lang="es-AR" sz="2800" dirty="0"/>
          </a:p>
        </p:txBody>
      </p:sp>
      <p:sp>
        <p:nvSpPr>
          <p:cNvPr id="18" name="1 Título"/>
          <p:cNvSpPr txBox="1">
            <a:spLocks/>
          </p:cNvSpPr>
          <p:nvPr/>
        </p:nvSpPr>
        <p:spPr>
          <a:xfrm>
            <a:off x="444963" y="1196752"/>
            <a:ext cx="7295389" cy="108012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1800" dirty="0" smtClean="0">
                <a:solidFill>
                  <a:schemeClr val="bg1">
                    <a:lumMod val="50000"/>
                  </a:schemeClr>
                </a:solidFill>
              </a:rPr>
              <a:t>La mayoría de los NNyA en situación de encierro son varones. </a:t>
            </a:r>
          </a:p>
          <a:p>
            <a:r>
              <a:rPr lang="es-MX" sz="1800" dirty="0" smtClean="0">
                <a:solidFill>
                  <a:schemeClr val="bg1">
                    <a:lumMod val="50000"/>
                  </a:schemeClr>
                </a:solidFill>
              </a:rPr>
              <a:t>9 de cada 10 dependen de la Justicia Nacional, en forma semejante a los Jóvenes Adultos en SPF. </a:t>
            </a:r>
          </a:p>
        </p:txBody>
      </p:sp>
    </p:spTree>
    <p:extLst>
      <p:ext uri="{BB962C8B-B14F-4D97-AF65-F5344CB8AC3E}">
        <p14:creationId xmlns:p14="http://schemas.microsoft.com/office/powerpoint/2010/main" val="1120543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5760"/>
            <a:ext cx="8229600" cy="1143000"/>
          </a:xfrm>
        </p:spPr>
        <p:txBody>
          <a:bodyPr>
            <a:normAutofit/>
          </a:bodyPr>
          <a:lstStyle/>
          <a:p>
            <a:r>
              <a:rPr lang="es-MX" sz="3600" dirty="0" smtClean="0"/>
              <a:t>Introducción</a:t>
            </a:r>
            <a:endParaRPr lang="es-AR" sz="3600" dirty="0"/>
          </a:p>
        </p:txBody>
      </p:sp>
      <p:sp>
        <p:nvSpPr>
          <p:cNvPr id="3" name="2 Marcador de contenido"/>
          <p:cNvSpPr>
            <a:spLocks noGrp="1"/>
          </p:cNvSpPr>
          <p:nvPr>
            <p:ph idx="1"/>
          </p:nvPr>
        </p:nvSpPr>
        <p:spPr>
          <a:xfrm>
            <a:off x="755576" y="1600200"/>
            <a:ext cx="7931224" cy="4525963"/>
          </a:xfrm>
        </p:spPr>
        <p:txBody>
          <a:bodyPr>
            <a:normAutofit fontScale="92500" lnSpcReduction="10000"/>
          </a:bodyPr>
          <a:lstStyle/>
          <a:p>
            <a:pPr marL="0" indent="0" algn="just">
              <a:buNone/>
            </a:pPr>
            <a:r>
              <a:rPr lang="es-MX" sz="2400" dirty="0" smtClean="0"/>
              <a:t>La información contenida en el presente reporte es producto de la sistematización de los partes semanales enviados por el Servicio Penitenciario Federal (SPF) a PROCUVIN y para este reporte de lo informado por la SENNAF relativo a Niños, Niñas y Adolescentes. </a:t>
            </a:r>
          </a:p>
          <a:p>
            <a:pPr marL="0" indent="0" algn="just">
              <a:buNone/>
            </a:pPr>
            <a:endParaRPr lang="es-MX" sz="2400" dirty="0" smtClean="0"/>
          </a:p>
          <a:p>
            <a:pPr marL="0" indent="0" algn="just">
              <a:buNone/>
            </a:pPr>
            <a:r>
              <a:rPr lang="es-MX" sz="2400" dirty="0" smtClean="0"/>
              <a:t>La Procuraduría posee la facultad de requerir información a las distintas agencias penales a fin de conocer y caracterizar el universo sobre el que interviene.</a:t>
            </a:r>
          </a:p>
          <a:p>
            <a:pPr marL="0" indent="0" algn="just">
              <a:buNone/>
            </a:pPr>
            <a:endParaRPr lang="es-MX" sz="2400" dirty="0" smtClean="0"/>
          </a:p>
          <a:p>
            <a:pPr marL="0" indent="0" algn="just">
              <a:buNone/>
            </a:pPr>
            <a:r>
              <a:rPr lang="es-MX" sz="2400" dirty="0" smtClean="0"/>
              <a:t>El área de Registro y Bases de Datos recibe esta información como insumo estadístico descriptivo, pero también como herramienta de análisis del sistema carcelario. </a:t>
            </a:r>
            <a:endParaRPr lang="es-AR" sz="2400" dirty="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283" y="1556792"/>
            <a:ext cx="406293" cy="449823"/>
          </a:xfrm>
          <a:prstGeom prst="rect">
            <a:avLst/>
          </a:prstGeom>
        </p:spPr>
      </p:pic>
      <p:pic>
        <p:nvPicPr>
          <p:cNvPr id="6" name="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283" y="3501008"/>
            <a:ext cx="406293" cy="449823"/>
          </a:xfrm>
          <a:prstGeom prst="rect">
            <a:avLst/>
          </a:prstGeom>
        </p:spPr>
      </p:pic>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283" y="4875905"/>
            <a:ext cx="406293" cy="449823"/>
          </a:xfrm>
          <a:prstGeom prst="rect">
            <a:avLst/>
          </a:prstGeom>
        </p:spPr>
      </p:pic>
    </p:spTree>
    <p:extLst>
      <p:ext uri="{BB962C8B-B14F-4D97-AF65-F5344CB8AC3E}">
        <p14:creationId xmlns:p14="http://schemas.microsoft.com/office/powerpoint/2010/main" val="41384483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971600" y="1834946"/>
            <a:ext cx="7704856" cy="3970318"/>
          </a:xfrm>
          <a:prstGeom prst="rect">
            <a:avLst/>
          </a:prstGeom>
        </p:spPr>
        <p:txBody>
          <a:bodyPr wrap="square">
            <a:spAutoFit/>
          </a:bodyPr>
          <a:lstStyle/>
          <a:p>
            <a:pPr algn="just"/>
            <a:r>
              <a:rPr lang="es-MX" dirty="0" smtClean="0">
                <a:solidFill>
                  <a:schemeClr val="bg1">
                    <a:lumMod val="50000"/>
                  </a:schemeClr>
                </a:solidFill>
              </a:rPr>
              <a:t>9 de cada 10 niños/as y adolescentes en centros penales de la SENNAF dependen de la Justicia Nacional.</a:t>
            </a:r>
          </a:p>
          <a:p>
            <a:pPr algn="just"/>
            <a:r>
              <a:rPr lang="es-MX" dirty="0" smtClean="0">
                <a:solidFill>
                  <a:schemeClr val="bg1">
                    <a:lumMod val="50000"/>
                  </a:schemeClr>
                </a:solidFill>
              </a:rPr>
              <a:t> </a:t>
            </a:r>
          </a:p>
          <a:p>
            <a:pPr algn="just"/>
            <a:r>
              <a:rPr lang="es-MX" dirty="0" smtClean="0">
                <a:solidFill>
                  <a:schemeClr val="bg1">
                    <a:lumMod val="50000"/>
                  </a:schemeClr>
                </a:solidFill>
              </a:rPr>
              <a:t>8 de cada 10 jóvenes adultos (18 a 21 años) alojados en el SPF dependen de la Justicia Nacional (siendo la media general de 6 de cada 10 personas bajo esta jurisdicción).</a:t>
            </a:r>
          </a:p>
          <a:p>
            <a:pPr algn="just"/>
            <a:endParaRPr lang="es-MX" dirty="0" smtClean="0">
              <a:solidFill>
                <a:schemeClr val="bg1">
                  <a:lumMod val="50000"/>
                </a:schemeClr>
              </a:solidFill>
            </a:endParaRPr>
          </a:p>
          <a:p>
            <a:pPr algn="just"/>
            <a:r>
              <a:rPr lang="es-MX" dirty="0" smtClean="0">
                <a:solidFill>
                  <a:schemeClr val="bg1">
                    <a:lumMod val="50000"/>
                  </a:schemeClr>
                </a:solidFill>
              </a:rPr>
              <a:t>Entre los jóvenes adultos, 8 de cada 10 se encuentran encarcelados preventivamente, cifra por encima de la media general de toda la población penal (58,6%).</a:t>
            </a:r>
          </a:p>
          <a:p>
            <a:pPr algn="just"/>
            <a:endParaRPr lang="es-MX" dirty="0" smtClean="0">
              <a:solidFill>
                <a:schemeClr val="bg1">
                  <a:lumMod val="50000"/>
                </a:schemeClr>
              </a:solidFill>
            </a:endParaRPr>
          </a:p>
          <a:p>
            <a:pPr algn="just"/>
            <a:r>
              <a:rPr lang="es-MX" dirty="0" smtClean="0">
                <a:solidFill>
                  <a:schemeClr val="bg1">
                    <a:lumMod val="50000"/>
                  </a:schemeClr>
                </a:solidFill>
              </a:rPr>
              <a:t>En </a:t>
            </a:r>
            <a:r>
              <a:rPr lang="es-MX" dirty="0">
                <a:solidFill>
                  <a:schemeClr val="bg1">
                    <a:lumMod val="50000"/>
                  </a:schemeClr>
                </a:solidFill>
              </a:rPr>
              <a:t>este sentido, </a:t>
            </a:r>
            <a:r>
              <a:rPr lang="es-MX" dirty="0" smtClean="0">
                <a:solidFill>
                  <a:schemeClr val="bg1">
                    <a:lumMod val="50000"/>
                  </a:schemeClr>
                </a:solidFill>
              </a:rPr>
              <a:t>es en el ámbito de la Justicia Nacional donde se concentra la alta proporción de </a:t>
            </a:r>
            <a:r>
              <a:rPr lang="es-MX" dirty="0" err="1" smtClean="0">
                <a:solidFill>
                  <a:schemeClr val="bg1">
                    <a:lumMod val="50000"/>
                  </a:schemeClr>
                </a:solidFill>
              </a:rPr>
              <a:t>niñós</a:t>
            </a:r>
            <a:r>
              <a:rPr lang="es-MX" dirty="0" smtClean="0">
                <a:solidFill>
                  <a:schemeClr val="bg1">
                    <a:lumMod val="50000"/>
                  </a:schemeClr>
                </a:solidFill>
              </a:rPr>
              <a:t>, niñas, adolescentes y jóvenes adultos con encierros preventivos.</a:t>
            </a:r>
            <a:endParaRPr lang="es-MX" dirty="0">
              <a:solidFill>
                <a:schemeClr val="bg1">
                  <a:lumMod val="50000"/>
                </a:schemeClr>
              </a:solidFill>
            </a:endParaRPr>
          </a:p>
        </p:txBody>
      </p:sp>
      <p:sp>
        <p:nvSpPr>
          <p:cNvPr id="5" name="1 Título"/>
          <p:cNvSpPr txBox="1">
            <a:spLocks/>
          </p:cNvSpPr>
          <p:nvPr/>
        </p:nvSpPr>
        <p:spPr>
          <a:xfrm>
            <a:off x="0" y="269776"/>
            <a:ext cx="91440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s-MX" sz="2800" dirty="0" smtClean="0"/>
              <a:t>Colectivo de Jóvenes Adultos y de Niños/as y Adolescentes</a:t>
            </a:r>
            <a:endParaRPr lang="es-AR" sz="2800" dirty="0"/>
          </a:p>
        </p:txBody>
      </p:sp>
      <p:pic>
        <p:nvPicPr>
          <p:cNvPr id="6" name="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8567" y="1844824"/>
            <a:ext cx="289017" cy="317100"/>
          </a:xfrm>
          <a:prstGeom prst="rect">
            <a:avLst/>
          </a:prstGeom>
        </p:spPr>
      </p:pic>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8770" y="3789040"/>
            <a:ext cx="289017" cy="317100"/>
          </a:xfrm>
          <a:prstGeom prst="rect">
            <a:avLst/>
          </a:prstGeom>
        </p:spPr>
      </p:pic>
      <p:pic>
        <p:nvPicPr>
          <p:cNvPr id="8" name="7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8770" y="4941168"/>
            <a:ext cx="289017" cy="317100"/>
          </a:xfrm>
          <a:prstGeom prst="rect">
            <a:avLst/>
          </a:prstGeom>
        </p:spPr>
      </p:pic>
      <p:pic>
        <p:nvPicPr>
          <p:cNvPr id="9" name="8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8567" y="2708920"/>
            <a:ext cx="289017" cy="317100"/>
          </a:xfrm>
          <a:prstGeom prst="rect">
            <a:avLst/>
          </a:prstGeom>
        </p:spPr>
      </p:pic>
    </p:spTree>
    <p:extLst>
      <p:ext uri="{BB962C8B-B14F-4D97-AF65-F5344CB8AC3E}">
        <p14:creationId xmlns:p14="http://schemas.microsoft.com/office/powerpoint/2010/main" val="11490250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27584" y="1269934"/>
            <a:ext cx="7836409" cy="4801314"/>
          </a:xfrm>
          <a:prstGeom prst="rect">
            <a:avLst/>
          </a:prstGeom>
        </p:spPr>
        <p:txBody>
          <a:bodyPr wrap="square">
            <a:spAutoFit/>
          </a:bodyPr>
          <a:lstStyle/>
          <a:p>
            <a:pPr algn="just"/>
            <a:r>
              <a:rPr lang="es-MX" dirty="0" smtClean="0">
                <a:solidFill>
                  <a:srgbClr val="FFFFFF">
                    <a:lumMod val="50000"/>
                  </a:srgbClr>
                </a:solidFill>
              </a:rPr>
              <a:t>Desde </a:t>
            </a:r>
            <a:r>
              <a:rPr lang="es-MX" dirty="0">
                <a:solidFill>
                  <a:srgbClr val="FFFFFF">
                    <a:lumMod val="50000"/>
                  </a:srgbClr>
                </a:solidFill>
              </a:rPr>
              <a:t>diciembre de 2013 se muestra un incremento leve pero sostenido de la población total, mostrando una tendencia al alza acumulándose nuevos detenidos mes a mes. </a:t>
            </a:r>
            <a:endParaRPr lang="es-MX" dirty="0" smtClean="0">
              <a:solidFill>
                <a:srgbClr val="FFFFFF">
                  <a:lumMod val="50000"/>
                </a:srgbClr>
              </a:solidFill>
            </a:endParaRPr>
          </a:p>
          <a:p>
            <a:pPr algn="just"/>
            <a:endParaRPr lang="es-AR" dirty="0">
              <a:solidFill>
                <a:srgbClr val="FFFFFF">
                  <a:lumMod val="50000"/>
                </a:srgbClr>
              </a:solidFill>
            </a:endParaRPr>
          </a:p>
          <a:p>
            <a:pPr algn="just"/>
            <a:r>
              <a:rPr lang="es-MX" dirty="0">
                <a:solidFill>
                  <a:srgbClr val="FFFFFF">
                    <a:lumMod val="50000"/>
                  </a:srgbClr>
                </a:solidFill>
              </a:rPr>
              <a:t>El conjunto de personas encarceladas de forma preventiva muestra un aumento sostenido y su crecimiento supera al de la población general, pasando de representar al 57,6% en enero al 58,6% actual. </a:t>
            </a:r>
            <a:r>
              <a:rPr lang="es-MX" dirty="0" smtClean="0">
                <a:solidFill>
                  <a:srgbClr val="FFFFFF">
                    <a:lumMod val="50000"/>
                  </a:srgbClr>
                </a:solidFill>
              </a:rPr>
              <a:t>Esta </a:t>
            </a:r>
            <a:r>
              <a:rPr lang="es-MX" dirty="0">
                <a:solidFill>
                  <a:srgbClr val="FFFFFF">
                    <a:lumMod val="50000"/>
                  </a:srgbClr>
                </a:solidFill>
              </a:rPr>
              <a:t>tendencia se replica entre las mujeres y los jóvenes adultos</a:t>
            </a:r>
            <a:r>
              <a:rPr lang="es-MX" dirty="0" smtClean="0">
                <a:solidFill>
                  <a:srgbClr val="FFFFFF">
                    <a:lumMod val="50000"/>
                  </a:srgbClr>
                </a:solidFill>
              </a:rPr>
              <a:t>.</a:t>
            </a:r>
          </a:p>
          <a:p>
            <a:pPr algn="just"/>
            <a:endParaRPr lang="es-AR" dirty="0">
              <a:solidFill>
                <a:srgbClr val="FFFFFF">
                  <a:lumMod val="50000"/>
                </a:srgbClr>
              </a:solidFill>
            </a:endParaRPr>
          </a:p>
          <a:p>
            <a:pPr algn="just"/>
            <a:r>
              <a:rPr lang="es-MX" dirty="0">
                <a:solidFill>
                  <a:srgbClr val="FFFFFF">
                    <a:lumMod val="50000"/>
                  </a:srgbClr>
                </a:solidFill>
              </a:rPr>
              <a:t>En relación a los colectivos vulnerables, se incluyó en este reporte información vinculada a las personas alojadas en los dispositivos penal juveniles dependientes de la SENNAF. </a:t>
            </a:r>
            <a:endParaRPr lang="es-MX" dirty="0" smtClean="0">
              <a:solidFill>
                <a:srgbClr val="FFFFFF">
                  <a:lumMod val="50000"/>
                </a:srgbClr>
              </a:solidFill>
            </a:endParaRPr>
          </a:p>
          <a:p>
            <a:pPr algn="just"/>
            <a:endParaRPr lang="es-AR" dirty="0">
              <a:solidFill>
                <a:srgbClr val="FFFFFF">
                  <a:lumMod val="50000"/>
                </a:srgbClr>
              </a:solidFill>
            </a:endParaRPr>
          </a:p>
          <a:p>
            <a:pPr algn="just"/>
            <a:r>
              <a:rPr lang="es-MX" dirty="0">
                <a:solidFill>
                  <a:srgbClr val="FFFFFF">
                    <a:lumMod val="50000"/>
                  </a:srgbClr>
                </a:solidFill>
              </a:rPr>
              <a:t>Al analizar su población se advierte que son en su mayoría varones, y en un 90% dependen de la Justicia Nacional del mismo modo en que los jóvenes adultos </a:t>
            </a:r>
            <a:r>
              <a:rPr lang="es-MX" dirty="0" smtClean="0">
                <a:solidFill>
                  <a:srgbClr val="FFFFFF">
                    <a:lumMod val="50000"/>
                  </a:srgbClr>
                </a:solidFill>
              </a:rPr>
              <a:t>alojados por disposición del fuero nacional </a:t>
            </a:r>
            <a:r>
              <a:rPr lang="es-MX" dirty="0">
                <a:solidFill>
                  <a:srgbClr val="FFFFFF">
                    <a:lumMod val="50000"/>
                  </a:srgbClr>
                </a:solidFill>
              </a:rPr>
              <a:t>en el </a:t>
            </a:r>
            <a:r>
              <a:rPr lang="es-MX" dirty="0" smtClean="0">
                <a:solidFill>
                  <a:srgbClr val="FFFFFF">
                    <a:lumMod val="50000"/>
                  </a:srgbClr>
                </a:solidFill>
              </a:rPr>
              <a:t>Servicio Penitenciario Federal, </a:t>
            </a:r>
            <a:r>
              <a:rPr lang="es-MX" dirty="0">
                <a:solidFill>
                  <a:srgbClr val="FFFFFF">
                    <a:lumMod val="50000"/>
                  </a:srgbClr>
                </a:solidFill>
              </a:rPr>
              <a:t>donde la proporción llega al 60%.  </a:t>
            </a:r>
            <a:endParaRPr lang="es-AR" dirty="0">
              <a:solidFill>
                <a:srgbClr val="FFFFFF">
                  <a:lumMod val="50000"/>
                </a:srgbClr>
              </a:solidFill>
            </a:endParaRPr>
          </a:p>
        </p:txBody>
      </p:sp>
      <p:sp>
        <p:nvSpPr>
          <p:cNvPr id="5" name="1 Título"/>
          <p:cNvSpPr txBox="1">
            <a:spLocks/>
          </p:cNvSpPr>
          <p:nvPr/>
        </p:nvSpPr>
        <p:spPr>
          <a:xfrm>
            <a:off x="179512" y="269776"/>
            <a:ext cx="6696744"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3200" dirty="0" smtClean="0">
                <a:solidFill>
                  <a:srgbClr val="D2533C"/>
                </a:solidFill>
              </a:rPr>
              <a:t>Síntesis general</a:t>
            </a:r>
            <a:endParaRPr lang="es-AR" sz="3200" dirty="0">
              <a:solidFill>
                <a:srgbClr val="D2533C"/>
              </a:solidFill>
            </a:endParaRPr>
          </a:p>
        </p:txBody>
      </p:sp>
      <p:pic>
        <p:nvPicPr>
          <p:cNvPr id="6" name="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8567" y="1340768"/>
            <a:ext cx="289017" cy="317100"/>
          </a:xfrm>
          <a:prstGeom prst="rect">
            <a:avLst/>
          </a:prstGeom>
        </p:spPr>
      </p:pic>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8770" y="3789040"/>
            <a:ext cx="289017" cy="317100"/>
          </a:xfrm>
          <a:prstGeom prst="rect">
            <a:avLst/>
          </a:prstGeom>
        </p:spPr>
      </p:pic>
      <p:pic>
        <p:nvPicPr>
          <p:cNvPr id="8" name="7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8770" y="4856104"/>
            <a:ext cx="289017" cy="317100"/>
          </a:xfrm>
          <a:prstGeom prst="rect">
            <a:avLst/>
          </a:prstGeom>
        </p:spPr>
      </p:pic>
      <p:pic>
        <p:nvPicPr>
          <p:cNvPr id="9" name="8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8567" y="2420888"/>
            <a:ext cx="289017" cy="317100"/>
          </a:xfrm>
          <a:prstGeom prst="rect">
            <a:avLst/>
          </a:prstGeom>
        </p:spPr>
      </p:pic>
    </p:spTree>
    <p:extLst>
      <p:ext uri="{BB962C8B-B14F-4D97-AF65-F5344CB8AC3E}">
        <p14:creationId xmlns:p14="http://schemas.microsoft.com/office/powerpoint/2010/main" val="36404642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 Título"/>
          <p:cNvSpPr>
            <a:spLocks noGrp="1"/>
          </p:cNvSpPr>
          <p:nvPr>
            <p:ph type="title"/>
          </p:nvPr>
        </p:nvSpPr>
        <p:spPr>
          <a:xfrm>
            <a:off x="539552" y="5589240"/>
            <a:ext cx="8229600" cy="1143000"/>
          </a:xfrm>
        </p:spPr>
        <p:txBody>
          <a:bodyPr>
            <a:normAutofit/>
          </a:bodyPr>
          <a:lstStyle/>
          <a:p>
            <a:pPr algn="r"/>
            <a:r>
              <a:rPr lang="es-MX" sz="2800" dirty="0" smtClean="0"/>
              <a:t>Muchas gracias.</a:t>
            </a:r>
            <a:endParaRPr lang="es-AR" sz="2800" dirty="0"/>
          </a:p>
        </p:txBody>
      </p:sp>
    </p:spTree>
    <p:extLst>
      <p:ext uri="{BB962C8B-B14F-4D97-AF65-F5344CB8AC3E}">
        <p14:creationId xmlns:p14="http://schemas.microsoft.com/office/powerpoint/2010/main" val="447458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99593" y="1600200"/>
            <a:ext cx="7272807" cy="4876800"/>
          </a:xfrm>
        </p:spPr>
        <p:txBody>
          <a:bodyPr>
            <a:normAutofit fontScale="85000" lnSpcReduction="20000"/>
          </a:bodyPr>
          <a:lstStyle/>
          <a:p>
            <a:pPr marL="0" indent="0" algn="just">
              <a:buNone/>
            </a:pPr>
            <a:r>
              <a:rPr lang="es-MX" dirty="0" smtClean="0"/>
              <a:t>Se espera que estos reportes colaboren en la difusión de la información recibida de primera mano por el SPF y de la SENNAF sirva de herramienta </a:t>
            </a:r>
            <a:r>
              <a:rPr lang="es-MX" dirty="0"/>
              <a:t>de análisis </a:t>
            </a:r>
            <a:r>
              <a:rPr lang="es-MX" dirty="0" smtClean="0"/>
              <a:t>e intervención para </a:t>
            </a:r>
            <a:r>
              <a:rPr lang="es-MX" dirty="0"/>
              <a:t>la </a:t>
            </a:r>
            <a:r>
              <a:rPr lang="es-MX" dirty="0" smtClean="0"/>
              <a:t>Procuraduría. </a:t>
            </a:r>
            <a:endParaRPr lang="es-MX" dirty="0"/>
          </a:p>
          <a:p>
            <a:pPr marL="0" indent="0" algn="just">
              <a:buNone/>
            </a:pPr>
            <a:endParaRPr lang="es-MX" u="sng" dirty="0" smtClean="0"/>
          </a:p>
          <a:p>
            <a:pPr marL="0" indent="0" algn="just">
              <a:buNone/>
            </a:pPr>
            <a:r>
              <a:rPr lang="es-MX" sz="2200" u="sng" dirty="0" smtClean="0"/>
              <a:t>Objetivos específicos:</a:t>
            </a:r>
          </a:p>
          <a:p>
            <a:pPr marL="0" indent="0" algn="just">
              <a:buNone/>
            </a:pPr>
            <a:endParaRPr lang="es-MX" sz="2200" u="sng" dirty="0" smtClean="0"/>
          </a:p>
          <a:p>
            <a:pPr marL="0" indent="0" algn="just">
              <a:buNone/>
            </a:pPr>
            <a:r>
              <a:rPr lang="es-MX" sz="2200" dirty="0" smtClean="0"/>
              <a:t>Difundir la evolución de la población penitenciaria.</a:t>
            </a:r>
          </a:p>
          <a:p>
            <a:pPr marL="0" indent="0" algn="just">
              <a:buNone/>
            </a:pPr>
            <a:endParaRPr lang="es-MX" sz="2200" dirty="0" smtClean="0"/>
          </a:p>
          <a:p>
            <a:pPr marL="0" indent="0" algn="just">
              <a:buNone/>
            </a:pPr>
            <a:r>
              <a:rPr lang="es-MX" sz="2200" dirty="0" smtClean="0"/>
              <a:t>Conocer su composición de acuerdo a variables socio-demográficas y relativas a la progresión de la pena.</a:t>
            </a:r>
          </a:p>
          <a:p>
            <a:pPr marL="0" indent="0" algn="just">
              <a:buNone/>
            </a:pPr>
            <a:endParaRPr lang="es-MX" sz="2200" dirty="0" smtClean="0"/>
          </a:p>
          <a:p>
            <a:pPr marL="0" indent="0" algn="just">
              <a:buNone/>
            </a:pPr>
            <a:r>
              <a:rPr lang="es-MX" sz="2200" dirty="0" smtClean="0"/>
              <a:t>Observar cómo se plasman algunos criterios judiciales sobre la población encarcelada. </a:t>
            </a:r>
          </a:p>
          <a:p>
            <a:pPr marL="0" indent="0" algn="just">
              <a:buNone/>
            </a:pPr>
            <a:endParaRPr lang="es-MX" sz="2200" dirty="0" smtClean="0"/>
          </a:p>
          <a:p>
            <a:pPr marL="0" indent="0" algn="just">
              <a:buNone/>
            </a:pPr>
            <a:r>
              <a:rPr lang="es-MX" sz="2200" dirty="0" smtClean="0"/>
              <a:t>Focalizar en características específicas de colectivos vulnerables (mujeres-jóvenes adultos-NNyA).</a:t>
            </a:r>
          </a:p>
          <a:p>
            <a:pPr marL="0" indent="0" algn="just">
              <a:buNone/>
            </a:pPr>
            <a:endParaRPr lang="es-MX" sz="2200" dirty="0" smtClean="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0553" y="4057869"/>
            <a:ext cx="277504" cy="307235"/>
          </a:xfrm>
          <a:prstGeom prst="rect">
            <a:avLst/>
          </a:prstGeom>
        </p:spPr>
      </p:pic>
      <p:pic>
        <p:nvPicPr>
          <p:cNvPr id="5" name="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401" y="4869160"/>
            <a:ext cx="277504" cy="307235"/>
          </a:xfrm>
          <a:prstGeom prst="rect">
            <a:avLst/>
          </a:prstGeom>
        </p:spPr>
      </p:pic>
      <p:pic>
        <p:nvPicPr>
          <p:cNvPr id="6" name="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401" y="5711919"/>
            <a:ext cx="277504" cy="307235"/>
          </a:xfrm>
          <a:prstGeom prst="rect">
            <a:avLst/>
          </a:prstGeom>
        </p:spPr>
      </p:pic>
      <p:sp>
        <p:nvSpPr>
          <p:cNvPr id="8" name="1 Título"/>
          <p:cNvSpPr txBox="1">
            <a:spLocks/>
          </p:cNvSpPr>
          <p:nvPr/>
        </p:nvSpPr>
        <p:spPr>
          <a:xfrm>
            <a:off x="457200" y="125760"/>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3600" dirty="0" smtClean="0"/>
              <a:t>Objetivos</a:t>
            </a:r>
            <a:endParaRPr lang="es-AR" sz="3600" dirty="0"/>
          </a:p>
        </p:txBody>
      </p:sp>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2510" y="3481805"/>
            <a:ext cx="277504" cy="307235"/>
          </a:xfrm>
          <a:prstGeom prst="rect">
            <a:avLst/>
          </a:prstGeom>
        </p:spPr>
      </p:pic>
    </p:spTree>
    <p:extLst>
      <p:ext uri="{BB962C8B-B14F-4D97-AF65-F5344CB8AC3E}">
        <p14:creationId xmlns:p14="http://schemas.microsoft.com/office/powerpoint/2010/main" val="2599110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68760"/>
            <a:ext cx="8229600" cy="4876800"/>
          </a:xfrm>
        </p:spPr>
        <p:txBody>
          <a:bodyPr>
            <a:normAutofit fontScale="85000" lnSpcReduction="20000"/>
          </a:bodyPr>
          <a:lstStyle/>
          <a:p>
            <a:pPr algn="just"/>
            <a:r>
              <a:rPr lang="es-MX" sz="2000" dirty="0" smtClean="0"/>
              <a:t>La </a:t>
            </a:r>
            <a:r>
              <a:rPr lang="es-MX" sz="2000" dirty="0"/>
              <a:t>información contenida en estos </a:t>
            </a:r>
            <a:r>
              <a:rPr lang="es-MX" sz="2000" dirty="0" smtClean="0"/>
              <a:t>reportes toma </a:t>
            </a:r>
            <a:r>
              <a:rPr lang="es-MX" sz="2000" dirty="0"/>
              <a:t>como fuente los partes semanales enviados por el SPF a PROCUVIN y es sistematizada y procesada por el Área de Registro y Bases de </a:t>
            </a:r>
            <a:r>
              <a:rPr lang="es-MX" sz="2000" dirty="0" smtClean="0"/>
              <a:t>Datos.</a:t>
            </a:r>
          </a:p>
          <a:p>
            <a:pPr marL="0" indent="0" algn="just">
              <a:buNone/>
            </a:pPr>
            <a:r>
              <a:rPr lang="es-MX" sz="2000" dirty="0" smtClean="0"/>
              <a:t> </a:t>
            </a:r>
          </a:p>
          <a:p>
            <a:pPr algn="just"/>
            <a:r>
              <a:rPr lang="es-MX" sz="2000" dirty="0" smtClean="0"/>
              <a:t>Cabe </a:t>
            </a:r>
            <a:r>
              <a:rPr lang="es-MX" sz="2000" dirty="0"/>
              <a:t>aclarar que los partes </a:t>
            </a:r>
            <a:r>
              <a:rPr lang="es-MX" sz="2000" dirty="0" smtClean="0"/>
              <a:t>enviados por el SPF son </a:t>
            </a:r>
            <a:r>
              <a:rPr lang="es-MX" sz="2000" dirty="0"/>
              <a:t>elaborados por </a:t>
            </a:r>
            <a:r>
              <a:rPr lang="es-MX" sz="2000" dirty="0" smtClean="0"/>
              <a:t>su </a:t>
            </a:r>
            <a:r>
              <a:rPr lang="es-MX" sz="2000" dirty="0"/>
              <a:t>área de estadísticas </a:t>
            </a:r>
            <a:r>
              <a:rPr lang="es-MX" sz="2000" dirty="0" smtClean="0"/>
              <a:t>en </a:t>
            </a:r>
            <a:r>
              <a:rPr lang="es-MX" sz="2000" dirty="0"/>
              <a:t>base a la información que le remite cada </a:t>
            </a:r>
            <a:r>
              <a:rPr lang="es-MX" sz="2000" dirty="0" smtClean="0"/>
              <a:t>unidad penitenciaria, como consecuencia de ello, se asume que pueden existir omisiones.</a:t>
            </a:r>
          </a:p>
          <a:p>
            <a:pPr algn="just"/>
            <a:endParaRPr lang="es-MX" sz="2000" dirty="0"/>
          </a:p>
          <a:p>
            <a:pPr algn="just"/>
            <a:r>
              <a:rPr lang="es-MX" sz="2000" dirty="0" smtClean="0"/>
              <a:t>Por otra parte, se aclara que los números presentados corresponden a personas alojadas en unidades del SPF. </a:t>
            </a:r>
            <a:r>
              <a:rPr lang="es-MX" sz="2000" b="1" dirty="0" smtClean="0"/>
              <a:t>Esto no constituye el universo total de los presos federales debido a que el SPF no incluye en su reporte la información referida a detenidos bajo jurisdicción federal y nacional  alojados en cárceles provinciales (por ej: Mendoza, Córdoba, San Juan, etc.)</a:t>
            </a:r>
            <a:r>
              <a:rPr lang="es-MX" sz="2000" dirty="0" smtClean="0"/>
              <a:t>. </a:t>
            </a:r>
          </a:p>
          <a:p>
            <a:pPr algn="just"/>
            <a:endParaRPr lang="es-MX" sz="2000" dirty="0"/>
          </a:p>
          <a:p>
            <a:pPr algn="just"/>
            <a:r>
              <a:rPr lang="es-MX" sz="2000" dirty="0" smtClean="0"/>
              <a:t>Para este período mensual y por unica </a:t>
            </a:r>
            <a:r>
              <a:rPr lang="es-MX" sz="2000" dirty="0"/>
              <a:t>vez se incorporan datos </a:t>
            </a:r>
            <a:r>
              <a:rPr lang="es-MX" sz="2000" dirty="0" smtClean="0"/>
              <a:t>informados por la SENNAF (Secretaría Nacional de Niñez, Adolescencia y Familia) sobre jóvenes en centros penales para personas menores de edad, lo cual diversifica en este informe particular las fuentes de información, permitiendo la ampliación de la cuantificación del universo de personas encarceladas por causas penales en el ámbito nacionales y federal.  </a:t>
            </a:r>
            <a:endParaRPr lang="es-AR" sz="2000" dirty="0"/>
          </a:p>
        </p:txBody>
      </p:sp>
      <p:sp>
        <p:nvSpPr>
          <p:cNvPr id="6" name="1 Título"/>
          <p:cNvSpPr>
            <a:spLocks noGrp="1"/>
          </p:cNvSpPr>
          <p:nvPr>
            <p:ph type="title"/>
          </p:nvPr>
        </p:nvSpPr>
        <p:spPr>
          <a:xfrm>
            <a:off x="457200" y="125760"/>
            <a:ext cx="8229600" cy="1143000"/>
          </a:xfrm>
        </p:spPr>
        <p:txBody>
          <a:bodyPr>
            <a:normAutofit/>
          </a:bodyPr>
          <a:lstStyle/>
          <a:p>
            <a:r>
              <a:rPr lang="es-MX" sz="3600" dirty="0" smtClean="0"/>
              <a:t>Metodología</a:t>
            </a:r>
            <a:endParaRPr lang="es-AR" sz="3600" dirty="0"/>
          </a:p>
        </p:txBody>
      </p:sp>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1239692"/>
            <a:ext cx="289017" cy="317100"/>
          </a:xfrm>
          <a:prstGeom prst="rect">
            <a:avLst/>
          </a:prstGeom>
        </p:spPr>
      </p:pic>
      <p:pic>
        <p:nvPicPr>
          <p:cNvPr id="9" name="8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3068960"/>
            <a:ext cx="289017" cy="317100"/>
          </a:xfrm>
          <a:prstGeom prst="rect">
            <a:avLst/>
          </a:prstGeom>
        </p:spPr>
      </p:pic>
      <p:pic>
        <p:nvPicPr>
          <p:cNvPr id="10" name="9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4624068"/>
            <a:ext cx="289017" cy="317100"/>
          </a:xfrm>
          <a:prstGeom prst="rect">
            <a:avLst/>
          </a:prstGeom>
        </p:spPr>
      </p:pic>
      <p:pic>
        <p:nvPicPr>
          <p:cNvPr id="8" name="7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2175796"/>
            <a:ext cx="289017" cy="317100"/>
          </a:xfrm>
          <a:prstGeom prst="rect">
            <a:avLst/>
          </a:prstGeom>
        </p:spPr>
      </p:pic>
    </p:spTree>
    <p:extLst>
      <p:ext uri="{BB962C8B-B14F-4D97-AF65-F5344CB8AC3E}">
        <p14:creationId xmlns:p14="http://schemas.microsoft.com/office/powerpoint/2010/main" val="9141143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title"/>
          </p:nvPr>
        </p:nvSpPr>
        <p:spPr>
          <a:xfrm>
            <a:off x="179512" y="2924944"/>
            <a:ext cx="8229600" cy="1143000"/>
          </a:xfrm>
        </p:spPr>
        <p:txBody>
          <a:bodyPr>
            <a:normAutofit fontScale="90000"/>
          </a:bodyPr>
          <a:lstStyle/>
          <a:p>
            <a:r>
              <a:rPr lang="es-MX" sz="3600" dirty="0" smtClean="0"/>
              <a:t/>
            </a:r>
            <a:br>
              <a:rPr lang="es-MX" sz="3600" dirty="0" smtClean="0"/>
            </a:br>
            <a:r>
              <a:rPr lang="es-MX" sz="3600" dirty="0" smtClean="0"/>
              <a:t>Información Febrero 2014.</a:t>
            </a:r>
            <a:endParaRPr lang="es-AR" sz="3600" dirty="0"/>
          </a:p>
        </p:txBody>
      </p:sp>
    </p:spTree>
    <p:extLst>
      <p:ext uri="{BB962C8B-B14F-4D97-AF65-F5344CB8AC3E}">
        <p14:creationId xmlns:p14="http://schemas.microsoft.com/office/powerpoint/2010/main" val="2993801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2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6296" y="2645305"/>
            <a:ext cx="824599" cy="904723"/>
          </a:xfrm>
          <a:prstGeom prst="rect">
            <a:avLst/>
          </a:prstGeom>
        </p:spPr>
      </p:pic>
      <p:pic>
        <p:nvPicPr>
          <p:cNvPr id="20" name="19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0100" y="2646437"/>
            <a:ext cx="824599" cy="904723"/>
          </a:xfrm>
          <a:prstGeom prst="rect">
            <a:avLst/>
          </a:prstGeom>
        </p:spPr>
      </p:pic>
      <p:pic>
        <p:nvPicPr>
          <p:cNvPr id="18" name="17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0152" y="2645305"/>
            <a:ext cx="824599" cy="904723"/>
          </a:xfrm>
          <a:prstGeom prst="rect">
            <a:avLst/>
          </a:prstGeom>
        </p:spPr>
      </p:pic>
      <p:pic>
        <p:nvPicPr>
          <p:cNvPr id="16" name="1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94287" y="2617862"/>
            <a:ext cx="824599" cy="904723"/>
          </a:xfrm>
          <a:prstGeom prst="rect">
            <a:avLst/>
          </a:prstGeom>
        </p:spPr>
      </p:pic>
      <p:pic>
        <p:nvPicPr>
          <p:cNvPr id="17" name="1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1576" y="2603004"/>
            <a:ext cx="824599" cy="904723"/>
          </a:xfrm>
          <a:prstGeom prst="rect">
            <a:avLst/>
          </a:prstGeom>
        </p:spPr>
      </p:pic>
      <p:pic>
        <p:nvPicPr>
          <p:cNvPr id="24" name="2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00778" y="2578367"/>
            <a:ext cx="824599" cy="904723"/>
          </a:xfrm>
          <a:prstGeom prst="rect">
            <a:avLst/>
          </a:prstGeom>
        </p:spPr>
      </p:pic>
      <p:graphicFrame>
        <p:nvGraphicFramePr>
          <p:cNvPr id="15" name="14 Gráfico"/>
          <p:cNvGraphicFramePr/>
          <p:nvPr>
            <p:extLst>
              <p:ext uri="{D42A27DB-BD31-4B8C-83A1-F6EECF244321}">
                <p14:modId xmlns:p14="http://schemas.microsoft.com/office/powerpoint/2010/main" val="1861857782"/>
              </p:ext>
            </p:extLst>
          </p:nvPr>
        </p:nvGraphicFramePr>
        <p:xfrm>
          <a:off x="395536" y="2609150"/>
          <a:ext cx="8064896" cy="1815976"/>
        </p:xfrm>
        <a:graphic>
          <a:graphicData uri="http://schemas.openxmlformats.org/drawingml/2006/chart">
            <c:chart xmlns:c="http://schemas.openxmlformats.org/drawingml/2006/chart" xmlns:r="http://schemas.openxmlformats.org/officeDocument/2006/relationships" r:id="rId3"/>
          </a:graphicData>
        </a:graphic>
      </p:graphicFrame>
      <p:sp>
        <p:nvSpPr>
          <p:cNvPr id="22" name="21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57199" y="188640"/>
            <a:ext cx="8229600" cy="1143000"/>
          </a:xfrm>
        </p:spPr>
        <p:txBody>
          <a:bodyPr>
            <a:normAutofit/>
          </a:bodyPr>
          <a:lstStyle/>
          <a:p>
            <a:r>
              <a:rPr lang="es-MX" sz="2800" dirty="0" smtClean="0"/>
              <a:t>Evolución mensual de la población del SPF</a:t>
            </a:r>
            <a:br>
              <a:rPr lang="es-MX" sz="2800" dirty="0" smtClean="0"/>
            </a:br>
            <a:endParaRPr lang="es-AR" sz="2000" dirty="0"/>
          </a:p>
        </p:txBody>
      </p:sp>
      <p:sp>
        <p:nvSpPr>
          <p:cNvPr id="19" name="18 CuadroTexto"/>
          <p:cNvSpPr txBox="1"/>
          <p:nvPr/>
        </p:nvSpPr>
        <p:spPr>
          <a:xfrm>
            <a:off x="107504" y="6165304"/>
            <a:ext cx="8999984" cy="615553"/>
          </a:xfrm>
          <a:prstGeom prst="rect">
            <a:avLst/>
          </a:prstGeom>
          <a:noFill/>
        </p:spPr>
        <p:txBody>
          <a:bodyPr wrap="square" rtlCol="0">
            <a:spAutoFit/>
          </a:bodyPr>
          <a:lstStyle/>
          <a:p>
            <a:r>
              <a:rPr lang="es-MX" sz="1700" b="1" dirty="0" smtClean="0">
                <a:solidFill>
                  <a:schemeClr val="bg1"/>
                </a:solidFill>
              </a:rPr>
              <a:t>En febrero, y respecto del mes anterior, se observa un muy leve incremento de la población detenida en cárceles federales, que se acumula con el registrado en enero. </a:t>
            </a:r>
            <a:endParaRPr lang="es-AR" sz="1700" b="1" dirty="0">
              <a:solidFill>
                <a:schemeClr val="bg1"/>
              </a:solidFill>
            </a:endParaRPr>
          </a:p>
        </p:txBody>
      </p:sp>
      <p:sp>
        <p:nvSpPr>
          <p:cNvPr id="5" name="4 CuadroTexto"/>
          <p:cNvSpPr txBox="1"/>
          <p:nvPr/>
        </p:nvSpPr>
        <p:spPr>
          <a:xfrm>
            <a:off x="3354597" y="4437112"/>
            <a:ext cx="2337499" cy="215444"/>
          </a:xfrm>
          <a:prstGeom prst="rect">
            <a:avLst/>
          </a:prstGeom>
          <a:noFill/>
        </p:spPr>
        <p:txBody>
          <a:bodyPr wrap="none" rtlCol="0">
            <a:spAutoFit/>
          </a:bodyPr>
          <a:lstStyle/>
          <a:p>
            <a:r>
              <a:rPr lang="es-MX" sz="800" dirty="0" smtClean="0"/>
              <a:t>Fuente: Partes semanales enviados por el SPF</a:t>
            </a:r>
            <a:endParaRPr lang="es-AR" sz="800" dirty="0"/>
          </a:p>
        </p:txBody>
      </p:sp>
      <p:sp>
        <p:nvSpPr>
          <p:cNvPr id="7" name="6 CuadroTexto"/>
          <p:cNvSpPr txBox="1"/>
          <p:nvPr/>
        </p:nvSpPr>
        <p:spPr>
          <a:xfrm>
            <a:off x="539552" y="3611116"/>
            <a:ext cx="1800201" cy="400110"/>
          </a:xfrm>
          <a:prstGeom prst="rect">
            <a:avLst/>
          </a:prstGeom>
          <a:noFill/>
          <a:ln>
            <a:solidFill>
              <a:schemeClr val="accent1"/>
            </a:solidFill>
          </a:ln>
        </p:spPr>
        <p:txBody>
          <a:bodyPr wrap="square" rtlCol="0">
            <a:spAutoFit/>
          </a:bodyPr>
          <a:lstStyle/>
          <a:p>
            <a:pPr algn="ctr"/>
            <a:r>
              <a:rPr lang="es-MX" sz="1000" dirty="0" smtClean="0"/>
              <a:t>Se inicia recepción de partes semanales</a:t>
            </a:r>
            <a:endParaRPr lang="es-AR" sz="1000" dirty="0"/>
          </a:p>
        </p:txBody>
      </p:sp>
      <p:sp>
        <p:nvSpPr>
          <p:cNvPr id="3" name="2 Flecha abajo"/>
          <p:cNvSpPr/>
          <p:nvPr/>
        </p:nvSpPr>
        <p:spPr>
          <a:xfrm>
            <a:off x="1080426" y="3393786"/>
            <a:ext cx="222639" cy="1334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3" name="22 CuadroTexto"/>
          <p:cNvSpPr txBox="1"/>
          <p:nvPr/>
        </p:nvSpPr>
        <p:spPr>
          <a:xfrm>
            <a:off x="2054295" y="1897696"/>
            <a:ext cx="5083444" cy="430887"/>
          </a:xfrm>
          <a:prstGeom prst="rect">
            <a:avLst/>
          </a:prstGeom>
          <a:noFill/>
        </p:spPr>
        <p:txBody>
          <a:bodyPr wrap="none" rtlCol="0">
            <a:spAutoFit/>
          </a:bodyPr>
          <a:lstStyle/>
          <a:p>
            <a:pPr algn="ctr"/>
            <a:r>
              <a:rPr lang="es-MX" sz="1100" dirty="0"/>
              <a:t>Personas alojadas en el SPF a partir de los reportes recibidos por PROCUVIN</a:t>
            </a:r>
          </a:p>
          <a:p>
            <a:pPr algn="ctr"/>
            <a:r>
              <a:rPr lang="es-MX" sz="1100" dirty="0"/>
              <a:t>Expresada en números absolutos</a:t>
            </a:r>
            <a:endParaRPr lang="es-AR" sz="1100" dirty="0"/>
          </a:p>
        </p:txBody>
      </p:sp>
      <p:sp>
        <p:nvSpPr>
          <p:cNvPr id="25" name="2 Marcador de contenido"/>
          <p:cNvSpPr>
            <a:spLocks noGrp="1"/>
          </p:cNvSpPr>
          <p:nvPr>
            <p:ph idx="1"/>
          </p:nvPr>
        </p:nvSpPr>
        <p:spPr>
          <a:xfrm>
            <a:off x="374848" y="764704"/>
            <a:ext cx="8229600" cy="637531"/>
          </a:xfrm>
        </p:spPr>
        <p:txBody>
          <a:bodyPr>
            <a:normAutofit/>
          </a:bodyPr>
          <a:lstStyle/>
          <a:p>
            <a:r>
              <a:rPr lang="es-MX" sz="2000" dirty="0" smtClean="0"/>
              <a:t>Población penal al 28/02/2014: </a:t>
            </a:r>
            <a:r>
              <a:rPr lang="es-MX" sz="2000" dirty="0" smtClean="0">
                <a:solidFill>
                  <a:schemeClr val="accent6">
                    <a:lumMod val="75000"/>
                  </a:schemeClr>
                </a:solidFill>
              </a:rPr>
              <a:t>9.874</a:t>
            </a:r>
            <a:r>
              <a:rPr lang="es-MX" sz="2800" dirty="0" smtClean="0">
                <a:solidFill>
                  <a:schemeClr val="accent6">
                    <a:lumMod val="75000"/>
                  </a:schemeClr>
                </a:solidFill>
              </a:rPr>
              <a:t> </a:t>
            </a:r>
            <a:r>
              <a:rPr lang="es-MX" sz="2000" dirty="0"/>
              <a:t>personas</a:t>
            </a:r>
            <a:r>
              <a:rPr lang="es-MX" sz="1600" dirty="0" smtClean="0"/>
              <a:t> </a:t>
            </a:r>
            <a:endParaRPr lang="es-AR" sz="1800" dirty="0"/>
          </a:p>
        </p:txBody>
      </p:sp>
      <p:sp>
        <p:nvSpPr>
          <p:cNvPr id="4" name="3 Elipse"/>
          <p:cNvSpPr/>
          <p:nvPr/>
        </p:nvSpPr>
        <p:spPr>
          <a:xfrm>
            <a:off x="4164037" y="3025527"/>
            <a:ext cx="481708" cy="30563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b="1" dirty="0" smtClean="0"/>
              <a:t>-48</a:t>
            </a:r>
          </a:p>
        </p:txBody>
      </p:sp>
      <p:sp>
        <p:nvSpPr>
          <p:cNvPr id="21" name="20 Elipse"/>
          <p:cNvSpPr/>
          <p:nvPr/>
        </p:nvSpPr>
        <p:spPr>
          <a:xfrm>
            <a:off x="5459997" y="3077263"/>
            <a:ext cx="481708" cy="2525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b="1" dirty="0" smtClean="0"/>
              <a:t>+55</a:t>
            </a:r>
          </a:p>
        </p:txBody>
      </p:sp>
      <p:sp>
        <p:nvSpPr>
          <p:cNvPr id="26" name="25 CuadroTexto"/>
          <p:cNvSpPr txBox="1"/>
          <p:nvPr/>
        </p:nvSpPr>
        <p:spPr>
          <a:xfrm>
            <a:off x="144016" y="5282044"/>
            <a:ext cx="8892480" cy="523220"/>
          </a:xfrm>
          <a:prstGeom prst="rect">
            <a:avLst/>
          </a:prstGeom>
          <a:noFill/>
        </p:spPr>
        <p:txBody>
          <a:bodyPr wrap="square" rtlCol="0">
            <a:spAutoFit/>
          </a:bodyPr>
          <a:lstStyle/>
          <a:p>
            <a:r>
              <a:rPr lang="es-AR" sz="1400" dirty="0" smtClean="0">
                <a:solidFill>
                  <a:srgbClr val="CC3300"/>
                </a:solidFill>
              </a:rPr>
              <a:t>El SPF señala una </a:t>
            </a:r>
            <a:r>
              <a:rPr lang="es-AR" sz="1400" b="1" dirty="0" smtClean="0">
                <a:solidFill>
                  <a:srgbClr val="CC3300"/>
                </a:solidFill>
              </a:rPr>
              <a:t>capacidad total de 10.775 cupos</a:t>
            </a:r>
            <a:r>
              <a:rPr lang="es-AR" sz="1400" dirty="0" smtClean="0">
                <a:solidFill>
                  <a:srgbClr val="CC3300"/>
                </a:solidFill>
              </a:rPr>
              <a:t>, que denomina “capacidad real de alojamiento”. </a:t>
            </a:r>
          </a:p>
          <a:p>
            <a:r>
              <a:rPr lang="es-AR" sz="1400" dirty="0" smtClean="0">
                <a:solidFill>
                  <a:srgbClr val="CC3300"/>
                </a:solidFill>
              </a:rPr>
              <a:t>Sin embargo </a:t>
            </a:r>
            <a:r>
              <a:rPr lang="es-AR" sz="1400" b="1" dirty="0" smtClean="0">
                <a:solidFill>
                  <a:srgbClr val="CC3300"/>
                </a:solidFill>
              </a:rPr>
              <a:t>no define cuál es el estándar de metros </a:t>
            </a:r>
            <a:r>
              <a:rPr lang="es-AR" sz="1400" dirty="0" smtClean="0">
                <a:solidFill>
                  <a:srgbClr val="CC3300"/>
                </a:solidFill>
              </a:rPr>
              <a:t>por persona que utiliza, ni la metodología de cálculo. </a:t>
            </a:r>
            <a:endParaRPr lang="es-AR" sz="1400" dirty="0">
              <a:solidFill>
                <a:srgbClr val="CC3300"/>
              </a:solidFill>
            </a:endParaRPr>
          </a:p>
        </p:txBody>
      </p:sp>
      <p:sp>
        <p:nvSpPr>
          <p:cNvPr id="28" name="27 Elipse"/>
          <p:cNvSpPr/>
          <p:nvPr/>
        </p:nvSpPr>
        <p:spPr>
          <a:xfrm>
            <a:off x="2839278" y="3014694"/>
            <a:ext cx="481708" cy="30563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b="1" dirty="0" smtClean="0"/>
              <a:t>+67</a:t>
            </a:r>
          </a:p>
        </p:txBody>
      </p:sp>
      <p:sp>
        <p:nvSpPr>
          <p:cNvPr id="29" name="28 Elipse"/>
          <p:cNvSpPr/>
          <p:nvPr/>
        </p:nvSpPr>
        <p:spPr>
          <a:xfrm>
            <a:off x="6764751" y="3065063"/>
            <a:ext cx="481708" cy="2525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b="1" dirty="0" smtClean="0"/>
              <a:t>+24</a:t>
            </a:r>
          </a:p>
        </p:txBody>
      </p:sp>
      <p:sp>
        <p:nvSpPr>
          <p:cNvPr id="30" name="29 Elipse"/>
          <p:cNvSpPr/>
          <p:nvPr/>
        </p:nvSpPr>
        <p:spPr>
          <a:xfrm>
            <a:off x="1548501" y="3032311"/>
            <a:ext cx="481708" cy="30563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b="1" dirty="0" smtClean="0"/>
              <a:t>+22</a:t>
            </a:r>
          </a:p>
        </p:txBody>
      </p:sp>
    </p:spTree>
    <p:extLst>
      <p:ext uri="{BB962C8B-B14F-4D97-AF65-F5344CB8AC3E}">
        <p14:creationId xmlns:p14="http://schemas.microsoft.com/office/powerpoint/2010/main" val="270168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8 Gráfico"/>
          <p:cNvGraphicFramePr/>
          <p:nvPr>
            <p:extLst>
              <p:ext uri="{D42A27DB-BD31-4B8C-83A1-F6EECF244321}">
                <p14:modId xmlns:p14="http://schemas.microsoft.com/office/powerpoint/2010/main" val="4115611317"/>
              </p:ext>
            </p:extLst>
          </p:nvPr>
        </p:nvGraphicFramePr>
        <p:xfrm>
          <a:off x="4662090" y="1218390"/>
          <a:ext cx="3168352" cy="26642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7 Gráfico"/>
          <p:cNvGraphicFramePr/>
          <p:nvPr>
            <p:extLst>
              <p:ext uri="{D42A27DB-BD31-4B8C-83A1-F6EECF244321}">
                <p14:modId xmlns:p14="http://schemas.microsoft.com/office/powerpoint/2010/main" val="2080877689"/>
              </p:ext>
            </p:extLst>
          </p:nvPr>
        </p:nvGraphicFramePr>
        <p:xfrm>
          <a:off x="684824" y="1196752"/>
          <a:ext cx="3168352" cy="2664296"/>
        </p:xfrm>
        <a:graphic>
          <a:graphicData uri="http://schemas.openxmlformats.org/drawingml/2006/chart">
            <c:chart xmlns:c="http://schemas.openxmlformats.org/drawingml/2006/chart" xmlns:r="http://schemas.openxmlformats.org/officeDocument/2006/relationships" r:id="rId3"/>
          </a:graphicData>
        </a:graphic>
      </p:graphicFrame>
      <p:sp>
        <p:nvSpPr>
          <p:cNvPr id="2" name="1 Título"/>
          <p:cNvSpPr>
            <a:spLocks noGrp="1"/>
          </p:cNvSpPr>
          <p:nvPr>
            <p:ph type="title"/>
          </p:nvPr>
        </p:nvSpPr>
        <p:spPr>
          <a:xfrm>
            <a:off x="467544" y="44624"/>
            <a:ext cx="8229600" cy="1143000"/>
          </a:xfrm>
        </p:spPr>
        <p:txBody>
          <a:bodyPr>
            <a:normAutofit/>
          </a:bodyPr>
          <a:lstStyle/>
          <a:p>
            <a:r>
              <a:rPr lang="es-MX" sz="2800" dirty="0" smtClean="0"/>
              <a:t>Síntesis general Febrero 2014</a:t>
            </a:r>
            <a:endParaRPr lang="es-AR" sz="2800" dirty="0"/>
          </a:p>
        </p:txBody>
      </p:sp>
      <p:graphicFrame>
        <p:nvGraphicFramePr>
          <p:cNvPr id="4" name="3 Gráfico"/>
          <p:cNvGraphicFramePr/>
          <p:nvPr>
            <p:extLst>
              <p:ext uri="{D42A27DB-BD31-4B8C-83A1-F6EECF244321}">
                <p14:modId xmlns:p14="http://schemas.microsoft.com/office/powerpoint/2010/main" val="2050403207"/>
              </p:ext>
            </p:extLst>
          </p:nvPr>
        </p:nvGraphicFramePr>
        <p:xfrm>
          <a:off x="739747" y="3356992"/>
          <a:ext cx="3168352" cy="2664296"/>
        </p:xfrm>
        <a:graphic>
          <a:graphicData uri="http://schemas.openxmlformats.org/drawingml/2006/chart">
            <c:chart xmlns:c="http://schemas.openxmlformats.org/drawingml/2006/chart" xmlns:r="http://schemas.openxmlformats.org/officeDocument/2006/relationships" r:id="rId4"/>
          </a:graphicData>
        </a:graphic>
      </p:graphicFrame>
      <p:sp>
        <p:nvSpPr>
          <p:cNvPr id="5" name="4 CuadroTexto"/>
          <p:cNvSpPr txBox="1"/>
          <p:nvPr/>
        </p:nvSpPr>
        <p:spPr>
          <a:xfrm>
            <a:off x="1795423" y="5589240"/>
            <a:ext cx="1032655" cy="200055"/>
          </a:xfrm>
          <a:prstGeom prst="rect">
            <a:avLst/>
          </a:prstGeom>
          <a:noFill/>
        </p:spPr>
        <p:txBody>
          <a:bodyPr wrap="none" rtlCol="0">
            <a:spAutoFit/>
          </a:bodyPr>
          <a:lstStyle/>
          <a:p>
            <a:r>
              <a:rPr lang="es-MX" sz="700" dirty="0" smtClean="0"/>
              <a:t>Base: 9874 personas</a:t>
            </a:r>
            <a:endParaRPr lang="es-AR" sz="700" dirty="0"/>
          </a:p>
        </p:txBody>
      </p:sp>
      <p:graphicFrame>
        <p:nvGraphicFramePr>
          <p:cNvPr id="6" name="5 Gráfico"/>
          <p:cNvGraphicFramePr/>
          <p:nvPr>
            <p:extLst>
              <p:ext uri="{D42A27DB-BD31-4B8C-83A1-F6EECF244321}">
                <p14:modId xmlns:p14="http://schemas.microsoft.com/office/powerpoint/2010/main" val="1262559363"/>
              </p:ext>
            </p:extLst>
          </p:nvPr>
        </p:nvGraphicFramePr>
        <p:xfrm>
          <a:off x="4644008" y="3356992"/>
          <a:ext cx="3168352" cy="2664296"/>
        </p:xfrm>
        <a:graphic>
          <a:graphicData uri="http://schemas.openxmlformats.org/drawingml/2006/chart">
            <c:chart xmlns:c="http://schemas.openxmlformats.org/drawingml/2006/chart" xmlns:r="http://schemas.openxmlformats.org/officeDocument/2006/relationships" r:id="rId5"/>
          </a:graphicData>
        </a:graphic>
      </p:graphicFrame>
      <p:sp>
        <p:nvSpPr>
          <p:cNvPr id="7" name="6 CuadroTexto"/>
          <p:cNvSpPr txBox="1"/>
          <p:nvPr/>
        </p:nvSpPr>
        <p:spPr>
          <a:xfrm>
            <a:off x="5779632" y="5589240"/>
            <a:ext cx="1032655" cy="200055"/>
          </a:xfrm>
          <a:prstGeom prst="rect">
            <a:avLst/>
          </a:prstGeom>
          <a:noFill/>
        </p:spPr>
        <p:txBody>
          <a:bodyPr wrap="none" rtlCol="0">
            <a:spAutoFit/>
          </a:bodyPr>
          <a:lstStyle/>
          <a:p>
            <a:r>
              <a:rPr lang="es-MX" sz="700" dirty="0" smtClean="0"/>
              <a:t>Base: 9874 personas</a:t>
            </a:r>
            <a:endParaRPr lang="es-AR" sz="700" dirty="0"/>
          </a:p>
        </p:txBody>
      </p:sp>
      <p:sp>
        <p:nvSpPr>
          <p:cNvPr id="10" name="9 CuadroTexto"/>
          <p:cNvSpPr txBox="1"/>
          <p:nvPr/>
        </p:nvSpPr>
        <p:spPr>
          <a:xfrm>
            <a:off x="1795423" y="3356992"/>
            <a:ext cx="1032655" cy="200055"/>
          </a:xfrm>
          <a:prstGeom prst="rect">
            <a:avLst/>
          </a:prstGeom>
          <a:noFill/>
        </p:spPr>
        <p:txBody>
          <a:bodyPr wrap="none" rtlCol="0">
            <a:spAutoFit/>
          </a:bodyPr>
          <a:lstStyle/>
          <a:p>
            <a:r>
              <a:rPr lang="es-MX" sz="700" dirty="0" smtClean="0"/>
              <a:t>Base: 9874 personas</a:t>
            </a:r>
            <a:endParaRPr lang="es-AR" sz="700" dirty="0"/>
          </a:p>
        </p:txBody>
      </p:sp>
      <p:sp>
        <p:nvSpPr>
          <p:cNvPr id="11" name="10 CuadroTexto"/>
          <p:cNvSpPr txBox="1"/>
          <p:nvPr/>
        </p:nvSpPr>
        <p:spPr>
          <a:xfrm>
            <a:off x="5779632" y="3356992"/>
            <a:ext cx="1032655" cy="200055"/>
          </a:xfrm>
          <a:prstGeom prst="rect">
            <a:avLst/>
          </a:prstGeom>
          <a:noFill/>
        </p:spPr>
        <p:txBody>
          <a:bodyPr wrap="none" rtlCol="0">
            <a:spAutoFit/>
          </a:bodyPr>
          <a:lstStyle/>
          <a:p>
            <a:r>
              <a:rPr lang="es-MX" sz="700" dirty="0" smtClean="0"/>
              <a:t>Base: 9874 personas</a:t>
            </a:r>
            <a:endParaRPr lang="es-AR" sz="700" dirty="0"/>
          </a:p>
        </p:txBody>
      </p:sp>
      <p:sp>
        <p:nvSpPr>
          <p:cNvPr id="12" name="11 CuadroTexto"/>
          <p:cNvSpPr txBox="1"/>
          <p:nvPr/>
        </p:nvSpPr>
        <p:spPr>
          <a:xfrm>
            <a:off x="3236709" y="5807516"/>
            <a:ext cx="2055371" cy="200055"/>
          </a:xfrm>
          <a:prstGeom prst="rect">
            <a:avLst/>
          </a:prstGeom>
          <a:noFill/>
        </p:spPr>
        <p:txBody>
          <a:bodyPr wrap="none" rtlCol="0">
            <a:spAutoFit/>
          </a:bodyPr>
          <a:lstStyle/>
          <a:p>
            <a:r>
              <a:rPr lang="es-MX" sz="700" dirty="0" smtClean="0"/>
              <a:t>Fuente: partes semanales enviados por el SPF</a:t>
            </a:r>
            <a:endParaRPr lang="es-AR" sz="700" dirty="0"/>
          </a:p>
        </p:txBody>
      </p:sp>
      <p:sp>
        <p:nvSpPr>
          <p:cNvPr id="13" name="12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4" name="13 CuadroTexto"/>
          <p:cNvSpPr txBox="1"/>
          <p:nvPr/>
        </p:nvSpPr>
        <p:spPr>
          <a:xfrm>
            <a:off x="161621" y="6165304"/>
            <a:ext cx="8658851" cy="646331"/>
          </a:xfrm>
          <a:prstGeom prst="rect">
            <a:avLst/>
          </a:prstGeom>
          <a:noFill/>
        </p:spPr>
        <p:txBody>
          <a:bodyPr wrap="square" rtlCol="0">
            <a:spAutoFit/>
          </a:bodyPr>
          <a:lstStyle/>
          <a:p>
            <a:r>
              <a:rPr lang="es-MX" b="1" dirty="0" smtClean="0">
                <a:solidFill>
                  <a:schemeClr val="bg1"/>
                </a:solidFill>
              </a:rPr>
              <a:t>Se mantiene la estructura demográfica de la población penal. Se incrementa en un punto el conjunto de personas encarceladas de manera preventiva. </a:t>
            </a:r>
          </a:p>
        </p:txBody>
      </p:sp>
      <p:sp>
        <p:nvSpPr>
          <p:cNvPr id="15" name="14 CuadroTexto"/>
          <p:cNvSpPr txBox="1"/>
          <p:nvPr/>
        </p:nvSpPr>
        <p:spPr>
          <a:xfrm>
            <a:off x="1072556" y="1480141"/>
            <a:ext cx="2476960"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a:t>
            </a:r>
            <a:r>
              <a:rPr lang="es-MX" sz="700" dirty="0" smtClean="0">
                <a:solidFill>
                  <a:schemeClr val="tx2">
                    <a:lumMod val="75000"/>
                  </a:schemeClr>
                </a:solidFill>
              </a:rPr>
              <a:t> </a:t>
            </a:r>
            <a:r>
              <a:rPr lang="es-MX" sz="1100" dirty="0"/>
              <a:t>situación</a:t>
            </a:r>
            <a:r>
              <a:rPr lang="es-MX" sz="700" dirty="0" smtClean="0">
                <a:solidFill>
                  <a:schemeClr val="tx2">
                    <a:lumMod val="75000"/>
                  </a:schemeClr>
                </a:solidFill>
              </a:rPr>
              <a:t> </a:t>
            </a:r>
            <a:r>
              <a:rPr lang="es-MX" sz="1100" dirty="0"/>
              <a:t>procesal</a:t>
            </a:r>
            <a:endParaRPr lang="es-AR" sz="1100" dirty="0"/>
          </a:p>
        </p:txBody>
      </p:sp>
      <p:sp>
        <p:nvSpPr>
          <p:cNvPr id="16" name="15 CuadroTexto"/>
          <p:cNvSpPr txBox="1"/>
          <p:nvPr/>
        </p:nvSpPr>
        <p:spPr>
          <a:xfrm>
            <a:off x="1390324" y="3769661"/>
            <a:ext cx="1798890"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a:t>
            </a:r>
            <a:r>
              <a:rPr lang="es-MX" sz="700" dirty="0" smtClean="0">
                <a:solidFill>
                  <a:schemeClr val="tx2">
                    <a:lumMod val="75000"/>
                  </a:schemeClr>
                </a:solidFill>
              </a:rPr>
              <a:t> </a:t>
            </a:r>
            <a:r>
              <a:rPr lang="es-MX" sz="1100" dirty="0" smtClean="0"/>
              <a:t>género</a:t>
            </a:r>
            <a:endParaRPr lang="es-AR" sz="1100" dirty="0"/>
          </a:p>
        </p:txBody>
      </p:sp>
      <p:sp>
        <p:nvSpPr>
          <p:cNvPr id="17" name="16 CuadroTexto"/>
          <p:cNvSpPr txBox="1"/>
          <p:nvPr/>
        </p:nvSpPr>
        <p:spPr>
          <a:xfrm>
            <a:off x="5235301" y="1475949"/>
            <a:ext cx="2073003"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 jurisdicción</a:t>
            </a:r>
            <a:endParaRPr lang="es-AR" sz="1100" dirty="0"/>
          </a:p>
        </p:txBody>
      </p:sp>
      <p:sp>
        <p:nvSpPr>
          <p:cNvPr id="18" name="17 CuadroTexto"/>
          <p:cNvSpPr txBox="1"/>
          <p:nvPr/>
        </p:nvSpPr>
        <p:spPr>
          <a:xfrm>
            <a:off x="5125607" y="3769661"/>
            <a:ext cx="2241319"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a:t>
            </a:r>
            <a:r>
              <a:rPr lang="es-MX" sz="700" dirty="0" smtClean="0">
                <a:solidFill>
                  <a:schemeClr val="tx2">
                    <a:lumMod val="75000"/>
                  </a:schemeClr>
                </a:solidFill>
              </a:rPr>
              <a:t> </a:t>
            </a:r>
            <a:r>
              <a:rPr lang="es-MX" sz="1100" dirty="0"/>
              <a:t>tramo</a:t>
            </a:r>
            <a:r>
              <a:rPr lang="es-MX" sz="700" dirty="0" smtClean="0">
                <a:solidFill>
                  <a:schemeClr val="tx2">
                    <a:lumMod val="75000"/>
                  </a:schemeClr>
                </a:solidFill>
              </a:rPr>
              <a:t> </a:t>
            </a:r>
            <a:r>
              <a:rPr lang="es-MX" sz="1100" dirty="0"/>
              <a:t>de</a:t>
            </a:r>
            <a:r>
              <a:rPr lang="es-MX" sz="700" dirty="0" smtClean="0">
                <a:solidFill>
                  <a:schemeClr val="tx2">
                    <a:lumMod val="75000"/>
                  </a:schemeClr>
                </a:solidFill>
              </a:rPr>
              <a:t> </a:t>
            </a:r>
            <a:r>
              <a:rPr lang="es-MX" sz="1100" dirty="0"/>
              <a:t>edad</a:t>
            </a:r>
            <a:endParaRPr lang="es-AR" sz="1100" dirty="0"/>
          </a:p>
        </p:txBody>
      </p:sp>
      <p:sp>
        <p:nvSpPr>
          <p:cNvPr id="19" name="18 CuadroTexto"/>
          <p:cNvSpPr txBox="1"/>
          <p:nvPr/>
        </p:nvSpPr>
        <p:spPr>
          <a:xfrm>
            <a:off x="374848" y="2365872"/>
            <a:ext cx="1103329" cy="369332"/>
          </a:xfrm>
          <a:prstGeom prst="rect">
            <a:avLst/>
          </a:prstGeom>
          <a:noFill/>
        </p:spPr>
        <p:txBody>
          <a:bodyPr wrap="square" rtlCol="0">
            <a:spAutoFit/>
          </a:bodyPr>
          <a:lstStyle/>
          <a:p>
            <a:pPr algn="ctr"/>
            <a:r>
              <a:rPr lang="es-MX" sz="900" dirty="0" smtClean="0"/>
              <a:t>Condenados/as 41,4%</a:t>
            </a:r>
            <a:endParaRPr lang="es-AR" sz="900" dirty="0"/>
          </a:p>
        </p:txBody>
      </p:sp>
      <p:sp>
        <p:nvSpPr>
          <p:cNvPr id="20" name="19 CuadroTexto"/>
          <p:cNvSpPr txBox="1"/>
          <p:nvPr/>
        </p:nvSpPr>
        <p:spPr>
          <a:xfrm>
            <a:off x="3030893" y="2276872"/>
            <a:ext cx="1037051" cy="646331"/>
          </a:xfrm>
          <a:prstGeom prst="rect">
            <a:avLst/>
          </a:prstGeom>
          <a:noFill/>
        </p:spPr>
        <p:txBody>
          <a:bodyPr wrap="square" rtlCol="0">
            <a:spAutoFit/>
          </a:bodyPr>
          <a:lstStyle/>
          <a:p>
            <a:pPr algn="ctr"/>
            <a:r>
              <a:rPr lang="es-MX" sz="900" dirty="0" smtClean="0"/>
              <a:t>Personas encarceladas preventivamente </a:t>
            </a:r>
            <a:r>
              <a:rPr lang="es-MX" sz="900" b="1" dirty="0" smtClean="0"/>
              <a:t>58,6%</a:t>
            </a:r>
            <a:endParaRPr lang="es-AR" sz="900" b="1" dirty="0"/>
          </a:p>
        </p:txBody>
      </p:sp>
      <p:sp>
        <p:nvSpPr>
          <p:cNvPr id="22" name="21 CuadroTexto"/>
          <p:cNvSpPr txBox="1"/>
          <p:nvPr/>
        </p:nvSpPr>
        <p:spPr>
          <a:xfrm>
            <a:off x="7052989" y="2554760"/>
            <a:ext cx="1944216" cy="553998"/>
          </a:xfrm>
          <a:prstGeom prst="rect">
            <a:avLst/>
          </a:prstGeom>
          <a:noFill/>
          <a:ln>
            <a:solidFill>
              <a:schemeClr val="bg1"/>
            </a:solidFill>
          </a:ln>
        </p:spPr>
        <p:txBody>
          <a:bodyPr wrap="square" rtlCol="0">
            <a:spAutoFit/>
          </a:bodyPr>
          <a:lstStyle/>
          <a:p>
            <a:r>
              <a:rPr lang="es-MX" sz="1000" b="1" dirty="0" smtClean="0">
                <a:solidFill>
                  <a:schemeClr val="accent5">
                    <a:lumMod val="75000"/>
                  </a:schemeClr>
                </a:solidFill>
              </a:rPr>
              <a:t>6 de cada 10 personas alojadas en el SPF provienen de Jurisdicción Nacional. </a:t>
            </a:r>
          </a:p>
        </p:txBody>
      </p:sp>
      <p:sp>
        <p:nvSpPr>
          <p:cNvPr id="23" name="2 Marcador de contenido"/>
          <p:cNvSpPr txBox="1">
            <a:spLocks/>
          </p:cNvSpPr>
          <p:nvPr/>
        </p:nvSpPr>
        <p:spPr>
          <a:xfrm>
            <a:off x="374848" y="764704"/>
            <a:ext cx="8229600" cy="637531"/>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r>
              <a:rPr lang="es-MX" sz="2000" dirty="0" smtClean="0"/>
              <a:t>Población penal al 28/02/2014: </a:t>
            </a:r>
            <a:r>
              <a:rPr lang="es-MX" sz="2000" dirty="0" smtClean="0">
                <a:solidFill>
                  <a:schemeClr val="accent6">
                    <a:lumMod val="75000"/>
                  </a:schemeClr>
                </a:solidFill>
              </a:rPr>
              <a:t>9.874</a:t>
            </a:r>
            <a:r>
              <a:rPr lang="es-MX" sz="2800" dirty="0" smtClean="0">
                <a:solidFill>
                  <a:schemeClr val="accent6">
                    <a:lumMod val="75000"/>
                  </a:schemeClr>
                </a:solidFill>
              </a:rPr>
              <a:t> </a:t>
            </a:r>
            <a:r>
              <a:rPr lang="es-MX" sz="2000" dirty="0" smtClean="0"/>
              <a:t>personas</a:t>
            </a:r>
            <a:r>
              <a:rPr lang="es-MX" sz="1600" dirty="0" smtClean="0"/>
              <a:t> </a:t>
            </a:r>
            <a:endParaRPr lang="es-AR" sz="1800" dirty="0"/>
          </a:p>
        </p:txBody>
      </p:sp>
      <p:sp>
        <p:nvSpPr>
          <p:cNvPr id="3" name="2 Elipse"/>
          <p:cNvSpPr/>
          <p:nvPr/>
        </p:nvSpPr>
        <p:spPr>
          <a:xfrm>
            <a:off x="3067172" y="2924944"/>
            <a:ext cx="1000772" cy="4590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t>Ene 2014 </a:t>
            </a:r>
            <a:r>
              <a:rPr lang="es-MX" sz="900" b="1" dirty="0" smtClean="0"/>
              <a:t>57,6%</a:t>
            </a:r>
            <a:endParaRPr lang="es-AR" sz="900" b="1" dirty="0"/>
          </a:p>
        </p:txBody>
      </p:sp>
      <p:sp>
        <p:nvSpPr>
          <p:cNvPr id="21" name="20 Flecha arriba"/>
          <p:cNvSpPr/>
          <p:nvPr/>
        </p:nvSpPr>
        <p:spPr>
          <a:xfrm>
            <a:off x="4015510" y="2502913"/>
            <a:ext cx="196450" cy="23039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5795409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50 Llamada rectangular redondeada"/>
          <p:cNvSpPr/>
          <p:nvPr/>
        </p:nvSpPr>
        <p:spPr>
          <a:xfrm>
            <a:off x="1854144" y="4869160"/>
            <a:ext cx="3059102" cy="851004"/>
          </a:xfrm>
          <a:prstGeom prst="wedgeRoundRectCallout">
            <a:avLst>
              <a:gd name="adj1" fmla="val -22152"/>
              <a:gd name="adj2" fmla="val -14001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AR" sz="1200" dirty="0" smtClean="0"/>
              <a:t>El conjunto de personas  encerradas de manera preventiva se incrementa 1% respecto de diciembre 2013 (57%). </a:t>
            </a:r>
            <a:endParaRPr lang="es-AR" sz="1200" dirty="0"/>
          </a:p>
        </p:txBody>
      </p:sp>
      <p:graphicFrame>
        <p:nvGraphicFramePr>
          <p:cNvPr id="44" name="43 Gráfico"/>
          <p:cNvGraphicFramePr/>
          <p:nvPr>
            <p:extLst>
              <p:ext uri="{D42A27DB-BD31-4B8C-83A1-F6EECF244321}">
                <p14:modId xmlns:p14="http://schemas.microsoft.com/office/powerpoint/2010/main" val="1226520830"/>
              </p:ext>
            </p:extLst>
          </p:nvPr>
        </p:nvGraphicFramePr>
        <p:xfrm>
          <a:off x="467544" y="2160745"/>
          <a:ext cx="7704856" cy="1944216"/>
        </p:xfrm>
        <a:graphic>
          <a:graphicData uri="http://schemas.openxmlformats.org/drawingml/2006/chart">
            <c:chart xmlns:c="http://schemas.openxmlformats.org/drawingml/2006/chart" xmlns:r="http://schemas.openxmlformats.org/officeDocument/2006/relationships" r:id="rId3"/>
          </a:graphicData>
        </a:graphic>
      </p:graphicFrame>
      <p:sp>
        <p:nvSpPr>
          <p:cNvPr id="2" name="1 Título"/>
          <p:cNvSpPr>
            <a:spLocks noGrp="1"/>
          </p:cNvSpPr>
          <p:nvPr>
            <p:ph type="title"/>
          </p:nvPr>
        </p:nvSpPr>
        <p:spPr>
          <a:xfrm>
            <a:off x="479675" y="19050"/>
            <a:ext cx="8229600" cy="1143000"/>
          </a:xfrm>
        </p:spPr>
        <p:txBody>
          <a:bodyPr>
            <a:normAutofit/>
          </a:bodyPr>
          <a:lstStyle/>
          <a:p>
            <a:r>
              <a:rPr lang="es-MX" sz="2800" dirty="0" smtClean="0"/>
              <a:t>Foco en situación procesal</a:t>
            </a:r>
            <a:endParaRPr lang="es-AR" sz="2800" dirty="0"/>
          </a:p>
        </p:txBody>
      </p:sp>
      <p:sp>
        <p:nvSpPr>
          <p:cNvPr id="13" name="12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45" name="44 CuadroTexto"/>
          <p:cNvSpPr txBox="1"/>
          <p:nvPr/>
        </p:nvSpPr>
        <p:spPr>
          <a:xfrm>
            <a:off x="3812464" y="4324454"/>
            <a:ext cx="1794081" cy="184666"/>
          </a:xfrm>
          <a:prstGeom prst="rect">
            <a:avLst/>
          </a:prstGeom>
          <a:noFill/>
        </p:spPr>
        <p:txBody>
          <a:bodyPr wrap="none" rtlCol="0">
            <a:spAutoFit/>
          </a:bodyPr>
          <a:lstStyle/>
          <a:p>
            <a:r>
              <a:rPr lang="es-MX" sz="600" dirty="0" smtClean="0"/>
              <a:t>Fuente: partes semanales enviados por el SPF</a:t>
            </a:r>
            <a:endParaRPr lang="es-AR" sz="600" dirty="0"/>
          </a:p>
        </p:txBody>
      </p:sp>
      <p:sp>
        <p:nvSpPr>
          <p:cNvPr id="46" name="45 CuadroTexto"/>
          <p:cNvSpPr txBox="1"/>
          <p:nvPr/>
        </p:nvSpPr>
        <p:spPr>
          <a:xfrm>
            <a:off x="1778939" y="1412776"/>
            <a:ext cx="4968552" cy="477054"/>
          </a:xfrm>
          <a:prstGeom prst="rect">
            <a:avLst/>
          </a:prstGeom>
          <a:noFill/>
        </p:spPr>
        <p:txBody>
          <a:bodyPr wrap="square" rtlCol="0">
            <a:spAutoFit/>
          </a:bodyPr>
          <a:lstStyle/>
          <a:p>
            <a:pPr algn="ctr"/>
            <a:r>
              <a:rPr lang="es-MX" sz="1400" dirty="0" smtClean="0"/>
              <a:t>Situación procesal según jurisdicción. Febrero 2014</a:t>
            </a:r>
          </a:p>
          <a:p>
            <a:pPr algn="ctr"/>
            <a:r>
              <a:rPr lang="es-MX" sz="1100" dirty="0" smtClean="0"/>
              <a:t>En porcentajes</a:t>
            </a:r>
          </a:p>
        </p:txBody>
      </p:sp>
      <p:cxnSp>
        <p:nvCxnSpPr>
          <p:cNvPr id="48" name="47 Conector recto"/>
          <p:cNvCxnSpPr/>
          <p:nvPr/>
        </p:nvCxnSpPr>
        <p:spPr>
          <a:xfrm>
            <a:off x="1942124" y="2881572"/>
            <a:ext cx="5942244" cy="0"/>
          </a:xfrm>
          <a:prstGeom prst="line">
            <a:avLst/>
          </a:prstGeom>
        </p:spPr>
        <p:style>
          <a:lnRef idx="1">
            <a:schemeClr val="accent1"/>
          </a:lnRef>
          <a:fillRef idx="0">
            <a:schemeClr val="accent1"/>
          </a:fillRef>
          <a:effectRef idx="0">
            <a:schemeClr val="accent1"/>
          </a:effectRef>
          <a:fontRef idx="minor">
            <a:schemeClr val="tx1"/>
          </a:fontRef>
        </p:style>
      </p:cxnSp>
      <p:sp>
        <p:nvSpPr>
          <p:cNvPr id="52" name="51 Rectángulo"/>
          <p:cNvSpPr/>
          <p:nvPr/>
        </p:nvSpPr>
        <p:spPr>
          <a:xfrm>
            <a:off x="1854144" y="2116593"/>
            <a:ext cx="773640" cy="1702007"/>
          </a:xfrm>
          <a:prstGeom prst="rect">
            <a:avLst/>
          </a:prstGeom>
          <a:solidFill>
            <a:srgbClr val="DDDDDD">
              <a:alpha val="25098"/>
            </a:srgb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3" name="52 CuadroTexto"/>
          <p:cNvSpPr txBox="1"/>
          <p:nvPr/>
        </p:nvSpPr>
        <p:spPr>
          <a:xfrm>
            <a:off x="5220072" y="4047063"/>
            <a:ext cx="575799" cy="184666"/>
          </a:xfrm>
          <a:prstGeom prst="rect">
            <a:avLst/>
          </a:prstGeom>
          <a:noFill/>
        </p:spPr>
        <p:txBody>
          <a:bodyPr wrap="none" rtlCol="0">
            <a:spAutoFit/>
          </a:bodyPr>
          <a:lstStyle/>
          <a:p>
            <a:r>
              <a:rPr lang="es-MX" sz="600" dirty="0" smtClean="0"/>
              <a:t>Base :3348</a:t>
            </a:r>
            <a:endParaRPr lang="es-AR" sz="600" dirty="0"/>
          </a:p>
        </p:txBody>
      </p:sp>
      <p:sp>
        <p:nvSpPr>
          <p:cNvPr id="54" name="53 CuadroTexto"/>
          <p:cNvSpPr txBox="1"/>
          <p:nvPr/>
        </p:nvSpPr>
        <p:spPr>
          <a:xfrm>
            <a:off x="6775786" y="4047063"/>
            <a:ext cx="553357" cy="184666"/>
          </a:xfrm>
          <a:prstGeom prst="rect">
            <a:avLst/>
          </a:prstGeom>
          <a:noFill/>
        </p:spPr>
        <p:txBody>
          <a:bodyPr wrap="none" rtlCol="0">
            <a:spAutoFit/>
          </a:bodyPr>
          <a:lstStyle/>
          <a:p>
            <a:r>
              <a:rPr lang="es-MX" sz="600" dirty="0" smtClean="0"/>
              <a:t>Base : 694</a:t>
            </a:r>
            <a:endParaRPr lang="es-AR" sz="600" dirty="0"/>
          </a:p>
        </p:txBody>
      </p:sp>
      <p:sp>
        <p:nvSpPr>
          <p:cNvPr id="55" name="54 CuadroTexto"/>
          <p:cNvSpPr txBox="1"/>
          <p:nvPr/>
        </p:nvSpPr>
        <p:spPr>
          <a:xfrm>
            <a:off x="3563888" y="4047063"/>
            <a:ext cx="575799" cy="184666"/>
          </a:xfrm>
          <a:prstGeom prst="rect">
            <a:avLst/>
          </a:prstGeom>
          <a:noFill/>
        </p:spPr>
        <p:txBody>
          <a:bodyPr wrap="none" rtlCol="0">
            <a:spAutoFit/>
          </a:bodyPr>
          <a:lstStyle/>
          <a:p>
            <a:r>
              <a:rPr lang="es-MX" sz="600" dirty="0" smtClean="0"/>
              <a:t>Base :5832</a:t>
            </a:r>
            <a:endParaRPr lang="es-AR" sz="600" dirty="0"/>
          </a:p>
        </p:txBody>
      </p:sp>
      <p:sp>
        <p:nvSpPr>
          <p:cNvPr id="56" name="55 CuadroTexto"/>
          <p:cNvSpPr txBox="1"/>
          <p:nvPr/>
        </p:nvSpPr>
        <p:spPr>
          <a:xfrm>
            <a:off x="1979977" y="4059518"/>
            <a:ext cx="575799" cy="184666"/>
          </a:xfrm>
          <a:prstGeom prst="rect">
            <a:avLst/>
          </a:prstGeom>
          <a:noFill/>
        </p:spPr>
        <p:txBody>
          <a:bodyPr wrap="none" rtlCol="0">
            <a:spAutoFit/>
          </a:bodyPr>
          <a:lstStyle/>
          <a:p>
            <a:r>
              <a:rPr lang="es-MX" sz="600" dirty="0" smtClean="0"/>
              <a:t>Base :9874</a:t>
            </a:r>
            <a:endParaRPr lang="es-AR" sz="600" dirty="0"/>
          </a:p>
        </p:txBody>
      </p:sp>
      <p:sp>
        <p:nvSpPr>
          <p:cNvPr id="17" name="16 CuadroTexto"/>
          <p:cNvSpPr txBox="1"/>
          <p:nvPr/>
        </p:nvSpPr>
        <p:spPr>
          <a:xfrm>
            <a:off x="51122" y="6161110"/>
            <a:ext cx="9143999" cy="646331"/>
          </a:xfrm>
          <a:prstGeom prst="rect">
            <a:avLst/>
          </a:prstGeom>
          <a:noFill/>
        </p:spPr>
        <p:txBody>
          <a:bodyPr wrap="square" rtlCol="0">
            <a:spAutoFit/>
          </a:bodyPr>
          <a:lstStyle/>
          <a:p>
            <a:r>
              <a:rPr lang="es-MX" b="1" dirty="0" smtClean="0">
                <a:solidFill>
                  <a:schemeClr val="bg1"/>
                </a:solidFill>
              </a:rPr>
              <a:t>La justicia federal continúa mostrando el mayor registro de personas encarceladas sin condena firme en relación a la cifra global.  </a:t>
            </a:r>
          </a:p>
        </p:txBody>
      </p:sp>
    </p:spTree>
    <p:extLst>
      <p:ext uri="{BB962C8B-B14F-4D97-AF65-F5344CB8AC3E}">
        <p14:creationId xmlns:p14="http://schemas.microsoft.com/office/powerpoint/2010/main" val="3881963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79675" y="19050"/>
            <a:ext cx="8229600" cy="1143000"/>
          </a:xfrm>
        </p:spPr>
        <p:txBody>
          <a:bodyPr>
            <a:normAutofit/>
          </a:bodyPr>
          <a:lstStyle/>
          <a:p>
            <a:r>
              <a:rPr lang="es-MX" sz="2800" dirty="0" smtClean="0"/>
              <a:t>Foco en situación procesal. Evolución</a:t>
            </a:r>
            <a:endParaRPr lang="es-AR" sz="2800" dirty="0"/>
          </a:p>
        </p:txBody>
      </p:sp>
      <p:sp>
        <p:nvSpPr>
          <p:cNvPr id="13" name="12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5" name="2 Marcador de contenido"/>
          <p:cNvSpPr txBox="1">
            <a:spLocks/>
          </p:cNvSpPr>
          <p:nvPr/>
        </p:nvSpPr>
        <p:spPr>
          <a:xfrm>
            <a:off x="374848" y="764704"/>
            <a:ext cx="8229600" cy="637531"/>
          </a:xfrm>
          <a:prstGeom prst="rect">
            <a:avLst/>
          </a:prstGeom>
        </p:spPr>
        <p:txBody>
          <a:bodyPr vert="horz" lIns="91440" tIns="45720" rIns="91440" bIns="45720" rtlCol="0">
            <a:normAutofit fontScale="85000"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r>
              <a:rPr lang="es-MX" sz="2000" dirty="0" smtClean="0"/>
              <a:t>Sostenido incremento de la cantidad de personas encarceladas preventivamente en el sistema federal, se presenta su evolución mensual. </a:t>
            </a:r>
            <a:endParaRPr lang="es-AR" sz="1800" dirty="0"/>
          </a:p>
        </p:txBody>
      </p:sp>
      <p:graphicFrame>
        <p:nvGraphicFramePr>
          <p:cNvPr id="16" name="15 Gráfico"/>
          <p:cNvGraphicFramePr/>
          <p:nvPr>
            <p:extLst>
              <p:ext uri="{D42A27DB-BD31-4B8C-83A1-F6EECF244321}">
                <p14:modId xmlns:p14="http://schemas.microsoft.com/office/powerpoint/2010/main" val="3524210221"/>
              </p:ext>
            </p:extLst>
          </p:nvPr>
        </p:nvGraphicFramePr>
        <p:xfrm>
          <a:off x="467544" y="1772816"/>
          <a:ext cx="7704856" cy="1944216"/>
        </p:xfrm>
        <a:graphic>
          <a:graphicData uri="http://schemas.openxmlformats.org/drawingml/2006/chart">
            <c:chart xmlns:c="http://schemas.openxmlformats.org/drawingml/2006/chart" xmlns:r="http://schemas.openxmlformats.org/officeDocument/2006/relationships" r:id="rId3"/>
          </a:graphicData>
        </a:graphic>
      </p:graphicFrame>
      <p:sp>
        <p:nvSpPr>
          <p:cNvPr id="18" name="17 CuadroTexto"/>
          <p:cNvSpPr txBox="1"/>
          <p:nvPr/>
        </p:nvSpPr>
        <p:spPr>
          <a:xfrm>
            <a:off x="1585764" y="5809695"/>
            <a:ext cx="2733441" cy="184666"/>
          </a:xfrm>
          <a:prstGeom prst="rect">
            <a:avLst/>
          </a:prstGeom>
          <a:noFill/>
        </p:spPr>
        <p:txBody>
          <a:bodyPr wrap="none" rtlCol="0">
            <a:spAutoFit/>
          </a:bodyPr>
          <a:lstStyle/>
          <a:p>
            <a:r>
              <a:rPr lang="es-MX" sz="600" dirty="0" smtClean="0"/>
              <a:t>Fuente: SNEEP. Dirección de política criminal . Ministerio Justicia y DDHH</a:t>
            </a:r>
            <a:endParaRPr lang="es-AR" sz="600" dirty="0"/>
          </a:p>
        </p:txBody>
      </p:sp>
      <p:graphicFrame>
        <p:nvGraphicFramePr>
          <p:cNvPr id="19" name="18 Gráfico"/>
          <p:cNvGraphicFramePr/>
          <p:nvPr>
            <p:extLst>
              <p:ext uri="{D42A27DB-BD31-4B8C-83A1-F6EECF244321}">
                <p14:modId xmlns:p14="http://schemas.microsoft.com/office/powerpoint/2010/main" val="3981207311"/>
              </p:ext>
            </p:extLst>
          </p:nvPr>
        </p:nvGraphicFramePr>
        <p:xfrm>
          <a:off x="611560" y="4102318"/>
          <a:ext cx="8172086" cy="1795890"/>
        </p:xfrm>
        <a:graphic>
          <a:graphicData uri="http://schemas.openxmlformats.org/drawingml/2006/chart">
            <c:chart xmlns:c="http://schemas.openxmlformats.org/drawingml/2006/chart" xmlns:r="http://schemas.openxmlformats.org/officeDocument/2006/relationships" r:id="rId4"/>
          </a:graphicData>
        </a:graphic>
      </p:graphicFrame>
      <p:sp>
        <p:nvSpPr>
          <p:cNvPr id="20" name="19 CuadroTexto"/>
          <p:cNvSpPr txBox="1"/>
          <p:nvPr/>
        </p:nvSpPr>
        <p:spPr>
          <a:xfrm>
            <a:off x="3203848" y="4029447"/>
            <a:ext cx="2308749" cy="423193"/>
          </a:xfrm>
          <a:prstGeom prst="rect">
            <a:avLst/>
          </a:prstGeom>
          <a:noFill/>
        </p:spPr>
        <p:txBody>
          <a:bodyPr wrap="square" rtlCol="0">
            <a:spAutoFit/>
          </a:bodyPr>
          <a:lstStyle/>
          <a:p>
            <a:pPr algn="ctr"/>
            <a:r>
              <a:rPr lang="es-MX" sz="1100" dirty="0" smtClean="0"/>
              <a:t>Evolución 2002-2012</a:t>
            </a:r>
          </a:p>
          <a:p>
            <a:pPr algn="ctr"/>
            <a:r>
              <a:rPr lang="es-MX" sz="1000" dirty="0" smtClean="0"/>
              <a:t>En porcentajes</a:t>
            </a:r>
          </a:p>
        </p:txBody>
      </p:sp>
      <p:sp>
        <p:nvSpPr>
          <p:cNvPr id="21" name="20 CuadroTexto"/>
          <p:cNvSpPr txBox="1"/>
          <p:nvPr/>
        </p:nvSpPr>
        <p:spPr>
          <a:xfrm>
            <a:off x="0" y="6108865"/>
            <a:ext cx="9252520" cy="738664"/>
          </a:xfrm>
          <a:prstGeom prst="rect">
            <a:avLst/>
          </a:prstGeom>
          <a:noFill/>
        </p:spPr>
        <p:txBody>
          <a:bodyPr wrap="square" rtlCol="0">
            <a:spAutoFit/>
          </a:bodyPr>
          <a:lstStyle/>
          <a:p>
            <a:r>
              <a:rPr lang="es-MX" sz="1400" b="1" dirty="0" smtClean="0">
                <a:solidFill>
                  <a:schemeClr val="bg1"/>
                </a:solidFill>
              </a:rPr>
              <a:t>En 2014, se alcanza el nivel más alto de personas encarceladas preventivamente desde su contabilización histórica.  Si bien estamos observando una evolución mensual con en valores que pueden fluctuar e incluso descender, 2013 cierra con un salto de dos puntos porcentuales respecto a 2012. </a:t>
            </a:r>
            <a:endParaRPr lang="es-AR" sz="1400" b="1" dirty="0">
              <a:solidFill>
                <a:schemeClr val="bg1"/>
              </a:solidFill>
            </a:endParaRPr>
          </a:p>
        </p:txBody>
      </p:sp>
      <p:sp>
        <p:nvSpPr>
          <p:cNvPr id="22" name="21 CuadroTexto"/>
          <p:cNvSpPr txBox="1"/>
          <p:nvPr/>
        </p:nvSpPr>
        <p:spPr>
          <a:xfrm>
            <a:off x="2735707" y="1381746"/>
            <a:ext cx="2844405" cy="415498"/>
          </a:xfrm>
          <a:prstGeom prst="rect">
            <a:avLst/>
          </a:prstGeom>
          <a:noFill/>
        </p:spPr>
        <p:txBody>
          <a:bodyPr wrap="square" rtlCol="0">
            <a:spAutoFit/>
          </a:bodyPr>
          <a:lstStyle/>
          <a:p>
            <a:pPr algn="ctr"/>
            <a:r>
              <a:rPr lang="es-MX" sz="1100" dirty="0" smtClean="0"/>
              <a:t>Evolución septiembre 2013 - febrero 2014</a:t>
            </a:r>
          </a:p>
          <a:p>
            <a:pPr algn="ctr"/>
            <a:r>
              <a:rPr lang="es-MX" sz="1000" dirty="0" smtClean="0"/>
              <a:t>En porcentajes</a:t>
            </a:r>
          </a:p>
        </p:txBody>
      </p:sp>
      <p:sp>
        <p:nvSpPr>
          <p:cNvPr id="23" name="22 CuadroTexto"/>
          <p:cNvSpPr txBox="1"/>
          <p:nvPr/>
        </p:nvSpPr>
        <p:spPr>
          <a:xfrm>
            <a:off x="1619672" y="3645024"/>
            <a:ext cx="2055371" cy="200055"/>
          </a:xfrm>
          <a:prstGeom prst="rect">
            <a:avLst/>
          </a:prstGeom>
          <a:noFill/>
        </p:spPr>
        <p:txBody>
          <a:bodyPr wrap="none" rtlCol="0">
            <a:spAutoFit/>
          </a:bodyPr>
          <a:lstStyle/>
          <a:p>
            <a:r>
              <a:rPr lang="es-MX" sz="700" dirty="0" smtClean="0"/>
              <a:t>Fuente: partes semanales enviados por el SPF</a:t>
            </a:r>
            <a:endParaRPr lang="es-AR" sz="700" dirty="0"/>
          </a:p>
        </p:txBody>
      </p:sp>
      <p:cxnSp>
        <p:nvCxnSpPr>
          <p:cNvPr id="4" name="3 Conector recto de flecha"/>
          <p:cNvCxnSpPr/>
          <p:nvPr/>
        </p:nvCxnSpPr>
        <p:spPr>
          <a:xfrm flipV="1">
            <a:off x="3095747" y="2456892"/>
            <a:ext cx="4320480" cy="21602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5446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dad">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dad">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3431</TotalTime>
  <Words>2440</Words>
  <Application>Microsoft Office PowerPoint</Application>
  <PresentationFormat>Presentación en pantalla (4:3)</PresentationFormat>
  <Paragraphs>404</Paragraphs>
  <Slides>22</Slides>
  <Notes>3</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Claridad</vt:lpstr>
      <vt:lpstr>Población SPF y SENNAF</vt:lpstr>
      <vt:lpstr>Introducción</vt:lpstr>
      <vt:lpstr>Presentación de PowerPoint</vt:lpstr>
      <vt:lpstr>Metodología</vt:lpstr>
      <vt:lpstr> Información Febrero 2014.</vt:lpstr>
      <vt:lpstr>Evolución mensual de la población del SPF </vt:lpstr>
      <vt:lpstr>Síntesis general Febrero 2014</vt:lpstr>
      <vt:lpstr>Foco en situación procesal</vt:lpstr>
      <vt:lpstr>Foco en situación procesal. Evolución</vt:lpstr>
      <vt:lpstr>Foco en situación procesal</vt:lpstr>
      <vt:lpstr>Establecimientos penitenciarios</vt:lpstr>
      <vt:lpstr>Población alojada por Unidad  Expresada en números absolutos.</vt:lpstr>
      <vt:lpstr>Población alojada por Unidad  Comparación respecto a mes anterior. </vt:lpstr>
      <vt:lpstr>Foco en población femenina</vt:lpstr>
      <vt:lpstr>Población “transgénero” </vt:lpstr>
      <vt:lpstr>Foco en jóvenes adultos</vt:lpstr>
      <vt:lpstr>Niños, Niñas y Adolescentes (NNyA)</vt:lpstr>
      <vt:lpstr>Niños, niñas y adolescentes</vt:lpstr>
      <vt:lpstr>Presentación de PowerPoint</vt:lpstr>
      <vt:lpstr>Presentación de PowerPoint</vt:lpstr>
      <vt:lpstr>Presentación de PowerPoint</vt:lpstr>
      <vt:lpstr>Muchas 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Población SPF</dc:title>
  <dc:creator>DAMONE, María Luz</dc:creator>
  <cp:lastModifiedBy>LOPEZ, Ana Laura</cp:lastModifiedBy>
  <cp:revision>304</cp:revision>
  <dcterms:created xsi:type="dcterms:W3CDTF">2013-10-30T13:30:56Z</dcterms:created>
  <dcterms:modified xsi:type="dcterms:W3CDTF">2014-06-06T19:20:29Z</dcterms:modified>
</cp:coreProperties>
</file>