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2.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1"/>
  </p:notesMasterIdLst>
  <p:sldIdLst>
    <p:sldId id="256" r:id="rId2"/>
    <p:sldId id="257" r:id="rId3"/>
    <p:sldId id="258" r:id="rId4"/>
    <p:sldId id="268" r:id="rId5"/>
    <p:sldId id="262" r:id="rId6"/>
    <p:sldId id="261" r:id="rId7"/>
    <p:sldId id="276" r:id="rId8"/>
    <p:sldId id="270" r:id="rId9"/>
    <p:sldId id="277" r:id="rId10"/>
    <p:sldId id="272" r:id="rId11"/>
    <p:sldId id="278" r:id="rId12"/>
    <p:sldId id="269" r:id="rId13"/>
    <p:sldId id="263" r:id="rId14"/>
    <p:sldId id="274" r:id="rId15"/>
    <p:sldId id="265" r:id="rId16"/>
    <p:sldId id="275" r:id="rId17"/>
    <p:sldId id="267" r:id="rId18"/>
    <p:sldId id="279" r:id="rId19"/>
    <p:sldId id="273"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666633"/>
    <a:srgbClr val="DDDDDD"/>
    <a:srgbClr val="BF77AA"/>
    <a:srgbClr val="C86EB5"/>
    <a:srgbClr val="53AB94"/>
    <a:srgbClr val="FF9933"/>
    <a:srgbClr val="FFB48F"/>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8" autoAdjust="0"/>
  </p:normalViewPr>
  <p:slideViewPr>
    <p:cSldViewPr>
      <p:cViewPr>
        <p:scale>
          <a:sx n="100" d="100"/>
          <a:sy n="100" d="100"/>
        </p:scale>
        <p:origin x="-294"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dLbls>
            <c:dLbl>
              <c:idx val="0"/>
              <c:layout>
                <c:manualLayout>
                  <c:x val="-3.6262845145970279E-2"/>
                  <c:y val="-8.3922364612748185E-2"/>
                </c:manualLayout>
              </c:layout>
              <c:showLegendKey val="0"/>
              <c:showVal val="1"/>
              <c:showCatName val="0"/>
              <c:showSerName val="0"/>
              <c:showPercent val="0"/>
              <c:showBubbleSize val="0"/>
            </c:dLbl>
            <c:dLbl>
              <c:idx val="1"/>
              <c:layout>
                <c:manualLayout>
                  <c:x val="-4.2856089717964875E-2"/>
                  <c:y val="-9.0915298440067488E-2"/>
                </c:manualLayout>
              </c:layout>
              <c:showLegendKey val="0"/>
              <c:showVal val="1"/>
              <c:showCatName val="0"/>
              <c:showSerName val="0"/>
              <c:showPercent val="0"/>
              <c:showBubbleSize val="0"/>
            </c:dLbl>
            <c:dLbl>
              <c:idx val="2"/>
              <c:layout>
                <c:manualLayout>
                  <c:x val="-4.9449334289959478E-2"/>
                  <c:y val="-0.10490226743084712"/>
                </c:manualLayout>
              </c:layout>
              <c:showLegendKey val="0"/>
              <c:showVal val="1"/>
              <c:showCatName val="0"/>
              <c:showSerName val="0"/>
              <c:showPercent val="0"/>
              <c:showBubbleSize val="0"/>
            </c:dLbl>
            <c:txPr>
              <a:bodyPr/>
              <a:lstStyle/>
              <a:p>
                <a:pPr>
                  <a:defRPr sz="1400">
                    <a:solidFill>
                      <a:schemeClr val="bg1"/>
                    </a:solidFill>
                  </a:defRPr>
                </a:pPr>
                <a:endParaRPr lang="es-ES"/>
              </a:p>
            </c:txPr>
            <c:showLegendKey val="0"/>
            <c:showVal val="1"/>
            <c:showCatName val="0"/>
            <c:showSerName val="0"/>
            <c:showPercent val="0"/>
            <c:showBubbleSize val="0"/>
            <c:showLeaderLines val="0"/>
          </c:dLbls>
          <c:cat>
            <c:numRef>
              <c:f>Hoja1!$A$2:$A$4</c:f>
              <c:numCache>
                <c:formatCode>mmm\-yy</c:formatCode>
                <c:ptCount val="3"/>
                <c:pt idx="0">
                  <c:v>41518</c:v>
                </c:pt>
                <c:pt idx="1">
                  <c:v>41548</c:v>
                </c:pt>
                <c:pt idx="2">
                  <c:v>41579</c:v>
                </c:pt>
              </c:numCache>
            </c:numRef>
          </c:cat>
          <c:val>
            <c:numRef>
              <c:f>Hoja1!$B$2:$B$4</c:f>
              <c:numCache>
                <c:formatCode>General</c:formatCode>
                <c:ptCount val="3"/>
                <c:pt idx="0">
                  <c:v>9954</c:v>
                </c:pt>
                <c:pt idx="1">
                  <c:v>9976</c:v>
                </c:pt>
                <c:pt idx="2">
                  <c:v>10043</c:v>
                </c:pt>
              </c:numCache>
            </c:numRef>
          </c:val>
          <c:smooth val="0"/>
        </c:ser>
        <c:dLbls>
          <c:showLegendKey val="0"/>
          <c:showVal val="0"/>
          <c:showCatName val="0"/>
          <c:showSerName val="0"/>
          <c:showPercent val="0"/>
          <c:showBubbleSize val="0"/>
        </c:dLbls>
        <c:marker val="1"/>
        <c:smooth val="0"/>
        <c:axId val="86082304"/>
        <c:axId val="86083840"/>
      </c:lineChart>
      <c:dateAx>
        <c:axId val="86082304"/>
        <c:scaling>
          <c:orientation val="minMax"/>
        </c:scaling>
        <c:delete val="0"/>
        <c:axPos val="b"/>
        <c:numFmt formatCode="mmm\-yy" sourceLinked="1"/>
        <c:majorTickMark val="out"/>
        <c:minorTickMark val="none"/>
        <c:tickLblPos val="nextTo"/>
        <c:txPr>
          <a:bodyPr/>
          <a:lstStyle/>
          <a:p>
            <a:pPr>
              <a:defRPr sz="1400"/>
            </a:pPr>
            <a:endParaRPr lang="es-ES"/>
          </a:p>
        </c:txPr>
        <c:crossAx val="86083840"/>
        <c:crosses val="autoZero"/>
        <c:auto val="1"/>
        <c:lblOffset val="100"/>
        <c:baseTimeUnit val="months"/>
      </c:dateAx>
      <c:valAx>
        <c:axId val="86083840"/>
        <c:scaling>
          <c:orientation val="minMax"/>
          <c:min val="6000"/>
        </c:scaling>
        <c:delete val="1"/>
        <c:axPos val="l"/>
        <c:numFmt formatCode="General" sourceLinked="1"/>
        <c:majorTickMark val="out"/>
        <c:minorTickMark val="none"/>
        <c:tickLblPos val="nextTo"/>
        <c:crossAx val="86082304"/>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7528196100816384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b="1" smtClean="0"/>
                      <a:t>67%</a:t>
                    </a:r>
                    <a:endParaRPr lang="en-US" dirty="0"/>
                  </a:p>
                </c:rich>
              </c:tx>
              <c:showLegendKey val="0"/>
              <c:showVal val="1"/>
              <c:showCatName val="0"/>
              <c:showSerName val="0"/>
              <c:showPercent val="0"/>
              <c:showBubbleSize val="0"/>
            </c:dLbl>
            <c:txPr>
              <a:bodyPr/>
              <a:lstStyle/>
              <a:p>
                <a:pPr>
                  <a:defRPr sz="1200" b="1"/>
                </a:pPr>
                <a:endParaRPr lang="es-ES"/>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67</c:v>
                </c:pt>
              </c:numCache>
            </c:numRef>
          </c:val>
        </c:ser>
        <c:ser>
          <c:idx val="1"/>
          <c:order val="1"/>
          <c:tx>
            <c:strRef>
              <c:f>Hoja1!$C$1</c:f>
              <c:strCache>
                <c:ptCount val="1"/>
                <c:pt idx="0">
                  <c:v>Federal </c:v>
                </c:pt>
              </c:strCache>
            </c:strRef>
          </c:tx>
          <c:invertIfNegative val="0"/>
          <c:dLbls>
            <c:dLbl>
              <c:idx val="0"/>
              <c:layout/>
              <c:tx>
                <c:rich>
                  <a:bodyPr/>
                  <a:lstStyle/>
                  <a:p>
                    <a:r>
                      <a:rPr lang="en-US" b="1" smtClean="0"/>
                      <a:t>21%</a:t>
                    </a:r>
                    <a:endParaRPr lang="en-US"/>
                  </a:p>
                </c:rich>
              </c:tx>
              <c:showLegendKey val="0"/>
              <c:showVal val="1"/>
              <c:showCatName val="0"/>
              <c:showSerName val="0"/>
              <c:showPercent val="0"/>
              <c:showBubbleSize val="0"/>
            </c:dLbl>
            <c:txPr>
              <a:bodyPr/>
              <a:lstStyle/>
              <a:p>
                <a:pPr>
                  <a:defRPr sz="1200" b="1"/>
                </a:pPr>
                <a:endParaRPr lang="es-ES"/>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21</c:v>
                </c:pt>
              </c:numCache>
            </c:numRef>
          </c:val>
        </c:ser>
        <c:ser>
          <c:idx val="2"/>
          <c:order val="2"/>
          <c:tx>
            <c:strRef>
              <c:f>Hoja1!$D$1</c:f>
              <c:strCache>
                <c:ptCount val="1"/>
                <c:pt idx="0">
                  <c:v>Provincial</c:v>
                </c:pt>
              </c:strCache>
            </c:strRef>
          </c:tx>
          <c:invertIfNegative val="0"/>
          <c:dLbls>
            <c:dLbl>
              <c:idx val="0"/>
              <c:layout/>
              <c:tx>
                <c:rich>
                  <a:bodyPr/>
                  <a:lstStyle/>
                  <a:p>
                    <a:r>
                      <a:rPr lang="en-US" b="1" smtClean="0"/>
                      <a:t>12%</a:t>
                    </a:r>
                    <a:endParaRPr lang="en-US"/>
                  </a:p>
                </c:rich>
              </c:tx>
              <c:showLegendKey val="0"/>
              <c:showVal val="1"/>
              <c:showCatName val="0"/>
              <c:showSerName val="0"/>
              <c:showPercent val="0"/>
              <c:showBubbleSize val="0"/>
            </c:dLbl>
            <c:txPr>
              <a:bodyPr/>
              <a:lstStyle/>
              <a:p>
                <a:pPr>
                  <a:defRPr sz="1200" b="1"/>
                </a:pPr>
                <a:endParaRPr lang="es-ES"/>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12</c:v>
                </c:pt>
              </c:numCache>
            </c:numRef>
          </c:val>
        </c:ser>
        <c:dLbls>
          <c:showLegendKey val="0"/>
          <c:showVal val="0"/>
          <c:showCatName val="0"/>
          <c:showSerName val="0"/>
          <c:showPercent val="0"/>
          <c:showBubbleSize val="0"/>
        </c:dLbls>
        <c:gapWidth val="202"/>
        <c:overlap val="100"/>
        <c:axId val="104101760"/>
        <c:axId val="104103296"/>
      </c:barChart>
      <c:catAx>
        <c:axId val="104101760"/>
        <c:scaling>
          <c:orientation val="minMax"/>
        </c:scaling>
        <c:delete val="1"/>
        <c:axPos val="b"/>
        <c:majorTickMark val="out"/>
        <c:minorTickMark val="none"/>
        <c:tickLblPos val="nextTo"/>
        <c:crossAx val="104103296"/>
        <c:crosses val="autoZero"/>
        <c:auto val="1"/>
        <c:lblAlgn val="ctr"/>
        <c:lblOffset val="100"/>
        <c:noMultiLvlLbl val="0"/>
      </c:catAx>
      <c:valAx>
        <c:axId val="104103296"/>
        <c:scaling>
          <c:orientation val="minMax"/>
        </c:scaling>
        <c:delete val="1"/>
        <c:axPos val="l"/>
        <c:numFmt formatCode="0%" sourceLinked="1"/>
        <c:majorTickMark val="out"/>
        <c:minorTickMark val="none"/>
        <c:tickLblPos val="nextTo"/>
        <c:crossAx val="104101760"/>
        <c:crosses val="autoZero"/>
        <c:crossBetween val="between"/>
      </c:valAx>
    </c:plotArea>
    <c:legend>
      <c:legendPos val="r"/>
      <c:layout>
        <c:manualLayout>
          <c:xMode val="edge"/>
          <c:yMode val="edge"/>
          <c:x val="1.4559063267726565E-2"/>
          <c:y val="0.17880867643058818"/>
          <c:w val="0.26030367066620003"/>
          <c:h val="0.37774197928625214"/>
        </c:manualLayout>
      </c:layout>
      <c:overlay val="0"/>
      <c:txPr>
        <a:bodyPr/>
        <a:lstStyle/>
        <a:p>
          <a:pPr>
            <a:defRPr sz="10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8197185039370078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b="1" smtClean="0"/>
                      <a:t>53%</a:t>
                    </a:r>
                    <a:endParaRPr lang="en-US"/>
                  </a:p>
                </c:rich>
              </c:tx>
              <c:showLegendKey val="0"/>
              <c:showVal val="1"/>
              <c:showCatName val="0"/>
              <c:showSerName val="0"/>
              <c:showPercent val="0"/>
              <c:showBubbleSize val="0"/>
            </c:dLbl>
            <c:txPr>
              <a:bodyPr/>
              <a:lstStyle/>
              <a:p>
                <a:pPr>
                  <a:defRPr sz="1100" b="1"/>
                </a:pPr>
                <a:endParaRPr lang="es-ES"/>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53</c:v>
                </c:pt>
              </c:numCache>
            </c:numRef>
          </c:val>
        </c:ser>
        <c:ser>
          <c:idx val="1"/>
          <c:order val="1"/>
          <c:tx>
            <c:strRef>
              <c:f>Hoja1!$C$1</c:f>
              <c:strCache>
                <c:ptCount val="1"/>
                <c:pt idx="0">
                  <c:v>Federal </c:v>
                </c:pt>
              </c:strCache>
            </c:strRef>
          </c:tx>
          <c:invertIfNegative val="0"/>
          <c:dLbls>
            <c:dLbl>
              <c:idx val="0"/>
              <c:layout/>
              <c:tx>
                <c:rich>
                  <a:bodyPr/>
                  <a:lstStyle/>
                  <a:p>
                    <a:r>
                      <a:rPr lang="en-US" b="1" smtClean="0"/>
                      <a:t>43%</a:t>
                    </a:r>
                    <a:endParaRPr lang="en-US"/>
                  </a:p>
                </c:rich>
              </c:tx>
              <c:showLegendKey val="0"/>
              <c:showVal val="1"/>
              <c:showCatName val="0"/>
              <c:showSerName val="0"/>
              <c:showPercent val="0"/>
              <c:showBubbleSize val="0"/>
            </c:dLbl>
            <c:txPr>
              <a:bodyPr/>
              <a:lstStyle/>
              <a:p>
                <a:pPr>
                  <a:defRPr sz="1100" b="1"/>
                </a:pPr>
                <a:endParaRPr lang="es-ES"/>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43</c:v>
                </c:pt>
              </c:numCache>
            </c:numRef>
          </c:val>
        </c:ser>
        <c:ser>
          <c:idx val="2"/>
          <c:order val="2"/>
          <c:tx>
            <c:strRef>
              <c:f>Hoja1!$D$1</c:f>
              <c:strCache>
                <c:ptCount val="1"/>
                <c:pt idx="0">
                  <c:v>Provincial</c:v>
                </c:pt>
              </c:strCache>
            </c:strRef>
          </c:tx>
          <c:invertIfNegative val="0"/>
          <c:dLbls>
            <c:dLbl>
              <c:idx val="0"/>
              <c:layout/>
              <c:tx>
                <c:rich>
                  <a:bodyPr/>
                  <a:lstStyle/>
                  <a:p>
                    <a:r>
                      <a:rPr lang="en-US" b="1" smtClean="0"/>
                      <a:t>4%</a:t>
                    </a:r>
                    <a:endParaRPr lang="en-US"/>
                  </a:p>
                </c:rich>
              </c:tx>
              <c:showLegendKey val="0"/>
              <c:showVal val="1"/>
              <c:showCatName val="0"/>
              <c:showSerName val="0"/>
              <c:showPercent val="0"/>
              <c:showBubbleSize val="0"/>
            </c:dLbl>
            <c:txPr>
              <a:bodyPr/>
              <a:lstStyle/>
              <a:p>
                <a:pPr>
                  <a:defRPr sz="1200" b="1"/>
                </a:pPr>
                <a:endParaRPr lang="es-ES"/>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4</c:v>
                </c:pt>
              </c:numCache>
            </c:numRef>
          </c:val>
        </c:ser>
        <c:dLbls>
          <c:showLegendKey val="0"/>
          <c:showVal val="0"/>
          <c:showCatName val="0"/>
          <c:showSerName val="0"/>
          <c:showPercent val="0"/>
          <c:showBubbleSize val="0"/>
        </c:dLbls>
        <c:gapWidth val="202"/>
        <c:overlap val="100"/>
        <c:axId val="103790464"/>
        <c:axId val="103792000"/>
      </c:barChart>
      <c:catAx>
        <c:axId val="103790464"/>
        <c:scaling>
          <c:orientation val="minMax"/>
        </c:scaling>
        <c:delete val="1"/>
        <c:axPos val="b"/>
        <c:majorTickMark val="out"/>
        <c:minorTickMark val="none"/>
        <c:tickLblPos val="nextTo"/>
        <c:crossAx val="103792000"/>
        <c:crosses val="autoZero"/>
        <c:auto val="1"/>
        <c:lblAlgn val="ctr"/>
        <c:lblOffset val="100"/>
        <c:noMultiLvlLbl val="0"/>
      </c:catAx>
      <c:valAx>
        <c:axId val="103792000"/>
        <c:scaling>
          <c:orientation val="minMax"/>
        </c:scaling>
        <c:delete val="1"/>
        <c:axPos val="l"/>
        <c:numFmt formatCode="0%" sourceLinked="1"/>
        <c:majorTickMark val="out"/>
        <c:minorTickMark val="none"/>
        <c:tickLblPos val="nextTo"/>
        <c:crossAx val="103790464"/>
        <c:crosses val="autoZero"/>
        <c:crossBetween val="between"/>
      </c:valAx>
    </c:plotArea>
    <c:legend>
      <c:legendPos val="r"/>
      <c:layout>
        <c:manualLayout>
          <c:xMode val="edge"/>
          <c:yMode val="edge"/>
          <c:x val="1.9247991521398916E-2"/>
          <c:y val="0.18421461401408074"/>
          <c:w val="0.2813155302871494"/>
          <c:h val="0.50838589950910806"/>
        </c:manualLayout>
      </c:layout>
      <c:overlay val="0"/>
      <c:txPr>
        <a:bodyPr/>
        <a:lstStyle/>
        <a:p>
          <a:pPr>
            <a:defRPr sz="10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9530561419101581"/>
          <c:w val="0.98025821425099635"/>
          <c:h val="0.47567492500833242"/>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ES"/>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100</c:v>
                </c:pt>
                <c:pt idx="2">
                  <c:v>89</c:v>
                </c:pt>
                <c:pt idx="3">
                  <c:v>111</c:v>
                </c:pt>
                <c:pt idx="4">
                  <c:v>210</c:v>
                </c:pt>
                <c:pt idx="5">
                  <c:v>7</c:v>
                </c:pt>
                <c:pt idx="6">
                  <c:v>221</c:v>
                </c:pt>
                <c:pt idx="7">
                  <c:v>18</c:v>
                </c:pt>
                <c:pt idx="8">
                  <c:v>95</c:v>
                </c:pt>
                <c:pt idx="9">
                  <c:v>15</c:v>
                </c:pt>
                <c:pt idx="10">
                  <c:v>505</c:v>
                </c:pt>
                <c:pt idx="11">
                  <c:v>19</c:v>
                </c:pt>
                <c:pt idx="12">
                  <c:v>20</c:v>
                </c:pt>
                <c:pt idx="13">
                  <c:v>145</c:v>
                </c:pt>
                <c:pt idx="14">
                  <c:v>138</c:v>
                </c:pt>
              </c:numCache>
            </c:numRef>
          </c:val>
        </c:ser>
        <c:dLbls>
          <c:showLegendKey val="0"/>
          <c:showVal val="0"/>
          <c:showCatName val="0"/>
          <c:showSerName val="0"/>
          <c:showPercent val="0"/>
          <c:showBubbleSize val="0"/>
        </c:dLbls>
        <c:gapWidth val="150"/>
        <c:axId val="94871552"/>
        <c:axId val="94873472"/>
      </c:barChart>
      <c:catAx>
        <c:axId val="94871552"/>
        <c:scaling>
          <c:orientation val="minMax"/>
        </c:scaling>
        <c:delete val="0"/>
        <c:axPos val="b"/>
        <c:numFmt formatCode="mmm\-yy" sourceLinked="1"/>
        <c:majorTickMark val="out"/>
        <c:minorTickMark val="none"/>
        <c:tickLblPos val="nextTo"/>
        <c:txPr>
          <a:bodyPr/>
          <a:lstStyle/>
          <a:p>
            <a:pPr>
              <a:defRPr sz="700"/>
            </a:pPr>
            <a:endParaRPr lang="es-ES"/>
          </a:p>
        </c:txPr>
        <c:crossAx val="94873472"/>
        <c:crosses val="autoZero"/>
        <c:auto val="1"/>
        <c:lblAlgn val="ctr"/>
        <c:lblOffset val="100"/>
        <c:noMultiLvlLbl val="0"/>
      </c:catAx>
      <c:valAx>
        <c:axId val="94873472"/>
        <c:scaling>
          <c:orientation val="minMax"/>
        </c:scaling>
        <c:delete val="1"/>
        <c:axPos val="l"/>
        <c:numFmt formatCode="General" sourceLinked="1"/>
        <c:majorTickMark val="out"/>
        <c:minorTickMark val="none"/>
        <c:tickLblPos val="nextTo"/>
        <c:crossAx val="94871552"/>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Procesados</c:v>
                </c:pt>
              </c:strCache>
            </c:strRef>
          </c:tx>
          <c:invertIfNegative val="0"/>
          <c:dLbls>
            <c:txPr>
              <a:bodyPr/>
              <a:lstStyle/>
              <a:p>
                <a:pPr>
                  <a:defRPr sz="1050"/>
                </a:pPr>
                <a:endParaRPr lang="es-ES"/>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1903</c:v>
                </c:pt>
                <c:pt idx="1">
                  <c:v>1534</c:v>
                </c:pt>
                <c:pt idx="2">
                  <c:v>481</c:v>
                </c:pt>
                <c:pt idx="3">
                  <c:v>1658</c:v>
                </c:pt>
                <c:pt idx="4">
                  <c:v>437</c:v>
                </c:pt>
                <c:pt idx="5">
                  <c:v>453</c:v>
                </c:pt>
                <c:pt idx="6">
                  <c:v>233</c:v>
                </c:pt>
                <c:pt idx="7">
                  <c:v>475</c:v>
                </c:pt>
                <c:pt idx="8">
                  <c:v>344</c:v>
                </c:pt>
                <c:pt idx="9">
                  <c:v>127</c:v>
                </c:pt>
                <c:pt idx="10">
                  <c:v>174</c:v>
                </c:pt>
                <c:pt idx="11">
                  <c:v>96</c:v>
                </c:pt>
                <c:pt idx="12">
                  <c:v>129</c:v>
                </c:pt>
                <c:pt idx="13">
                  <c:v>273</c:v>
                </c:pt>
              </c:numCache>
            </c:numRef>
          </c:val>
        </c:ser>
        <c:dLbls>
          <c:showLegendKey val="0"/>
          <c:showVal val="0"/>
          <c:showCatName val="0"/>
          <c:showSerName val="0"/>
          <c:showPercent val="0"/>
          <c:showBubbleSize val="0"/>
        </c:dLbls>
        <c:gapWidth val="150"/>
        <c:axId val="105570688"/>
        <c:axId val="106521344"/>
      </c:barChart>
      <c:catAx>
        <c:axId val="105570688"/>
        <c:scaling>
          <c:orientation val="minMax"/>
        </c:scaling>
        <c:delete val="0"/>
        <c:axPos val="b"/>
        <c:numFmt formatCode="mmm\-yy" sourceLinked="1"/>
        <c:majorTickMark val="out"/>
        <c:minorTickMark val="none"/>
        <c:tickLblPos val="nextTo"/>
        <c:txPr>
          <a:bodyPr/>
          <a:lstStyle/>
          <a:p>
            <a:pPr>
              <a:defRPr sz="600"/>
            </a:pPr>
            <a:endParaRPr lang="es-ES"/>
          </a:p>
        </c:txPr>
        <c:crossAx val="106521344"/>
        <c:crosses val="autoZero"/>
        <c:auto val="1"/>
        <c:lblAlgn val="ctr"/>
        <c:lblOffset val="100"/>
        <c:noMultiLvlLbl val="0"/>
      </c:catAx>
      <c:valAx>
        <c:axId val="106521344"/>
        <c:scaling>
          <c:orientation val="minMax"/>
        </c:scaling>
        <c:delete val="1"/>
        <c:axPos val="l"/>
        <c:numFmt formatCode="General" sourceLinked="1"/>
        <c:majorTickMark val="out"/>
        <c:minorTickMark val="none"/>
        <c:tickLblPos val="nextTo"/>
        <c:crossAx val="105570688"/>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9530561419101581"/>
          <c:w val="0.98025821425099635"/>
          <c:h val="0.47567492500833242"/>
        </c:manualLayout>
      </c:layout>
      <c:barChart>
        <c:barDir val="col"/>
        <c:grouping val="clustered"/>
        <c:varyColors val="0"/>
        <c:ser>
          <c:idx val="0"/>
          <c:order val="0"/>
          <c:tx>
            <c:strRef>
              <c:f>Hoja1!$B$1</c:f>
              <c:strCache>
                <c:ptCount val="1"/>
                <c:pt idx="0">
                  <c:v>Octubre</c:v>
                </c:pt>
              </c:strCache>
            </c:strRef>
          </c:tx>
          <c:spPr>
            <a:solidFill>
              <a:schemeClr val="accent6">
                <a:lumMod val="60000"/>
                <a:lumOff val="40000"/>
              </a:schemeClr>
            </a:solidFill>
          </c:spPr>
          <c:invertIfNegative val="0"/>
          <c:dLbls>
            <c:txPr>
              <a:bodyPr/>
              <a:lstStyle/>
              <a:p>
                <a:pPr>
                  <a:defRPr sz="700"/>
                </a:pPr>
                <a:endParaRPr lang="es-ES"/>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94</c:v>
                </c:pt>
                <c:pt idx="2">
                  <c:v>92</c:v>
                </c:pt>
                <c:pt idx="3">
                  <c:v>112</c:v>
                </c:pt>
                <c:pt idx="4">
                  <c:v>206</c:v>
                </c:pt>
                <c:pt idx="5">
                  <c:v>8</c:v>
                </c:pt>
                <c:pt idx="6">
                  <c:v>227</c:v>
                </c:pt>
                <c:pt idx="7">
                  <c:v>18</c:v>
                </c:pt>
                <c:pt idx="8">
                  <c:v>100</c:v>
                </c:pt>
                <c:pt idx="9">
                  <c:v>15</c:v>
                </c:pt>
                <c:pt idx="10">
                  <c:v>543</c:v>
                </c:pt>
                <c:pt idx="11">
                  <c:v>22</c:v>
                </c:pt>
                <c:pt idx="12">
                  <c:v>18</c:v>
                </c:pt>
                <c:pt idx="13">
                  <c:v>147</c:v>
                </c:pt>
                <c:pt idx="14">
                  <c:v>133</c:v>
                </c:pt>
              </c:numCache>
            </c:numRef>
          </c:val>
        </c:ser>
        <c:ser>
          <c:idx val="1"/>
          <c:order val="1"/>
          <c:tx>
            <c:strRef>
              <c:f>Hoja1!$C$1</c:f>
              <c:strCache>
                <c:ptCount val="1"/>
                <c:pt idx="0">
                  <c:v>Noviembre</c:v>
                </c:pt>
              </c:strCache>
            </c:strRef>
          </c:tx>
          <c:spPr>
            <a:solidFill>
              <a:schemeClr val="accent1"/>
            </a:solidFill>
          </c:spPr>
          <c:invertIfNegative val="0"/>
          <c:dLbls>
            <c:txPr>
              <a:bodyPr/>
              <a:lstStyle/>
              <a:p>
                <a:pPr>
                  <a:defRPr sz="700"/>
                </a:pPr>
                <a:endParaRPr lang="es-ES"/>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Hoja1!$C$2:$C$16</c:f>
              <c:numCache>
                <c:formatCode>General</c:formatCode>
                <c:ptCount val="15"/>
                <c:pt idx="0">
                  <c:v>33</c:v>
                </c:pt>
                <c:pt idx="1">
                  <c:v>100</c:v>
                </c:pt>
                <c:pt idx="2">
                  <c:v>89</c:v>
                </c:pt>
                <c:pt idx="3">
                  <c:v>111</c:v>
                </c:pt>
                <c:pt idx="4">
                  <c:v>210</c:v>
                </c:pt>
                <c:pt idx="5">
                  <c:v>7</c:v>
                </c:pt>
                <c:pt idx="6">
                  <c:v>221</c:v>
                </c:pt>
                <c:pt idx="7">
                  <c:v>18</c:v>
                </c:pt>
                <c:pt idx="8">
                  <c:v>95</c:v>
                </c:pt>
                <c:pt idx="9">
                  <c:v>15</c:v>
                </c:pt>
                <c:pt idx="10">
                  <c:v>505</c:v>
                </c:pt>
                <c:pt idx="11">
                  <c:v>19</c:v>
                </c:pt>
                <c:pt idx="12">
                  <c:v>20</c:v>
                </c:pt>
                <c:pt idx="13">
                  <c:v>145</c:v>
                </c:pt>
                <c:pt idx="14">
                  <c:v>138</c:v>
                </c:pt>
              </c:numCache>
            </c:numRef>
          </c:val>
        </c:ser>
        <c:dLbls>
          <c:showLegendKey val="0"/>
          <c:showVal val="0"/>
          <c:showCatName val="0"/>
          <c:showSerName val="0"/>
          <c:showPercent val="0"/>
          <c:showBubbleSize val="0"/>
        </c:dLbls>
        <c:gapWidth val="89"/>
        <c:overlap val="-15"/>
        <c:axId val="145881728"/>
        <c:axId val="145887616"/>
      </c:barChart>
      <c:catAx>
        <c:axId val="145881728"/>
        <c:scaling>
          <c:orientation val="minMax"/>
        </c:scaling>
        <c:delete val="0"/>
        <c:axPos val="b"/>
        <c:numFmt formatCode="mmm\-yy" sourceLinked="1"/>
        <c:majorTickMark val="out"/>
        <c:minorTickMark val="none"/>
        <c:tickLblPos val="nextTo"/>
        <c:txPr>
          <a:bodyPr/>
          <a:lstStyle/>
          <a:p>
            <a:pPr>
              <a:defRPr sz="700"/>
            </a:pPr>
            <a:endParaRPr lang="es-ES"/>
          </a:p>
        </c:txPr>
        <c:crossAx val="145887616"/>
        <c:crosses val="autoZero"/>
        <c:auto val="1"/>
        <c:lblAlgn val="ctr"/>
        <c:lblOffset val="100"/>
        <c:noMultiLvlLbl val="0"/>
      </c:catAx>
      <c:valAx>
        <c:axId val="145887616"/>
        <c:scaling>
          <c:orientation val="minMax"/>
        </c:scaling>
        <c:delete val="1"/>
        <c:axPos val="l"/>
        <c:numFmt formatCode="General" sourceLinked="1"/>
        <c:majorTickMark val="out"/>
        <c:minorTickMark val="none"/>
        <c:tickLblPos val="nextTo"/>
        <c:crossAx val="145881728"/>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Octubre</c:v>
                </c:pt>
              </c:strCache>
            </c:strRef>
          </c:tx>
          <c:spPr>
            <a:solidFill>
              <a:schemeClr val="accent6">
                <a:lumMod val="60000"/>
                <a:lumOff val="40000"/>
              </a:schemeClr>
            </a:solidFill>
          </c:spPr>
          <c:invertIfNegative val="0"/>
          <c:dLbls>
            <c:txPr>
              <a:bodyPr/>
              <a:lstStyle/>
              <a:p>
                <a:pPr>
                  <a:defRPr sz="700"/>
                </a:pPr>
                <a:endParaRPr lang="es-ES"/>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1895</c:v>
                </c:pt>
                <c:pt idx="1">
                  <c:v>1530</c:v>
                </c:pt>
                <c:pt idx="2">
                  <c:v>470</c:v>
                </c:pt>
                <c:pt idx="3">
                  <c:v>1634</c:v>
                </c:pt>
                <c:pt idx="4">
                  <c:v>416</c:v>
                </c:pt>
                <c:pt idx="5">
                  <c:v>435</c:v>
                </c:pt>
                <c:pt idx="6">
                  <c:v>237</c:v>
                </c:pt>
                <c:pt idx="7">
                  <c:v>474</c:v>
                </c:pt>
                <c:pt idx="8">
                  <c:v>341</c:v>
                </c:pt>
                <c:pt idx="9">
                  <c:v>128</c:v>
                </c:pt>
                <c:pt idx="10">
                  <c:v>178</c:v>
                </c:pt>
                <c:pt idx="11">
                  <c:v>92</c:v>
                </c:pt>
                <c:pt idx="12">
                  <c:v>106</c:v>
                </c:pt>
                <c:pt idx="13">
                  <c:v>272</c:v>
                </c:pt>
              </c:numCache>
            </c:numRef>
          </c:val>
        </c:ser>
        <c:ser>
          <c:idx val="1"/>
          <c:order val="1"/>
          <c:tx>
            <c:strRef>
              <c:f>Hoja1!$C$1</c:f>
              <c:strCache>
                <c:ptCount val="1"/>
                <c:pt idx="0">
                  <c:v>Noviembre</c:v>
                </c:pt>
              </c:strCache>
            </c:strRef>
          </c:tx>
          <c:spPr>
            <a:solidFill>
              <a:schemeClr val="accent1"/>
            </a:solidFill>
          </c:spPr>
          <c:invertIfNegative val="0"/>
          <c:dLbls>
            <c:txPr>
              <a:bodyPr/>
              <a:lstStyle/>
              <a:p>
                <a:pPr>
                  <a:defRPr sz="700"/>
                </a:pPr>
                <a:endParaRPr lang="es-ES"/>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Hoja1!$C$2:$C$15</c:f>
              <c:numCache>
                <c:formatCode>General</c:formatCode>
                <c:ptCount val="14"/>
                <c:pt idx="0">
                  <c:v>1903</c:v>
                </c:pt>
                <c:pt idx="1">
                  <c:v>1534</c:v>
                </c:pt>
                <c:pt idx="2">
                  <c:v>481</c:v>
                </c:pt>
                <c:pt idx="3">
                  <c:v>1658</c:v>
                </c:pt>
                <c:pt idx="4">
                  <c:v>437</c:v>
                </c:pt>
                <c:pt idx="5">
                  <c:v>453</c:v>
                </c:pt>
                <c:pt idx="6">
                  <c:v>233</c:v>
                </c:pt>
                <c:pt idx="7">
                  <c:v>475</c:v>
                </c:pt>
                <c:pt idx="8">
                  <c:v>344</c:v>
                </c:pt>
                <c:pt idx="9">
                  <c:v>127</c:v>
                </c:pt>
                <c:pt idx="10">
                  <c:v>174</c:v>
                </c:pt>
                <c:pt idx="11">
                  <c:v>96</c:v>
                </c:pt>
                <c:pt idx="12">
                  <c:v>129</c:v>
                </c:pt>
                <c:pt idx="13">
                  <c:v>273</c:v>
                </c:pt>
              </c:numCache>
            </c:numRef>
          </c:val>
        </c:ser>
        <c:dLbls>
          <c:showLegendKey val="0"/>
          <c:showVal val="0"/>
          <c:showCatName val="0"/>
          <c:showSerName val="0"/>
          <c:showPercent val="0"/>
          <c:showBubbleSize val="0"/>
        </c:dLbls>
        <c:gapWidth val="86"/>
        <c:overlap val="-14"/>
        <c:axId val="145937536"/>
        <c:axId val="145939072"/>
      </c:barChart>
      <c:catAx>
        <c:axId val="145937536"/>
        <c:scaling>
          <c:orientation val="minMax"/>
        </c:scaling>
        <c:delete val="0"/>
        <c:axPos val="b"/>
        <c:numFmt formatCode="mmm\-yy" sourceLinked="1"/>
        <c:majorTickMark val="out"/>
        <c:minorTickMark val="none"/>
        <c:tickLblPos val="nextTo"/>
        <c:txPr>
          <a:bodyPr/>
          <a:lstStyle/>
          <a:p>
            <a:pPr>
              <a:defRPr sz="600"/>
            </a:pPr>
            <a:endParaRPr lang="es-ES"/>
          </a:p>
        </c:txPr>
        <c:crossAx val="145939072"/>
        <c:crosses val="autoZero"/>
        <c:auto val="1"/>
        <c:lblAlgn val="ctr"/>
        <c:lblOffset val="100"/>
        <c:noMultiLvlLbl val="0"/>
      </c:catAx>
      <c:valAx>
        <c:axId val="145939072"/>
        <c:scaling>
          <c:orientation val="minMax"/>
        </c:scaling>
        <c:delete val="1"/>
        <c:axPos val="l"/>
        <c:numFmt formatCode="General" sourceLinked="1"/>
        <c:majorTickMark val="out"/>
        <c:minorTickMark val="none"/>
        <c:tickLblPos val="nextTo"/>
        <c:crossAx val="145937536"/>
        <c:crosses val="autoZero"/>
        <c:crossBetween val="between"/>
      </c:valAx>
    </c:plotArea>
    <c:legend>
      <c:legendPos val="r"/>
      <c:layout>
        <c:manualLayout>
          <c:xMode val="edge"/>
          <c:yMode val="edge"/>
          <c:x val="0.62294787758625114"/>
          <c:y val="8.4411176535940435E-2"/>
          <c:w val="0.19786690367736917"/>
          <c:h val="0.24850683257415843"/>
        </c:manualLayout>
      </c:layout>
      <c:overlay val="0"/>
      <c:txPr>
        <a:bodyPr/>
        <a:lstStyle/>
        <a:p>
          <a:pPr>
            <a:defRPr sz="105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915456054408249E-2"/>
          <c:y val="0.16003446706979649"/>
          <c:w val="0.93487595401427914"/>
          <c:h val="0.64082165473677533"/>
        </c:manualLayout>
      </c:layout>
      <c:lineChart>
        <c:grouping val="standard"/>
        <c:varyColors val="0"/>
        <c:ser>
          <c:idx val="0"/>
          <c:order val="0"/>
          <c:tx>
            <c:strRef>
              <c:f>Hoja1!$B$1</c:f>
              <c:strCache>
                <c:ptCount val="1"/>
                <c:pt idx="0">
                  <c:v>mujeres</c:v>
                </c:pt>
              </c:strCache>
            </c:strRef>
          </c:tx>
          <c:spPr>
            <a:ln>
              <a:solidFill>
                <a:srgbClr val="7030A0"/>
              </a:solidFill>
            </a:ln>
          </c:spPr>
          <c:marker>
            <c:spPr>
              <a:solidFill>
                <a:srgbClr val="7030A0"/>
              </a:solidFill>
              <a:ln>
                <a:solidFill>
                  <a:srgbClr val="7030A0"/>
                </a:solidFill>
              </a:ln>
            </c:spPr>
          </c:marker>
          <c:dLbls>
            <c:txPr>
              <a:bodyPr/>
              <a:lstStyle/>
              <a:p>
                <a:pPr>
                  <a:defRPr sz="900" b="1">
                    <a:solidFill>
                      <a:srgbClr val="7030A0"/>
                    </a:solidFill>
                  </a:defRPr>
                </a:pPr>
                <a:endParaRPr lang="es-ES"/>
              </a:p>
            </c:txPr>
            <c:dLblPos val="t"/>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Hoja1!$B$2:$B$12</c:f>
              <c:numCache>
                <c:formatCode>General</c:formatCode>
                <c:ptCount val="11"/>
                <c:pt idx="0">
                  <c:v>861</c:v>
                </c:pt>
                <c:pt idx="1">
                  <c:v>918</c:v>
                </c:pt>
                <c:pt idx="2">
                  <c:v>1006</c:v>
                </c:pt>
                <c:pt idx="3">
                  <c:v>1094</c:v>
                </c:pt>
                <c:pt idx="4">
                  <c:v>1105</c:v>
                </c:pt>
                <c:pt idx="5">
                  <c:v>1039</c:v>
                </c:pt>
                <c:pt idx="6">
                  <c:v>940</c:v>
                </c:pt>
                <c:pt idx="7">
                  <c:v>828</c:v>
                </c:pt>
                <c:pt idx="8">
                  <c:v>805</c:v>
                </c:pt>
                <c:pt idx="9">
                  <c:v>819</c:v>
                </c:pt>
                <c:pt idx="10">
                  <c:v>790</c:v>
                </c:pt>
              </c:numCache>
            </c:numRef>
          </c:val>
          <c:smooth val="0"/>
        </c:ser>
        <c:ser>
          <c:idx val="1"/>
          <c:order val="1"/>
          <c:tx>
            <c:strRef>
              <c:f>Hoja1!$C$1</c:f>
              <c:strCache>
                <c:ptCount val="1"/>
                <c:pt idx="0">
                  <c:v>hombres</c:v>
                </c:pt>
              </c:strCache>
            </c:strRef>
          </c:tx>
          <c:dLbls>
            <c:txPr>
              <a:bodyPr/>
              <a:lstStyle/>
              <a:p>
                <a:pPr>
                  <a:defRPr sz="900" b="1">
                    <a:solidFill>
                      <a:schemeClr val="accent2">
                        <a:lumMod val="75000"/>
                      </a:schemeClr>
                    </a:solidFill>
                  </a:defRPr>
                </a:pPr>
                <a:endParaRPr lang="es-ES"/>
              </a:p>
            </c:txPr>
            <c:dLblPos val="b"/>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Hoja1!$C$2:$C$12</c:f>
              <c:numCache>
                <c:formatCode>General</c:formatCode>
                <c:ptCount val="11"/>
                <c:pt idx="0">
                  <c:v>8934</c:v>
                </c:pt>
                <c:pt idx="1">
                  <c:v>8328</c:v>
                </c:pt>
                <c:pt idx="2">
                  <c:v>8732</c:v>
                </c:pt>
                <c:pt idx="3">
                  <c:v>8531</c:v>
                </c:pt>
                <c:pt idx="4">
                  <c:v>8275</c:v>
                </c:pt>
                <c:pt idx="5">
                  <c:v>7985</c:v>
                </c:pt>
                <c:pt idx="6">
                  <c:v>8209</c:v>
                </c:pt>
                <c:pt idx="7">
                  <c:v>8382</c:v>
                </c:pt>
                <c:pt idx="8">
                  <c:v>8718</c:v>
                </c:pt>
                <c:pt idx="9">
                  <c:v>8825</c:v>
                </c:pt>
                <c:pt idx="10">
                  <c:v>9017</c:v>
                </c:pt>
              </c:numCache>
            </c:numRef>
          </c:val>
          <c:smooth val="0"/>
        </c:ser>
        <c:ser>
          <c:idx val="2"/>
          <c:order val="2"/>
          <c:tx>
            <c:strRef>
              <c:f>Hoja1!$D$1</c:f>
              <c:strCache>
                <c:ptCount val="1"/>
                <c:pt idx="0">
                  <c:v>total</c:v>
                </c:pt>
              </c:strCache>
            </c:strRef>
          </c:tx>
          <c:dLbls>
            <c:txPr>
              <a:bodyPr/>
              <a:lstStyle/>
              <a:p>
                <a:pPr>
                  <a:defRPr sz="1000" b="1">
                    <a:solidFill>
                      <a:schemeClr val="accent2">
                        <a:lumMod val="50000"/>
                      </a:schemeClr>
                    </a:solidFill>
                  </a:defRPr>
                </a:pPr>
                <a:endParaRPr lang="es-ES"/>
              </a:p>
            </c:txPr>
            <c:dLblPos val="t"/>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Hoja1!$D$2:$D$12</c:f>
              <c:numCache>
                <c:formatCode>General</c:formatCode>
                <c:ptCount val="11"/>
                <c:pt idx="0">
                  <c:v>9795</c:v>
                </c:pt>
                <c:pt idx="1">
                  <c:v>9246</c:v>
                </c:pt>
                <c:pt idx="2">
                  <c:v>9738</c:v>
                </c:pt>
                <c:pt idx="3">
                  <c:v>9625</c:v>
                </c:pt>
                <c:pt idx="4">
                  <c:v>9380</c:v>
                </c:pt>
                <c:pt idx="5">
                  <c:v>9024</c:v>
                </c:pt>
                <c:pt idx="6">
                  <c:v>9149</c:v>
                </c:pt>
                <c:pt idx="7">
                  <c:v>9210</c:v>
                </c:pt>
                <c:pt idx="8">
                  <c:v>9523</c:v>
                </c:pt>
                <c:pt idx="9">
                  <c:v>9644</c:v>
                </c:pt>
                <c:pt idx="10">
                  <c:v>9807</c:v>
                </c:pt>
              </c:numCache>
            </c:numRef>
          </c:val>
          <c:smooth val="0"/>
        </c:ser>
        <c:dLbls>
          <c:showLegendKey val="0"/>
          <c:showVal val="0"/>
          <c:showCatName val="0"/>
          <c:showSerName val="0"/>
          <c:showPercent val="0"/>
          <c:showBubbleSize val="0"/>
        </c:dLbls>
        <c:marker val="1"/>
        <c:smooth val="0"/>
        <c:axId val="146042880"/>
        <c:axId val="146044416"/>
      </c:lineChart>
      <c:catAx>
        <c:axId val="146042880"/>
        <c:scaling>
          <c:orientation val="minMax"/>
        </c:scaling>
        <c:delete val="0"/>
        <c:axPos val="b"/>
        <c:numFmt formatCode="General" sourceLinked="1"/>
        <c:majorTickMark val="out"/>
        <c:minorTickMark val="none"/>
        <c:tickLblPos val="nextTo"/>
        <c:txPr>
          <a:bodyPr/>
          <a:lstStyle/>
          <a:p>
            <a:pPr>
              <a:defRPr sz="1000"/>
            </a:pPr>
            <a:endParaRPr lang="es-ES"/>
          </a:p>
        </c:txPr>
        <c:crossAx val="146044416"/>
        <c:crosses val="autoZero"/>
        <c:auto val="1"/>
        <c:lblAlgn val="ctr"/>
        <c:lblOffset val="100"/>
        <c:noMultiLvlLbl val="0"/>
      </c:catAx>
      <c:valAx>
        <c:axId val="146044416"/>
        <c:scaling>
          <c:orientation val="minMax"/>
          <c:max val="10000"/>
          <c:min val="200"/>
        </c:scaling>
        <c:delete val="1"/>
        <c:axPos val="l"/>
        <c:numFmt formatCode="General" sourceLinked="1"/>
        <c:majorTickMark val="out"/>
        <c:minorTickMark val="none"/>
        <c:tickLblPos val="nextTo"/>
        <c:crossAx val="146042880"/>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Procesados/as</c:v>
                </c:pt>
              </c:strCache>
            </c:strRef>
          </c:tx>
          <c:invertIfNegative val="0"/>
          <c:dLbls>
            <c:dLbl>
              <c:idx val="0"/>
              <c:layout/>
              <c:tx>
                <c:rich>
                  <a:bodyPr/>
                  <a:lstStyle/>
                  <a:p>
                    <a:r>
                      <a:rPr lang="en-US" b="1" smtClean="0"/>
                      <a:t>57%</a:t>
                    </a:r>
                    <a:endParaRPr lang="en-US"/>
                  </a:p>
                </c:rich>
              </c:tx>
              <c:showLegendKey val="0"/>
              <c:showVal val="1"/>
              <c:showCatName val="0"/>
              <c:showSerName val="0"/>
              <c:showPercent val="0"/>
              <c:showBubbleSize val="0"/>
            </c:dLbl>
            <c:dLbl>
              <c:idx val="1"/>
              <c:layout/>
              <c:tx>
                <c:rich>
                  <a:bodyPr/>
                  <a:lstStyle/>
                  <a:p>
                    <a:r>
                      <a:rPr lang="en-US" smtClean="0"/>
                      <a:t>62%</a:t>
                    </a:r>
                    <a:endParaRPr lang="en-US"/>
                  </a:p>
                </c:rich>
              </c:tx>
              <c:showLegendKey val="0"/>
              <c:showVal val="1"/>
              <c:showCatName val="0"/>
              <c:showSerName val="0"/>
              <c:showPercent val="0"/>
              <c:showBubbleSize val="0"/>
            </c:dLbl>
            <c:txPr>
              <a:bodyPr/>
              <a:lstStyle/>
              <a:p>
                <a:pPr>
                  <a:defRPr sz="1200" b="1"/>
                </a:pPr>
                <a:endParaRPr lang="es-ES"/>
              </a:p>
            </c:txPr>
            <c:showLegendKey val="0"/>
            <c:showVal val="1"/>
            <c:showCatName val="0"/>
            <c:showSerName val="0"/>
            <c:showPercent val="0"/>
            <c:showBubbleSize val="0"/>
            <c:showLeaderLines val="0"/>
          </c:dLbls>
          <c:cat>
            <c:strRef>
              <c:f>Hoja1!$A$2:$A$3</c:f>
              <c:strCache>
                <c:ptCount val="2"/>
                <c:pt idx="0">
                  <c:v>Total a oct 13</c:v>
                </c:pt>
                <c:pt idx="1">
                  <c:v>Poblacion femenina</c:v>
                </c:pt>
              </c:strCache>
            </c:strRef>
          </c:cat>
          <c:val>
            <c:numRef>
              <c:f>Hoja1!$B$2:$B$3</c:f>
              <c:numCache>
                <c:formatCode>General</c:formatCode>
                <c:ptCount val="2"/>
                <c:pt idx="0">
                  <c:v>57</c:v>
                </c:pt>
                <c:pt idx="1">
                  <c:v>62</c:v>
                </c:pt>
              </c:numCache>
            </c:numRef>
          </c:val>
        </c:ser>
        <c:ser>
          <c:idx val="1"/>
          <c:order val="1"/>
          <c:tx>
            <c:strRef>
              <c:f>Hoja1!$C$1</c:f>
              <c:strCache>
                <c:ptCount val="1"/>
                <c:pt idx="0">
                  <c:v>Condenados/as</c:v>
                </c:pt>
              </c:strCache>
            </c:strRef>
          </c:tx>
          <c:invertIfNegative val="0"/>
          <c:dLbls>
            <c:dLbl>
              <c:idx val="0"/>
              <c:layout/>
              <c:tx>
                <c:rich>
                  <a:bodyPr/>
                  <a:lstStyle/>
                  <a:p>
                    <a:pPr>
                      <a:defRPr sz="1200" b="1"/>
                    </a:pPr>
                    <a:r>
                      <a:rPr lang="en-US" b="1" smtClean="0"/>
                      <a:t>43%</a:t>
                    </a:r>
                    <a:endParaRPr lang="en-US" b="1"/>
                  </a:p>
                </c:rich>
              </c:tx>
              <c:spPr/>
              <c:showLegendKey val="0"/>
              <c:showVal val="1"/>
              <c:showCatName val="0"/>
              <c:showSerName val="0"/>
              <c:showPercent val="0"/>
              <c:showBubbleSize val="0"/>
            </c:dLbl>
            <c:dLbl>
              <c:idx val="1"/>
              <c:layout/>
              <c:tx>
                <c:rich>
                  <a:bodyPr/>
                  <a:lstStyle/>
                  <a:p>
                    <a:pPr>
                      <a:defRPr sz="1200" b="1"/>
                    </a:pPr>
                    <a:r>
                      <a:rPr lang="en-US" smtClean="0"/>
                      <a:t>38%</a:t>
                    </a:r>
                    <a:endParaRPr lang="en-US"/>
                  </a:p>
                </c:rich>
              </c:tx>
              <c:spPr/>
              <c:showLegendKey val="0"/>
              <c:showVal val="1"/>
              <c:showCatName val="0"/>
              <c:showSerName val="0"/>
              <c:showPercent val="0"/>
              <c:showBubbleSize val="0"/>
            </c:dLbl>
            <c:txPr>
              <a:bodyPr/>
              <a:lstStyle/>
              <a:p>
                <a:pPr>
                  <a:defRPr sz="1200"/>
                </a:pPr>
                <a:endParaRPr lang="es-ES"/>
              </a:p>
            </c:txPr>
            <c:showLegendKey val="0"/>
            <c:showVal val="1"/>
            <c:showCatName val="0"/>
            <c:showSerName val="0"/>
            <c:showPercent val="0"/>
            <c:showBubbleSize val="0"/>
            <c:showLeaderLines val="0"/>
          </c:dLbls>
          <c:cat>
            <c:strRef>
              <c:f>Hoja1!$A$2:$A$3</c:f>
              <c:strCache>
                <c:ptCount val="2"/>
                <c:pt idx="0">
                  <c:v>Total a oct 13</c:v>
                </c:pt>
                <c:pt idx="1">
                  <c:v>Poblacion femenina</c:v>
                </c:pt>
              </c:strCache>
            </c:strRef>
          </c:cat>
          <c:val>
            <c:numRef>
              <c:f>Hoja1!$C$2:$C$3</c:f>
              <c:numCache>
                <c:formatCode>General</c:formatCode>
                <c:ptCount val="2"/>
                <c:pt idx="0">
                  <c:v>43</c:v>
                </c:pt>
                <c:pt idx="1">
                  <c:v>38</c:v>
                </c:pt>
              </c:numCache>
            </c:numRef>
          </c:val>
        </c:ser>
        <c:dLbls>
          <c:showLegendKey val="0"/>
          <c:showVal val="0"/>
          <c:showCatName val="0"/>
          <c:showSerName val="0"/>
          <c:showPercent val="0"/>
          <c:showBubbleSize val="0"/>
        </c:dLbls>
        <c:gapWidth val="150"/>
        <c:overlap val="100"/>
        <c:axId val="145698176"/>
        <c:axId val="145704064"/>
      </c:barChart>
      <c:catAx>
        <c:axId val="145698176"/>
        <c:scaling>
          <c:orientation val="minMax"/>
        </c:scaling>
        <c:delete val="0"/>
        <c:axPos val="b"/>
        <c:numFmt formatCode="mmm\-yy" sourceLinked="1"/>
        <c:majorTickMark val="out"/>
        <c:minorTickMark val="none"/>
        <c:tickLblPos val="nextTo"/>
        <c:txPr>
          <a:bodyPr/>
          <a:lstStyle/>
          <a:p>
            <a:pPr>
              <a:defRPr sz="1000"/>
            </a:pPr>
            <a:endParaRPr lang="es-ES"/>
          </a:p>
        </c:txPr>
        <c:crossAx val="145704064"/>
        <c:crosses val="autoZero"/>
        <c:auto val="1"/>
        <c:lblAlgn val="ctr"/>
        <c:lblOffset val="100"/>
        <c:noMultiLvlLbl val="0"/>
      </c:catAx>
      <c:valAx>
        <c:axId val="145704064"/>
        <c:scaling>
          <c:orientation val="minMax"/>
          <c:max val="100"/>
        </c:scaling>
        <c:delete val="1"/>
        <c:axPos val="l"/>
        <c:numFmt formatCode="General" sourceLinked="1"/>
        <c:majorTickMark val="out"/>
        <c:minorTickMark val="none"/>
        <c:tickLblPos val="nextTo"/>
        <c:crossAx val="145698176"/>
        <c:crosses val="autoZero"/>
        <c:crossBetween val="between"/>
      </c:valAx>
    </c:plotArea>
    <c:legend>
      <c:legendPos val="r"/>
      <c:layout>
        <c:manualLayout>
          <c:xMode val="edge"/>
          <c:yMode val="edge"/>
          <c:x val="0.37483212924022002"/>
          <c:y val="0.20447179189154771"/>
          <c:w val="0.27021222369331005"/>
          <c:h val="0.44066907376815423"/>
        </c:manualLayout>
      </c:layout>
      <c:overlay val="0"/>
      <c:txPr>
        <a:bodyPr/>
        <a:lstStyle/>
        <a:p>
          <a:pPr>
            <a:defRPr sz="9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1"/>
              <c:layout>
                <c:manualLayout>
                  <c:x val="-2.8643974081489706E-3"/>
                  <c:y val="1.06165572021644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txPr>
              <a:bodyPr/>
              <a:lstStyle/>
              <a:p>
                <a:pPr>
                  <a:defRPr sz="1100"/>
                </a:pPr>
                <a:endParaRPr lang="es-ES"/>
              </a:p>
            </c:txPr>
            <c:showLegendKey val="0"/>
            <c:showVal val="0"/>
            <c:showCatName val="1"/>
            <c:showSerName val="0"/>
            <c:showPercent val="1"/>
            <c:showBubbleSize val="0"/>
            <c:showLeaderLines val="0"/>
          </c:dLbls>
          <c:cat>
            <c:strRef>
              <c:f>Hoja1!$A$2:$A$3</c:f>
              <c:strCache>
                <c:ptCount val="2"/>
                <c:pt idx="0">
                  <c:v>Hombres</c:v>
                </c:pt>
                <c:pt idx="1">
                  <c:v>Mujeres</c:v>
                </c:pt>
              </c:strCache>
            </c:strRef>
          </c:cat>
          <c:val>
            <c:numRef>
              <c:f>Hoja1!$B$2:$B$3</c:f>
              <c:numCache>
                <c:formatCode>General</c:formatCode>
                <c:ptCount val="2"/>
                <c:pt idx="0">
                  <c:v>414</c:v>
                </c:pt>
                <c:pt idx="1">
                  <c:v>28</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E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0"/>
              <c:delete val="1"/>
            </c:dLbl>
            <c:dLbl>
              <c:idx val="1"/>
              <c:layout>
                <c:manualLayout>
                  <c:x val="4.0040472334895619E-2"/>
                  <c:y val="2.693983522486279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dLbl>
              <c:idx val="5"/>
              <c:layout>
                <c:manualLayout>
                  <c:x val="1.496907706410034E-2"/>
                  <c:y val="-6.2172409804249193E-2"/>
                </c:manualLayout>
              </c:layout>
              <c:showLegendKey val="0"/>
              <c:showVal val="0"/>
              <c:showCatName val="1"/>
              <c:showSerName val="0"/>
              <c:showPercent val="1"/>
              <c:showBubbleSize val="0"/>
            </c:dLbl>
            <c:dLbl>
              <c:idx val="6"/>
              <c:layout>
                <c:manualLayout>
                  <c:x val="9.5484981092640434E-2"/>
                  <c:y val="-1.5516753852679202E-3"/>
                </c:manualLayout>
              </c:layout>
              <c:showLegendKey val="0"/>
              <c:showVal val="0"/>
              <c:showCatName val="1"/>
              <c:showSerName val="0"/>
              <c:showPercent val="1"/>
              <c:showBubbleSize val="0"/>
            </c:dLbl>
            <c:txPr>
              <a:bodyPr/>
              <a:lstStyle/>
              <a:p>
                <a:pPr>
                  <a:defRPr sz="1050"/>
                </a:pPr>
                <a:endParaRPr lang="es-ES"/>
              </a:p>
            </c:txPr>
            <c:showLegendKey val="0"/>
            <c:showVal val="0"/>
            <c:showCatName val="1"/>
            <c:showSerName val="0"/>
            <c:showPercent val="1"/>
            <c:showBubbleSize val="0"/>
            <c:showLeaderLines val="1"/>
          </c:dLbls>
          <c:cat>
            <c:strRef>
              <c:f>Hoja1!$A$2:$A$8</c:f>
              <c:strCache>
                <c:ptCount val="7"/>
                <c:pt idx="0">
                  <c:v>CPFI </c:v>
                </c:pt>
                <c:pt idx="1">
                  <c:v>CFNOA</c:v>
                </c:pt>
                <c:pt idx="2">
                  <c:v>CPF IV</c:v>
                </c:pt>
                <c:pt idx="3">
                  <c:v>U21</c:v>
                </c:pt>
                <c:pt idx="4">
                  <c:v>CF JOV ADULT</c:v>
                </c:pt>
                <c:pt idx="5">
                  <c:v>U30</c:v>
                </c:pt>
                <c:pt idx="6">
                  <c:v>U31</c:v>
                </c:pt>
              </c:strCache>
            </c:strRef>
          </c:cat>
          <c:val>
            <c:numRef>
              <c:f>Hoja1!$B$2:$B$8</c:f>
              <c:numCache>
                <c:formatCode>General</c:formatCode>
                <c:ptCount val="7"/>
                <c:pt idx="0">
                  <c:v>1</c:v>
                </c:pt>
                <c:pt idx="1">
                  <c:v>25</c:v>
                </c:pt>
                <c:pt idx="2">
                  <c:v>15</c:v>
                </c:pt>
                <c:pt idx="3">
                  <c:v>1</c:v>
                </c:pt>
                <c:pt idx="4">
                  <c:v>386</c:v>
                </c:pt>
                <c:pt idx="5">
                  <c:v>12</c:v>
                </c:pt>
                <c:pt idx="6">
                  <c:v>2</c:v>
                </c:pt>
              </c:numCache>
            </c:numRef>
          </c:val>
        </c:ser>
        <c:dLbls>
          <c:showLegendKey val="0"/>
          <c:showVal val="0"/>
          <c:showCatName val="0"/>
          <c:showSerName val="0"/>
          <c:showPercent val="0"/>
          <c:showBubbleSize val="0"/>
          <c:showLeaderLines val="1"/>
        </c:dLbls>
        <c:firstSliceAng val="74"/>
      </c:pieChart>
    </c:plotArea>
    <c:plotVisOnly val="1"/>
    <c:dispBlanksAs val="gap"/>
    <c:showDLblsOverMax val="0"/>
  </c:chart>
  <c:txPr>
    <a:bodyPr/>
    <a:lstStyle/>
    <a:p>
      <a:pPr>
        <a:defRPr sz="1800"/>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18154548484514"/>
          <c:y val="0.24550763128421166"/>
          <c:w val="0.47927250507519364"/>
          <c:h val="0.5699456817110411"/>
        </c:manualLayout>
      </c:layout>
      <c:pieChart>
        <c:varyColors val="1"/>
        <c:ser>
          <c:idx val="0"/>
          <c:order val="0"/>
          <c:tx>
            <c:strRef>
              <c:f>Hoja1!$B$1</c:f>
              <c:strCache>
                <c:ptCount val="1"/>
                <c:pt idx="0">
                  <c:v>Ventas</c:v>
                </c:pt>
              </c:strCache>
            </c:strRef>
          </c:tx>
          <c:explosion val="1"/>
          <c:dLbls>
            <c:dLbl>
              <c:idx val="0"/>
              <c:layout>
                <c:manualLayout>
                  <c:x val="1.6553085010756381E-2"/>
                  <c:y val="-2.7358071325408288E-2"/>
                </c:manualLayout>
              </c:layout>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0.1182444374867439"/>
                  <c:y val="7.482577010962746E-2"/>
                </c:manualLayout>
              </c:layout>
              <c:spPr/>
              <c:txPr>
                <a:bodyPr/>
                <a:lstStyle/>
                <a:p>
                  <a:pPr>
                    <a:defRPr sz="800"/>
                  </a:pPr>
                  <a:endParaRPr lang="es-ES"/>
                </a:p>
              </c:txPr>
              <c:showLegendKey val="0"/>
              <c:showVal val="0"/>
              <c:showCatName val="1"/>
              <c:showSerName val="0"/>
              <c:showPercent val="1"/>
              <c:showBubbleSize val="0"/>
            </c:dLbl>
            <c:txPr>
              <a:bodyPr/>
              <a:lstStyle/>
              <a:p>
                <a:pPr>
                  <a:defRPr sz="900"/>
                </a:pPr>
                <a:endParaRPr lang="es-ES"/>
              </a:p>
            </c:txPr>
            <c:showLegendKey val="0"/>
            <c:showVal val="0"/>
            <c:showCatName val="1"/>
            <c:showSerName val="0"/>
            <c:showPercent val="1"/>
            <c:showBubbleSize val="0"/>
            <c:showLeaderLines val="0"/>
          </c:dLbls>
          <c:cat>
            <c:strRef>
              <c:f>Hoja1!$A$2:$A$4</c:f>
              <c:strCache>
                <c:ptCount val="3"/>
                <c:pt idx="0">
                  <c:v>Nacional</c:v>
                </c:pt>
                <c:pt idx="1">
                  <c:v>Federal</c:v>
                </c:pt>
                <c:pt idx="2">
                  <c:v>Provincial</c:v>
                </c:pt>
              </c:strCache>
            </c:strRef>
          </c:cat>
          <c:val>
            <c:numRef>
              <c:f>Hoja1!$B$2:$B$4</c:f>
              <c:numCache>
                <c:formatCode>General</c:formatCode>
                <c:ptCount val="3"/>
                <c:pt idx="0">
                  <c:v>5935</c:v>
                </c:pt>
                <c:pt idx="1">
                  <c:v>3376</c:v>
                </c:pt>
                <c:pt idx="2">
                  <c:v>723</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E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Procesados/as</c:v>
                </c:pt>
              </c:strCache>
            </c:strRef>
          </c:tx>
          <c:invertIfNegative val="0"/>
          <c:dLbls>
            <c:txPr>
              <a:bodyPr/>
              <a:lstStyle/>
              <a:p>
                <a:pPr>
                  <a:defRPr sz="1200"/>
                </a:pPr>
                <a:endParaRPr lang="es-ES"/>
              </a:p>
            </c:txPr>
            <c:showLegendKey val="0"/>
            <c:showVal val="1"/>
            <c:showCatName val="0"/>
            <c:showSerName val="0"/>
            <c:showPercent val="0"/>
            <c:showBubbleSize val="0"/>
            <c:showLeaderLines val="0"/>
          </c:dLbls>
          <c:cat>
            <c:strRef>
              <c:f>Hoja1!$A$2:$A$3</c:f>
              <c:strCache>
                <c:ptCount val="2"/>
                <c:pt idx="0">
                  <c:v>Total a nov 13</c:v>
                </c:pt>
                <c:pt idx="1">
                  <c:v>Poblacion jóvenes adultos</c:v>
                </c:pt>
              </c:strCache>
            </c:strRef>
          </c:cat>
          <c:val>
            <c:numRef>
              <c:f>Hoja1!$B$2:$B$3</c:f>
              <c:numCache>
                <c:formatCode>General</c:formatCode>
                <c:ptCount val="2"/>
                <c:pt idx="0">
                  <c:v>57</c:v>
                </c:pt>
                <c:pt idx="1">
                  <c:v>77</c:v>
                </c:pt>
              </c:numCache>
            </c:numRef>
          </c:val>
        </c:ser>
        <c:ser>
          <c:idx val="1"/>
          <c:order val="1"/>
          <c:tx>
            <c:strRef>
              <c:f>Hoja1!$C$1</c:f>
              <c:strCache>
                <c:ptCount val="1"/>
                <c:pt idx="0">
                  <c:v>Condenados/as</c:v>
                </c:pt>
              </c:strCache>
            </c:strRef>
          </c:tx>
          <c:invertIfNegative val="0"/>
          <c:dLbls>
            <c:txPr>
              <a:bodyPr/>
              <a:lstStyle/>
              <a:p>
                <a:pPr>
                  <a:defRPr sz="1200"/>
                </a:pPr>
                <a:endParaRPr lang="es-ES"/>
              </a:p>
            </c:txPr>
            <c:showLegendKey val="0"/>
            <c:showVal val="1"/>
            <c:showCatName val="0"/>
            <c:showSerName val="0"/>
            <c:showPercent val="0"/>
            <c:showBubbleSize val="0"/>
            <c:showLeaderLines val="0"/>
          </c:dLbls>
          <c:cat>
            <c:strRef>
              <c:f>Hoja1!$A$2:$A$3</c:f>
              <c:strCache>
                <c:ptCount val="2"/>
                <c:pt idx="0">
                  <c:v>Total a nov 13</c:v>
                </c:pt>
                <c:pt idx="1">
                  <c:v>Poblacion jóvenes adultos</c:v>
                </c:pt>
              </c:strCache>
            </c:strRef>
          </c:cat>
          <c:val>
            <c:numRef>
              <c:f>Hoja1!$C$2:$C$3</c:f>
              <c:numCache>
                <c:formatCode>General</c:formatCode>
                <c:ptCount val="2"/>
                <c:pt idx="0">
                  <c:v>43</c:v>
                </c:pt>
                <c:pt idx="1">
                  <c:v>23</c:v>
                </c:pt>
              </c:numCache>
            </c:numRef>
          </c:val>
        </c:ser>
        <c:dLbls>
          <c:showLegendKey val="0"/>
          <c:showVal val="0"/>
          <c:showCatName val="0"/>
          <c:showSerName val="0"/>
          <c:showPercent val="0"/>
          <c:showBubbleSize val="0"/>
        </c:dLbls>
        <c:gapWidth val="150"/>
        <c:overlap val="100"/>
        <c:axId val="146361344"/>
        <c:axId val="146371328"/>
      </c:barChart>
      <c:catAx>
        <c:axId val="146361344"/>
        <c:scaling>
          <c:orientation val="minMax"/>
        </c:scaling>
        <c:delete val="0"/>
        <c:axPos val="b"/>
        <c:numFmt formatCode="mmm\-yy" sourceLinked="1"/>
        <c:majorTickMark val="out"/>
        <c:minorTickMark val="none"/>
        <c:tickLblPos val="nextTo"/>
        <c:txPr>
          <a:bodyPr/>
          <a:lstStyle/>
          <a:p>
            <a:pPr>
              <a:defRPr sz="900"/>
            </a:pPr>
            <a:endParaRPr lang="es-ES"/>
          </a:p>
        </c:txPr>
        <c:crossAx val="146371328"/>
        <c:crosses val="autoZero"/>
        <c:auto val="1"/>
        <c:lblAlgn val="ctr"/>
        <c:lblOffset val="100"/>
        <c:noMultiLvlLbl val="0"/>
      </c:catAx>
      <c:valAx>
        <c:axId val="146371328"/>
        <c:scaling>
          <c:orientation val="minMax"/>
          <c:max val="100"/>
        </c:scaling>
        <c:delete val="1"/>
        <c:axPos val="l"/>
        <c:numFmt formatCode="General" sourceLinked="1"/>
        <c:majorTickMark val="out"/>
        <c:minorTickMark val="none"/>
        <c:tickLblPos val="nextTo"/>
        <c:crossAx val="146361344"/>
        <c:crosses val="autoZero"/>
        <c:crossBetween val="between"/>
      </c:valAx>
    </c:plotArea>
    <c:legend>
      <c:legendPos val="r"/>
      <c:layout>
        <c:manualLayout>
          <c:xMode val="edge"/>
          <c:yMode val="edge"/>
          <c:x val="0.34173961968763344"/>
          <c:y val="0.22458519778909611"/>
          <c:w val="0.31658435309418942"/>
          <c:h val="0.44066907376815423"/>
        </c:manualLayout>
      </c:layout>
      <c:overlay val="0"/>
      <c:txPr>
        <a:bodyPr/>
        <a:lstStyle/>
        <a:p>
          <a:pPr>
            <a:defRPr sz="9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1"/>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E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3"/>
          <c:dPt>
            <c:idx val="1"/>
            <c:bubble3D val="0"/>
            <c:spPr>
              <a:solidFill>
                <a:srgbClr val="7030A0"/>
              </a:solidFill>
            </c:spPr>
          </c:dPt>
          <c:dLbls>
            <c:dLbl>
              <c:idx val="0"/>
              <c:layout>
                <c:manualLayout>
                  <c:x val="-7.4196301421054229E-3"/>
                  <c:y val="-4.243710158330756E-2"/>
                </c:manualLayout>
              </c:layout>
              <c:showLegendKey val="0"/>
              <c:showVal val="0"/>
              <c:showCatName val="1"/>
              <c:showSerName val="0"/>
              <c:showPercent val="1"/>
              <c:showBubbleSize val="0"/>
            </c:dLbl>
            <c:txPr>
              <a:bodyPr/>
              <a:lstStyle/>
              <a:p>
                <a:pPr>
                  <a:defRPr sz="900"/>
                </a:pPr>
                <a:endParaRPr lang="es-ES"/>
              </a:p>
            </c:txPr>
            <c:showLegendKey val="0"/>
            <c:showVal val="0"/>
            <c:showCatName val="1"/>
            <c:showSerName val="0"/>
            <c:showPercent val="1"/>
            <c:showBubbleSize val="0"/>
            <c:showLeaderLines val="0"/>
          </c:dLbls>
          <c:cat>
            <c:strRef>
              <c:f>Hoja1!$A$2:$A$3</c:f>
              <c:strCache>
                <c:ptCount val="2"/>
                <c:pt idx="0">
                  <c:v>Masculino</c:v>
                </c:pt>
                <c:pt idx="1">
                  <c:v>Femenino</c:v>
                </c:pt>
              </c:strCache>
            </c:strRef>
          </c:cat>
          <c:val>
            <c:numRef>
              <c:f>Hoja1!$B$2:$B$3</c:f>
              <c:numCache>
                <c:formatCode>General</c:formatCode>
                <c:ptCount val="2"/>
                <c:pt idx="0">
                  <c:v>9193</c:v>
                </c:pt>
                <c:pt idx="1">
                  <c:v>783</c:v>
                </c:pt>
              </c:numCache>
            </c:numRef>
          </c:val>
        </c:ser>
        <c:dLbls>
          <c:showLegendKey val="0"/>
          <c:showVal val="0"/>
          <c:showCatName val="0"/>
          <c:showSerName val="0"/>
          <c:showPercent val="0"/>
          <c:showBubbleSize val="0"/>
          <c:showLeaderLines val="0"/>
        </c:dLbls>
        <c:firstSliceAng val="99"/>
      </c:pieChart>
    </c:plotArea>
    <c:plotVisOnly val="1"/>
    <c:dispBlanksAs val="gap"/>
    <c:showDLblsOverMax val="0"/>
  </c:chart>
  <c:txPr>
    <a:bodyPr/>
    <a:lstStyle/>
    <a:p>
      <a:pPr>
        <a:defRPr sz="1800"/>
      </a:pPr>
      <a:endParaRPr lang="es-E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4"/>
          <c:dLbls>
            <c:dLbl>
              <c:idx val="0"/>
              <c:layout>
                <c:manualLayout>
                  <c:x val="1.6553085010756381E-2"/>
                  <c:y val="-2.7358071325408288E-2"/>
                </c:manualLayout>
              </c:layout>
              <c:tx>
                <c:rich>
                  <a:bodyPr/>
                  <a:lstStyle/>
                  <a:p>
                    <a:r>
                      <a:rPr lang="en-US" sz="900" dirty="0" err="1" smtClean="0"/>
                      <a:t>Jóvenes</a:t>
                    </a:r>
                    <a:r>
                      <a:rPr lang="en-US" sz="900" dirty="0" smtClean="0"/>
                      <a:t> </a:t>
                    </a:r>
                    <a:r>
                      <a:rPr lang="en-US" sz="900" dirty="0" err="1"/>
                      <a:t>adultos</a:t>
                    </a:r>
                    <a:r>
                      <a:rPr lang="en-US" sz="900" dirty="0"/>
                      <a:t> (</a:t>
                    </a:r>
                    <a:r>
                      <a:rPr lang="en-US" sz="900" dirty="0" smtClean="0"/>
                      <a:t>18-21)</a:t>
                    </a:r>
                    <a:r>
                      <a:rPr lang="en-US" sz="900" dirty="0"/>
                      <a:t>
4%</a:t>
                    </a:r>
                    <a:endParaRPr lang="en-US" dirty="0"/>
                  </a:p>
                </c:rich>
              </c:tx>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6.6135328397854784E-2"/>
                  <c:y val="6.0525557220368911E-2"/>
                </c:manualLayout>
              </c:layout>
              <c:showLegendKey val="0"/>
              <c:showVal val="0"/>
              <c:showCatName val="1"/>
              <c:showSerName val="0"/>
              <c:showPercent val="1"/>
              <c:showBubbleSize val="0"/>
            </c:dLbl>
            <c:txPr>
              <a:bodyPr/>
              <a:lstStyle/>
              <a:p>
                <a:pPr>
                  <a:defRPr sz="900"/>
                </a:pPr>
                <a:endParaRPr lang="es-ES"/>
              </a:p>
            </c:txPr>
            <c:showLegendKey val="0"/>
            <c:showVal val="0"/>
            <c:showCatName val="1"/>
            <c:showSerName val="0"/>
            <c:showPercent val="1"/>
            <c:showBubbleSize val="0"/>
            <c:showLeaderLines val="0"/>
          </c:dLbls>
          <c:cat>
            <c:strRef>
              <c:f>Hoja1!$A$2:$A$3</c:f>
              <c:strCache>
                <c:ptCount val="2"/>
                <c:pt idx="0">
                  <c:v>Jóvenes adultos (18-20)</c:v>
                </c:pt>
                <c:pt idx="1">
                  <c:v>Mayores (21 y más)</c:v>
                </c:pt>
              </c:strCache>
            </c:strRef>
          </c:cat>
          <c:val>
            <c:numRef>
              <c:f>Hoja1!$B$2:$B$3</c:f>
              <c:numCache>
                <c:formatCode>General</c:formatCode>
                <c:ptCount val="2"/>
                <c:pt idx="0">
                  <c:v>442</c:v>
                </c:pt>
                <c:pt idx="1">
                  <c:v>9534</c:v>
                </c:pt>
              </c:numCache>
            </c:numRef>
          </c:val>
        </c:ser>
        <c:dLbls>
          <c:showLegendKey val="0"/>
          <c:showVal val="0"/>
          <c:showCatName val="0"/>
          <c:showSerName val="0"/>
          <c:showPercent val="0"/>
          <c:showBubbleSize val="0"/>
          <c:showLeaderLines val="0"/>
        </c:dLbls>
        <c:firstSliceAng val="95"/>
      </c:pieChart>
    </c:plotArea>
    <c:plotVisOnly val="1"/>
    <c:dispBlanksAs val="gap"/>
    <c:showDLblsOverMax val="0"/>
  </c:chart>
  <c:txPr>
    <a:bodyPr/>
    <a:lstStyle/>
    <a:p>
      <a:pPr>
        <a:defRPr sz="1800"/>
      </a:pPr>
      <a:endParaRPr lang="es-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42031504233658"/>
          <c:y val="3.4374781402889389E-2"/>
          <c:w val="0.8388060897986116"/>
          <c:h val="0.81971850393700785"/>
        </c:manualLayout>
      </c:layout>
      <c:barChart>
        <c:barDir val="col"/>
        <c:grouping val="percentStacked"/>
        <c:varyColors val="0"/>
        <c:ser>
          <c:idx val="0"/>
          <c:order val="0"/>
          <c:tx>
            <c:strRef>
              <c:f>Hoja1!$B$1</c:f>
              <c:strCache>
                <c:ptCount val="1"/>
                <c:pt idx="0">
                  <c:v>Procesados</c:v>
                </c:pt>
              </c:strCache>
            </c:strRef>
          </c:tx>
          <c:invertIfNegative val="0"/>
          <c:dLbls>
            <c:txPr>
              <a:bodyPr/>
              <a:lstStyle/>
              <a:p>
                <a:pPr>
                  <a:defRPr sz="1400"/>
                </a:pPr>
                <a:endParaRPr lang="es-ES"/>
              </a:p>
            </c:txPr>
            <c:showLegendKey val="0"/>
            <c:showVal val="1"/>
            <c:showCatName val="0"/>
            <c:showSerName val="0"/>
            <c:showPercent val="0"/>
            <c:showBubbleSize val="0"/>
            <c:showLeaderLines val="0"/>
          </c:dLbls>
          <c:cat>
            <c:strRef>
              <c:f>Hoja1!$A$2:$A$5</c:f>
              <c:strCache>
                <c:ptCount val="4"/>
                <c:pt idx="0">
                  <c:v>Total población SPF 2013</c:v>
                </c:pt>
                <c:pt idx="1">
                  <c:v>Nacional</c:v>
                </c:pt>
                <c:pt idx="2">
                  <c:v>Federal</c:v>
                </c:pt>
                <c:pt idx="3">
                  <c:v>Provincial </c:v>
                </c:pt>
              </c:strCache>
            </c:strRef>
          </c:cat>
          <c:val>
            <c:numRef>
              <c:f>Hoja1!$B$2:$B$5</c:f>
              <c:numCache>
                <c:formatCode>General</c:formatCode>
                <c:ptCount val="4"/>
                <c:pt idx="0">
                  <c:v>57</c:v>
                </c:pt>
                <c:pt idx="1">
                  <c:v>51</c:v>
                </c:pt>
                <c:pt idx="2">
                  <c:v>73</c:v>
                </c:pt>
                <c:pt idx="3">
                  <c:v>29</c:v>
                </c:pt>
              </c:numCache>
            </c:numRef>
          </c:val>
        </c:ser>
        <c:ser>
          <c:idx val="1"/>
          <c:order val="1"/>
          <c:tx>
            <c:strRef>
              <c:f>Hoja1!$C$1</c:f>
              <c:strCache>
                <c:ptCount val="1"/>
                <c:pt idx="0">
                  <c:v>Condenados</c:v>
                </c:pt>
              </c:strCache>
            </c:strRef>
          </c:tx>
          <c:invertIfNegative val="0"/>
          <c:dLbls>
            <c:txPr>
              <a:bodyPr/>
              <a:lstStyle/>
              <a:p>
                <a:pPr>
                  <a:defRPr sz="1400"/>
                </a:pPr>
                <a:endParaRPr lang="es-ES"/>
              </a:p>
            </c:txPr>
            <c:showLegendKey val="0"/>
            <c:showVal val="1"/>
            <c:showCatName val="0"/>
            <c:showSerName val="0"/>
            <c:showPercent val="0"/>
            <c:showBubbleSize val="0"/>
            <c:showLeaderLines val="0"/>
          </c:dLbls>
          <c:cat>
            <c:strRef>
              <c:f>Hoja1!$A$2:$A$5</c:f>
              <c:strCache>
                <c:ptCount val="4"/>
                <c:pt idx="0">
                  <c:v>Total población SPF 2013</c:v>
                </c:pt>
                <c:pt idx="1">
                  <c:v>Nacional</c:v>
                </c:pt>
                <c:pt idx="2">
                  <c:v>Federal</c:v>
                </c:pt>
                <c:pt idx="3">
                  <c:v>Provincial </c:v>
                </c:pt>
              </c:strCache>
            </c:strRef>
          </c:cat>
          <c:val>
            <c:numRef>
              <c:f>Hoja1!$C$2:$C$5</c:f>
              <c:numCache>
                <c:formatCode>General</c:formatCode>
                <c:ptCount val="4"/>
                <c:pt idx="0">
                  <c:v>43</c:v>
                </c:pt>
                <c:pt idx="1">
                  <c:v>49</c:v>
                </c:pt>
                <c:pt idx="2">
                  <c:v>27</c:v>
                </c:pt>
                <c:pt idx="3">
                  <c:v>71</c:v>
                </c:pt>
              </c:numCache>
            </c:numRef>
          </c:val>
        </c:ser>
        <c:dLbls>
          <c:showLegendKey val="0"/>
          <c:showVal val="0"/>
          <c:showCatName val="0"/>
          <c:showSerName val="0"/>
          <c:showPercent val="0"/>
          <c:showBubbleSize val="0"/>
        </c:dLbls>
        <c:gapWidth val="150"/>
        <c:overlap val="100"/>
        <c:axId val="86307584"/>
        <c:axId val="86309120"/>
      </c:barChart>
      <c:catAx>
        <c:axId val="86307584"/>
        <c:scaling>
          <c:orientation val="minMax"/>
        </c:scaling>
        <c:delete val="0"/>
        <c:axPos val="b"/>
        <c:majorTickMark val="out"/>
        <c:minorTickMark val="none"/>
        <c:tickLblPos val="nextTo"/>
        <c:txPr>
          <a:bodyPr/>
          <a:lstStyle/>
          <a:p>
            <a:pPr>
              <a:defRPr sz="1000"/>
            </a:pPr>
            <a:endParaRPr lang="es-ES"/>
          </a:p>
        </c:txPr>
        <c:crossAx val="86309120"/>
        <c:crosses val="autoZero"/>
        <c:auto val="1"/>
        <c:lblAlgn val="ctr"/>
        <c:lblOffset val="100"/>
        <c:noMultiLvlLbl val="0"/>
      </c:catAx>
      <c:valAx>
        <c:axId val="86309120"/>
        <c:scaling>
          <c:orientation val="minMax"/>
        </c:scaling>
        <c:delete val="1"/>
        <c:axPos val="l"/>
        <c:numFmt formatCode="0%" sourceLinked="1"/>
        <c:majorTickMark val="out"/>
        <c:minorTickMark val="none"/>
        <c:tickLblPos val="nextTo"/>
        <c:crossAx val="86307584"/>
        <c:crosses val="autoZero"/>
        <c:crossBetween val="between"/>
      </c:valAx>
    </c:plotArea>
    <c:legend>
      <c:legendPos val="r"/>
      <c:layout>
        <c:manualLayout>
          <c:xMode val="edge"/>
          <c:yMode val="edge"/>
          <c:x val="8.1123218023918253E-3"/>
          <c:y val="0.19074681002522353"/>
          <c:w val="0.17944668635170605"/>
          <c:h val="0.39295759667730557"/>
        </c:manualLayout>
      </c:layout>
      <c:overlay val="0"/>
      <c:txPr>
        <a:bodyPr/>
        <a:lstStyle/>
        <a:p>
          <a:pPr>
            <a:defRPr sz="105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49515696021693"/>
          <c:y val="0.18616152685779647"/>
          <c:w val="0.85334585666952845"/>
          <c:h val="0.64082165473677533"/>
        </c:manualLayout>
      </c:layout>
      <c:barChart>
        <c:barDir val="col"/>
        <c:grouping val="percentStacked"/>
        <c:varyColors val="0"/>
        <c:ser>
          <c:idx val="0"/>
          <c:order val="0"/>
          <c:tx>
            <c:strRef>
              <c:f>Hoja1!$B$1</c:f>
              <c:strCache>
                <c:ptCount val="1"/>
                <c:pt idx="0">
                  <c:v>Procesados</c:v>
                </c:pt>
              </c:strCache>
            </c:strRef>
          </c:tx>
          <c:spPr>
            <a:ln>
              <a:noFill/>
            </a:ln>
          </c:spPr>
          <c:invertIfNegative val="0"/>
          <c:dLbls>
            <c:txPr>
              <a:bodyPr/>
              <a:lstStyle/>
              <a:p>
                <a:pPr>
                  <a:defRPr sz="1000">
                    <a:solidFill>
                      <a:schemeClr val="tx1">
                        <a:lumMod val="90000"/>
                        <a:lumOff val="10000"/>
                      </a:schemeClr>
                    </a:solidFill>
                  </a:defRPr>
                </a:pPr>
                <a:endParaRPr lang="es-ES"/>
              </a:p>
            </c:txPr>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Hoja1!$B$2:$B$12</c:f>
              <c:numCache>
                <c:formatCode>0</c:formatCode>
                <c:ptCount val="11"/>
                <c:pt idx="0">
                  <c:v>54.467493336423686</c:v>
                </c:pt>
                <c:pt idx="1">
                  <c:v>56.840034965034967</c:v>
                </c:pt>
                <c:pt idx="2">
                  <c:v>51.62930676629307</c:v>
                </c:pt>
                <c:pt idx="3">
                  <c:v>45.791457286432163</c:v>
                </c:pt>
                <c:pt idx="4">
                  <c:v>44.544480171489816</c:v>
                </c:pt>
                <c:pt idx="5">
                  <c:v>56.096203095423675</c:v>
                </c:pt>
                <c:pt idx="6">
                  <c:v>52.976059740830223</c:v>
                </c:pt>
                <c:pt idx="7">
                  <c:v>52.889131622064447</c:v>
                </c:pt>
                <c:pt idx="8">
                  <c:v>51.561181434599156</c:v>
                </c:pt>
                <c:pt idx="9">
                  <c:v>52.627752388865808</c:v>
                </c:pt>
                <c:pt idx="10">
                  <c:v>55</c:v>
                </c:pt>
              </c:numCache>
            </c:numRef>
          </c:val>
        </c:ser>
        <c:ser>
          <c:idx val="1"/>
          <c:order val="1"/>
          <c:tx>
            <c:strRef>
              <c:f>Hoja1!$C$1</c:f>
              <c:strCache>
                <c:ptCount val="1"/>
                <c:pt idx="0">
                  <c:v>Condenados</c:v>
                </c:pt>
              </c:strCache>
            </c:strRef>
          </c:tx>
          <c:invertIfNegative val="0"/>
          <c:dLbls>
            <c:txPr>
              <a:bodyPr/>
              <a:lstStyle/>
              <a:p>
                <a:pPr>
                  <a:defRPr sz="1000">
                    <a:solidFill>
                      <a:schemeClr val="tx1">
                        <a:lumMod val="90000"/>
                        <a:lumOff val="10000"/>
                      </a:schemeClr>
                    </a:solidFill>
                  </a:defRPr>
                </a:pPr>
                <a:endParaRPr lang="es-ES"/>
              </a:p>
            </c:txPr>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Hoja1!$C$2:$C$12</c:f>
              <c:numCache>
                <c:formatCode>0</c:formatCode>
                <c:ptCount val="11"/>
                <c:pt idx="0">
                  <c:v>45.532506663576314</c:v>
                </c:pt>
                <c:pt idx="1">
                  <c:v>43.159965034965033</c:v>
                </c:pt>
                <c:pt idx="2">
                  <c:v>48.37069323370693</c:v>
                </c:pt>
                <c:pt idx="3">
                  <c:v>54.208542713567837</c:v>
                </c:pt>
                <c:pt idx="4">
                  <c:v>55.455519828510184</c:v>
                </c:pt>
                <c:pt idx="5">
                  <c:v>43.903796904576325</c:v>
                </c:pt>
                <c:pt idx="6">
                  <c:v>47.023940259169777</c:v>
                </c:pt>
                <c:pt idx="7">
                  <c:v>47.110868377935553</c:v>
                </c:pt>
                <c:pt idx="8">
                  <c:v>48.438818565400844</c:v>
                </c:pt>
                <c:pt idx="9">
                  <c:v>47.372247611134192</c:v>
                </c:pt>
                <c:pt idx="10">
                  <c:v>45</c:v>
                </c:pt>
              </c:numCache>
            </c:numRef>
          </c:val>
        </c:ser>
        <c:dLbls>
          <c:showLegendKey val="0"/>
          <c:showVal val="0"/>
          <c:showCatName val="0"/>
          <c:showSerName val="0"/>
          <c:showPercent val="0"/>
          <c:showBubbleSize val="0"/>
        </c:dLbls>
        <c:gapWidth val="86"/>
        <c:overlap val="100"/>
        <c:axId val="88518016"/>
        <c:axId val="88523904"/>
      </c:barChart>
      <c:catAx>
        <c:axId val="88518016"/>
        <c:scaling>
          <c:orientation val="minMax"/>
        </c:scaling>
        <c:delete val="0"/>
        <c:axPos val="b"/>
        <c:numFmt formatCode="General" sourceLinked="1"/>
        <c:majorTickMark val="out"/>
        <c:minorTickMark val="none"/>
        <c:tickLblPos val="nextTo"/>
        <c:txPr>
          <a:bodyPr/>
          <a:lstStyle/>
          <a:p>
            <a:pPr>
              <a:defRPr sz="1000"/>
            </a:pPr>
            <a:endParaRPr lang="es-ES"/>
          </a:p>
        </c:txPr>
        <c:crossAx val="88523904"/>
        <c:crosses val="autoZero"/>
        <c:auto val="1"/>
        <c:lblAlgn val="ctr"/>
        <c:lblOffset val="100"/>
        <c:noMultiLvlLbl val="0"/>
      </c:catAx>
      <c:valAx>
        <c:axId val="88523904"/>
        <c:scaling>
          <c:orientation val="minMax"/>
          <c:max val="1"/>
          <c:min val="0"/>
        </c:scaling>
        <c:delete val="1"/>
        <c:axPos val="l"/>
        <c:numFmt formatCode="0%" sourceLinked="1"/>
        <c:majorTickMark val="out"/>
        <c:minorTickMark val="none"/>
        <c:tickLblPos val="nextTo"/>
        <c:crossAx val="88518016"/>
        <c:crosses val="autoZero"/>
        <c:crossBetween val="between"/>
      </c:valAx>
    </c:plotArea>
    <c:legend>
      <c:legendPos val="r"/>
      <c:layout>
        <c:manualLayout>
          <c:xMode val="edge"/>
          <c:yMode val="edge"/>
          <c:x val="9.7579307260991989E-4"/>
          <c:y val="0.26053047497522286"/>
          <c:w val="0.11933502368742623"/>
          <c:h val="0.40644375217619616"/>
        </c:manualLayout>
      </c:layout>
      <c:overlay val="0"/>
      <c:txPr>
        <a:bodyPr/>
        <a:lstStyle/>
        <a:p>
          <a:pPr>
            <a:defRPr sz="105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3.7308888755950197E-2"/>
          <c:y val="3.9329334897873235E-2"/>
          <c:w val="0.78813171399758997"/>
          <c:h val="0.96067066510212673"/>
        </c:manualLayout>
      </c:layout>
      <c:pie3DChart>
        <c:varyColors val="1"/>
        <c:ser>
          <c:idx val="0"/>
          <c:order val="0"/>
          <c:tx>
            <c:strRef>
              <c:f>Hoja1!$B$1</c:f>
              <c:strCache>
                <c:ptCount val="1"/>
                <c:pt idx="0">
                  <c:v>Columna1</c:v>
                </c:pt>
              </c:strCache>
            </c:strRef>
          </c:tx>
          <c:explosion val="25"/>
          <c:dLbls>
            <c:dLbl>
              <c:idx val="0"/>
              <c:layout>
                <c:manualLayout>
                  <c:x val="-5.7156042491005275E-2"/>
                  <c:y val="-4.9420955075032601E-2"/>
                </c:manualLayout>
              </c:layout>
              <c:tx>
                <c:rich>
                  <a:bodyPr/>
                  <a:lstStyle/>
                  <a:p>
                    <a:r>
                      <a:rPr lang="en-US" sz="1200" smtClean="0"/>
                      <a:t>27%</a:t>
                    </a:r>
                    <a:endParaRPr lang="en-US"/>
                  </a:p>
                </c:rich>
              </c:tx>
              <c:showLegendKey val="0"/>
              <c:showVal val="1"/>
              <c:showCatName val="0"/>
              <c:showSerName val="0"/>
              <c:showPercent val="0"/>
              <c:showBubbleSize val="0"/>
            </c:dLbl>
            <c:dLbl>
              <c:idx val="1"/>
              <c:layout>
                <c:manualLayout>
                  <c:x val="7.6868195200533271E-2"/>
                  <c:y val="-0.37002879459107629"/>
                </c:manualLayout>
              </c:layout>
              <c:tx>
                <c:rich>
                  <a:bodyPr/>
                  <a:lstStyle/>
                  <a:p>
                    <a:r>
                      <a:rPr lang="en-US" sz="1200" smtClean="0"/>
                      <a:t>73%</a:t>
                    </a:r>
                    <a:endParaRPr lang="en-US"/>
                  </a:p>
                </c:rich>
              </c:tx>
              <c:showLegendKey val="0"/>
              <c:showVal val="1"/>
              <c:showCatName val="0"/>
              <c:showSerName val="0"/>
              <c:showPercent val="0"/>
              <c:showBubbleSize val="0"/>
            </c:dLbl>
            <c:txPr>
              <a:bodyPr/>
              <a:lstStyle/>
              <a:p>
                <a:pPr>
                  <a:defRPr sz="1200"/>
                </a:pPr>
                <a:endParaRPr lang="es-ES"/>
              </a:p>
            </c:txPr>
            <c:showLegendKey val="0"/>
            <c:showVal val="1"/>
            <c:showCatName val="0"/>
            <c:showSerName val="0"/>
            <c:showPercent val="0"/>
            <c:showBubbleSize val="0"/>
            <c:showLeaderLines val="0"/>
          </c:dLbls>
          <c:cat>
            <c:strRef>
              <c:f>Hoja1!$A$2:$A$3</c:f>
              <c:strCache>
                <c:ptCount val="2"/>
                <c:pt idx="0">
                  <c:v>Condenados</c:v>
                </c:pt>
                <c:pt idx="1">
                  <c:v>Procesados</c:v>
                </c:pt>
              </c:strCache>
            </c:strRef>
          </c:cat>
          <c:val>
            <c:numRef>
              <c:f>Hoja1!$B$2:$B$3</c:f>
              <c:numCache>
                <c:formatCode>General</c:formatCode>
                <c:ptCount val="2"/>
                <c:pt idx="0">
                  <c:v>27</c:v>
                </c:pt>
                <c:pt idx="1">
                  <c:v>73</c:v>
                </c:pt>
              </c:numCache>
            </c:numRef>
          </c:val>
        </c:ser>
        <c:dLbls>
          <c:showLegendKey val="0"/>
          <c:showVal val="0"/>
          <c:showCatName val="0"/>
          <c:showSerName val="0"/>
          <c:showPercent val="0"/>
          <c:showBubbleSize val="0"/>
          <c:showLeaderLines val="0"/>
        </c:dLbls>
      </c:pie3DChart>
    </c:plotArea>
    <c:legend>
      <c:legendPos val="r"/>
      <c:layout>
        <c:manualLayout>
          <c:xMode val="edge"/>
          <c:yMode val="edge"/>
          <c:x val="6.2778194895907635E-2"/>
          <c:y val="0.78787778120615215"/>
          <c:w val="0.76293125550152552"/>
          <c:h val="0.1536248302391629"/>
        </c:manualLayout>
      </c:layout>
      <c:overlay val="0"/>
      <c:txPr>
        <a:bodyPr/>
        <a:lstStyle/>
        <a:p>
          <a:pPr>
            <a:defRPr sz="1200" b="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51794427213005"/>
          <c:y val="0.13768487708618735"/>
          <c:w val="0.50310484627391128"/>
          <c:h val="0.67006690717592043"/>
        </c:manualLayout>
      </c:layout>
      <c:pieChart>
        <c:varyColors val="1"/>
        <c:ser>
          <c:idx val="0"/>
          <c:order val="0"/>
          <c:tx>
            <c:strRef>
              <c:f>Hoja1!$B$1</c:f>
              <c:strCache>
                <c:ptCount val="1"/>
                <c:pt idx="0">
                  <c:v>Ventas</c:v>
                </c:pt>
              </c:strCache>
            </c:strRef>
          </c:tx>
          <c:explosion val="17"/>
          <c:dPt>
            <c:idx val="1"/>
            <c:bubble3D val="0"/>
            <c:explosion val="4"/>
          </c:dPt>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E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3F45F-9A44-4F91-8E30-CC206A91725D}" type="datetimeFigureOut">
              <a:rPr lang="es-AR" smtClean="0"/>
              <a:t>24/02/2014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0EF15-0F90-4576-8272-B7FC827A64F6}" type="slidenum">
              <a:rPr lang="es-AR" smtClean="0"/>
              <a:t>‹Nº›</a:t>
            </a:fld>
            <a:endParaRPr lang="es-AR"/>
          </a:p>
        </p:txBody>
      </p:sp>
    </p:spTree>
    <p:extLst>
      <p:ext uri="{BB962C8B-B14F-4D97-AF65-F5344CB8AC3E}">
        <p14:creationId xmlns:p14="http://schemas.microsoft.com/office/powerpoint/2010/main" val="4067424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8</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10</a:t>
            </a:fld>
            <a:endParaRPr lang="es-AR"/>
          </a:p>
        </p:txBody>
      </p:sp>
    </p:spTree>
    <p:extLst>
      <p:ext uri="{BB962C8B-B14F-4D97-AF65-F5344CB8AC3E}">
        <p14:creationId xmlns:p14="http://schemas.microsoft.com/office/powerpoint/2010/main" val="19603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endParaRPr lang="es-ES"/>
          </a:p>
        </p:txBody>
      </p:sp>
      <p:sp>
        <p:nvSpPr>
          <p:cNvPr id="9" name="Slide Number Placeholder 8"/>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endParaRPr lang="es-ES"/>
          </a:p>
        </p:txBody>
      </p:sp>
      <p:sp>
        <p:nvSpPr>
          <p:cNvPr id="5" name="Slide Number Placeholder 4"/>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endParaRPr lang="es-ES"/>
          </a:p>
        </p:txBody>
      </p:sp>
      <p:sp>
        <p:nvSpPr>
          <p:cNvPr id="4" name="Slide Number Placeholder 3"/>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24/02/2014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7 CuadroTexto"/>
          <p:cNvSpPr txBox="1"/>
          <p:nvPr userDrawn="1"/>
        </p:nvSpPr>
        <p:spPr>
          <a:xfrm>
            <a:off x="7863884" y="-6950"/>
            <a:ext cx="1265090" cy="338554"/>
          </a:xfrm>
          <a:prstGeom prst="rect">
            <a:avLst/>
          </a:prstGeom>
          <a:noFill/>
        </p:spPr>
        <p:txBody>
          <a:bodyPr wrap="none" rtlCol="0">
            <a:spAutoFit/>
          </a:bodyPr>
          <a:lstStyle/>
          <a:p>
            <a:r>
              <a:rPr lang="es-MX" sz="1600" dirty="0" smtClean="0">
                <a:solidFill>
                  <a:schemeClr val="bg1"/>
                </a:solidFill>
              </a:rPr>
              <a:t>PROCUVIN</a:t>
            </a:r>
            <a:endParaRPr lang="es-AR" sz="1600" dirty="0">
              <a:solidFill>
                <a:schemeClr val="bg1"/>
              </a:solidFill>
            </a:endParaRPr>
          </a:p>
        </p:txBody>
      </p:sp>
      <p:sp>
        <p:nvSpPr>
          <p:cNvPr id="14" name="13 CuadroTexto"/>
          <p:cNvSpPr txBox="1"/>
          <p:nvPr userDrawn="1"/>
        </p:nvSpPr>
        <p:spPr>
          <a:xfrm>
            <a:off x="395536" y="13560"/>
            <a:ext cx="1228221" cy="400110"/>
          </a:xfrm>
          <a:prstGeom prst="rect">
            <a:avLst/>
          </a:prstGeom>
          <a:noFill/>
        </p:spPr>
        <p:txBody>
          <a:bodyPr wrap="none" rtlCol="0">
            <a:spAutoFit/>
          </a:bodyPr>
          <a:lstStyle/>
          <a:p>
            <a:r>
              <a:rPr lang="es-MX" sz="1000" dirty="0" smtClean="0">
                <a:solidFill>
                  <a:schemeClr val="bg1"/>
                </a:solidFill>
              </a:rPr>
              <a:t>MINISTERIO </a:t>
            </a:r>
          </a:p>
          <a:p>
            <a:r>
              <a:rPr lang="es-MX" sz="1000" dirty="0" smtClean="0">
                <a:solidFill>
                  <a:schemeClr val="bg1"/>
                </a:solidFill>
              </a:rPr>
              <a:t>PÚBLICO FISCAL</a:t>
            </a:r>
            <a:endParaRPr lang="es-AR" sz="1000" dirty="0">
              <a:solidFill>
                <a:schemeClr val="bg1"/>
              </a:solidFill>
            </a:endParaRPr>
          </a:p>
        </p:txBody>
      </p:sp>
      <p:pic>
        <p:nvPicPr>
          <p:cNvPr id="1026" name="Picture 2" descr="Procuración General de la Nación - Buenos Aires, Argentina"/>
          <p:cNvPicPr>
            <a:picLocks noChangeAspect="1" noChangeArrowheads="1"/>
          </p:cNvPicPr>
          <p:nvPr userDrawn="1"/>
        </p:nvPicPr>
        <p:blipFill rotWithShape="1">
          <a:blip r:embed="rId13">
            <a:clrChange>
              <a:clrFrom>
                <a:srgbClr val="FFFFFF"/>
              </a:clrFrom>
              <a:clrTo>
                <a:srgbClr val="FFFFFF">
                  <a:alpha val="0"/>
                </a:srgbClr>
              </a:clrTo>
            </a:clrChange>
            <a:extLst>
              <a:ext uri="{BEBA8EAE-BF5A-486C-A8C5-ECC9F3942E4B}">
                <a14:imgProps xmlns:a14="http://schemas.microsoft.com/office/drawing/2010/main">
                  <a14:imgLayer r:embed="rId14">
                    <a14:imgEffect>
                      <a14:backgroundRemoval t="5000" b="53125" l="25000" r="75000"/>
                    </a14:imgEffect>
                  </a14:imgLayer>
                </a14:imgProps>
              </a:ext>
              <a:ext uri="{28A0092B-C50C-407E-A947-70E740481C1C}">
                <a14:useLocalDpi xmlns:a14="http://schemas.microsoft.com/office/drawing/2010/main" val="0"/>
              </a:ext>
            </a:extLst>
          </a:blip>
          <a:srcRect l="19848" r="20850" b="47214"/>
          <a:stretch/>
        </p:blipFill>
        <p:spPr bwMode="auto">
          <a:xfrm>
            <a:off x="31073" y="-27384"/>
            <a:ext cx="421615" cy="3752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Población SPF</a:t>
            </a:r>
            <a:endParaRPr lang="es-AR" dirty="0"/>
          </a:p>
        </p:txBody>
      </p:sp>
      <p:sp>
        <p:nvSpPr>
          <p:cNvPr id="3" name="2 Subtítulo"/>
          <p:cNvSpPr>
            <a:spLocks noGrp="1"/>
          </p:cNvSpPr>
          <p:nvPr>
            <p:ph type="subTitle" idx="1"/>
          </p:nvPr>
        </p:nvSpPr>
        <p:spPr>
          <a:xfrm>
            <a:off x="685800" y="3505200"/>
            <a:ext cx="7846640" cy="2372072"/>
          </a:xfrm>
        </p:spPr>
        <p:txBody>
          <a:bodyPr>
            <a:normAutofit fontScale="85000" lnSpcReduction="20000"/>
          </a:bodyPr>
          <a:lstStyle/>
          <a:p>
            <a:r>
              <a:rPr lang="es-MX" dirty="0" smtClean="0"/>
              <a:t>Sistematización de información semanal.</a:t>
            </a:r>
          </a:p>
          <a:p>
            <a:endParaRPr lang="es-MX" dirty="0" smtClean="0"/>
          </a:p>
          <a:p>
            <a:r>
              <a:rPr lang="es-MX" dirty="0" smtClean="0"/>
              <a:t>Área de Registro y Bases de datos.</a:t>
            </a:r>
          </a:p>
          <a:p>
            <a:endParaRPr lang="es-MX" dirty="0"/>
          </a:p>
          <a:p>
            <a:endParaRPr lang="es-MX" dirty="0" smtClean="0"/>
          </a:p>
          <a:p>
            <a:endParaRPr lang="es-MX" dirty="0"/>
          </a:p>
          <a:p>
            <a:pPr algn="r"/>
            <a:r>
              <a:rPr lang="es-MX" dirty="0" smtClean="0"/>
              <a:t>Noviembre 2013</a:t>
            </a:r>
            <a:endParaRPr lang="es-AR" dirty="0"/>
          </a:p>
        </p:txBody>
      </p:sp>
    </p:spTree>
    <p:extLst>
      <p:ext uri="{BB962C8B-B14F-4D97-AF65-F5344CB8AC3E}">
        <p14:creationId xmlns:p14="http://schemas.microsoft.com/office/powerpoint/2010/main" val="263179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Gráfico"/>
          <p:cNvGraphicFramePr/>
          <p:nvPr>
            <p:extLst>
              <p:ext uri="{D42A27DB-BD31-4B8C-83A1-F6EECF244321}">
                <p14:modId xmlns:p14="http://schemas.microsoft.com/office/powerpoint/2010/main" val="3861977013"/>
              </p:ext>
            </p:extLst>
          </p:nvPr>
        </p:nvGraphicFramePr>
        <p:xfrm>
          <a:off x="2585955" y="1729891"/>
          <a:ext cx="4392488" cy="32980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35 Gráfico"/>
          <p:cNvGraphicFramePr/>
          <p:nvPr>
            <p:extLst>
              <p:ext uri="{D42A27DB-BD31-4B8C-83A1-F6EECF244321}">
                <p14:modId xmlns:p14="http://schemas.microsoft.com/office/powerpoint/2010/main" val="749348604"/>
              </p:ext>
            </p:extLst>
          </p:nvPr>
        </p:nvGraphicFramePr>
        <p:xfrm>
          <a:off x="161041" y="3140968"/>
          <a:ext cx="2940093" cy="20882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38 Gráfico"/>
          <p:cNvGraphicFramePr/>
          <p:nvPr>
            <p:extLst>
              <p:ext uri="{D42A27DB-BD31-4B8C-83A1-F6EECF244321}">
                <p14:modId xmlns:p14="http://schemas.microsoft.com/office/powerpoint/2010/main" val="78114356"/>
              </p:ext>
            </p:extLst>
          </p:nvPr>
        </p:nvGraphicFramePr>
        <p:xfrm>
          <a:off x="6126582" y="3123682"/>
          <a:ext cx="2909914" cy="1944216"/>
        </p:xfrm>
        <a:graphic>
          <a:graphicData uri="http://schemas.openxmlformats.org/drawingml/2006/chart">
            <c:chart xmlns:c="http://schemas.openxmlformats.org/drawingml/2006/chart" xmlns:r="http://schemas.openxmlformats.org/officeDocument/2006/relationships" r:id="rId5"/>
          </a:graphicData>
        </a:graphic>
      </p:graphicFrame>
      <p:sp>
        <p:nvSpPr>
          <p:cNvPr id="2" name="1 Título"/>
          <p:cNvSpPr>
            <a:spLocks noGrp="1"/>
          </p:cNvSpPr>
          <p:nvPr>
            <p:ph type="title"/>
          </p:nvPr>
        </p:nvSpPr>
        <p:spPr>
          <a:xfrm>
            <a:off x="479675" y="125760"/>
            <a:ext cx="8229600" cy="1143000"/>
          </a:xfrm>
        </p:spPr>
        <p:txBody>
          <a:bodyPr>
            <a:normAutofit/>
          </a:bodyPr>
          <a:lstStyle/>
          <a:p>
            <a:r>
              <a:rPr lang="es-MX" sz="2800" dirty="0" smtClean="0"/>
              <a:t>Foco en situación procesal</a:t>
            </a:r>
            <a:endParaRPr lang="es-AR" sz="2800" dirty="0"/>
          </a:p>
        </p:txBody>
      </p:sp>
      <p:sp>
        <p:nvSpPr>
          <p:cNvPr id="10" name="9 CuadroTexto"/>
          <p:cNvSpPr txBox="1"/>
          <p:nvPr/>
        </p:nvSpPr>
        <p:spPr>
          <a:xfrm>
            <a:off x="2899035" y="3898674"/>
            <a:ext cx="772497" cy="461665"/>
          </a:xfrm>
          <a:prstGeom prst="rect">
            <a:avLst/>
          </a:prstGeom>
          <a:noFill/>
        </p:spPr>
        <p:txBody>
          <a:bodyPr wrap="square" rtlCol="0">
            <a:spAutoFit/>
          </a:bodyPr>
          <a:lstStyle/>
          <a:p>
            <a:pPr algn="ctr"/>
            <a:r>
              <a:rPr lang="es-MX" sz="800" dirty="0" smtClean="0"/>
              <a:t>Base: 4313 personas condenadas</a:t>
            </a:r>
            <a:endParaRPr lang="es-AR" sz="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9" name="18 CuadroTexto"/>
          <p:cNvSpPr txBox="1"/>
          <p:nvPr/>
        </p:nvSpPr>
        <p:spPr>
          <a:xfrm>
            <a:off x="3406338" y="2985403"/>
            <a:ext cx="1081801" cy="461665"/>
          </a:xfrm>
          <a:prstGeom prst="rect">
            <a:avLst/>
          </a:prstGeom>
          <a:noFill/>
        </p:spPr>
        <p:txBody>
          <a:bodyPr wrap="square" rtlCol="0">
            <a:spAutoFit/>
          </a:bodyPr>
          <a:lstStyle/>
          <a:p>
            <a:pPr algn="ctr"/>
            <a:r>
              <a:rPr lang="es-MX" sz="1200" dirty="0" smtClean="0"/>
              <a:t>Condenados 43%</a:t>
            </a:r>
            <a:endParaRPr lang="es-AR" sz="1200" dirty="0"/>
          </a:p>
        </p:txBody>
      </p:sp>
      <p:sp>
        <p:nvSpPr>
          <p:cNvPr id="20" name="19 CuadroTexto"/>
          <p:cNvSpPr txBox="1"/>
          <p:nvPr/>
        </p:nvSpPr>
        <p:spPr>
          <a:xfrm>
            <a:off x="4523216" y="3167727"/>
            <a:ext cx="1115860" cy="461665"/>
          </a:xfrm>
          <a:prstGeom prst="rect">
            <a:avLst/>
          </a:prstGeom>
          <a:noFill/>
        </p:spPr>
        <p:txBody>
          <a:bodyPr wrap="square" rtlCol="0">
            <a:spAutoFit/>
          </a:bodyPr>
          <a:lstStyle/>
          <a:p>
            <a:pPr algn="ctr"/>
            <a:r>
              <a:rPr lang="es-MX" sz="1200" dirty="0" smtClean="0"/>
              <a:t>Procesados 57%</a:t>
            </a:r>
            <a:endParaRPr lang="es-AR" sz="1200" dirty="0"/>
          </a:p>
        </p:txBody>
      </p:sp>
      <p:sp>
        <p:nvSpPr>
          <p:cNvPr id="22" name="21 Flecha abajo"/>
          <p:cNvSpPr/>
          <p:nvPr/>
        </p:nvSpPr>
        <p:spPr>
          <a:xfrm rot="5400000">
            <a:off x="2628585" y="2630982"/>
            <a:ext cx="540901" cy="40419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23" name="22 Tabla"/>
          <p:cNvGraphicFramePr>
            <a:graphicFrameLocks noGrp="1"/>
          </p:cNvGraphicFramePr>
          <p:nvPr>
            <p:extLst>
              <p:ext uri="{D42A27DB-BD31-4B8C-83A1-F6EECF244321}">
                <p14:modId xmlns:p14="http://schemas.microsoft.com/office/powerpoint/2010/main" val="423611292"/>
              </p:ext>
            </p:extLst>
          </p:nvPr>
        </p:nvGraphicFramePr>
        <p:xfrm>
          <a:off x="137683" y="2678012"/>
          <a:ext cx="2235579" cy="396240"/>
        </p:xfrm>
        <a:graphic>
          <a:graphicData uri="http://schemas.openxmlformats.org/drawingml/2006/table">
            <a:tbl>
              <a:tblPr firstRow="1" bandRow="1">
                <a:tableStyleId>{21E4AEA4-8DFA-4A89-87EB-49C32662AFE0}</a:tableStyleId>
              </a:tblPr>
              <a:tblGrid>
                <a:gridCol w="2235579"/>
              </a:tblGrid>
              <a:tr h="223825">
                <a:tc>
                  <a:txBody>
                    <a:bodyPr/>
                    <a:lstStyle/>
                    <a:p>
                      <a:pPr algn="ctr"/>
                      <a:r>
                        <a:rPr lang="es-MX" sz="1000" dirty="0" smtClean="0"/>
                        <a:t>Total condenados</a:t>
                      </a:r>
                      <a:r>
                        <a:rPr lang="es-MX" sz="1000" baseline="0" dirty="0" smtClean="0"/>
                        <a:t> por j</a:t>
                      </a:r>
                      <a:r>
                        <a:rPr lang="es-MX" sz="1000" dirty="0" smtClean="0"/>
                        <a:t>urisdicción de origen</a:t>
                      </a:r>
                      <a:endParaRPr lang="es-AR" sz="1000" dirty="0"/>
                    </a:p>
                  </a:txBody>
                  <a:tcPr anchor="ct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2142418299"/>
              </p:ext>
            </p:extLst>
          </p:nvPr>
        </p:nvGraphicFramePr>
        <p:xfrm>
          <a:off x="6443431" y="2678012"/>
          <a:ext cx="2119188" cy="396240"/>
        </p:xfrm>
        <a:graphic>
          <a:graphicData uri="http://schemas.openxmlformats.org/drawingml/2006/table">
            <a:tbl>
              <a:tblPr firstRow="1" bandRow="1">
                <a:tableStyleId>{5C22544A-7EE6-4342-B048-85BDC9FD1C3A}</a:tableStyleId>
              </a:tblPr>
              <a:tblGrid>
                <a:gridCol w="2119188"/>
              </a:tblGrid>
              <a:tr h="223825">
                <a:tc>
                  <a:txBody>
                    <a:bodyPr/>
                    <a:lstStyle/>
                    <a:p>
                      <a:pPr algn="ctr"/>
                      <a:r>
                        <a:rPr lang="es-MX" sz="1000" dirty="0" smtClean="0"/>
                        <a:t>Total procesados por jurisdicción de origen</a:t>
                      </a:r>
                      <a:endParaRPr lang="es-AR" sz="1000" dirty="0"/>
                    </a:p>
                  </a:txBody>
                  <a:tcPr anchor="ctr"/>
                </a:tc>
              </a:tr>
            </a:tbl>
          </a:graphicData>
        </a:graphic>
      </p:graphicFrame>
      <p:sp>
        <p:nvSpPr>
          <p:cNvPr id="25" name="24 Flecha abajo"/>
          <p:cNvSpPr/>
          <p:nvPr/>
        </p:nvSpPr>
        <p:spPr>
          <a:xfrm rot="16200000">
            <a:off x="5597819" y="2645369"/>
            <a:ext cx="612910" cy="444616"/>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s-AR"/>
          </a:p>
        </p:txBody>
      </p:sp>
      <p:sp>
        <p:nvSpPr>
          <p:cNvPr id="26" name="25 CuadroTexto"/>
          <p:cNvSpPr txBox="1"/>
          <p:nvPr/>
        </p:nvSpPr>
        <p:spPr>
          <a:xfrm>
            <a:off x="5097489" y="4129506"/>
            <a:ext cx="820874" cy="461665"/>
          </a:xfrm>
          <a:prstGeom prst="rect">
            <a:avLst/>
          </a:prstGeom>
          <a:noFill/>
        </p:spPr>
        <p:txBody>
          <a:bodyPr wrap="square" rtlCol="0">
            <a:spAutoFit/>
          </a:bodyPr>
          <a:lstStyle/>
          <a:p>
            <a:pPr algn="ctr"/>
            <a:r>
              <a:rPr lang="es-MX" sz="800" dirty="0" smtClean="0"/>
              <a:t>Base: 5722 personas procesadas</a:t>
            </a:r>
            <a:endParaRPr lang="es-AR" sz="800" dirty="0"/>
          </a:p>
        </p:txBody>
      </p:sp>
      <p:sp>
        <p:nvSpPr>
          <p:cNvPr id="32" name="31 CuadroTexto"/>
          <p:cNvSpPr txBox="1"/>
          <p:nvPr/>
        </p:nvSpPr>
        <p:spPr>
          <a:xfrm>
            <a:off x="6978443" y="4898823"/>
            <a:ext cx="1543124" cy="215444"/>
          </a:xfrm>
          <a:prstGeom prst="rect">
            <a:avLst/>
          </a:prstGeom>
          <a:noFill/>
        </p:spPr>
        <p:txBody>
          <a:bodyPr wrap="square" rtlCol="0">
            <a:spAutoFit/>
          </a:bodyPr>
          <a:lstStyle/>
          <a:p>
            <a:r>
              <a:rPr lang="es-MX" sz="800" dirty="0" smtClean="0"/>
              <a:t>Base: 5722 procesados</a:t>
            </a:r>
            <a:endParaRPr lang="es-AR" sz="800" dirty="0"/>
          </a:p>
        </p:txBody>
      </p:sp>
      <p:sp>
        <p:nvSpPr>
          <p:cNvPr id="35" name="34 CuadroTexto"/>
          <p:cNvSpPr txBox="1"/>
          <p:nvPr/>
        </p:nvSpPr>
        <p:spPr>
          <a:xfrm>
            <a:off x="1073787" y="4859438"/>
            <a:ext cx="1440160" cy="215444"/>
          </a:xfrm>
          <a:prstGeom prst="rect">
            <a:avLst/>
          </a:prstGeom>
          <a:noFill/>
        </p:spPr>
        <p:txBody>
          <a:bodyPr wrap="square" rtlCol="0">
            <a:spAutoFit/>
          </a:bodyPr>
          <a:lstStyle/>
          <a:p>
            <a:r>
              <a:rPr lang="es-MX" sz="800" dirty="0" smtClean="0"/>
              <a:t>Base: 4313 condenados</a:t>
            </a:r>
            <a:endParaRPr lang="es-AR" sz="800" dirty="0"/>
          </a:p>
        </p:txBody>
      </p:sp>
      <p:sp>
        <p:nvSpPr>
          <p:cNvPr id="43" name="42 CuadroTexto"/>
          <p:cNvSpPr txBox="1"/>
          <p:nvPr/>
        </p:nvSpPr>
        <p:spPr>
          <a:xfrm>
            <a:off x="3101134" y="1801899"/>
            <a:ext cx="2941205" cy="307777"/>
          </a:xfrm>
          <a:prstGeom prst="rect">
            <a:avLst/>
          </a:prstGeom>
          <a:noFill/>
        </p:spPr>
        <p:txBody>
          <a:bodyPr wrap="square" rtlCol="0">
            <a:spAutoFit/>
          </a:bodyPr>
          <a:lstStyle/>
          <a:p>
            <a:pPr algn="ctr"/>
            <a:r>
              <a:rPr lang="es-MX" sz="1400" dirty="0" smtClean="0"/>
              <a:t>Composición a noviembre 2013</a:t>
            </a:r>
          </a:p>
        </p:txBody>
      </p:sp>
      <p:cxnSp>
        <p:nvCxnSpPr>
          <p:cNvPr id="4" name="3 Conector recto"/>
          <p:cNvCxnSpPr/>
          <p:nvPr/>
        </p:nvCxnSpPr>
        <p:spPr>
          <a:xfrm>
            <a:off x="353707" y="4767105"/>
            <a:ext cx="8221206"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180528" y="6330806"/>
            <a:ext cx="9143999" cy="338554"/>
          </a:xfrm>
          <a:prstGeom prst="rect">
            <a:avLst/>
          </a:prstGeom>
          <a:noFill/>
        </p:spPr>
        <p:txBody>
          <a:bodyPr wrap="square" rtlCol="0">
            <a:spAutoFit/>
          </a:bodyPr>
          <a:lstStyle/>
          <a:p>
            <a:r>
              <a:rPr lang="es-MX" sz="1600" b="1" dirty="0" smtClean="0">
                <a:solidFill>
                  <a:schemeClr val="bg1"/>
                </a:solidFill>
              </a:rPr>
              <a:t>5 de cada 10 procesados en cárceles federales pertenecen a la jurisdicción nacional. </a:t>
            </a:r>
          </a:p>
        </p:txBody>
      </p:sp>
    </p:spTree>
    <p:extLst>
      <p:ext uri="{BB962C8B-B14F-4D97-AF65-F5344CB8AC3E}">
        <p14:creationId xmlns:p14="http://schemas.microsoft.com/office/powerpoint/2010/main" val="2655040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t>Foco en situación procesal</a:t>
            </a:r>
            <a:endParaRPr lang="es-AR" sz="2800" dirty="0"/>
          </a:p>
        </p:txBody>
      </p:sp>
      <p:sp>
        <p:nvSpPr>
          <p:cNvPr id="3" name="2 Marcador de contenido"/>
          <p:cNvSpPr>
            <a:spLocks noGrp="1"/>
          </p:cNvSpPr>
          <p:nvPr>
            <p:ph idx="1"/>
          </p:nvPr>
        </p:nvSpPr>
        <p:spPr>
          <a:xfrm>
            <a:off x="457200" y="1720552"/>
            <a:ext cx="7859216" cy="4876800"/>
          </a:xfrm>
        </p:spPr>
        <p:txBody>
          <a:bodyPr>
            <a:normAutofit/>
          </a:bodyPr>
          <a:lstStyle/>
          <a:p>
            <a:pPr algn="just"/>
            <a:r>
              <a:rPr lang="es-AR" sz="2000" dirty="0" smtClean="0"/>
              <a:t>Desde una perspectiva </a:t>
            </a:r>
            <a:r>
              <a:rPr lang="es-AR" sz="2000" dirty="0"/>
              <a:t>de </a:t>
            </a:r>
            <a:r>
              <a:rPr lang="es-AR" sz="2000" dirty="0" smtClean="0"/>
              <a:t>derechos humanos, existen dos elementos estructurales que convergen en el agravamiento de la política criminal de encarcelamiento.</a:t>
            </a:r>
          </a:p>
          <a:p>
            <a:pPr algn="just"/>
            <a:endParaRPr lang="es-AR" sz="2000" dirty="0"/>
          </a:p>
          <a:p>
            <a:pPr algn="just"/>
            <a:r>
              <a:rPr lang="es-AR" sz="2000" dirty="0" smtClean="0"/>
              <a:t>Por un lado, el uso extendido de la </a:t>
            </a:r>
            <a:r>
              <a:rPr lang="es-AR" sz="2000" b="1" dirty="0" smtClean="0"/>
              <a:t>prisión preventiva </a:t>
            </a:r>
            <a:r>
              <a:rPr lang="es-AR" sz="2000" dirty="0" smtClean="0"/>
              <a:t>y por otro la modalidad de </a:t>
            </a:r>
            <a:r>
              <a:rPr lang="es-AR" sz="2000" b="1" dirty="0" smtClean="0"/>
              <a:t>confinamiento territorial</a:t>
            </a:r>
            <a:r>
              <a:rPr lang="es-AR" sz="2000" dirty="0" smtClean="0"/>
              <a:t> en unidades penales ubicadas a más de mil kilómetros de la jurisdicción de residencia del detenido/a y de los órganos jurisdiccionales de la causa penal.</a:t>
            </a:r>
          </a:p>
          <a:p>
            <a:pPr algn="just"/>
            <a:endParaRPr lang="es-AR" sz="2000" dirty="0"/>
          </a:p>
          <a:p>
            <a:pPr algn="just"/>
            <a:r>
              <a:rPr lang="es-AR" sz="2000" dirty="0" smtClean="0"/>
              <a:t>Ambos elementos coadyuvan a un </a:t>
            </a:r>
            <a:r>
              <a:rPr lang="es-AR" sz="2000" b="1" dirty="0" smtClean="0"/>
              <a:t>déficit estructural de acceso genuino a la justicia</a:t>
            </a:r>
            <a:r>
              <a:rPr lang="es-AR" sz="2000" dirty="0" smtClean="0"/>
              <a:t> para los/as detenidos/as, sosteniéndose la ausencia de políticas penales integrales -judiciales y penitenciarias- que lleva décadas sin poder revertir tal orientación.</a:t>
            </a:r>
            <a:endParaRPr lang="es-AR" sz="2000" dirty="0"/>
          </a:p>
        </p:txBody>
      </p:sp>
    </p:spTree>
    <p:extLst>
      <p:ext uri="{BB962C8B-B14F-4D97-AF65-F5344CB8AC3E}">
        <p14:creationId xmlns:p14="http://schemas.microsoft.com/office/powerpoint/2010/main" val="1950538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112 Grupo"/>
          <p:cNvGrpSpPr/>
          <p:nvPr/>
        </p:nvGrpSpPr>
        <p:grpSpPr>
          <a:xfrm>
            <a:off x="2989867" y="785970"/>
            <a:ext cx="5470565" cy="5330671"/>
            <a:chOff x="2696141" y="560188"/>
            <a:chExt cx="5470565" cy="5330671"/>
          </a:xfrm>
        </p:grpSpPr>
        <p:pic>
          <p:nvPicPr>
            <p:cNvPr id="1026" name="Picture 2" descr="http://www.aefip.org/Fotos/Seccionales/mapa_argenti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1872" y="804509"/>
              <a:ext cx="2571750" cy="5086350"/>
            </a:xfrm>
            <a:prstGeom prst="rect">
              <a:avLst/>
            </a:prstGeom>
            <a:noFill/>
            <a:extLst>
              <a:ext uri="{909E8E84-426E-40DD-AFC4-6F175D3DCCD1}">
                <a14:hiddenFill xmlns:a14="http://schemas.microsoft.com/office/drawing/2010/main">
                  <a:solidFill>
                    <a:srgbClr val="FFFFFF"/>
                  </a:solidFill>
                </a14:hiddenFill>
              </a:ext>
            </a:extLst>
          </p:spPr>
        </p:pic>
        <p:sp>
          <p:nvSpPr>
            <p:cNvPr id="43" name="42 Rectángulo"/>
            <p:cNvSpPr/>
            <p:nvPr/>
          </p:nvSpPr>
          <p:spPr>
            <a:xfrm>
              <a:off x="6428236" y="2060848"/>
              <a:ext cx="1312116" cy="33574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a:t>
              </a:r>
              <a:r>
                <a:rPr lang="es-MX" sz="600" dirty="0" err="1" smtClean="0">
                  <a:solidFill>
                    <a:schemeClr val="tx1">
                      <a:lumMod val="90000"/>
                      <a:lumOff val="10000"/>
                    </a:schemeClr>
                  </a:solidFill>
                </a:rPr>
                <a:t>Sta</a:t>
              </a:r>
              <a:r>
                <a:rPr lang="es-MX" sz="600" dirty="0" smtClean="0">
                  <a:solidFill>
                    <a:schemeClr val="tx1">
                      <a:lumMod val="90000"/>
                      <a:lumOff val="10000"/>
                    </a:schemeClr>
                  </a:solidFill>
                </a:rPr>
                <a:t> Rosa:</a:t>
              </a:r>
            </a:p>
            <a:p>
              <a:pPr algn="ctr"/>
              <a:r>
                <a:rPr lang="es-MX" sz="600" dirty="0" smtClean="0">
                  <a:solidFill>
                    <a:schemeClr val="tx1">
                      <a:lumMod val="90000"/>
                      <a:lumOff val="10000"/>
                    </a:schemeClr>
                  </a:solidFill>
                </a:rPr>
                <a:t>Colonia Penal U.4</a:t>
              </a:r>
            </a:p>
            <a:p>
              <a:pPr algn="ctr"/>
              <a:r>
                <a:rPr lang="es-MX" sz="600" dirty="0" smtClean="0">
                  <a:solidFill>
                    <a:schemeClr val="tx1">
                      <a:lumMod val="90000"/>
                      <a:lumOff val="10000"/>
                    </a:schemeClr>
                  </a:solidFill>
                </a:rPr>
                <a:t>Correccional mujeres U.13</a:t>
              </a:r>
              <a:endParaRPr lang="es-AR" sz="600" dirty="0">
                <a:solidFill>
                  <a:schemeClr val="tx1">
                    <a:lumMod val="90000"/>
                    <a:lumOff val="10000"/>
                  </a:schemeClr>
                </a:solidFill>
              </a:endParaRPr>
            </a:p>
          </p:txBody>
        </p:sp>
        <p:sp>
          <p:nvSpPr>
            <p:cNvPr id="44" name="43 Rectángulo"/>
            <p:cNvSpPr/>
            <p:nvPr/>
          </p:nvSpPr>
          <p:spPr>
            <a:xfrm>
              <a:off x="3498306" y="3711865"/>
              <a:ext cx="921920" cy="218351"/>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Roca:</a:t>
              </a:r>
            </a:p>
            <a:p>
              <a:pPr algn="ctr"/>
              <a:r>
                <a:rPr lang="es-MX" sz="600" dirty="0" smtClean="0"/>
                <a:t>Colonia penal U.5</a:t>
              </a:r>
              <a:endParaRPr lang="es-AR" sz="600" dirty="0"/>
            </a:p>
          </p:txBody>
        </p:sp>
        <p:sp>
          <p:nvSpPr>
            <p:cNvPr id="45" name="44 Rectángulo"/>
            <p:cNvSpPr/>
            <p:nvPr/>
          </p:nvSpPr>
          <p:spPr>
            <a:xfrm>
              <a:off x="5408690" y="4314786"/>
              <a:ext cx="694382"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 </a:t>
              </a:r>
              <a:r>
                <a:rPr lang="es-MX" sz="700" dirty="0"/>
                <a:t>U6</a:t>
              </a:r>
              <a:endParaRPr lang="es-AR" sz="700" dirty="0"/>
            </a:p>
          </p:txBody>
        </p:sp>
        <p:sp>
          <p:nvSpPr>
            <p:cNvPr id="46" name="45 Rectángulo"/>
            <p:cNvSpPr/>
            <p:nvPr/>
          </p:nvSpPr>
          <p:spPr>
            <a:xfrm>
              <a:off x="5699773" y="560188"/>
              <a:ext cx="1060182" cy="221105"/>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p>
            <a:p>
              <a:pPr algn="ctr"/>
              <a:r>
                <a:rPr lang="es-MX" sz="600" dirty="0" smtClean="0"/>
                <a:t>Prisión regional U.7</a:t>
              </a:r>
              <a:endParaRPr lang="es-AR" sz="600" dirty="0"/>
            </a:p>
          </p:txBody>
        </p:sp>
        <p:sp>
          <p:nvSpPr>
            <p:cNvPr id="47" name="46 Rectángulo"/>
            <p:cNvSpPr/>
            <p:nvPr/>
          </p:nvSpPr>
          <p:spPr>
            <a:xfrm>
              <a:off x="4239200" y="930211"/>
              <a:ext cx="535596" cy="218351"/>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p>
            <a:p>
              <a:pPr algn="ctr"/>
              <a:r>
                <a:rPr lang="es-MX" sz="600" dirty="0" smtClean="0"/>
                <a:t>U.22</a:t>
              </a:r>
              <a:endParaRPr lang="es-AR" sz="600" dirty="0"/>
            </a:p>
          </p:txBody>
        </p:sp>
        <p:sp>
          <p:nvSpPr>
            <p:cNvPr id="48" name="47 Rectángulo"/>
            <p:cNvSpPr/>
            <p:nvPr/>
          </p:nvSpPr>
          <p:spPr>
            <a:xfrm>
              <a:off x="3697729" y="3291450"/>
              <a:ext cx="740255" cy="218351"/>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-Neuquén: U.9</a:t>
              </a:r>
              <a:endParaRPr lang="es-AR" sz="600" dirty="0">
                <a:solidFill>
                  <a:schemeClr val="tx1">
                    <a:lumMod val="90000"/>
                    <a:lumOff val="10000"/>
                  </a:schemeClr>
                </a:solidFill>
              </a:endParaRPr>
            </a:p>
          </p:txBody>
        </p:sp>
        <p:sp>
          <p:nvSpPr>
            <p:cNvPr id="49" name="48 Rectángulo"/>
            <p:cNvSpPr/>
            <p:nvPr/>
          </p:nvSpPr>
          <p:spPr>
            <a:xfrm>
              <a:off x="6555824" y="1171419"/>
              <a:ext cx="535596" cy="218351"/>
            </a:xfrm>
            <a:prstGeom prst="rect">
              <a:avLst/>
            </a:prstGeom>
            <a:solidFill>
              <a:srgbClr val="FFFF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Formosa: U.10</a:t>
              </a:r>
              <a:endParaRPr lang="es-AR" sz="600" dirty="0">
                <a:solidFill>
                  <a:schemeClr val="tx1">
                    <a:lumMod val="90000"/>
                    <a:lumOff val="10000"/>
                  </a:schemeClr>
                </a:solidFill>
              </a:endParaRPr>
            </a:p>
          </p:txBody>
        </p:sp>
        <p:sp>
          <p:nvSpPr>
            <p:cNvPr id="50" name="49 Rectángulo"/>
            <p:cNvSpPr/>
            <p:nvPr/>
          </p:nvSpPr>
          <p:spPr>
            <a:xfrm>
              <a:off x="6066761" y="826128"/>
              <a:ext cx="880862" cy="218351"/>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p>
            <a:p>
              <a:pPr algn="ctr"/>
              <a:r>
                <a:rPr lang="es-MX" sz="600" dirty="0" smtClean="0"/>
                <a:t>Colonia penal  U.11</a:t>
              </a:r>
              <a:endParaRPr lang="es-AR" sz="600" dirty="0"/>
            </a:p>
          </p:txBody>
        </p:sp>
        <p:sp>
          <p:nvSpPr>
            <p:cNvPr id="51" name="50 Rectángulo"/>
            <p:cNvSpPr/>
            <p:nvPr/>
          </p:nvSpPr>
          <p:spPr>
            <a:xfrm>
              <a:off x="5364088" y="3969736"/>
              <a:ext cx="985991" cy="266896"/>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MX" sz="600" dirty="0"/>
            </a:p>
            <a:p>
              <a:pPr algn="ctr"/>
              <a:r>
                <a:rPr lang="es-MX" sz="600" dirty="0" smtClean="0"/>
                <a:t>Colonia </a:t>
              </a:r>
              <a:r>
                <a:rPr lang="es-MX" sz="600" dirty="0"/>
                <a:t>penal  </a:t>
              </a:r>
              <a:r>
                <a:rPr lang="es-MX" sz="600" dirty="0" smtClean="0"/>
                <a:t>U.12</a:t>
              </a:r>
              <a:endParaRPr lang="es-MX" sz="600" dirty="0"/>
            </a:p>
          </p:txBody>
        </p:sp>
        <p:sp>
          <p:nvSpPr>
            <p:cNvPr id="53" name="52 Rectángulo"/>
            <p:cNvSpPr/>
            <p:nvPr/>
          </p:nvSpPr>
          <p:spPr>
            <a:xfrm>
              <a:off x="3659186" y="4155082"/>
              <a:ext cx="754857"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a:t>
              </a:r>
              <a:r>
                <a:rPr lang="es-MX" sz="700" dirty="0" err="1" smtClean="0"/>
                <a:t>Esquel</a:t>
              </a:r>
              <a:r>
                <a:rPr lang="es-MX" sz="700" dirty="0" smtClean="0"/>
                <a:t>: U14</a:t>
              </a:r>
              <a:endParaRPr lang="es-AR" sz="700" dirty="0"/>
            </a:p>
          </p:txBody>
        </p:sp>
        <p:sp>
          <p:nvSpPr>
            <p:cNvPr id="54" name="53 Rectángulo"/>
            <p:cNvSpPr/>
            <p:nvPr/>
          </p:nvSpPr>
          <p:spPr>
            <a:xfrm>
              <a:off x="5390032" y="4880939"/>
              <a:ext cx="989404" cy="218351"/>
            </a:xfrm>
            <a:prstGeom prst="rect">
              <a:avLst/>
            </a:prstGeom>
            <a:solidFill>
              <a:srgbClr val="C86E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 U15</a:t>
              </a:r>
              <a:endParaRPr lang="es-AR" sz="700" dirty="0"/>
            </a:p>
          </p:txBody>
        </p:sp>
        <p:sp>
          <p:nvSpPr>
            <p:cNvPr id="55" name="54 Rectángulo"/>
            <p:cNvSpPr/>
            <p:nvPr/>
          </p:nvSpPr>
          <p:spPr>
            <a:xfrm>
              <a:off x="2707561" y="1240496"/>
              <a:ext cx="1329053" cy="488575"/>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p>
            <a:p>
              <a:pPr algn="ctr"/>
              <a:r>
                <a:rPr lang="es-MX" sz="600" dirty="0" smtClean="0"/>
                <a:t>CF NOA III (hombres y mujeres) </a:t>
              </a:r>
            </a:p>
            <a:p>
              <a:pPr algn="ctr"/>
              <a:r>
                <a:rPr lang="es-MX" sz="600" dirty="0" smtClean="0"/>
                <a:t>Instituto penitenciario U16</a:t>
              </a:r>
            </a:p>
            <a:p>
              <a:pPr algn="ctr"/>
              <a:r>
                <a:rPr lang="es-MX" sz="600" dirty="0" smtClean="0"/>
                <a:t>Cárcel Federal U23</a:t>
              </a:r>
              <a:endParaRPr lang="es-AR" sz="600" dirty="0"/>
            </a:p>
          </p:txBody>
        </p:sp>
        <p:sp>
          <p:nvSpPr>
            <p:cNvPr id="56" name="55 Rectángulo"/>
            <p:cNvSpPr/>
            <p:nvPr/>
          </p:nvSpPr>
          <p:spPr>
            <a:xfrm>
              <a:off x="6898843" y="1530747"/>
              <a:ext cx="760389" cy="209314"/>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 Candelaria U.17</a:t>
              </a:r>
              <a:endParaRPr lang="es-AR" sz="600" dirty="0"/>
            </a:p>
          </p:txBody>
        </p:sp>
        <p:sp>
          <p:nvSpPr>
            <p:cNvPr id="59" name="58 Rectángulo"/>
            <p:cNvSpPr/>
            <p:nvPr/>
          </p:nvSpPr>
          <p:spPr>
            <a:xfrm>
              <a:off x="6617758" y="2790778"/>
              <a:ext cx="1548948" cy="503987"/>
            </a:xfrm>
            <a:prstGeom prst="rect">
              <a:avLst/>
            </a:prstGeom>
            <a:solidFill>
              <a:srgbClr val="FF99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p>
            <a:p>
              <a:pPr algn="ctr"/>
              <a:r>
                <a:rPr lang="es-MX" sz="600" dirty="0" smtClean="0"/>
                <a:t>CPFCABA</a:t>
              </a:r>
            </a:p>
            <a:p>
              <a:pPr algn="ctr"/>
              <a:r>
                <a:rPr lang="es-MX" sz="600" dirty="0"/>
                <a:t>Pre </a:t>
              </a:r>
              <a:r>
                <a:rPr lang="es-MX" sz="600" dirty="0" smtClean="0"/>
                <a:t>egreso U18</a:t>
              </a:r>
            </a:p>
            <a:p>
              <a:pPr algn="ctr"/>
              <a:r>
                <a:rPr lang="es-MX" sz="600" dirty="0" smtClean="0"/>
                <a:t>Enfermedades infecciosas U.21</a:t>
              </a:r>
            </a:p>
            <a:p>
              <a:pPr algn="ctr"/>
              <a:r>
                <a:rPr lang="es-MX" sz="600" dirty="0" smtClean="0"/>
                <a:t>Unidad de tránsito U.28</a:t>
              </a:r>
              <a:endParaRPr lang="es-AR" sz="600" dirty="0"/>
            </a:p>
          </p:txBody>
        </p:sp>
        <p:sp>
          <p:nvSpPr>
            <p:cNvPr id="63" name="62 Rectángulo"/>
            <p:cNvSpPr/>
            <p:nvPr/>
          </p:nvSpPr>
          <p:spPr>
            <a:xfrm>
              <a:off x="6127678" y="2490408"/>
              <a:ext cx="1264554" cy="21835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-Gral</a:t>
              </a:r>
              <a:r>
                <a:rPr lang="es-MX" sz="600" dirty="0">
                  <a:solidFill>
                    <a:schemeClr val="tx1">
                      <a:lumMod val="90000"/>
                      <a:lumOff val="10000"/>
                    </a:schemeClr>
                  </a:solidFill>
                </a:rPr>
                <a:t>. Pico </a:t>
              </a:r>
              <a:r>
                <a:rPr lang="es-MX" sz="600" dirty="0" smtClean="0">
                  <a:solidFill>
                    <a:schemeClr val="tx1">
                      <a:lumMod val="90000"/>
                      <a:lumOff val="10000"/>
                    </a:schemeClr>
                  </a:solidFill>
                </a:rPr>
                <a:t>:</a:t>
              </a:r>
            </a:p>
            <a:p>
              <a:pPr algn="ctr"/>
              <a:r>
                <a:rPr lang="es-MX" sz="600" dirty="0" smtClean="0">
                  <a:solidFill>
                    <a:schemeClr val="tx1">
                      <a:lumMod val="90000"/>
                      <a:lumOff val="10000"/>
                    </a:schemeClr>
                  </a:solidFill>
                </a:rPr>
                <a:t>Correccional </a:t>
              </a:r>
              <a:r>
                <a:rPr lang="es-MX" sz="600" dirty="0">
                  <a:solidFill>
                    <a:schemeClr val="tx1">
                      <a:lumMod val="90000"/>
                      <a:lumOff val="10000"/>
                    </a:schemeClr>
                  </a:solidFill>
                </a:rPr>
                <a:t>abierto U.25</a:t>
              </a:r>
              <a:endParaRPr lang="es-AR" sz="600" dirty="0">
                <a:solidFill>
                  <a:schemeClr val="tx1">
                    <a:lumMod val="90000"/>
                    <a:lumOff val="10000"/>
                  </a:schemeClr>
                </a:solidFill>
              </a:endParaRPr>
            </a:p>
          </p:txBody>
        </p:sp>
        <p:sp>
          <p:nvSpPr>
            <p:cNvPr id="65" name="64 Rectángulo"/>
            <p:cNvSpPr/>
            <p:nvPr/>
          </p:nvSpPr>
          <p:spPr>
            <a:xfrm>
              <a:off x="6562716" y="3497908"/>
              <a:ext cx="920633" cy="474225"/>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-Ezeiza:</a:t>
              </a:r>
            </a:p>
            <a:p>
              <a:pPr algn="ctr"/>
              <a:r>
                <a:rPr lang="es-MX" sz="600" dirty="0" smtClean="0">
                  <a:solidFill>
                    <a:schemeClr val="tx1">
                      <a:lumMod val="90000"/>
                      <a:lumOff val="10000"/>
                    </a:schemeClr>
                  </a:solidFill>
                </a:rPr>
                <a:t>CPF I y IV</a:t>
              </a:r>
            </a:p>
            <a:p>
              <a:pPr algn="ctr"/>
              <a:r>
                <a:rPr lang="es-MX" sz="600" dirty="0" smtClean="0">
                  <a:solidFill>
                    <a:schemeClr val="tx1">
                      <a:lumMod val="90000"/>
                      <a:lumOff val="10000"/>
                    </a:schemeClr>
                  </a:solidFill>
                </a:rPr>
                <a:t>Colonia Penal  U.19</a:t>
              </a:r>
            </a:p>
            <a:p>
              <a:pPr algn="ctr"/>
              <a:r>
                <a:rPr lang="es-MX" sz="600" dirty="0" smtClean="0">
                  <a:solidFill>
                    <a:schemeClr val="tx1">
                      <a:lumMod val="90000"/>
                      <a:lumOff val="10000"/>
                    </a:schemeClr>
                  </a:solidFill>
                </a:rPr>
                <a:t>CF Mujeres U.31</a:t>
              </a:r>
              <a:endParaRPr lang="es-AR" sz="600" dirty="0">
                <a:solidFill>
                  <a:schemeClr val="tx1">
                    <a:lumMod val="90000"/>
                    <a:lumOff val="10000"/>
                  </a:schemeClr>
                </a:solidFill>
              </a:endParaRPr>
            </a:p>
          </p:txBody>
        </p:sp>
        <p:sp>
          <p:nvSpPr>
            <p:cNvPr id="66" name="65 Rectángulo"/>
            <p:cNvSpPr/>
            <p:nvPr/>
          </p:nvSpPr>
          <p:spPr>
            <a:xfrm>
              <a:off x="3356296" y="1951672"/>
              <a:ext cx="1150702" cy="21835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p>
            <a:p>
              <a:pPr algn="ctr"/>
              <a:r>
                <a:rPr lang="es-MX" sz="600" dirty="0" smtClean="0"/>
                <a:t>Instituto penal federal U.10</a:t>
              </a:r>
              <a:endParaRPr lang="es-AR" sz="600" dirty="0"/>
            </a:p>
          </p:txBody>
        </p:sp>
        <p:sp>
          <p:nvSpPr>
            <p:cNvPr id="68" name="67 Rectángulo"/>
            <p:cNvSpPr/>
            <p:nvPr/>
          </p:nvSpPr>
          <p:spPr>
            <a:xfrm>
              <a:off x="5652120" y="3546713"/>
              <a:ext cx="682055" cy="351544"/>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a:solidFill>
                    <a:schemeClr val="tx1">
                      <a:lumMod val="90000"/>
                      <a:lumOff val="10000"/>
                    </a:schemeClr>
                  </a:solidFill>
                </a:rPr>
                <a:t>-Marcos </a:t>
              </a:r>
              <a:r>
                <a:rPr lang="es-MX" sz="600" dirty="0" smtClean="0">
                  <a:solidFill>
                    <a:schemeClr val="tx1">
                      <a:lumMod val="90000"/>
                      <a:lumOff val="10000"/>
                    </a:schemeClr>
                  </a:solidFill>
                </a:rPr>
                <a:t>Paz:</a:t>
              </a:r>
              <a:endParaRPr lang="es-MX" sz="600" dirty="0">
                <a:solidFill>
                  <a:schemeClr val="tx1">
                    <a:lumMod val="90000"/>
                    <a:lumOff val="10000"/>
                  </a:schemeClr>
                </a:solidFill>
              </a:endParaRPr>
            </a:p>
            <a:p>
              <a:pPr algn="ctr"/>
              <a:r>
                <a:rPr lang="es-MX" sz="600" dirty="0" smtClean="0">
                  <a:solidFill>
                    <a:schemeClr val="tx1">
                      <a:lumMod val="90000"/>
                      <a:lumOff val="10000"/>
                    </a:schemeClr>
                  </a:solidFill>
                </a:rPr>
                <a:t>CPF </a:t>
              </a:r>
              <a:r>
                <a:rPr lang="es-MX" sz="600" dirty="0">
                  <a:solidFill>
                    <a:schemeClr val="tx1">
                      <a:lumMod val="90000"/>
                      <a:lumOff val="10000"/>
                    </a:schemeClr>
                  </a:solidFill>
                </a:rPr>
                <a:t>II</a:t>
              </a:r>
            </a:p>
            <a:p>
              <a:pPr algn="ctr"/>
              <a:r>
                <a:rPr lang="es-MX" sz="600" dirty="0">
                  <a:solidFill>
                    <a:schemeClr val="tx1">
                      <a:lumMod val="90000"/>
                      <a:lumOff val="10000"/>
                    </a:schemeClr>
                  </a:solidFill>
                </a:rPr>
                <a:t>CF </a:t>
              </a:r>
              <a:r>
                <a:rPr lang="es-MX" sz="600" dirty="0" err="1" smtClean="0">
                  <a:solidFill>
                    <a:schemeClr val="tx1">
                      <a:lumMod val="90000"/>
                      <a:lumOff val="10000"/>
                    </a:schemeClr>
                  </a:solidFill>
                </a:rPr>
                <a:t>Jov</a:t>
              </a:r>
              <a:r>
                <a:rPr lang="es-MX" sz="600" dirty="0" smtClean="0">
                  <a:solidFill>
                    <a:schemeClr val="tx1">
                      <a:lumMod val="90000"/>
                      <a:lumOff val="10000"/>
                    </a:schemeClr>
                  </a:solidFill>
                </a:rPr>
                <a:t>. </a:t>
              </a:r>
              <a:r>
                <a:rPr lang="es-MX" sz="600" dirty="0">
                  <a:solidFill>
                    <a:schemeClr val="tx1">
                      <a:lumMod val="90000"/>
                      <a:lumOff val="10000"/>
                    </a:schemeClr>
                  </a:solidFill>
                </a:rPr>
                <a:t>Ad</a:t>
              </a:r>
              <a:endParaRPr lang="es-AR" sz="600" dirty="0">
                <a:solidFill>
                  <a:schemeClr val="tx1">
                    <a:lumMod val="90000"/>
                    <a:lumOff val="10000"/>
                  </a:schemeClr>
                </a:solidFill>
              </a:endParaRPr>
            </a:p>
          </p:txBody>
        </p:sp>
        <p:cxnSp>
          <p:nvCxnSpPr>
            <p:cNvPr id="69" name="68 Conector recto"/>
            <p:cNvCxnSpPr>
              <a:endCxn id="43" idx="1"/>
            </p:cNvCxnSpPr>
            <p:nvPr/>
          </p:nvCxnSpPr>
          <p:spPr>
            <a:xfrm flipV="1">
              <a:off x="5292080" y="2228719"/>
              <a:ext cx="1136156" cy="725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Conector recto"/>
            <p:cNvCxnSpPr/>
            <p:nvPr/>
          </p:nvCxnSpPr>
          <p:spPr>
            <a:xfrm>
              <a:off x="6156176" y="2942351"/>
              <a:ext cx="446520" cy="99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Conector recto"/>
            <p:cNvCxnSpPr>
              <a:endCxn id="49" idx="1"/>
            </p:cNvCxnSpPr>
            <p:nvPr/>
          </p:nvCxnSpPr>
          <p:spPr>
            <a:xfrm flipV="1">
              <a:off x="6066761" y="1280595"/>
              <a:ext cx="489063" cy="204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79 Conector recto"/>
            <p:cNvCxnSpPr>
              <a:endCxn id="65" idx="1"/>
            </p:cNvCxnSpPr>
            <p:nvPr/>
          </p:nvCxnSpPr>
          <p:spPr>
            <a:xfrm>
              <a:off x="5995560" y="3144138"/>
              <a:ext cx="567156" cy="590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a:off x="5965249" y="3212976"/>
              <a:ext cx="27332" cy="317123"/>
            </a:xfrm>
            <a:prstGeom prst="line">
              <a:avLst/>
            </a:prstGeom>
          </p:spPr>
          <p:style>
            <a:lnRef idx="1">
              <a:schemeClr val="accent1"/>
            </a:lnRef>
            <a:fillRef idx="0">
              <a:schemeClr val="accent1"/>
            </a:fillRef>
            <a:effectRef idx="0">
              <a:schemeClr val="accent1"/>
            </a:effectRef>
            <a:fontRef idx="minor">
              <a:schemeClr val="tx1"/>
            </a:fontRef>
          </p:style>
        </p:cxnSp>
        <p:pic>
          <p:nvPicPr>
            <p:cNvPr id="1032"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62112" y="2256377"/>
              <a:ext cx="97121" cy="199335"/>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355199" y="380572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05" name="104 Conector recto"/>
            <p:cNvCxnSpPr>
              <a:endCxn id="63" idx="1"/>
            </p:cNvCxnSpPr>
            <p:nvPr/>
          </p:nvCxnSpPr>
          <p:spPr>
            <a:xfrm flipV="1">
              <a:off x="5187912" y="2599584"/>
              <a:ext cx="939766" cy="535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106 Conector recto"/>
            <p:cNvCxnSpPr>
              <a:endCxn id="44" idx="3"/>
            </p:cNvCxnSpPr>
            <p:nvPr/>
          </p:nvCxnSpPr>
          <p:spPr>
            <a:xfrm flipH="1">
              <a:off x="4420226" y="3590872"/>
              <a:ext cx="540729" cy="2301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flipH="1" flipV="1">
              <a:off x="4437986" y="3400625"/>
              <a:ext cx="252604" cy="19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flipH="1">
              <a:off x="4420226" y="4236632"/>
              <a:ext cx="2287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120 Conector recto"/>
            <p:cNvCxnSpPr>
              <a:stCxn id="54" idx="1"/>
            </p:cNvCxnSpPr>
            <p:nvPr/>
          </p:nvCxnSpPr>
          <p:spPr>
            <a:xfrm flipH="1" flipV="1">
              <a:off x="5019174" y="4959310"/>
              <a:ext cx="370858" cy="30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flipH="1" flipV="1">
              <a:off x="5090759" y="4314786"/>
              <a:ext cx="273882" cy="781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124 Conector recto"/>
            <p:cNvCxnSpPr/>
            <p:nvPr/>
          </p:nvCxnSpPr>
          <p:spPr>
            <a:xfrm>
              <a:off x="5537747" y="3735021"/>
              <a:ext cx="0" cy="220445"/>
            </a:xfrm>
            <a:prstGeom prst="line">
              <a:avLst/>
            </a:prstGeom>
          </p:spPr>
          <p:style>
            <a:lnRef idx="1">
              <a:schemeClr val="accent1"/>
            </a:lnRef>
            <a:fillRef idx="0">
              <a:schemeClr val="accent1"/>
            </a:fillRef>
            <a:effectRef idx="0">
              <a:schemeClr val="accent1"/>
            </a:effectRef>
            <a:fontRef idx="minor">
              <a:schemeClr val="tx1"/>
            </a:fontRef>
          </p:style>
        </p:cxnSp>
        <p:pic>
          <p:nvPicPr>
            <p:cNvPr id="12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2696141" y="1389770"/>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129 Conector recto"/>
            <p:cNvCxnSpPr>
              <a:stCxn id="55" idx="3"/>
            </p:cNvCxnSpPr>
            <p:nvPr/>
          </p:nvCxnSpPr>
          <p:spPr>
            <a:xfrm flipV="1">
              <a:off x="4036614" y="1423381"/>
              <a:ext cx="1054145" cy="61403"/>
            </a:xfrm>
            <a:prstGeom prst="line">
              <a:avLst/>
            </a:prstGeom>
          </p:spPr>
          <p:style>
            <a:lnRef idx="1">
              <a:schemeClr val="accent1"/>
            </a:lnRef>
            <a:fillRef idx="0">
              <a:schemeClr val="accent1"/>
            </a:fillRef>
            <a:effectRef idx="0">
              <a:schemeClr val="accent1"/>
            </a:effectRef>
            <a:fontRef idx="minor">
              <a:schemeClr val="tx1"/>
            </a:fontRef>
          </p:style>
        </p:cxnSp>
        <p:pic>
          <p:nvPicPr>
            <p:cNvPr id="13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4249978" y="98818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134 Conector recto"/>
            <p:cNvCxnSpPr>
              <a:stCxn id="66" idx="3"/>
            </p:cNvCxnSpPr>
            <p:nvPr/>
          </p:nvCxnSpPr>
          <p:spPr>
            <a:xfrm flipV="1">
              <a:off x="4506998" y="1844824"/>
              <a:ext cx="907915"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137 Conector recto"/>
            <p:cNvCxnSpPr>
              <a:endCxn id="56" idx="1"/>
            </p:cNvCxnSpPr>
            <p:nvPr/>
          </p:nvCxnSpPr>
          <p:spPr>
            <a:xfrm flipV="1">
              <a:off x="6617758" y="1635404"/>
              <a:ext cx="281085" cy="118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143 Conector recto"/>
            <p:cNvCxnSpPr/>
            <p:nvPr/>
          </p:nvCxnSpPr>
          <p:spPr>
            <a:xfrm flipV="1">
              <a:off x="5755881" y="1039386"/>
              <a:ext cx="473983" cy="445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146 Conector recto"/>
            <p:cNvCxnSpPr/>
            <p:nvPr/>
          </p:nvCxnSpPr>
          <p:spPr>
            <a:xfrm flipV="1">
              <a:off x="5615626" y="804509"/>
              <a:ext cx="451135" cy="618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150 Conector recto"/>
            <p:cNvCxnSpPr>
              <a:stCxn id="47" idx="3"/>
            </p:cNvCxnSpPr>
            <p:nvPr/>
          </p:nvCxnSpPr>
          <p:spPr>
            <a:xfrm>
              <a:off x="4774796" y="1039387"/>
              <a:ext cx="315963" cy="132032"/>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 name="5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53752"/>
            <a:ext cx="8229600" cy="1143000"/>
          </a:xfrm>
        </p:spPr>
        <p:txBody>
          <a:bodyPr>
            <a:normAutofit/>
          </a:bodyPr>
          <a:lstStyle/>
          <a:p>
            <a:r>
              <a:rPr lang="es-MX" sz="2800" dirty="0" smtClean="0"/>
              <a:t>Establecimientos penitenciarios</a:t>
            </a:r>
            <a:endParaRPr lang="es-AR" sz="28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77" name="76 Rectángulo"/>
          <p:cNvSpPr/>
          <p:nvPr/>
        </p:nvSpPr>
        <p:spPr>
          <a:xfrm>
            <a:off x="35496" y="2609617"/>
            <a:ext cx="3684528" cy="1323439"/>
          </a:xfrm>
          <a:prstGeom prst="rect">
            <a:avLst/>
          </a:prstGeom>
        </p:spPr>
        <p:txBody>
          <a:bodyPr wrap="square">
            <a:spAutoFit/>
          </a:bodyPr>
          <a:lstStyle/>
          <a:p>
            <a:r>
              <a:rPr lang="es-AR" sz="1600" b="1" dirty="0"/>
              <a:t>El  </a:t>
            </a:r>
            <a:r>
              <a:rPr lang="es-AR" sz="1600" b="1" dirty="0" smtClean="0"/>
              <a:t>Servicio Penitenciario </a:t>
            </a:r>
            <a:r>
              <a:rPr lang="es-AR" sz="1600" b="1" dirty="0"/>
              <a:t>Federal </a:t>
            </a:r>
            <a:r>
              <a:rPr lang="es-AR" sz="1600" b="1" dirty="0" smtClean="0"/>
              <a:t>(SPF) se </a:t>
            </a:r>
            <a:r>
              <a:rPr lang="es-AR" sz="1600" b="1" dirty="0"/>
              <a:t>compone de </a:t>
            </a:r>
            <a:r>
              <a:rPr lang="es-AR" sz="1600" b="1" dirty="0" smtClean="0"/>
              <a:t>28 cárceles y 10 alcaidías </a:t>
            </a:r>
            <a:r>
              <a:rPr lang="es-AR" sz="1600" b="1" dirty="0"/>
              <a:t>distribuidas en todo el territorio </a:t>
            </a:r>
            <a:r>
              <a:rPr lang="es-AR" sz="1600" b="1" dirty="0" smtClean="0"/>
              <a:t>nacional.</a:t>
            </a:r>
          </a:p>
          <a:p>
            <a:endParaRPr lang="es-AR" sz="1600" b="1" dirty="0" smtClean="0"/>
          </a:p>
        </p:txBody>
      </p:sp>
      <p:sp>
        <p:nvSpPr>
          <p:cNvPr id="1029" name="AutoShape 4"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030" name="AutoShape 6"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5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70614" y="4153349"/>
            <a:ext cx="97121" cy="199335"/>
          </a:xfrm>
          <a:prstGeom prst="rect">
            <a:avLst/>
          </a:prstGeom>
          <a:noFill/>
          <a:extLst>
            <a:ext uri="{909E8E84-426E-40DD-AFC4-6F175D3DCCD1}">
              <a14:hiddenFill xmlns:a14="http://schemas.microsoft.com/office/drawing/2010/main">
                <a:solidFill>
                  <a:srgbClr val="FFFFFF"/>
                </a:solidFill>
              </a14:hiddenFill>
            </a:ext>
          </a:extLst>
        </p:spPr>
      </p:pic>
      <p:sp>
        <p:nvSpPr>
          <p:cNvPr id="166" name="165 Rectángulo"/>
          <p:cNvSpPr/>
          <p:nvPr/>
        </p:nvSpPr>
        <p:spPr>
          <a:xfrm>
            <a:off x="612775" y="6274985"/>
            <a:ext cx="7631633" cy="400110"/>
          </a:xfrm>
          <a:prstGeom prst="rect">
            <a:avLst/>
          </a:prstGeom>
        </p:spPr>
        <p:txBody>
          <a:bodyPr wrap="square">
            <a:spAutoFit/>
          </a:bodyPr>
          <a:lstStyle/>
          <a:p>
            <a:r>
              <a:rPr lang="es-MX" sz="2000" dirty="0" smtClean="0">
                <a:solidFill>
                  <a:schemeClr val="bg1"/>
                </a:solidFill>
              </a:rPr>
              <a:t>A continuación se detalla la población alojada en cada unidad…</a:t>
            </a:r>
            <a:endParaRPr lang="es-AR" sz="2000" dirty="0">
              <a:solidFill>
                <a:schemeClr val="bg1"/>
              </a:solidFill>
            </a:endParaRPr>
          </a:p>
        </p:txBody>
      </p:sp>
      <p:sp>
        <p:nvSpPr>
          <p:cNvPr id="3" name="2 Rectángulo"/>
          <p:cNvSpPr/>
          <p:nvPr/>
        </p:nvSpPr>
        <p:spPr>
          <a:xfrm>
            <a:off x="179512" y="4994012"/>
            <a:ext cx="3759968" cy="523220"/>
          </a:xfrm>
          <a:prstGeom prst="rect">
            <a:avLst/>
          </a:prstGeom>
        </p:spPr>
        <p:txBody>
          <a:bodyPr wrap="square">
            <a:spAutoFit/>
          </a:bodyPr>
          <a:lstStyle/>
          <a:p>
            <a:pPr lvl="0"/>
            <a:r>
              <a:rPr lang="es-MX" sz="1400" b="1" dirty="0">
                <a:solidFill>
                  <a:srgbClr val="292934"/>
                </a:solidFill>
              </a:rPr>
              <a:t>Se referencian geográficamente las unidades incluidas en los partes del </a:t>
            </a:r>
            <a:r>
              <a:rPr lang="es-MX" sz="1400" b="1" dirty="0" smtClean="0">
                <a:solidFill>
                  <a:srgbClr val="292934"/>
                </a:solidFill>
              </a:rPr>
              <a:t>SPF</a:t>
            </a:r>
            <a:endParaRPr lang="es-AR" sz="1400" b="1" dirty="0">
              <a:solidFill>
                <a:srgbClr val="292934"/>
              </a:solidFill>
            </a:endParaRPr>
          </a:p>
        </p:txBody>
      </p:sp>
    </p:spTree>
    <p:extLst>
      <p:ext uri="{BB962C8B-B14F-4D97-AF65-F5344CB8AC3E}">
        <p14:creationId xmlns:p14="http://schemas.microsoft.com/office/powerpoint/2010/main" val="1925312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126988675"/>
              </p:ext>
            </p:extLst>
          </p:nvPr>
        </p:nvGraphicFramePr>
        <p:xfrm>
          <a:off x="539552" y="3567577"/>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Expresada en números absolutos.</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1834739089"/>
              </p:ext>
            </p:extLst>
          </p:nvPr>
        </p:nvGraphicFramePr>
        <p:xfrm>
          <a:off x="467544" y="1772816"/>
          <a:ext cx="8424936" cy="18002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Llamada con línea 1"/>
          <p:cNvSpPr/>
          <p:nvPr/>
        </p:nvSpPr>
        <p:spPr>
          <a:xfrm>
            <a:off x="531684" y="1196752"/>
            <a:ext cx="711067" cy="360040"/>
          </a:xfrm>
          <a:prstGeom prst="borderCallout1">
            <a:avLst>
              <a:gd name="adj1" fmla="val 111344"/>
              <a:gd name="adj2" fmla="val 51540"/>
              <a:gd name="adj3" fmla="val 160120"/>
              <a:gd name="adj4" fmla="val 5078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t>19% del total</a:t>
            </a:r>
            <a:endParaRPr lang="es-AR" sz="1000" dirty="0"/>
          </a:p>
        </p:txBody>
      </p:sp>
      <p:sp>
        <p:nvSpPr>
          <p:cNvPr id="6" name="5 Llamada con línea 1"/>
          <p:cNvSpPr/>
          <p:nvPr/>
        </p:nvSpPr>
        <p:spPr>
          <a:xfrm>
            <a:off x="1331640" y="1412776"/>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15% del total</a:t>
            </a:r>
            <a:endParaRPr lang="es-AR" sz="900" dirty="0"/>
          </a:p>
        </p:txBody>
      </p:sp>
      <p:sp>
        <p:nvSpPr>
          <p:cNvPr id="10" name="9 Llamada con línea 1"/>
          <p:cNvSpPr/>
          <p:nvPr/>
        </p:nvSpPr>
        <p:spPr>
          <a:xfrm>
            <a:off x="2555776" y="1376772"/>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16% del total</a:t>
            </a:r>
            <a:endParaRPr lang="es-AR" sz="900" dirty="0"/>
          </a:p>
        </p:txBody>
      </p:sp>
      <p:sp>
        <p:nvSpPr>
          <p:cNvPr id="13" name="12 Llamada con línea 1"/>
          <p:cNvSpPr/>
          <p:nvPr/>
        </p:nvSpPr>
        <p:spPr>
          <a:xfrm>
            <a:off x="6516216" y="4023548"/>
            <a:ext cx="576064" cy="351656"/>
          </a:xfrm>
          <a:prstGeom prst="borderCallout1">
            <a:avLst>
              <a:gd name="adj1" fmla="val 103405"/>
              <a:gd name="adj2" fmla="val 49558"/>
              <a:gd name="adj3" fmla="val 161497"/>
              <a:gd name="adj4" fmla="val -828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t>5</a:t>
            </a:r>
            <a:r>
              <a:rPr lang="es-MX" sz="900" dirty="0" smtClean="0"/>
              <a:t>% del total</a:t>
            </a:r>
            <a:endParaRPr lang="es-AR" sz="9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57217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7217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7291"/>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391630"/>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39253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6225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6225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7217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4" name="43 CuadroTexto"/>
          <p:cNvSpPr txBox="1"/>
          <p:nvPr/>
        </p:nvSpPr>
        <p:spPr>
          <a:xfrm>
            <a:off x="323528" y="6237312"/>
            <a:ext cx="8640960" cy="369332"/>
          </a:xfrm>
          <a:prstGeom prst="rect">
            <a:avLst/>
          </a:prstGeom>
          <a:noFill/>
        </p:spPr>
        <p:txBody>
          <a:bodyPr wrap="square" rtlCol="0">
            <a:spAutoFit/>
          </a:bodyPr>
          <a:lstStyle/>
          <a:p>
            <a:r>
              <a:rPr lang="es-MX" b="1" dirty="0" smtClean="0">
                <a:solidFill>
                  <a:schemeClr val="bg1"/>
                </a:solidFill>
              </a:rPr>
              <a:t>El CPF IV (</a:t>
            </a:r>
            <a:r>
              <a:rPr lang="es-MX" b="1" dirty="0" err="1" smtClean="0">
                <a:solidFill>
                  <a:schemeClr val="bg1"/>
                </a:solidFill>
              </a:rPr>
              <a:t>Ezeiza</a:t>
            </a:r>
            <a:r>
              <a:rPr lang="es-MX" b="1" dirty="0" smtClean="0">
                <a:solidFill>
                  <a:schemeClr val="bg1"/>
                </a:solidFill>
              </a:rPr>
              <a:t>-mujeres) crece un 5% entre octubre y noviembre de 2013.</a:t>
            </a:r>
            <a:endParaRPr lang="es-AR" b="1" dirty="0">
              <a:solidFill>
                <a:schemeClr val="bg1"/>
              </a:solidFill>
            </a:endParaRPr>
          </a:p>
        </p:txBody>
      </p:sp>
    </p:spTree>
    <p:extLst>
      <p:ext uri="{BB962C8B-B14F-4D97-AF65-F5344CB8AC3E}">
        <p14:creationId xmlns:p14="http://schemas.microsoft.com/office/powerpoint/2010/main" val="1760920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3785979055"/>
              </p:ext>
            </p:extLst>
          </p:nvPr>
        </p:nvGraphicFramePr>
        <p:xfrm>
          <a:off x="539552" y="3567577"/>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Comparación respecto a mes anterior. </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1910019085"/>
              </p:ext>
            </p:extLst>
          </p:nvPr>
        </p:nvGraphicFramePr>
        <p:xfrm>
          <a:off x="467544" y="1772816"/>
          <a:ext cx="8424936" cy="1800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57217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7217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7291"/>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391630"/>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39253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6225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6225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4" name="43 CuadroTexto"/>
          <p:cNvSpPr txBox="1"/>
          <p:nvPr/>
        </p:nvSpPr>
        <p:spPr>
          <a:xfrm>
            <a:off x="24383" y="6169496"/>
            <a:ext cx="9071992" cy="507831"/>
          </a:xfrm>
          <a:prstGeom prst="rect">
            <a:avLst/>
          </a:prstGeom>
          <a:noFill/>
        </p:spPr>
        <p:txBody>
          <a:bodyPr wrap="square" rtlCol="0">
            <a:spAutoFit/>
          </a:bodyPr>
          <a:lstStyle/>
          <a:p>
            <a:r>
              <a:rPr lang="es-MX" sz="1350" b="1" dirty="0" smtClean="0">
                <a:solidFill>
                  <a:schemeClr val="bg1"/>
                </a:solidFill>
              </a:rPr>
              <a:t>Las unidades con mayor crecimiento en términos relativos son el CPF IV (Ezeiza-mujeres) que crece un 5%, la unidad 4 de Santa Rosa con un 4% y la unidad 11 de R. Sáenz Peña con un incremento del orden del 22%.</a:t>
            </a:r>
            <a:endParaRPr lang="es-AR" sz="1350" b="1" dirty="0">
              <a:solidFill>
                <a:schemeClr val="bg1"/>
              </a:solidFill>
            </a:endParaRPr>
          </a:p>
        </p:txBody>
      </p:sp>
      <p:sp>
        <p:nvSpPr>
          <p:cNvPr id="3" name="2 Rectángulo"/>
          <p:cNvSpPr/>
          <p:nvPr/>
        </p:nvSpPr>
        <p:spPr>
          <a:xfrm>
            <a:off x="7716272" y="2852936"/>
            <a:ext cx="583791" cy="917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0" name="49 Rectángulo"/>
          <p:cNvSpPr/>
          <p:nvPr/>
        </p:nvSpPr>
        <p:spPr>
          <a:xfrm>
            <a:off x="2972966" y="2778096"/>
            <a:ext cx="530719" cy="9925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1" name="50 Rectángulo"/>
          <p:cNvSpPr/>
          <p:nvPr/>
        </p:nvSpPr>
        <p:spPr>
          <a:xfrm>
            <a:off x="2410245" y="1857149"/>
            <a:ext cx="530719" cy="19135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526839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3752"/>
            <a:ext cx="8229600" cy="1143000"/>
          </a:xfrm>
        </p:spPr>
        <p:txBody>
          <a:bodyPr>
            <a:normAutofit/>
          </a:bodyPr>
          <a:lstStyle/>
          <a:p>
            <a:r>
              <a:rPr lang="es-MX" sz="2800" dirty="0" smtClean="0"/>
              <a:t>Foco en población femenina</a:t>
            </a:r>
            <a:endParaRPr lang="es-AR" sz="2800" dirty="0"/>
          </a:p>
        </p:txBody>
      </p:sp>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32" name="31 CuadroTexto"/>
          <p:cNvSpPr txBox="1"/>
          <p:nvPr/>
        </p:nvSpPr>
        <p:spPr>
          <a:xfrm>
            <a:off x="1187624" y="4869740"/>
            <a:ext cx="3583032" cy="215444"/>
          </a:xfrm>
          <a:prstGeom prst="rect">
            <a:avLst/>
          </a:prstGeom>
          <a:noFill/>
        </p:spPr>
        <p:txBody>
          <a:bodyPr wrap="none" rtlCol="0">
            <a:spAutoFit/>
          </a:bodyPr>
          <a:lstStyle/>
          <a:p>
            <a:r>
              <a:rPr lang="es-MX" sz="800" dirty="0" smtClean="0"/>
              <a:t>Fuente: SNEEP. Dirección de política criminal . Ministerio Justicia y DDHH</a:t>
            </a:r>
            <a:endParaRPr lang="es-AR" sz="800" dirty="0"/>
          </a:p>
        </p:txBody>
      </p:sp>
      <p:sp>
        <p:nvSpPr>
          <p:cNvPr id="34" name="1 Título"/>
          <p:cNvSpPr txBox="1">
            <a:spLocks/>
          </p:cNvSpPr>
          <p:nvPr/>
        </p:nvSpPr>
        <p:spPr>
          <a:xfrm>
            <a:off x="518864" y="769268"/>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dirty="0" smtClean="0"/>
              <a:t>Evolución 2002 - 2012 (SNEEP)</a:t>
            </a:r>
            <a:endParaRPr lang="es-AR" sz="1400" dirty="0"/>
          </a:p>
        </p:txBody>
      </p:sp>
      <p:graphicFrame>
        <p:nvGraphicFramePr>
          <p:cNvPr id="35" name="34 Gráfico"/>
          <p:cNvGraphicFramePr/>
          <p:nvPr>
            <p:extLst>
              <p:ext uri="{D42A27DB-BD31-4B8C-83A1-F6EECF244321}">
                <p14:modId xmlns:p14="http://schemas.microsoft.com/office/powerpoint/2010/main" val="2981909349"/>
              </p:ext>
            </p:extLst>
          </p:nvPr>
        </p:nvGraphicFramePr>
        <p:xfrm>
          <a:off x="662880" y="2060848"/>
          <a:ext cx="8301608" cy="2053156"/>
        </p:xfrm>
        <a:graphic>
          <a:graphicData uri="http://schemas.openxmlformats.org/drawingml/2006/chart">
            <c:chart xmlns:c="http://schemas.openxmlformats.org/drawingml/2006/chart" xmlns:r="http://schemas.openxmlformats.org/officeDocument/2006/relationships" r:id="rId2"/>
          </a:graphicData>
        </a:graphic>
      </p:graphicFrame>
      <p:sp>
        <p:nvSpPr>
          <p:cNvPr id="8" name="7 CuadroTexto"/>
          <p:cNvSpPr txBox="1"/>
          <p:nvPr/>
        </p:nvSpPr>
        <p:spPr>
          <a:xfrm>
            <a:off x="585912" y="3463254"/>
            <a:ext cx="620683" cy="230832"/>
          </a:xfrm>
          <a:prstGeom prst="rect">
            <a:avLst/>
          </a:prstGeom>
          <a:noFill/>
        </p:spPr>
        <p:txBody>
          <a:bodyPr wrap="none" rtlCol="0">
            <a:spAutoFit/>
          </a:bodyPr>
          <a:lstStyle/>
          <a:p>
            <a:pPr algn="r"/>
            <a:r>
              <a:rPr lang="es-MX" sz="900" b="1" dirty="0" smtClean="0">
                <a:solidFill>
                  <a:srgbClr val="7030A0"/>
                </a:solidFill>
              </a:rPr>
              <a:t>Mujeres</a:t>
            </a:r>
            <a:endParaRPr lang="es-AR" sz="900" b="1" dirty="0">
              <a:solidFill>
                <a:srgbClr val="7030A0"/>
              </a:solidFill>
            </a:endParaRPr>
          </a:p>
        </p:txBody>
      </p:sp>
      <p:sp>
        <p:nvSpPr>
          <p:cNvPr id="37" name="36 CuadroTexto"/>
          <p:cNvSpPr txBox="1"/>
          <p:nvPr/>
        </p:nvSpPr>
        <p:spPr>
          <a:xfrm>
            <a:off x="517854" y="2564904"/>
            <a:ext cx="684803" cy="230832"/>
          </a:xfrm>
          <a:prstGeom prst="rect">
            <a:avLst/>
          </a:prstGeom>
          <a:noFill/>
        </p:spPr>
        <p:txBody>
          <a:bodyPr wrap="none" rtlCol="0">
            <a:spAutoFit/>
          </a:bodyPr>
          <a:lstStyle/>
          <a:p>
            <a:pPr algn="r"/>
            <a:r>
              <a:rPr lang="es-MX" sz="900" b="1" dirty="0" smtClean="0">
                <a:solidFill>
                  <a:schemeClr val="accent2">
                    <a:lumMod val="75000"/>
                  </a:schemeClr>
                </a:solidFill>
              </a:rPr>
              <a:t>Hombres</a:t>
            </a:r>
            <a:endParaRPr lang="es-AR" sz="900" b="1" dirty="0">
              <a:solidFill>
                <a:schemeClr val="accent2">
                  <a:lumMod val="75000"/>
                </a:schemeClr>
              </a:solidFill>
            </a:endParaRPr>
          </a:p>
        </p:txBody>
      </p:sp>
      <p:sp>
        <p:nvSpPr>
          <p:cNvPr id="38" name="37 CuadroTexto"/>
          <p:cNvSpPr txBox="1"/>
          <p:nvPr/>
        </p:nvSpPr>
        <p:spPr>
          <a:xfrm>
            <a:off x="107504" y="2132856"/>
            <a:ext cx="1136850" cy="246221"/>
          </a:xfrm>
          <a:prstGeom prst="rect">
            <a:avLst/>
          </a:prstGeom>
          <a:noFill/>
        </p:spPr>
        <p:txBody>
          <a:bodyPr wrap="none" rtlCol="0">
            <a:spAutoFit/>
          </a:bodyPr>
          <a:lstStyle/>
          <a:p>
            <a:pPr algn="r"/>
            <a:r>
              <a:rPr lang="es-MX" sz="1000" b="1" dirty="0" smtClean="0">
                <a:solidFill>
                  <a:schemeClr val="accent2">
                    <a:lumMod val="50000"/>
                  </a:schemeClr>
                </a:solidFill>
              </a:rPr>
              <a:t>Población Total</a:t>
            </a:r>
            <a:endParaRPr lang="es-AR" sz="1000" b="1" dirty="0">
              <a:solidFill>
                <a:schemeClr val="accent2">
                  <a:lumMod val="50000"/>
                </a:schemeClr>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4273045670"/>
              </p:ext>
            </p:extLst>
          </p:nvPr>
        </p:nvGraphicFramePr>
        <p:xfrm>
          <a:off x="217612" y="4022963"/>
          <a:ext cx="8496946" cy="558165"/>
        </p:xfrm>
        <a:graphic>
          <a:graphicData uri="http://schemas.openxmlformats.org/drawingml/2006/table">
            <a:tbl>
              <a:tblPr firstRow="1" bandRow="1">
                <a:tableStyleId>{5C22544A-7EE6-4342-B048-85BDC9FD1C3A}</a:tableStyleId>
              </a:tblPr>
              <a:tblGrid>
                <a:gridCol w="898004"/>
                <a:gridCol w="648072"/>
                <a:gridCol w="720080"/>
                <a:gridCol w="648072"/>
                <a:gridCol w="720080"/>
                <a:gridCol w="673984"/>
                <a:gridCol w="698109"/>
                <a:gridCol w="698109"/>
                <a:gridCol w="698109"/>
                <a:gridCol w="698109"/>
                <a:gridCol w="698109"/>
                <a:gridCol w="698109"/>
              </a:tblGrid>
              <a:tr h="427856">
                <a:tc>
                  <a:txBody>
                    <a:bodyPr/>
                    <a:lstStyle/>
                    <a:p>
                      <a:pPr algn="ctr" fontAlgn="b"/>
                      <a:r>
                        <a:rPr lang="es-MX" sz="900" b="0" i="0" u="none" strike="noStrike" dirty="0" smtClean="0">
                          <a:solidFill>
                            <a:srgbClr val="4C216D"/>
                          </a:solidFill>
                          <a:effectLst/>
                          <a:latin typeface="Calibri"/>
                        </a:rPr>
                        <a:t>% de mujeres</a:t>
                      </a:r>
                      <a:r>
                        <a:rPr lang="es-MX" sz="900" b="0" i="0" u="none" strike="noStrike" baseline="0" dirty="0" smtClean="0">
                          <a:solidFill>
                            <a:srgbClr val="4C216D"/>
                          </a:solidFill>
                          <a:effectLst/>
                          <a:latin typeface="Calibri"/>
                        </a:rPr>
                        <a:t> </a:t>
                      </a:r>
                      <a:r>
                        <a:rPr lang="es-MX" sz="900" b="0" i="0" u="none" strike="noStrike" dirty="0" smtClean="0">
                          <a:solidFill>
                            <a:srgbClr val="4C216D"/>
                          </a:solidFill>
                          <a:effectLst/>
                          <a:latin typeface="Calibri"/>
                        </a:rPr>
                        <a:t>sobre total de población penitenciaria</a:t>
                      </a:r>
                      <a:endParaRPr lang="es-AR" sz="900" b="0" i="0" u="none" strike="noStrike" dirty="0">
                        <a:solidFill>
                          <a:srgbClr val="4C216D"/>
                        </a:solidFill>
                        <a:effectLst/>
                        <a:latin typeface="Calibri"/>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8,8%</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10%</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10,3%</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11,4%</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11,8%</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11,5%</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10,27%</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9%</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8,5%</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1000" b="1" i="0" u="none" strike="noStrike" dirty="0" smtClean="0">
                          <a:solidFill>
                            <a:srgbClr val="4C216D"/>
                          </a:solidFill>
                          <a:effectLst/>
                          <a:latin typeface="Calibri"/>
                        </a:rPr>
                        <a:t>8,5%</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MX" sz="1000" b="1" i="0" u="none" strike="noStrike" dirty="0" smtClean="0">
                          <a:solidFill>
                            <a:srgbClr val="4C216D"/>
                          </a:solidFill>
                          <a:effectLst/>
                          <a:latin typeface="Calibri"/>
                        </a:rPr>
                        <a:t>8,06%</a:t>
                      </a:r>
                      <a:endParaRPr lang="es-AR" sz="1000" b="1"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0" name="19 CuadroTexto"/>
          <p:cNvSpPr txBox="1"/>
          <p:nvPr/>
        </p:nvSpPr>
        <p:spPr>
          <a:xfrm>
            <a:off x="0" y="6167045"/>
            <a:ext cx="9144000" cy="646331"/>
          </a:xfrm>
          <a:prstGeom prst="rect">
            <a:avLst/>
          </a:prstGeom>
          <a:noFill/>
        </p:spPr>
        <p:txBody>
          <a:bodyPr wrap="square" rtlCol="0">
            <a:spAutoFit/>
          </a:bodyPr>
          <a:lstStyle/>
          <a:p>
            <a:r>
              <a:rPr lang="es-MX" dirty="0" smtClean="0">
                <a:solidFill>
                  <a:schemeClr val="bg1"/>
                </a:solidFill>
              </a:rPr>
              <a:t>Luego de registrar picos por encima del 11% entre 2005 y 2007</a:t>
            </a:r>
            <a:r>
              <a:rPr lang="es-MX" dirty="0">
                <a:solidFill>
                  <a:schemeClr val="bg1"/>
                </a:solidFill>
              </a:rPr>
              <a:t>, </a:t>
            </a:r>
            <a:r>
              <a:rPr lang="es-MX" dirty="0" smtClean="0">
                <a:solidFill>
                  <a:schemeClr val="bg1"/>
                </a:solidFill>
              </a:rPr>
              <a:t>la proporción actual </a:t>
            </a:r>
            <a:r>
              <a:rPr lang="es-MX" dirty="0">
                <a:solidFill>
                  <a:schemeClr val="bg1"/>
                </a:solidFill>
              </a:rPr>
              <a:t>de </a:t>
            </a:r>
            <a:r>
              <a:rPr lang="es-MX" dirty="0" smtClean="0">
                <a:solidFill>
                  <a:schemeClr val="bg1"/>
                </a:solidFill>
              </a:rPr>
              <a:t>mujeres dentro de la población en SPF se mantiene en el mismo nivel que en 2002.</a:t>
            </a:r>
            <a:endParaRPr lang="es-AR" dirty="0">
              <a:solidFill>
                <a:schemeClr val="bg1"/>
              </a:solidFill>
            </a:endParaRPr>
          </a:p>
        </p:txBody>
      </p:sp>
    </p:spTree>
    <p:extLst>
      <p:ext uri="{BB962C8B-B14F-4D97-AF65-F5344CB8AC3E}">
        <p14:creationId xmlns:p14="http://schemas.microsoft.com/office/powerpoint/2010/main" val="3500119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741"/>
            <a:ext cx="8229600" cy="1143000"/>
          </a:xfrm>
        </p:spPr>
        <p:txBody>
          <a:bodyPr>
            <a:normAutofit/>
          </a:bodyPr>
          <a:lstStyle/>
          <a:p>
            <a:r>
              <a:rPr lang="es-MX" sz="2800" dirty="0" smtClean="0"/>
              <a:t>Foco en población femenina</a:t>
            </a:r>
            <a:endParaRPr lang="es-AR" sz="2800" dirty="0"/>
          </a:p>
        </p:txBody>
      </p:sp>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8" name="17 CuadroTexto"/>
          <p:cNvSpPr txBox="1"/>
          <p:nvPr/>
        </p:nvSpPr>
        <p:spPr>
          <a:xfrm>
            <a:off x="419395" y="2598003"/>
            <a:ext cx="3288509" cy="830997"/>
          </a:xfrm>
          <a:prstGeom prst="rect">
            <a:avLst/>
          </a:prstGeom>
          <a:noFill/>
        </p:spPr>
        <p:txBody>
          <a:bodyPr wrap="square" rtlCol="0">
            <a:spAutoFit/>
          </a:bodyPr>
          <a:lstStyle/>
          <a:p>
            <a:pPr algn="ctr"/>
            <a:r>
              <a:rPr lang="es-MX" sz="1600" b="1" spc="-100" dirty="0">
                <a:solidFill>
                  <a:schemeClr val="bg1">
                    <a:lumMod val="50000"/>
                  </a:schemeClr>
                </a:solidFill>
                <a:latin typeface="+mj-lt"/>
                <a:ea typeface="+mj-ea"/>
                <a:cs typeface="+mj-cs"/>
              </a:rPr>
              <a:t>Existe un mayor encarcelamiento de mujeres no condenadas en relación a la población </a:t>
            </a:r>
            <a:r>
              <a:rPr lang="es-MX" sz="1600" b="1" spc="-100" dirty="0" smtClean="0">
                <a:solidFill>
                  <a:schemeClr val="bg1">
                    <a:lumMod val="50000"/>
                  </a:schemeClr>
                </a:solidFill>
                <a:latin typeface="+mj-lt"/>
                <a:ea typeface="+mj-ea"/>
                <a:cs typeface="+mj-cs"/>
              </a:rPr>
              <a:t>general</a:t>
            </a:r>
            <a:r>
              <a:rPr lang="es-MX" sz="1600" spc="-100" dirty="0" smtClean="0">
                <a:solidFill>
                  <a:schemeClr val="bg1">
                    <a:lumMod val="50000"/>
                  </a:schemeClr>
                </a:solidFill>
                <a:latin typeface="+mj-lt"/>
                <a:ea typeface="+mj-ea"/>
                <a:cs typeface="+mj-cs"/>
              </a:rPr>
              <a:t>.</a:t>
            </a:r>
            <a:r>
              <a:rPr lang="es-MX" sz="1600" dirty="0" smtClean="0">
                <a:solidFill>
                  <a:schemeClr val="bg1">
                    <a:lumMod val="50000"/>
                  </a:schemeClr>
                </a:solidFill>
              </a:rPr>
              <a:t>  </a:t>
            </a:r>
            <a:endParaRPr lang="es-AR" sz="1600" dirty="0">
              <a:solidFill>
                <a:schemeClr val="bg1">
                  <a:lumMod val="50000"/>
                </a:schemeClr>
              </a:solidFill>
            </a:endParaRPr>
          </a:p>
        </p:txBody>
      </p:sp>
      <p:graphicFrame>
        <p:nvGraphicFramePr>
          <p:cNvPr id="17" name="11 Marcador de contenido"/>
          <p:cNvGraphicFramePr>
            <a:graphicFrameLocks noGrp="1"/>
          </p:cNvGraphicFramePr>
          <p:nvPr>
            <p:ph idx="1"/>
            <p:extLst>
              <p:ext uri="{D42A27DB-BD31-4B8C-83A1-F6EECF244321}">
                <p14:modId xmlns:p14="http://schemas.microsoft.com/office/powerpoint/2010/main" val="3392915795"/>
              </p:ext>
            </p:extLst>
          </p:nvPr>
        </p:nvGraphicFramePr>
        <p:xfrm>
          <a:off x="4283968" y="2051055"/>
          <a:ext cx="3528392" cy="2114396"/>
        </p:xfrm>
        <a:graphic>
          <a:graphicData uri="http://schemas.openxmlformats.org/drawingml/2006/chart">
            <c:chart xmlns:c="http://schemas.openxmlformats.org/drawingml/2006/chart" xmlns:r="http://schemas.openxmlformats.org/officeDocument/2006/relationships" r:id="rId2"/>
          </a:graphicData>
        </a:graphic>
      </p:graphicFrame>
      <p:sp>
        <p:nvSpPr>
          <p:cNvPr id="26" name="25 CuadroTexto"/>
          <p:cNvSpPr txBox="1"/>
          <p:nvPr/>
        </p:nvSpPr>
        <p:spPr>
          <a:xfrm>
            <a:off x="4644008" y="4077652"/>
            <a:ext cx="1538809" cy="215444"/>
          </a:xfrm>
          <a:prstGeom prst="rect">
            <a:avLst/>
          </a:prstGeom>
          <a:noFill/>
        </p:spPr>
        <p:txBody>
          <a:bodyPr wrap="square" rtlCol="0">
            <a:spAutoFit/>
          </a:bodyPr>
          <a:lstStyle/>
          <a:p>
            <a:r>
              <a:rPr lang="es-MX" sz="800" dirty="0" smtClean="0"/>
              <a:t>Base: 10.043 personas</a:t>
            </a:r>
            <a:endParaRPr lang="es-AR" sz="800" dirty="0"/>
          </a:p>
        </p:txBody>
      </p:sp>
      <p:sp>
        <p:nvSpPr>
          <p:cNvPr id="27" name="26 CuadroTexto"/>
          <p:cNvSpPr txBox="1"/>
          <p:nvPr/>
        </p:nvSpPr>
        <p:spPr>
          <a:xfrm>
            <a:off x="6444208" y="4077652"/>
            <a:ext cx="1296144" cy="215444"/>
          </a:xfrm>
          <a:prstGeom prst="rect">
            <a:avLst/>
          </a:prstGeom>
          <a:noFill/>
        </p:spPr>
        <p:txBody>
          <a:bodyPr wrap="square" rtlCol="0">
            <a:spAutoFit/>
          </a:bodyPr>
          <a:lstStyle/>
          <a:p>
            <a:r>
              <a:rPr lang="es-MX" sz="800" dirty="0" smtClean="0"/>
              <a:t>Base: 804 mujeres</a:t>
            </a:r>
            <a:endParaRPr lang="es-AR" sz="800" dirty="0"/>
          </a:p>
        </p:txBody>
      </p:sp>
      <p:sp>
        <p:nvSpPr>
          <p:cNvPr id="29" name="1 Título"/>
          <p:cNvSpPr txBox="1">
            <a:spLocks/>
          </p:cNvSpPr>
          <p:nvPr/>
        </p:nvSpPr>
        <p:spPr>
          <a:xfrm>
            <a:off x="590872" y="5013176"/>
            <a:ext cx="8229600" cy="77666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b="1" dirty="0" smtClean="0">
                <a:solidFill>
                  <a:schemeClr val="bg1">
                    <a:lumMod val="50000"/>
                  </a:schemeClr>
                </a:solidFill>
              </a:rPr>
              <a:t>Llega al  9% el conjunto de </a:t>
            </a:r>
            <a:r>
              <a:rPr lang="es-MX" sz="1400" dirty="0" smtClean="0">
                <a:solidFill>
                  <a:schemeClr val="bg1">
                    <a:lumMod val="50000"/>
                  </a:schemeClr>
                </a:solidFill>
              </a:rPr>
              <a:t>las mujeres </a:t>
            </a:r>
            <a:r>
              <a:rPr lang="es-MX" sz="1400" dirty="0" err="1" smtClean="0">
                <a:solidFill>
                  <a:schemeClr val="bg1">
                    <a:lumMod val="50000"/>
                  </a:schemeClr>
                </a:solidFill>
              </a:rPr>
              <a:t>prisionalizadas</a:t>
            </a:r>
            <a:r>
              <a:rPr lang="es-MX" sz="1400" dirty="0" smtClean="0">
                <a:solidFill>
                  <a:schemeClr val="bg1">
                    <a:lumMod val="50000"/>
                  </a:schemeClr>
                </a:solidFill>
              </a:rPr>
              <a:t> que conviven con sus hijos en el penal o  se encuentran embarazadas, ascendiendo 0,5 puntos respecto al mes anterior (8,5% en octubre 2013).    </a:t>
            </a:r>
            <a:endParaRPr lang="es-AR" sz="1400" dirty="0">
              <a:solidFill>
                <a:schemeClr val="bg1">
                  <a:lumMod val="50000"/>
                </a:schemeClr>
              </a:solidFill>
            </a:endParaRPr>
          </a:p>
        </p:txBody>
      </p:sp>
      <p:pic>
        <p:nvPicPr>
          <p:cNvPr id="1030" name="Picture 6" descr="http://us.123rf.com/450wm/rclassenlayouts/rclassenlayouts1209/rclassenlayouts120900187/16345658-establecer-icono-simbolo-signo-silla-de-ruedas-portatil-embarazada-muleta-ciego-acceso-para-discapac.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8502" t="61538" r="6840" b="3082"/>
          <a:stretch/>
        </p:blipFill>
        <p:spPr bwMode="auto">
          <a:xfrm>
            <a:off x="275379" y="5149974"/>
            <a:ext cx="306148" cy="439266"/>
          </a:xfrm>
          <a:prstGeom prst="rect">
            <a:avLst/>
          </a:prstGeom>
          <a:noFill/>
          <a:extLst>
            <a:ext uri="{909E8E84-426E-40DD-AFC4-6F175D3DCCD1}">
              <a14:hiddenFill xmlns:a14="http://schemas.microsoft.com/office/drawing/2010/main">
                <a:solidFill>
                  <a:srgbClr val="FFFFFF"/>
                </a:solidFill>
              </a14:hiddenFill>
            </a:ext>
          </a:extLst>
        </p:spPr>
      </p:pic>
      <p:sp>
        <p:nvSpPr>
          <p:cNvPr id="30" name="1 Título"/>
          <p:cNvSpPr txBox="1">
            <a:spLocks/>
          </p:cNvSpPr>
          <p:nvPr/>
        </p:nvSpPr>
        <p:spPr>
          <a:xfrm>
            <a:off x="395536" y="4437500"/>
            <a:ext cx="8229600" cy="43166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400" b="1" dirty="0" smtClean="0">
                <a:solidFill>
                  <a:schemeClr val="accent3"/>
                </a:solidFill>
              </a:rPr>
              <a:t>El 3% de las mujeres presas tienen entre 18 y 21 años, conformando el colectivo de  jóvenes adultas.</a:t>
            </a:r>
            <a:endParaRPr lang="es-AR" sz="1400" b="1" dirty="0">
              <a:solidFill>
                <a:schemeClr val="accent3"/>
              </a:solidFill>
            </a:endParaRPr>
          </a:p>
        </p:txBody>
      </p:sp>
      <p:sp>
        <p:nvSpPr>
          <p:cNvPr id="34" name="1 Título"/>
          <p:cNvSpPr txBox="1">
            <a:spLocks/>
          </p:cNvSpPr>
          <p:nvPr/>
        </p:nvSpPr>
        <p:spPr>
          <a:xfrm>
            <a:off x="518864" y="625252"/>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dirty="0" smtClean="0"/>
              <a:t>Noviembre de 2013</a:t>
            </a:r>
            <a:endParaRPr lang="es-AR" sz="1400" dirty="0"/>
          </a:p>
        </p:txBody>
      </p:sp>
      <p:sp>
        <p:nvSpPr>
          <p:cNvPr id="23" name="1 Título"/>
          <p:cNvSpPr txBox="1">
            <a:spLocks/>
          </p:cNvSpPr>
          <p:nvPr/>
        </p:nvSpPr>
        <p:spPr>
          <a:xfrm>
            <a:off x="399964" y="1340768"/>
            <a:ext cx="8229600" cy="43166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600" dirty="0" smtClean="0">
                <a:solidFill>
                  <a:schemeClr val="bg1">
                    <a:lumMod val="50000"/>
                  </a:schemeClr>
                </a:solidFill>
              </a:rPr>
              <a:t>Según los partes semanales del SPF, se alojan 804 mujeres alojadas en sus unidades penales</a:t>
            </a:r>
            <a:endParaRPr lang="es-AR" sz="1600" dirty="0">
              <a:solidFill>
                <a:schemeClr val="bg1">
                  <a:lumMod val="50000"/>
                </a:schemeClr>
              </a:solidFill>
            </a:endParaRPr>
          </a:p>
        </p:txBody>
      </p:sp>
      <p:sp>
        <p:nvSpPr>
          <p:cNvPr id="20" name="19 CuadroTexto"/>
          <p:cNvSpPr txBox="1"/>
          <p:nvPr/>
        </p:nvSpPr>
        <p:spPr>
          <a:xfrm>
            <a:off x="323528" y="6116478"/>
            <a:ext cx="8640960" cy="646331"/>
          </a:xfrm>
          <a:prstGeom prst="rect">
            <a:avLst/>
          </a:prstGeom>
          <a:noFill/>
        </p:spPr>
        <p:txBody>
          <a:bodyPr wrap="square" rtlCol="0">
            <a:spAutoFit/>
          </a:bodyPr>
          <a:lstStyle/>
          <a:p>
            <a:r>
              <a:rPr lang="es-MX" dirty="0" smtClean="0">
                <a:solidFill>
                  <a:schemeClr val="bg1"/>
                </a:solidFill>
              </a:rPr>
              <a:t>Dentro del conjunto de mujeres, se incrementa levemente el conjunto con hijos en la unidad penal, pasando de 8,5% al 9% entre octubre y noviembre de 2013.  </a:t>
            </a:r>
            <a:endParaRPr lang="es-AR" dirty="0">
              <a:solidFill>
                <a:schemeClr val="bg1"/>
              </a:solidFill>
            </a:endParaRPr>
          </a:p>
        </p:txBody>
      </p:sp>
    </p:spTree>
    <p:extLst>
      <p:ext uri="{BB962C8B-B14F-4D97-AF65-F5344CB8AC3E}">
        <p14:creationId xmlns:p14="http://schemas.microsoft.com/office/powerpoint/2010/main" val="3905972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35 Gráfico"/>
          <p:cNvGraphicFramePr/>
          <p:nvPr>
            <p:extLst>
              <p:ext uri="{D42A27DB-BD31-4B8C-83A1-F6EECF244321}">
                <p14:modId xmlns:p14="http://schemas.microsoft.com/office/powerpoint/2010/main" val="479969429"/>
              </p:ext>
            </p:extLst>
          </p:nvPr>
        </p:nvGraphicFramePr>
        <p:xfrm>
          <a:off x="-25896" y="1732618"/>
          <a:ext cx="3552056" cy="3112120"/>
        </p:xfrm>
        <a:graphic>
          <a:graphicData uri="http://schemas.openxmlformats.org/drawingml/2006/chart">
            <c:chart xmlns:c="http://schemas.openxmlformats.org/drawingml/2006/chart" xmlns:r="http://schemas.openxmlformats.org/officeDocument/2006/relationships" r:id="rId2"/>
          </a:graphicData>
        </a:graphic>
      </p:graphicFrame>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3" name="1 Título"/>
          <p:cNvSpPr txBox="1">
            <a:spLocks/>
          </p:cNvSpPr>
          <p:nvPr/>
        </p:nvSpPr>
        <p:spPr>
          <a:xfrm>
            <a:off x="1187624" y="836712"/>
            <a:ext cx="6768752" cy="100811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dirty="0" smtClean="0">
                <a:solidFill>
                  <a:schemeClr val="bg1">
                    <a:lumMod val="50000"/>
                  </a:schemeClr>
                </a:solidFill>
              </a:rPr>
              <a:t>La población de jóvenes adultos (18 a 21 años) es a noviembre de 2013 de 442 personas, representando el 4% de la población penitenciaria total. </a:t>
            </a:r>
          </a:p>
        </p:txBody>
      </p:sp>
      <p:graphicFrame>
        <p:nvGraphicFramePr>
          <p:cNvPr id="5" name="4 Gráfico"/>
          <p:cNvGraphicFramePr/>
          <p:nvPr>
            <p:extLst>
              <p:ext uri="{D42A27DB-BD31-4B8C-83A1-F6EECF244321}">
                <p14:modId xmlns:p14="http://schemas.microsoft.com/office/powerpoint/2010/main" val="419046824"/>
              </p:ext>
            </p:extLst>
          </p:nvPr>
        </p:nvGraphicFramePr>
        <p:xfrm>
          <a:off x="5304134" y="1579108"/>
          <a:ext cx="3552056"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25" name="24 CuadroTexto"/>
          <p:cNvSpPr txBox="1"/>
          <p:nvPr/>
        </p:nvSpPr>
        <p:spPr>
          <a:xfrm>
            <a:off x="611560" y="1999080"/>
            <a:ext cx="1824538" cy="261610"/>
          </a:xfrm>
          <a:prstGeom prst="rect">
            <a:avLst/>
          </a:prstGeom>
          <a:noFill/>
        </p:spPr>
        <p:txBody>
          <a:bodyPr wrap="none" rtlCol="0">
            <a:spAutoFit/>
          </a:bodyPr>
          <a:lstStyle/>
          <a:p>
            <a:pPr algn="ctr"/>
            <a:r>
              <a:rPr lang="es-MX" sz="1100" dirty="0"/>
              <a:t>Distribución según género</a:t>
            </a:r>
            <a:endParaRPr lang="es-AR" sz="1100" dirty="0"/>
          </a:p>
        </p:txBody>
      </p:sp>
      <p:sp>
        <p:nvSpPr>
          <p:cNvPr id="31" name="30 CuadroTexto"/>
          <p:cNvSpPr txBox="1"/>
          <p:nvPr/>
        </p:nvSpPr>
        <p:spPr>
          <a:xfrm>
            <a:off x="6300192" y="4149080"/>
            <a:ext cx="1236236" cy="200055"/>
          </a:xfrm>
          <a:prstGeom prst="rect">
            <a:avLst/>
          </a:prstGeom>
          <a:noFill/>
        </p:spPr>
        <p:txBody>
          <a:bodyPr wrap="none" rtlCol="0">
            <a:spAutoFit/>
          </a:bodyPr>
          <a:lstStyle/>
          <a:p>
            <a:r>
              <a:rPr lang="es-MX" sz="700" dirty="0" smtClean="0"/>
              <a:t>Base: 442 jóvenes adultos</a:t>
            </a:r>
            <a:endParaRPr lang="es-AR" sz="700" dirty="0"/>
          </a:p>
        </p:txBody>
      </p:sp>
      <p:sp>
        <p:nvSpPr>
          <p:cNvPr id="39" name="38 CuadroTexto"/>
          <p:cNvSpPr txBox="1"/>
          <p:nvPr/>
        </p:nvSpPr>
        <p:spPr>
          <a:xfrm>
            <a:off x="905711" y="4269868"/>
            <a:ext cx="1236236" cy="200055"/>
          </a:xfrm>
          <a:prstGeom prst="rect">
            <a:avLst/>
          </a:prstGeom>
          <a:noFill/>
        </p:spPr>
        <p:txBody>
          <a:bodyPr wrap="none" rtlCol="0">
            <a:spAutoFit/>
          </a:bodyPr>
          <a:lstStyle/>
          <a:p>
            <a:r>
              <a:rPr lang="es-MX" sz="700" dirty="0" smtClean="0"/>
              <a:t>Base: 442 jóvenes adultos</a:t>
            </a:r>
            <a:endParaRPr lang="es-AR" sz="700" dirty="0"/>
          </a:p>
        </p:txBody>
      </p:sp>
      <p:sp>
        <p:nvSpPr>
          <p:cNvPr id="41" name="40 CuadroTexto"/>
          <p:cNvSpPr txBox="1"/>
          <p:nvPr/>
        </p:nvSpPr>
        <p:spPr>
          <a:xfrm>
            <a:off x="5512576" y="1844824"/>
            <a:ext cx="2420856" cy="261610"/>
          </a:xfrm>
          <a:prstGeom prst="rect">
            <a:avLst/>
          </a:prstGeom>
          <a:noFill/>
        </p:spPr>
        <p:txBody>
          <a:bodyPr wrap="none" rtlCol="0">
            <a:spAutoFit/>
          </a:bodyPr>
          <a:lstStyle/>
          <a:p>
            <a:pPr algn="ctr"/>
            <a:r>
              <a:rPr lang="es-MX" sz="1100" dirty="0"/>
              <a:t>Unidades en las que están alojados</a:t>
            </a:r>
            <a:endParaRPr lang="es-AR" sz="1100" dirty="0"/>
          </a:p>
        </p:txBody>
      </p:sp>
      <p:sp>
        <p:nvSpPr>
          <p:cNvPr id="12" name="1 Título"/>
          <p:cNvSpPr>
            <a:spLocks noGrp="1"/>
          </p:cNvSpPr>
          <p:nvPr>
            <p:ph type="title"/>
          </p:nvPr>
        </p:nvSpPr>
        <p:spPr>
          <a:xfrm>
            <a:off x="467544" y="1741"/>
            <a:ext cx="8229600" cy="1143000"/>
          </a:xfrm>
        </p:spPr>
        <p:txBody>
          <a:bodyPr>
            <a:normAutofit/>
          </a:bodyPr>
          <a:lstStyle/>
          <a:p>
            <a:r>
              <a:rPr lang="es-MX" sz="2800" dirty="0" smtClean="0"/>
              <a:t>Foco en jóvenes adultos</a:t>
            </a:r>
            <a:endParaRPr lang="es-AR" sz="2800" dirty="0"/>
          </a:p>
        </p:txBody>
      </p:sp>
      <p:sp>
        <p:nvSpPr>
          <p:cNvPr id="14" name="13 CuadroTexto"/>
          <p:cNvSpPr txBox="1"/>
          <p:nvPr/>
        </p:nvSpPr>
        <p:spPr>
          <a:xfrm>
            <a:off x="3099465" y="3963312"/>
            <a:ext cx="2515433" cy="261610"/>
          </a:xfrm>
          <a:prstGeom prst="rect">
            <a:avLst/>
          </a:prstGeom>
          <a:noFill/>
        </p:spPr>
        <p:txBody>
          <a:bodyPr wrap="none" rtlCol="0">
            <a:spAutoFit/>
          </a:bodyPr>
          <a:lstStyle/>
          <a:p>
            <a:pPr algn="ctr"/>
            <a:r>
              <a:rPr lang="es-MX" sz="1100" dirty="0"/>
              <a:t>Distribución según situación procesal</a:t>
            </a:r>
            <a:endParaRPr lang="es-AR" sz="1100" dirty="0"/>
          </a:p>
        </p:txBody>
      </p:sp>
      <p:graphicFrame>
        <p:nvGraphicFramePr>
          <p:cNvPr id="15" name="11 Marcador de contenido"/>
          <p:cNvGraphicFramePr>
            <a:graphicFrameLocks noGrp="1"/>
          </p:cNvGraphicFramePr>
          <p:nvPr>
            <p:ph idx="1"/>
            <p:extLst>
              <p:ext uri="{D42A27DB-BD31-4B8C-83A1-F6EECF244321}">
                <p14:modId xmlns:p14="http://schemas.microsoft.com/office/powerpoint/2010/main" val="1741042246"/>
              </p:ext>
            </p:extLst>
          </p:nvPr>
        </p:nvGraphicFramePr>
        <p:xfrm>
          <a:off x="2699792" y="4209173"/>
          <a:ext cx="3170762" cy="1940021"/>
        </p:xfrm>
        <a:graphic>
          <a:graphicData uri="http://schemas.openxmlformats.org/drawingml/2006/chart">
            <c:chart xmlns:c="http://schemas.openxmlformats.org/drawingml/2006/chart" xmlns:r="http://schemas.openxmlformats.org/officeDocument/2006/relationships" r:id="rId4"/>
          </a:graphicData>
        </a:graphic>
      </p:graphicFrame>
      <p:sp>
        <p:nvSpPr>
          <p:cNvPr id="4" name="3 Llamada rectangular redondeada"/>
          <p:cNvSpPr/>
          <p:nvPr/>
        </p:nvSpPr>
        <p:spPr>
          <a:xfrm>
            <a:off x="6187223" y="4663769"/>
            <a:ext cx="2354169" cy="851004"/>
          </a:xfrm>
          <a:prstGeom prst="wedgeRoundRectCallout">
            <a:avLst>
              <a:gd name="adj1" fmla="val -85861"/>
              <a:gd name="adj2" fmla="val -618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t>Es significativamente superior la proporción de jóvenes procesados respecto de la población carcelaria</a:t>
            </a:r>
            <a:endParaRPr lang="es-AR" sz="1200" dirty="0"/>
          </a:p>
        </p:txBody>
      </p:sp>
      <p:sp>
        <p:nvSpPr>
          <p:cNvPr id="18" name="17 Llamada rectangular redondeada"/>
          <p:cNvSpPr/>
          <p:nvPr/>
        </p:nvSpPr>
        <p:spPr>
          <a:xfrm>
            <a:off x="2972867" y="3013723"/>
            <a:ext cx="1671142" cy="703309"/>
          </a:xfrm>
          <a:prstGeom prst="wedgeRoundRectCallout">
            <a:avLst>
              <a:gd name="adj1" fmla="val -65515"/>
              <a:gd name="adj2" fmla="val -578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smtClean="0"/>
              <a:t>Esta proporción es levemente inferior a la de la población penal general (8%)</a:t>
            </a:r>
            <a:endParaRPr lang="es-AR" sz="1050" dirty="0"/>
          </a:p>
        </p:txBody>
      </p:sp>
      <p:sp>
        <p:nvSpPr>
          <p:cNvPr id="16" name="15 CuadroTexto"/>
          <p:cNvSpPr txBox="1"/>
          <p:nvPr/>
        </p:nvSpPr>
        <p:spPr>
          <a:xfrm>
            <a:off x="248047" y="6161110"/>
            <a:ext cx="8640960" cy="646331"/>
          </a:xfrm>
          <a:prstGeom prst="rect">
            <a:avLst/>
          </a:prstGeom>
          <a:noFill/>
        </p:spPr>
        <p:txBody>
          <a:bodyPr wrap="square" rtlCol="0">
            <a:spAutoFit/>
          </a:bodyPr>
          <a:lstStyle/>
          <a:p>
            <a:r>
              <a:rPr lang="es-MX" dirty="0" smtClean="0">
                <a:solidFill>
                  <a:schemeClr val="bg1"/>
                </a:solidFill>
              </a:rPr>
              <a:t>Una mayor proporción de jóvenes-adultos se encuentran procesados (77%) que el porcentaje de tal situación procesal en la población penal total (57%).</a:t>
            </a:r>
            <a:endParaRPr lang="es-AR" dirty="0">
              <a:solidFill>
                <a:schemeClr val="bg1"/>
              </a:solidFill>
            </a:endParaRPr>
          </a:p>
        </p:txBody>
      </p:sp>
    </p:spTree>
    <p:extLst>
      <p:ext uri="{BB962C8B-B14F-4D97-AF65-F5344CB8AC3E}">
        <p14:creationId xmlns:p14="http://schemas.microsoft.com/office/powerpoint/2010/main" val="2383547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7859216" cy="4876800"/>
          </a:xfrm>
        </p:spPr>
        <p:txBody>
          <a:bodyPr>
            <a:normAutofit/>
          </a:bodyPr>
          <a:lstStyle/>
          <a:p>
            <a:pPr algn="just"/>
            <a:r>
              <a:rPr lang="es-AR" sz="2000" dirty="0" smtClean="0"/>
              <a:t>La política criminal del sistema judicial hacia las mujeres tiende a juzgar en función del rol y mandatos socialmente asignados a la condición de género.</a:t>
            </a:r>
          </a:p>
          <a:p>
            <a:pPr algn="just"/>
            <a:endParaRPr lang="es-AR" sz="2000" dirty="0" smtClean="0"/>
          </a:p>
          <a:p>
            <a:pPr algn="just"/>
            <a:r>
              <a:rPr lang="es-AR" sz="2000" dirty="0" smtClean="0"/>
              <a:t>En similar sentido, el colectivo de jóvenes adultos también es atravesado por las lógicas de la sobre-vulneración en el campo de las prácticas penales judiciales.</a:t>
            </a:r>
          </a:p>
          <a:p>
            <a:pPr algn="just"/>
            <a:endParaRPr lang="es-AR" sz="2000" dirty="0"/>
          </a:p>
          <a:p>
            <a:pPr algn="just"/>
            <a:r>
              <a:rPr lang="es-AR" sz="2000" dirty="0" smtClean="0"/>
              <a:t>Para ambos colectivos se identifican indicadores de agravamiento procesal que refuerzan su condición de grupos   subalternos al interior de la ya vulnerada clientela del sistema penal.    </a:t>
            </a:r>
            <a:endParaRPr lang="es-AR" sz="2000" dirty="0"/>
          </a:p>
        </p:txBody>
      </p:sp>
      <p:sp>
        <p:nvSpPr>
          <p:cNvPr id="4" name="1 Título"/>
          <p:cNvSpPr>
            <a:spLocks noGrp="1"/>
          </p:cNvSpPr>
          <p:nvPr>
            <p:ph type="title"/>
          </p:nvPr>
        </p:nvSpPr>
        <p:spPr>
          <a:xfrm>
            <a:off x="467544" y="53752"/>
            <a:ext cx="8229600" cy="1143000"/>
          </a:xfrm>
        </p:spPr>
        <p:txBody>
          <a:bodyPr>
            <a:normAutofit/>
          </a:bodyPr>
          <a:lstStyle/>
          <a:p>
            <a:r>
              <a:rPr lang="es-MX" sz="2800" dirty="0" smtClean="0"/>
              <a:t>Foco en población femenina y de jóvenes adultos</a:t>
            </a:r>
            <a:endParaRPr lang="es-AR" sz="2800" dirty="0"/>
          </a:p>
        </p:txBody>
      </p:sp>
    </p:spTree>
    <p:extLst>
      <p:ext uri="{BB962C8B-B14F-4D97-AF65-F5344CB8AC3E}">
        <p14:creationId xmlns:p14="http://schemas.microsoft.com/office/powerpoint/2010/main" val="1793880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Título"/>
          <p:cNvSpPr>
            <a:spLocks noGrp="1"/>
          </p:cNvSpPr>
          <p:nvPr>
            <p:ph type="title"/>
          </p:nvPr>
        </p:nvSpPr>
        <p:spPr>
          <a:xfrm>
            <a:off x="539552" y="5589240"/>
            <a:ext cx="8229600" cy="1143000"/>
          </a:xfrm>
        </p:spPr>
        <p:txBody>
          <a:bodyPr>
            <a:normAutofit/>
          </a:bodyPr>
          <a:lstStyle/>
          <a:p>
            <a:pPr algn="r"/>
            <a:r>
              <a:rPr lang="es-MX" sz="2800" dirty="0" smtClean="0"/>
              <a:t>Muchas gracias.</a:t>
            </a:r>
            <a:endParaRPr lang="es-AR" sz="2800" dirty="0"/>
          </a:p>
        </p:txBody>
      </p:sp>
    </p:spTree>
    <p:extLst>
      <p:ext uri="{BB962C8B-B14F-4D97-AF65-F5344CB8AC3E}">
        <p14:creationId xmlns:p14="http://schemas.microsoft.com/office/powerpoint/2010/main" val="44745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p:spPr>
        <p:txBody>
          <a:bodyPr>
            <a:normAutofit/>
          </a:bodyPr>
          <a:lstStyle/>
          <a:p>
            <a:r>
              <a:rPr lang="es-MX" sz="3600" dirty="0" smtClean="0"/>
              <a:t>Introducción</a:t>
            </a:r>
            <a:endParaRPr lang="es-AR" sz="3600" dirty="0"/>
          </a:p>
        </p:txBody>
      </p:sp>
      <p:sp>
        <p:nvSpPr>
          <p:cNvPr id="3" name="2 Marcador de contenido"/>
          <p:cNvSpPr>
            <a:spLocks noGrp="1"/>
          </p:cNvSpPr>
          <p:nvPr>
            <p:ph idx="1"/>
          </p:nvPr>
        </p:nvSpPr>
        <p:spPr>
          <a:xfrm>
            <a:off x="755576" y="1600200"/>
            <a:ext cx="7931224" cy="4525963"/>
          </a:xfrm>
        </p:spPr>
        <p:txBody>
          <a:bodyPr>
            <a:normAutofit fontScale="92500"/>
          </a:bodyPr>
          <a:lstStyle/>
          <a:p>
            <a:pPr marL="0" indent="0" algn="just">
              <a:buNone/>
            </a:pPr>
            <a:r>
              <a:rPr lang="es-MX" sz="2400" dirty="0" smtClean="0"/>
              <a:t>La información contenida en el presente reporte es producto de la sistematización de los partes semanales enviados por el Servicio Penitenciario Federal (SPF) a PROCUVIN. </a:t>
            </a:r>
          </a:p>
          <a:p>
            <a:pPr marL="0" indent="0" algn="just">
              <a:buNone/>
            </a:pPr>
            <a:endParaRPr lang="es-MX" sz="2400" dirty="0" smtClean="0"/>
          </a:p>
          <a:p>
            <a:pPr marL="0" indent="0" algn="just">
              <a:buNone/>
            </a:pPr>
            <a:r>
              <a:rPr lang="es-MX" sz="2400" dirty="0" smtClean="0"/>
              <a:t>La Procuraduría posee la facultad de requerir información a las distintas agencias penales a fin de conocer y caracterizar el universo sobre el que interviene.</a:t>
            </a:r>
          </a:p>
          <a:p>
            <a:pPr marL="0" indent="0" algn="just">
              <a:buNone/>
            </a:pPr>
            <a:endParaRPr lang="es-MX" sz="2400" dirty="0" smtClean="0"/>
          </a:p>
          <a:p>
            <a:pPr marL="0" indent="0" algn="just">
              <a:buNone/>
            </a:pPr>
            <a:r>
              <a:rPr lang="es-MX" sz="2400" dirty="0" smtClean="0"/>
              <a:t>El área de Registro y Bases de Datos recibe esta información como insumo estadístico descriptivo, pero también como herramienta de análisis del sistema carcelario. </a:t>
            </a:r>
            <a:endParaRPr lang="es-AR" sz="2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939166"/>
            <a:ext cx="406293" cy="449823"/>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410280"/>
            <a:ext cx="406293" cy="449823"/>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875905"/>
            <a:ext cx="406293" cy="449823"/>
          </a:xfrm>
          <a:prstGeom prst="rect">
            <a:avLst/>
          </a:prstGeom>
        </p:spPr>
      </p:pic>
    </p:spTree>
    <p:extLst>
      <p:ext uri="{BB962C8B-B14F-4D97-AF65-F5344CB8AC3E}">
        <p14:creationId xmlns:p14="http://schemas.microsoft.com/office/powerpoint/2010/main" val="4138448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3" y="1600200"/>
            <a:ext cx="7272807" cy="4876800"/>
          </a:xfrm>
        </p:spPr>
        <p:txBody>
          <a:bodyPr>
            <a:normAutofit fontScale="92500" lnSpcReduction="20000"/>
          </a:bodyPr>
          <a:lstStyle/>
          <a:p>
            <a:pPr marL="0" indent="0" algn="just">
              <a:buNone/>
            </a:pPr>
            <a:r>
              <a:rPr lang="es-MX" dirty="0" smtClean="0"/>
              <a:t>Se espera que estos reportes colaboren en la difusión de la información recibida de primera mano por el SPF y sirvan de herramienta </a:t>
            </a:r>
            <a:r>
              <a:rPr lang="es-MX" dirty="0"/>
              <a:t>de análisis </a:t>
            </a:r>
            <a:r>
              <a:rPr lang="es-MX" dirty="0" smtClean="0"/>
              <a:t>para </a:t>
            </a:r>
            <a:r>
              <a:rPr lang="es-MX" dirty="0"/>
              <a:t>la </a:t>
            </a:r>
            <a:r>
              <a:rPr lang="es-MX" dirty="0" smtClean="0"/>
              <a:t>Procuraduría. </a:t>
            </a:r>
            <a:endParaRPr lang="es-MX" dirty="0"/>
          </a:p>
          <a:p>
            <a:pPr marL="0" indent="0" algn="just">
              <a:buNone/>
            </a:pPr>
            <a:endParaRPr lang="es-MX" u="sng" dirty="0" smtClean="0"/>
          </a:p>
          <a:p>
            <a:pPr marL="0" indent="0" algn="just">
              <a:buNone/>
            </a:pPr>
            <a:r>
              <a:rPr lang="es-MX" sz="2200" u="sng" dirty="0" smtClean="0"/>
              <a:t>Objetivos específicos:</a:t>
            </a:r>
          </a:p>
          <a:p>
            <a:pPr marL="0" indent="0" algn="just">
              <a:buNone/>
            </a:pPr>
            <a:endParaRPr lang="es-MX" sz="2200" u="sng" dirty="0" smtClean="0"/>
          </a:p>
          <a:p>
            <a:pPr marL="0" indent="0" algn="just">
              <a:buNone/>
            </a:pPr>
            <a:r>
              <a:rPr lang="es-MX" sz="2200" dirty="0" smtClean="0"/>
              <a:t>Difundir la evolución de la población penitenciaria.</a:t>
            </a:r>
          </a:p>
          <a:p>
            <a:pPr marL="0" indent="0" algn="just">
              <a:buNone/>
            </a:pPr>
            <a:endParaRPr lang="es-MX" sz="2200" dirty="0" smtClean="0"/>
          </a:p>
          <a:p>
            <a:pPr marL="0" indent="0" algn="just">
              <a:buNone/>
            </a:pPr>
            <a:r>
              <a:rPr lang="es-MX" sz="2200" dirty="0" smtClean="0"/>
              <a:t>Conocer su composición de acuerdo a variables socio-demográficas y relativas a la progresión de la pena.</a:t>
            </a:r>
          </a:p>
          <a:p>
            <a:pPr marL="0" indent="0" algn="just">
              <a:buNone/>
            </a:pPr>
            <a:endParaRPr lang="es-MX" sz="2200" dirty="0" smtClean="0"/>
          </a:p>
          <a:p>
            <a:pPr marL="0" indent="0" algn="just">
              <a:buNone/>
            </a:pPr>
            <a:r>
              <a:rPr lang="es-MX" sz="2200" dirty="0" smtClean="0"/>
              <a:t>Observar como se plasman algunos criterios judiciales sobre la población encarcelada. </a:t>
            </a:r>
          </a:p>
          <a:p>
            <a:pPr marL="0" indent="0" algn="just">
              <a:buNone/>
            </a:pPr>
            <a:endParaRPr lang="es-MX" sz="2200" dirty="0" smtClean="0"/>
          </a:p>
          <a:p>
            <a:pPr marL="0" indent="0" algn="just">
              <a:buNone/>
            </a:pPr>
            <a:r>
              <a:rPr lang="es-MX" sz="2200" dirty="0" smtClean="0"/>
              <a:t>Focalizar en características específicas de colectivos vulnerables (mujeres-jóvenes adultos).</a:t>
            </a:r>
          </a:p>
          <a:p>
            <a:pPr marL="0" indent="0" algn="just">
              <a:buNone/>
            </a:pPr>
            <a:endParaRPr lang="es-MX" sz="2200" dirty="0" smtClean="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53" y="4024267"/>
            <a:ext cx="277504" cy="307235"/>
          </a:xfrm>
          <a:prstGeom prst="rect">
            <a:avLst/>
          </a:prstGeom>
        </p:spPr>
      </p:pic>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4869160"/>
            <a:ext cx="277504" cy="307235"/>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5711919"/>
            <a:ext cx="277504" cy="307235"/>
          </a:xfrm>
          <a:prstGeom prst="rect">
            <a:avLst/>
          </a:prstGeom>
        </p:spPr>
      </p:pic>
      <p:sp>
        <p:nvSpPr>
          <p:cNvPr id="8" name="1 Título"/>
          <p:cNvSpPr txBox="1">
            <a:spLocks/>
          </p:cNvSpPr>
          <p:nvPr/>
        </p:nvSpPr>
        <p:spPr>
          <a:xfrm>
            <a:off x="457200" y="12576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3600" dirty="0" smtClean="0"/>
              <a:t>Objetivos</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510" y="3356992"/>
            <a:ext cx="277504" cy="307235"/>
          </a:xfrm>
          <a:prstGeom prst="rect">
            <a:avLst/>
          </a:prstGeom>
        </p:spPr>
      </p:pic>
    </p:spTree>
    <p:extLst>
      <p:ext uri="{BB962C8B-B14F-4D97-AF65-F5344CB8AC3E}">
        <p14:creationId xmlns:p14="http://schemas.microsoft.com/office/powerpoint/2010/main" val="3726469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000" dirty="0" smtClean="0"/>
              <a:t>La </a:t>
            </a:r>
            <a:r>
              <a:rPr lang="es-MX" sz="2000" dirty="0"/>
              <a:t>información contenida en estos informes toma como fuente los partes semanales enviados por el SPF a PROCUVIN y es sistematizada y procesada por el Área de Registro y Bases de </a:t>
            </a:r>
            <a:r>
              <a:rPr lang="es-MX" sz="2000" dirty="0" smtClean="0"/>
              <a:t>Datos.</a:t>
            </a:r>
          </a:p>
          <a:p>
            <a:pPr marL="0" indent="0" algn="just">
              <a:buNone/>
            </a:pPr>
            <a:r>
              <a:rPr lang="es-MX" sz="2000" dirty="0" smtClean="0"/>
              <a:t> </a:t>
            </a:r>
          </a:p>
          <a:p>
            <a:pPr algn="just"/>
            <a:r>
              <a:rPr lang="es-MX" sz="2000" dirty="0" smtClean="0"/>
              <a:t>Cabe </a:t>
            </a:r>
            <a:r>
              <a:rPr lang="es-MX" sz="2000" dirty="0"/>
              <a:t>aclarar que los partes </a:t>
            </a:r>
            <a:r>
              <a:rPr lang="es-MX" sz="2000" dirty="0" smtClean="0"/>
              <a:t>enviados por el SPF son </a:t>
            </a:r>
            <a:r>
              <a:rPr lang="es-MX" sz="2000" dirty="0"/>
              <a:t>elaborados por </a:t>
            </a:r>
            <a:r>
              <a:rPr lang="es-MX" sz="2000" dirty="0" smtClean="0"/>
              <a:t>su </a:t>
            </a:r>
            <a:r>
              <a:rPr lang="es-MX" sz="2000" dirty="0"/>
              <a:t>área de estadísticas </a:t>
            </a:r>
            <a:r>
              <a:rPr lang="es-MX" sz="2000" dirty="0" smtClean="0"/>
              <a:t>en </a:t>
            </a:r>
            <a:r>
              <a:rPr lang="es-MX" sz="2000" dirty="0"/>
              <a:t>base a la información que le remite cada </a:t>
            </a:r>
            <a:r>
              <a:rPr lang="es-MX" sz="2000" dirty="0" smtClean="0"/>
              <a:t>unidad penitenciaria, como consecuencia de ello se asume que pueden existir omisiones.</a:t>
            </a:r>
          </a:p>
          <a:p>
            <a:pPr algn="just"/>
            <a:endParaRPr lang="es-MX" sz="2000" dirty="0"/>
          </a:p>
          <a:p>
            <a:pPr algn="just"/>
            <a:r>
              <a:rPr lang="es-MX" sz="2000" dirty="0" smtClean="0"/>
              <a:t>Por otra parte, se aclara que los números presentados corresponden a personas alojadas en unidades del SPF. Esto no constituye el universo total de los presos federales debido a que el SPF no incluye en su reporte la información referida a detenidos alojados en cárceles provinciales. </a:t>
            </a:r>
            <a:endParaRPr lang="es-AR" sz="2000" dirty="0"/>
          </a:p>
        </p:txBody>
      </p:sp>
      <p:sp>
        <p:nvSpPr>
          <p:cNvPr id="6" name="1 Título"/>
          <p:cNvSpPr>
            <a:spLocks noGrp="1"/>
          </p:cNvSpPr>
          <p:nvPr>
            <p:ph type="title"/>
          </p:nvPr>
        </p:nvSpPr>
        <p:spPr>
          <a:xfrm>
            <a:off x="457200" y="125760"/>
            <a:ext cx="8229600" cy="1143000"/>
          </a:xfrm>
        </p:spPr>
        <p:txBody>
          <a:bodyPr>
            <a:normAutofit/>
          </a:bodyPr>
          <a:lstStyle/>
          <a:p>
            <a:r>
              <a:rPr lang="es-MX" sz="3600" dirty="0" smtClean="0"/>
              <a:t>Metodología</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668909"/>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2996952"/>
            <a:ext cx="289017" cy="317100"/>
          </a:xfrm>
          <a:prstGeom prst="rect">
            <a:avLst/>
          </a:prstGeom>
        </p:spPr>
      </p:pic>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653136"/>
            <a:ext cx="289017" cy="317100"/>
          </a:xfrm>
          <a:prstGeom prst="rect">
            <a:avLst/>
          </a:prstGeom>
        </p:spPr>
      </p:pic>
    </p:spTree>
    <p:extLst>
      <p:ext uri="{BB962C8B-B14F-4D97-AF65-F5344CB8AC3E}">
        <p14:creationId xmlns:p14="http://schemas.microsoft.com/office/powerpoint/2010/main" val="3725576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1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6283" y="2478301"/>
            <a:ext cx="997765" cy="1094715"/>
          </a:xfrm>
          <a:prstGeom prst="rect">
            <a:avLst/>
          </a:prstGeom>
        </p:spPr>
      </p:pic>
      <p:pic>
        <p:nvPicPr>
          <p:cNvPr id="17" name="1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0019" y="2517707"/>
            <a:ext cx="997765" cy="1094715"/>
          </a:xfrm>
          <a:prstGeom prst="rect">
            <a:avLst/>
          </a:prstGeom>
        </p:spPr>
      </p:pic>
      <p:pic>
        <p:nvPicPr>
          <p:cNvPr id="24" name="2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6563" y="2442487"/>
            <a:ext cx="997765" cy="1094715"/>
          </a:xfrm>
          <a:prstGeom prst="rect">
            <a:avLst/>
          </a:prstGeom>
        </p:spPr>
      </p:pic>
      <p:graphicFrame>
        <p:nvGraphicFramePr>
          <p:cNvPr id="15" name="14 Gráfico"/>
          <p:cNvGraphicFramePr/>
          <p:nvPr>
            <p:extLst>
              <p:ext uri="{D42A27DB-BD31-4B8C-83A1-F6EECF244321}">
                <p14:modId xmlns:p14="http://schemas.microsoft.com/office/powerpoint/2010/main" val="2640050211"/>
              </p:ext>
            </p:extLst>
          </p:nvPr>
        </p:nvGraphicFramePr>
        <p:xfrm>
          <a:off x="755576" y="2609150"/>
          <a:ext cx="7704856" cy="1815976"/>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57199" y="188640"/>
            <a:ext cx="8229600" cy="1143000"/>
          </a:xfrm>
        </p:spPr>
        <p:txBody>
          <a:bodyPr>
            <a:normAutofit/>
          </a:bodyPr>
          <a:lstStyle/>
          <a:p>
            <a:r>
              <a:rPr lang="es-MX" sz="2800" dirty="0" smtClean="0"/>
              <a:t>Evolución de la población penal del SPF</a:t>
            </a:r>
            <a:br>
              <a:rPr lang="es-MX" sz="2800" dirty="0" smtClean="0"/>
            </a:br>
            <a:endParaRPr lang="es-AR" sz="2000" dirty="0"/>
          </a:p>
        </p:txBody>
      </p:sp>
      <p:sp>
        <p:nvSpPr>
          <p:cNvPr id="19" name="18 CuadroTexto"/>
          <p:cNvSpPr txBox="1"/>
          <p:nvPr/>
        </p:nvSpPr>
        <p:spPr>
          <a:xfrm>
            <a:off x="144016" y="6156593"/>
            <a:ext cx="8892480" cy="615553"/>
          </a:xfrm>
          <a:prstGeom prst="rect">
            <a:avLst/>
          </a:prstGeom>
          <a:noFill/>
        </p:spPr>
        <p:txBody>
          <a:bodyPr wrap="square" rtlCol="0">
            <a:spAutoFit/>
          </a:bodyPr>
          <a:lstStyle/>
          <a:p>
            <a:r>
              <a:rPr lang="es-MX" sz="1700" b="1" dirty="0" smtClean="0">
                <a:solidFill>
                  <a:schemeClr val="bg1"/>
                </a:solidFill>
              </a:rPr>
              <a:t>En Noviembre la población en cárceles federales supera los 10.000 detenidos, mostrando en relación a los meses anteriores un leve pero sostenido crecimiento.  </a:t>
            </a:r>
            <a:endParaRPr lang="es-AR" sz="1700" b="1" dirty="0">
              <a:solidFill>
                <a:schemeClr val="bg1"/>
              </a:solidFill>
            </a:endParaRPr>
          </a:p>
        </p:txBody>
      </p:sp>
      <p:sp>
        <p:nvSpPr>
          <p:cNvPr id="5" name="4 CuadroTexto"/>
          <p:cNvSpPr txBox="1"/>
          <p:nvPr/>
        </p:nvSpPr>
        <p:spPr>
          <a:xfrm>
            <a:off x="3354597" y="4725724"/>
            <a:ext cx="2337499" cy="215444"/>
          </a:xfrm>
          <a:prstGeom prst="rect">
            <a:avLst/>
          </a:prstGeom>
          <a:noFill/>
        </p:spPr>
        <p:txBody>
          <a:bodyPr wrap="none" rtlCol="0">
            <a:spAutoFit/>
          </a:bodyPr>
          <a:lstStyle/>
          <a:p>
            <a:r>
              <a:rPr lang="es-MX" sz="800" dirty="0" smtClean="0"/>
              <a:t>Fuente: partes semanales enviados por el SPF</a:t>
            </a:r>
            <a:endParaRPr lang="es-AR" sz="800" dirty="0"/>
          </a:p>
        </p:txBody>
      </p:sp>
      <p:sp>
        <p:nvSpPr>
          <p:cNvPr id="7" name="6 CuadroTexto"/>
          <p:cNvSpPr txBox="1"/>
          <p:nvPr/>
        </p:nvSpPr>
        <p:spPr>
          <a:xfrm>
            <a:off x="816832" y="3697468"/>
            <a:ext cx="2665295" cy="246221"/>
          </a:xfrm>
          <a:prstGeom prst="rect">
            <a:avLst/>
          </a:prstGeom>
          <a:noFill/>
          <a:ln>
            <a:solidFill>
              <a:schemeClr val="accent1"/>
            </a:solidFill>
          </a:ln>
        </p:spPr>
        <p:txBody>
          <a:bodyPr wrap="square" rtlCol="0">
            <a:spAutoFit/>
          </a:bodyPr>
          <a:lstStyle/>
          <a:p>
            <a:pPr algn="ctr"/>
            <a:r>
              <a:rPr lang="es-MX" sz="1000" dirty="0" smtClean="0"/>
              <a:t>Se inicia recepción de partes semanales</a:t>
            </a:r>
            <a:endParaRPr lang="es-AR" sz="1000" dirty="0"/>
          </a:p>
        </p:txBody>
      </p:sp>
      <p:sp>
        <p:nvSpPr>
          <p:cNvPr id="3" name="2 Flecha abajo"/>
          <p:cNvSpPr/>
          <p:nvPr/>
        </p:nvSpPr>
        <p:spPr>
          <a:xfrm>
            <a:off x="2038161" y="3483593"/>
            <a:ext cx="222639" cy="1614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22 CuadroTexto"/>
          <p:cNvSpPr txBox="1"/>
          <p:nvPr/>
        </p:nvSpPr>
        <p:spPr>
          <a:xfrm>
            <a:off x="2054295" y="1897696"/>
            <a:ext cx="5083444" cy="430887"/>
          </a:xfrm>
          <a:prstGeom prst="rect">
            <a:avLst/>
          </a:prstGeom>
          <a:noFill/>
        </p:spPr>
        <p:txBody>
          <a:bodyPr wrap="none" rtlCol="0">
            <a:spAutoFit/>
          </a:bodyPr>
          <a:lstStyle/>
          <a:p>
            <a:pPr algn="ctr"/>
            <a:r>
              <a:rPr lang="es-MX" sz="1100" dirty="0"/>
              <a:t>Personas alojadas en el SPF a partir de los reportes recibidos por PROCUVIN</a:t>
            </a:r>
          </a:p>
          <a:p>
            <a:pPr algn="ctr"/>
            <a:r>
              <a:rPr lang="es-MX" sz="1100" dirty="0"/>
              <a:t>Expresada en números absolutos</a:t>
            </a:r>
            <a:endParaRPr lang="es-AR" sz="1100" dirty="0"/>
          </a:p>
        </p:txBody>
      </p:sp>
      <p:sp>
        <p:nvSpPr>
          <p:cNvPr id="25" name="2 Marcador de contenido"/>
          <p:cNvSpPr>
            <a:spLocks noGrp="1"/>
          </p:cNvSpPr>
          <p:nvPr>
            <p:ph idx="1"/>
          </p:nvPr>
        </p:nvSpPr>
        <p:spPr>
          <a:xfrm>
            <a:off x="374848" y="764704"/>
            <a:ext cx="8229600" cy="637531"/>
          </a:xfrm>
        </p:spPr>
        <p:txBody>
          <a:bodyPr>
            <a:normAutofit/>
          </a:bodyPr>
          <a:lstStyle/>
          <a:p>
            <a:r>
              <a:rPr lang="es-MX" sz="2000" dirty="0" smtClean="0"/>
              <a:t>Población penal al 29/11/2013: </a:t>
            </a:r>
            <a:r>
              <a:rPr lang="es-MX" sz="2800" dirty="0" smtClean="0">
                <a:solidFill>
                  <a:schemeClr val="accent6">
                    <a:lumMod val="75000"/>
                  </a:schemeClr>
                </a:solidFill>
              </a:rPr>
              <a:t>10.043 personas</a:t>
            </a:r>
            <a:r>
              <a:rPr lang="es-MX" sz="2000" dirty="0" smtClean="0"/>
              <a:t> </a:t>
            </a:r>
            <a:endParaRPr lang="es-AR" sz="2000" dirty="0"/>
          </a:p>
        </p:txBody>
      </p:sp>
      <p:sp>
        <p:nvSpPr>
          <p:cNvPr id="4" name="3 Elipse"/>
          <p:cNvSpPr/>
          <p:nvPr/>
        </p:nvSpPr>
        <p:spPr>
          <a:xfrm>
            <a:off x="5277135" y="2893472"/>
            <a:ext cx="1249428" cy="541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smtClean="0"/>
              <a:t>+67 detenidos</a:t>
            </a:r>
            <a:endParaRPr lang="es-AR" sz="1100" b="1" dirty="0"/>
          </a:p>
        </p:txBody>
      </p:sp>
      <p:sp>
        <p:nvSpPr>
          <p:cNvPr id="6" name="5 CuadroTexto"/>
          <p:cNvSpPr txBox="1"/>
          <p:nvPr/>
        </p:nvSpPr>
        <p:spPr>
          <a:xfrm>
            <a:off x="144016" y="5282044"/>
            <a:ext cx="8892480" cy="523220"/>
          </a:xfrm>
          <a:prstGeom prst="rect">
            <a:avLst/>
          </a:prstGeom>
          <a:noFill/>
        </p:spPr>
        <p:txBody>
          <a:bodyPr wrap="square" rtlCol="0">
            <a:spAutoFit/>
          </a:bodyPr>
          <a:lstStyle/>
          <a:p>
            <a:pPr algn="ctr"/>
            <a:r>
              <a:rPr lang="es-AR" sz="1400" dirty="0" smtClean="0">
                <a:solidFill>
                  <a:srgbClr val="CC3300"/>
                </a:solidFill>
              </a:rPr>
              <a:t>El SPF señala una </a:t>
            </a:r>
            <a:r>
              <a:rPr lang="es-AR" sz="1400" b="1" dirty="0" smtClean="0">
                <a:solidFill>
                  <a:srgbClr val="CC3300"/>
                </a:solidFill>
              </a:rPr>
              <a:t>capacidad total de 10.790 cupos</a:t>
            </a:r>
            <a:r>
              <a:rPr lang="es-AR" sz="1400" dirty="0" smtClean="0">
                <a:solidFill>
                  <a:srgbClr val="CC3300"/>
                </a:solidFill>
              </a:rPr>
              <a:t>, que denomina “capacidad real de alojamiento”. </a:t>
            </a:r>
          </a:p>
          <a:p>
            <a:pPr algn="ctr"/>
            <a:r>
              <a:rPr lang="es-AR" sz="1400" dirty="0" smtClean="0">
                <a:solidFill>
                  <a:srgbClr val="CC3300"/>
                </a:solidFill>
              </a:rPr>
              <a:t>Sin embargo </a:t>
            </a:r>
            <a:r>
              <a:rPr lang="es-AR" sz="1400" b="1" dirty="0" smtClean="0">
                <a:solidFill>
                  <a:srgbClr val="CC3300"/>
                </a:solidFill>
              </a:rPr>
              <a:t>no define cuál es el estándar de metros </a:t>
            </a:r>
            <a:r>
              <a:rPr lang="es-AR" sz="1400" dirty="0" smtClean="0">
                <a:solidFill>
                  <a:srgbClr val="CC3300"/>
                </a:solidFill>
              </a:rPr>
              <a:t>por persona que utiliza, ni la metodología de cálculo. </a:t>
            </a:r>
            <a:endParaRPr lang="es-AR" sz="1400" dirty="0">
              <a:solidFill>
                <a:srgbClr val="CC3300"/>
              </a:solidFill>
            </a:endParaRPr>
          </a:p>
        </p:txBody>
      </p:sp>
    </p:spTree>
    <p:extLst>
      <p:ext uri="{BB962C8B-B14F-4D97-AF65-F5344CB8AC3E}">
        <p14:creationId xmlns:p14="http://schemas.microsoft.com/office/powerpoint/2010/main" val="270168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Gráfico"/>
          <p:cNvGraphicFramePr/>
          <p:nvPr>
            <p:extLst>
              <p:ext uri="{D42A27DB-BD31-4B8C-83A1-F6EECF244321}">
                <p14:modId xmlns:p14="http://schemas.microsoft.com/office/powerpoint/2010/main" val="4089016988"/>
              </p:ext>
            </p:extLst>
          </p:nvPr>
        </p:nvGraphicFramePr>
        <p:xfrm>
          <a:off x="4662090" y="1218390"/>
          <a:ext cx="3168352"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Gráfico"/>
          <p:cNvGraphicFramePr/>
          <p:nvPr>
            <p:extLst>
              <p:ext uri="{D42A27DB-BD31-4B8C-83A1-F6EECF244321}">
                <p14:modId xmlns:p14="http://schemas.microsoft.com/office/powerpoint/2010/main" val="3988696280"/>
              </p:ext>
            </p:extLst>
          </p:nvPr>
        </p:nvGraphicFramePr>
        <p:xfrm>
          <a:off x="684824" y="1196752"/>
          <a:ext cx="3168352"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67544" y="44624"/>
            <a:ext cx="8229600" cy="1143000"/>
          </a:xfrm>
        </p:spPr>
        <p:txBody>
          <a:bodyPr>
            <a:normAutofit/>
          </a:bodyPr>
          <a:lstStyle/>
          <a:p>
            <a:r>
              <a:rPr lang="es-MX" sz="2800" dirty="0" smtClean="0"/>
              <a:t>Síntesis general Noviembre 2013</a:t>
            </a:r>
            <a:endParaRPr lang="es-AR" sz="2800" dirty="0"/>
          </a:p>
        </p:txBody>
      </p:sp>
      <p:sp>
        <p:nvSpPr>
          <p:cNvPr id="3" name="2 Marcador de contenido"/>
          <p:cNvSpPr>
            <a:spLocks noGrp="1"/>
          </p:cNvSpPr>
          <p:nvPr>
            <p:ph idx="1"/>
          </p:nvPr>
        </p:nvSpPr>
        <p:spPr>
          <a:xfrm>
            <a:off x="374848" y="764704"/>
            <a:ext cx="8229600" cy="637531"/>
          </a:xfrm>
        </p:spPr>
        <p:txBody>
          <a:bodyPr>
            <a:normAutofit/>
          </a:bodyPr>
          <a:lstStyle/>
          <a:p>
            <a:r>
              <a:rPr lang="es-MX" sz="2000" dirty="0" smtClean="0"/>
              <a:t>Población penal al 29/11/2013: </a:t>
            </a:r>
            <a:r>
              <a:rPr lang="es-MX" sz="2800" dirty="0" smtClean="0">
                <a:solidFill>
                  <a:schemeClr val="accent6">
                    <a:lumMod val="75000"/>
                  </a:schemeClr>
                </a:solidFill>
              </a:rPr>
              <a:t>10.043 personas</a:t>
            </a:r>
            <a:r>
              <a:rPr lang="es-MX" sz="2000" dirty="0" smtClean="0"/>
              <a:t> </a:t>
            </a:r>
            <a:endParaRPr lang="es-AR" sz="2000" dirty="0"/>
          </a:p>
        </p:txBody>
      </p:sp>
      <p:graphicFrame>
        <p:nvGraphicFramePr>
          <p:cNvPr id="4" name="3 Gráfico"/>
          <p:cNvGraphicFramePr/>
          <p:nvPr>
            <p:extLst>
              <p:ext uri="{D42A27DB-BD31-4B8C-83A1-F6EECF244321}">
                <p14:modId xmlns:p14="http://schemas.microsoft.com/office/powerpoint/2010/main" val="1990598927"/>
              </p:ext>
            </p:extLst>
          </p:nvPr>
        </p:nvGraphicFramePr>
        <p:xfrm>
          <a:off x="739747" y="3356992"/>
          <a:ext cx="3168352"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5" name="4 CuadroTexto"/>
          <p:cNvSpPr txBox="1"/>
          <p:nvPr/>
        </p:nvSpPr>
        <p:spPr>
          <a:xfrm>
            <a:off x="1795423" y="5589240"/>
            <a:ext cx="1107996" cy="200055"/>
          </a:xfrm>
          <a:prstGeom prst="rect">
            <a:avLst/>
          </a:prstGeom>
          <a:noFill/>
        </p:spPr>
        <p:txBody>
          <a:bodyPr wrap="none" rtlCol="0">
            <a:spAutoFit/>
          </a:bodyPr>
          <a:lstStyle/>
          <a:p>
            <a:r>
              <a:rPr lang="es-MX" sz="700" dirty="0" smtClean="0"/>
              <a:t>Base: 10.043 personas</a:t>
            </a:r>
            <a:endParaRPr lang="es-AR" sz="700" dirty="0"/>
          </a:p>
        </p:txBody>
      </p:sp>
      <p:graphicFrame>
        <p:nvGraphicFramePr>
          <p:cNvPr id="6" name="5 Gráfico"/>
          <p:cNvGraphicFramePr/>
          <p:nvPr>
            <p:extLst>
              <p:ext uri="{D42A27DB-BD31-4B8C-83A1-F6EECF244321}">
                <p14:modId xmlns:p14="http://schemas.microsoft.com/office/powerpoint/2010/main" val="899588491"/>
              </p:ext>
            </p:extLst>
          </p:nvPr>
        </p:nvGraphicFramePr>
        <p:xfrm>
          <a:off x="4644008" y="3356992"/>
          <a:ext cx="3168352"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7" name="6 CuadroTexto"/>
          <p:cNvSpPr txBox="1"/>
          <p:nvPr/>
        </p:nvSpPr>
        <p:spPr>
          <a:xfrm>
            <a:off x="5779632" y="5589240"/>
            <a:ext cx="1107996" cy="200055"/>
          </a:xfrm>
          <a:prstGeom prst="rect">
            <a:avLst/>
          </a:prstGeom>
          <a:noFill/>
        </p:spPr>
        <p:txBody>
          <a:bodyPr wrap="none" rtlCol="0">
            <a:spAutoFit/>
          </a:bodyPr>
          <a:lstStyle/>
          <a:p>
            <a:r>
              <a:rPr lang="es-MX" sz="700" dirty="0" smtClean="0"/>
              <a:t>Base: 10.043 personas</a:t>
            </a:r>
            <a:endParaRPr lang="es-AR" sz="700" dirty="0"/>
          </a:p>
        </p:txBody>
      </p:sp>
      <p:sp>
        <p:nvSpPr>
          <p:cNvPr id="10" name="9 CuadroTexto"/>
          <p:cNvSpPr txBox="1"/>
          <p:nvPr/>
        </p:nvSpPr>
        <p:spPr>
          <a:xfrm>
            <a:off x="1795423" y="3356992"/>
            <a:ext cx="1107996" cy="200055"/>
          </a:xfrm>
          <a:prstGeom prst="rect">
            <a:avLst/>
          </a:prstGeom>
          <a:noFill/>
        </p:spPr>
        <p:txBody>
          <a:bodyPr wrap="none" rtlCol="0">
            <a:spAutoFit/>
          </a:bodyPr>
          <a:lstStyle/>
          <a:p>
            <a:r>
              <a:rPr lang="es-MX" sz="700" dirty="0" smtClean="0"/>
              <a:t>Base: 10.043 personas</a:t>
            </a:r>
            <a:endParaRPr lang="es-AR" sz="700" dirty="0"/>
          </a:p>
        </p:txBody>
      </p:sp>
      <p:sp>
        <p:nvSpPr>
          <p:cNvPr id="11" name="10 CuadroTexto"/>
          <p:cNvSpPr txBox="1"/>
          <p:nvPr/>
        </p:nvSpPr>
        <p:spPr>
          <a:xfrm>
            <a:off x="5779632" y="3356992"/>
            <a:ext cx="1107996" cy="200055"/>
          </a:xfrm>
          <a:prstGeom prst="rect">
            <a:avLst/>
          </a:prstGeom>
          <a:noFill/>
        </p:spPr>
        <p:txBody>
          <a:bodyPr wrap="none" rtlCol="0">
            <a:spAutoFit/>
          </a:bodyPr>
          <a:lstStyle/>
          <a:p>
            <a:r>
              <a:rPr lang="es-MX" sz="700" dirty="0" smtClean="0"/>
              <a:t>Base: 10.043 personas</a:t>
            </a:r>
            <a:endParaRPr lang="es-AR" sz="700" dirty="0"/>
          </a:p>
        </p:txBody>
      </p:sp>
      <p:sp>
        <p:nvSpPr>
          <p:cNvPr id="12" name="11 CuadroTexto"/>
          <p:cNvSpPr txBox="1"/>
          <p:nvPr/>
        </p:nvSpPr>
        <p:spPr>
          <a:xfrm>
            <a:off x="3236709" y="5807516"/>
            <a:ext cx="2055371" cy="200055"/>
          </a:xfrm>
          <a:prstGeom prst="rect">
            <a:avLst/>
          </a:prstGeom>
          <a:noFill/>
        </p:spPr>
        <p:txBody>
          <a:bodyPr wrap="none" rtlCol="0">
            <a:spAutoFit/>
          </a:bodyPr>
          <a:lstStyle/>
          <a:p>
            <a:r>
              <a:rPr lang="es-MX" sz="700" dirty="0" smtClean="0"/>
              <a:t>Fuente: partes semanales enviados por el SPF</a:t>
            </a:r>
            <a:endParaRPr lang="es-AR" sz="7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13 CuadroTexto"/>
          <p:cNvSpPr txBox="1"/>
          <p:nvPr/>
        </p:nvSpPr>
        <p:spPr>
          <a:xfrm>
            <a:off x="161621" y="6165304"/>
            <a:ext cx="8370819" cy="584775"/>
          </a:xfrm>
          <a:prstGeom prst="rect">
            <a:avLst/>
          </a:prstGeom>
          <a:noFill/>
        </p:spPr>
        <p:txBody>
          <a:bodyPr wrap="square" rtlCol="0">
            <a:spAutoFit/>
          </a:bodyPr>
          <a:lstStyle/>
          <a:p>
            <a:r>
              <a:rPr lang="es-MX" sz="1600" b="1" dirty="0" smtClean="0">
                <a:solidFill>
                  <a:schemeClr val="bg1"/>
                </a:solidFill>
              </a:rPr>
              <a:t>El SPF continúa alojando una alta cantidad de procesados por la justicia, es decir, personas privadas de su libertad sin haber sido formalmente declaradas culpables</a:t>
            </a:r>
          </a:p>
        </p:txBody>
      </p:sp>
      <p:sp>
        <p:nvSpPr>
          <p:cNvPr id="15" name="14 CuadroTexto"/>
          <p:cNvSpPr txBox="1"/>
          <p:nvPr/>
        </p:nvSpPr>
        <p:spPr>
          <a:xfrm>
            <a:off x="1072556" y="1499191"/>
            <a:ext cx="247696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situación</a:t>
            </a:r>
            <a:r>
              <a:rPr lang="es-MX" sz="700" dirty="0" smtClean="0">
                <a:solidFill>
                  <a:schemeClr val="tx2">
                    <a:lumMod val="75000"/>
                  </a:schemeClr>
                </a:solidFill>
              </a:rPr>
              <a:t> </a:t>
            </a:r>
            <a:r>
              <a:rPr lang="es-MX" sz="1100" dirty="0"/>
              <a:t>procesal</a:t>
            </a:r>
            <a:endParaRPr lang="es-AR" sz="1100" dirty="0"/>
          </a:p>
        </p:txBody>
      </p:sp>
      <p:sp>
        <p:nvSpPr>
          <p:cNvPr id="16" name="15 CuadroTexto"/>
          <p:cNvSpPr txBox="1"/>
          <p:nvPr/>
        </p:nvSpPr>
        <p:spPr>
          <a:xfrm>
            <a:off x="1390324" y="3769661"/>
            <a:ext cx="179889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smtClean="0"/>
              <a:t>género</a:t>
            </a:r>
            <a:endParaRPr lang="es-AR" sz="1100" dirty="0"/>
          </a:p>
        </p:txBody>
      </p:sp>
      <p:sp>
        <p:nvSpPr>
          <p:cNvPr id="17" name="16 CuadroTexto"/>
          <p:cNvSpPr txBox="1"/>
          <p:nvPr/>
        </p:nvSpPr>
        <p:spPr>
          <a:xfrm>
            <a:off x="5073023" y="1485474"/>
            <a:ext cx="2073003"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 jurisdicción</a:t>
            </a:r>
            <a:endParaRPr lang="es-AR" sz="1100" dirty="0"/>
          </a:p>
        </p:txBody>
      </p:sp>
      <p:sp>
        <p:nvSpPr>
          <p:cNvPr id="18" name="17 CuadroTexto"/>
          <p:cNvSpPr txBox="1"/>
          <p:nvPr/>
        </p:nvSpPr>
        <p:spPr>
          <a:xfrm>
            <a:off x="5125607" y="3769661"/>
            <a:ext cx="2241319"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tramo</a:t>
            </a:r>
            <a:r>
              <a:rPr lang="es-MX" sz="700" dirty="0" smtClean="0">
                <a:solidFill>
                  <a:schemeClr val="tx2">
                    <a:lumMod val="75000"/>
                  </a:schemeClr>
                </a:solidFill>
              </a:rPr>
              <a:t> </a:t>
            </a:r>
            <a:r>
              <a:rPr lang="es-MX" sz="1100" dirty="0"/>
              <a:t>de</a:t>
            </a:r>
            <a:r>
              <a:rPr lang="es-MX" sz="700" dirty="0" smtClean="0">
                <a:solidFill>
                  <a:schemeClr val="tx2">
                    <a:lumMod val="75000"/>
                  </a:schemeClr>
                </a:solidFill>
              </a:rPr>
              <a:t> </a:t>
            </a:r>
            <a:r>
              <a:rPr lang="es-MX" sz="1100" dirty="0"/>
              <a:t>edad</a:t>
            </a:r>
            <a:endParaRPr lang="es-AR" sz="1100" dirty="0"/>
          </a:p>
        </p:txBody>
      </p:sp>
      <p:sp>
        <p:nvSpPr>
          <p:cNvPr id="19" name="18 CuadroTexto"/>
          <p:cNvSpPr txBox="1"/>
          <p:nvPr/>
        </p:nvSpPr>
        <p:spPr>
          <a:xfrm>
            <a:off x="612400" y="2365872"/>
            <a:ext cx="865777" cy="369332"/>
          </a:xfrm>
          <a:prstGeom prst="rect">
            <a:avLst/>
          </a:prstGeom>
          <a:noFill/>
        </p:spPr>
        <p:txBody>
          <a:bodyPr wrap="square" rtlCol="0">
            <a:spAutoFit/>
          </a:bodyPr>
          <a:lstStyle/>
          <a:p>
            <a:pPr algn="ctr"/>
            <a:r>
              <a:rPr lang="es-MX" sz="900" dirty="0" smtClean="0"/>
              <a:t>Condenados 43%</a:t>
            </a:r>
            <a:endParaRPr lang="es-AR" sz="900" dirty="0"/>
          </a:p>
        </p:txBody>
      </p:sp>
      <p:sp>
        <p:nvSpPr>
          <p:cNvPr id="20" name="19 CuadroTexto"/>
          <p:cNvSpPr txBox="1"/>
          <p:nvPr/>
        </p:nvSpPr>
        <p:spPr>
          <a:xfrm>
            <a:off x="3030893" y="2411596"/>
            <a:ext cx="893035" cy="369332"/>
          </a:xfrm>
          <a:prstGeom prst="rect">
            <a:avLst/>
          </a:prstGeom>
          <a:noFill/>
        </p:spPr>
        <p:txBody>
          <a:bodyPr wrap="square" rtlCol="0">
            <a:spAutoFit/>
          </a:bodyPr>
          <a:lstStyle/>
          <a:p>
            <a:pPr algn="ctr"/>
            <a:r>
              <a:rPr lang="es-MX" sz="900" dirty="0" smtClean="0"/>
              <a:t>Procesados 57%</a:t>
            </a:r>
            <a:endParaRPr lang="es-AR" sz="900" dirty="0"/>
          </a:p>
        </p:txBody>
      </p:sp>
      <p:sp>
        <p:nvSpPr>
          <p:cNvPr id="22" name="21 CuadroTexto"/>
          <p:cNvSpPr txBox="1"/>
          <p:nvPr/>
        </p:nvSpPr>
        <p:spPr>
          <a:xfrm>
            <a:off x="7092280" y="1953355"/>
            <a:ext cx="1944216" cy="553998"/>
          </a:xfrm>
          <a:prstGeom prst="rect">
            <a:avLst/>
          </a:prstGeom>
          <a:noFill/>
          <a:ln>
            <a:solidFill>
              <a:schemeClr val="bg1"/>
            </a:solidFill>
          </a:ln>
        </p:spPr>
        <p:txBody>
          <a:bodyPr wrap="square" rtlCol="0">
            <a:spAutoFit/>
          </a:bodyPr>
          <a:lstStyle/>
          <a:p>
            <a:r>
              <a:rPr lang="es-MX" sz="1000" b="1" dirty="0" smtClean="0">
                <a:solidFill>
                  <a:schemeClr val="accent5">
                    <a:lumMod val="75000"/>
                  </a:schemeClr>
                </a:solidFill>
              </a:rPr>
              <a:t>6 de cada 10 personas alojadas en el SPF provienen de la Jurisdicción Nacional. </a:t>
            </a:r>
          </a:p>
        </p:txBody>
      </p:sp>
    </p:spTree>
    <p:extLst>
      <p:ext uri="{BB962C8B-B14F-4D97-AF65-F5344CB8AC3E}">
        <p14:creationId xmlns:p14="http://schemas.microsoft.com/office/powerpoint/2010/main" val="579540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800" dirty="0" smtClean="0"/>
              <a:t>Situación Procesal y Encierro</a:t>
            </a:r>
            <a:endParaRPr lang="es-AR" sz="2800" dirty="0"/>
          </a:p>
        </p:txBody>
      </p:sp>
      <p:sp>
        <p:nvSpPr>
          <p:cNvPr id="3" name="2 Marcador de contenido"/>
          <p:cNvSpPr>
            <a:spLocks noGrp="1"/>
          </p:cNvSpPr>
          <p:nvPr>
            <p:ph idx="1"/>
          </p:nvPr>
        </p:nvSpPr>
        <p:spPr>
          <a:xfrm>
            <a:off x="755576" y="1600200"/>
            <a:ext cx="7416824" cy="4876800"/>
          </a:xfrm>
        </p:spPr>
        <p:txBody>
          <a:bodyPr>
            <a:normAutofit/>
          </a:bodyPr>
          <a:lstStyle/>
          <a:p>
            <a:pPr algn="just"/>
            <a:endParaRPr lang="es-AR" sz="2000" dirty="0" smtClean="0"/>
          </a:p>
          <a:p>
            <a:pPr algn="just"/>
            <a:r>
              <a:rPr lang="es-AR" sz="2000" dirty="0" smtClean="0"/>
              <a:t>En las cárceles federales 6 de cada 10 personas detenidas se encuentran bajo medidas cautelares de prisión preventiva dictadas por la justicia nacional y federal.</a:t>
            </a:r>
          </a:p>
          <a:p>
            <a:pPr algn="just"/>
            <a:endParaRPr lang="es-AR" sz="2000" dirty="0"/>
          </a:p>
          <a:p>
            <a:pPr algn="just"/>
            <a:r>
              <a:rPr lang="es-AR" sz="2000" dirty="0" smtClean="0"/>
              <a:t>En este sentido, el actor judicial colabora en el sostenimiento de una masa de detenidos/as preventivos superior a los condenados.</a:t>
            </a:r>
          </a:p>
          <a:p>
            <a:pPr algn="just"/>
            <a:endParaRPr lang="es-AR" sz="2000" dirty="0"/>
          </a:p>
          <a:p>
            <a:pPr algn="just"/>
            <a:r>
              <a:rPr lang="es-AR" sz="2000" dirty="0" smtClean="0"/>
              <a:t>En cambio, entre la masa de detenidos/as condenados, la incidencia del SPF es mayor en cuanto al influyente rol de los informes criminológicos que elabora, de “conducta” y “concepto”, y que definen la resolución de </a:t>
            </a:r>
            <a:r>
              <a:rPr lang="es-AR" sz="2000" dirty="0" smtClean="0"/>
              <a:t>los </a:t>
            </a:r>
            <a:r>
              <a:rPr lang="es-AR" sz="2000" dirty="0" smtClean="0"/>
              <a:t>pedidos de libertad vinculados a la progresividad de la pena. </a:t>
            </a:r>
          </a:p>
          <a:p>
            <a:pPr algn="just"/>
            <a:endParaRPr lang="es-AR" sz="2000" dirty="0"/>
          </a:p>
        </p:txBody>
      </p:sp>
    </p:spTree>
    <p:extLst>
      <p:ext uri="{BB962C8B-B14F-4D97-AF65-F5344CB8AC3E}">
        <p14:creationId xmlns:p14="http://schemas.microsoft.com/office/powerpoint/2010/main" val="125126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43 Gráfico"/>
          <p:cNvGraphicFramePr/>
          <p:nvPr>
            <p:extLst>
              <p:ext uri="{D42A27DB-BD31-4B8C-83A1-F6EECF244321}">
                <p14:modId xmlns:p14="http://schemas.microsoft.com/office/powerpoint/2010/main" val="2593890237"/>
              </p:ext>
            </p:extLst>
          </p:nvPr>
        </p:nvGraphicFramePr>
        <p:xfrm>
          <a:off x="539552" y="3616810"/>
          <a:ext cx="6262079"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79675" y="19050"/>
            <a:ext cx="8229600" cy="1143000"/>
          </a:xfrm>
        </p:spPr>
        <p:txBody>
          <a:bodyPr>
            <a:normAutofit/>
          </a:bodyPr>
          <a:lstStyle/>
          <a:p>
            <a:r>
              <a:rPr lang="es-MX" sz="2800" dirty="0" smtClean="0"/>
              <a:t>Foco en situación procesal</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0" name="39 CuadroTexto"/>
          <p:cNvSpPr txBox="1"/>
          <p:nvPr/>
        </p:nvSpPr>
        <p:spPr>
          <a:xfrm>
            <a:off x="1550527" y="2924944"/>
            <a:ext cx="2733441" cy="184666"/>
          </a:xfrm>
          <a:prstGeom prst="rect">
            <a:avLst/>
          </a:prstGeom>
          <a:noFill/>
        </p:spPr>
        <p:txBody>
          <a:bodyPr wrap="none" rtlCol="0">
            <a:spAutoFit/>
          </a:bodyPr>
          <a:lstStyle/>
          <a:p>
            <a:r>
              <a:rPr lang="es-MX" sz="600" dirty="0" smtClean="0"/>
              <a:t>Fuente: SNEEP. Dirección de política criminal . Ministerio Justicia y DDHH</a:t>
            </a:r>
            <a:endParaRPr lang="es-AR" sz="600" dirty="0"/>
          </a:p>
        </p:txBody>
      </p:sp>
      <p:graphicFrame>
        <p:nvGraphicFramePr>
          <p:cNvPr id="41" name="40 Gráfico"/>
          <p:cNvGraphicFramePr/>
          <p:nvPr>
            <p:extLst>
              <p:ext uri="{D42A27DB-BD31-4B8C-83A1-F6EECF244321}">
                <p14:modId xmlns:p14="http://schemas.microsoft.com/office/powerpoint/2010/main" val="176820891"/>
              </p:ext>
            </p:extLst>
          </p:nvPr>
        </p:nvGraphicFramePr>
        <p:xfrm>
          <a:off x="683568" y="1120313"/>
          <a:ext cx="8100078" cy="1944333"/>
        </p:xfrm>
        <a:graphic>
          <a:graphicData uri="http://schemas.openxmlformats.org/drawingml/2006/chart">
            <c:chart xmlns:c="http://schemas.openxmlformats.org/drawingml/2006/chart" xmlns:r="http://schemas.openxmlformats.org/officeDocument/2006/relationships" r:id="rId4"/>
          </a:graphicData>
        </a:graphic>
      </p:graphicFrame>
      <p:sp>
        <p:nvSpPr>
          <p:cNvPr id="42" name="41 CuadroTexto"/>
          <p:cNvSpPr txBox="1"/>
          <p:nvPr/>
        </p:nvSpPr>
        <p:spPr>
          <a:xfrm>
            <a:off x="3453630" y="980728"/>
            <a:ext cx="2308749" cy="492443"/>
          </a:xfrm>
          <a:prstGeom prst="rect">
            <a:avLst/>
          </a:prstGeom>
          <a:noFill/>
        </p:spPr>
        <p:txBody>
          <a:bodyPr wrap="square" rtlCol="0">
            <a:spAutoFit/>
          </a:bodyPr>
          <a:lstStyle/>
          <a:p>
            <a:pPr algn="ctr"/>
            <a:r>
              <a:rPr lang="es-MX" sz="1400" dirty="0" smtClean="0"/>
              <a:t>Evolución 2002-2012</a:t>
            </a:r>
          </a:p>
          <a:p>
            <a:pPr algn="ctr"/>
            <a:r>
              <a:rPr lang="es-MX" sz="1100" dirty="0" smtClean="0"/>
              <a:t>En porcentajes</a:t>
            </a:r>
          </a:p>
        </p:txBody>
      </p:sp>
      <p:sp>
        <p:nvSpPr>
          <p:cNvPr id="45" name="44 CuadroTexto"/>
          <p:cNvSpPr txBox="1"/>
          <p:nvPr/>
        </p:nvSpPr>
        <p:spPr>
          <a:xfrm>
            <a:off x="1550527" y="5780519"/>
            <a:ext cx="1794081" cy="184666"/>
          </a:xfrm>
          <a:prstGeom prst="rect">
            <a:avLst/>
          </a:prstGeom>
          <a:noFill/>
        </p:spPr>
        <p:txBody>
          <a:bodyPr wrap="none" rtlCol="0">
            <a:spAutoFit/>
          </a:bodyPr>
          <a:lstStyle/>
          <a:p>
            <a:r>
              <a:rPr lang="es-MX" sz="600" dirty="0" smtClean="0"/>
              <a:t>Fuente: partes semanales enviados por el SPF</a:t>
            </a:r>
            <a:endParaRPr lang="es-AR" sz="600" dirty="0"/>
          </a:p>
        </p:txBody>
      </p:sp>
      <p:sp>
        <p:nvSpPr>
          <p:cNvPr id="46" name="45 CuadroTexto"/>
          <p:cNvSpPr txBox="1"/>
          <p:nvPr/>
        </p:nvSpPr>
        <p:spPr>
          <a:xfrm>
            <a:off x="2123728" y="3183359"/>
            <a:ext cx="4968552" cy="477054"/>
          </a:xfrm>
          <a:prstGeom prst="rect">
            <a:avLst/>
          </a:prstGeom>
          <a:noFill/>
        </p:spPr>
        <p:txBody>
          <a:bodyPr wrap="square" rtlCol="0">
            <a:spAutoFit/>
          </a:bodyPr>
          <a:lstStyle/>
          <a:p>
            <a:pPr algn="ctr"/>
            <a:r>
              <a:rPr lang="es-MX" sz="1400" dirty="0" smtClean="0"/>
              <a:t>Situación procesal según jurisdicción. Noviembre 2013</a:t>
            </a:r>
          </a:p>
          <a:p>
            <a:pPr algn="ctr"/>
            <a:r>
              <a:rPr lang="es-MX" sz="1100" dirty="0" smtClean="0"/>
              <a:t>En porcentajes</a:t>
            </a:r>
          </a:p>
        </p:txBody>
      </p:sp>
      <p:cxnSp>
        <p:nvCxnSpPr>
          <p:cNvPr id="48" name="47 Conector recto"/>
          <p:cNvCxnSpPr/>
          <p:nvPr/>
        </p:nvCxnSpPr>
        <p:spPr>
          <a:xfrm>
            <a:off x="1731789" y="4375737"/>
            <a:ext cx="4464495" cy="0"/>
          </a:xfrm>
          <a:prstGeom prst="line">
            <a:avLst/>
          </a:prstGeom>
        </p:spPr>
        <p:style>
          <a:lnRef idx="1">
            <a:schemeClr val="accent1"/>
          </a:lnRef>
          <a:fillRef idx="0">
            <a:schemeClr val="accent1"/>
          </a:fillRef>
          <a:effectRef idx="0">
            <a:schemeClr val="accent1"/>
          </a:effectRef>
          <a:fontRef idx="minor">
            <a:schemeClr val="tx1"/>
          </a:fontRef>
        </p:style>
      </p:cxnSp>
      <p:sp>
        <p:nvSpPr>
          <p:cNvPr id="51" name="50 Llamada rectangular redondeada"/>
          <p:cNvSpPr/>
          <p:nvPr/>
        </p:nvSpPr>
        <p:spPr>
          <a:xfrm>
            <a:off x="6516216" y="4315045"/>
            <a:ext cx="2354169" cy="851004"/>
          </a:xfrm>
          <a:prstGeom prst="wedgeRoundRectCallout">
            <a:avLst>
              <a:gd name="adj1" fmla="val -120637"/>
              <a:gd name="adj2" fmla="val -7061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200" dirty="0"/>
              <a:t>La </a:t>
            </a:r>
            <a:r>
              <a:rPr lang="es-AR" sz="1200" b="1" dirty="0" smtClean="0"/>
              <a:t>Justicia Federal </a:t>
            </a:r>
            <a:r>
              <a:rPr lang="es-AR" sz="1200" dirty="0" smtClean="0"/>
              <a:t>mantiene un </a:t>
            </a:r>
            <a:r>
              <a:rPr lang="es-AR" sz="1200" dirty="0"/>
              <a:t>conjunto extremadamente alto de personas encarceladas sin condena. </a:t>
            </a:r>
          </a:p>
        </p:txBody>
      </p:sp>
      <p:sp>
        <p:nvSpPr>
          <p:cNvPr id="52" name="51 Rectángulo"/>
          <p:cNvSpPr/>
          <p:nvPr/>
        </p:nvSpPr>
        <p:spPr>
          <a:xfrm>
            <a:off x="1628896" y="3572658"/>
            <a:ext cx="773640" cy="1702007"/>
          </a:xfrm>
          <a:prstGeom prst="rect">
            <a:avLst/>
          </a:prstGeom>
          <a:solidFill>
            <a:srgbClr val="DDDDDD">
              <a:alpha val="25098"/>
            </a:srgb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3" name="52 CuadroTexto"/>
          <p:cNvSpPr txBox="1"/>
          <p:nvPr/>
        </p:nvSpPr>
        <p:spPr>
          <a:xfrm>
            <a:off x="4335223" y="5503128"/>
            <a:ext cx="575799" cy="184666"/>
          </a:xfrm>
          <a:prstGeom prst="rect">
            <a:avLst/>
          </a:prstGeom>
          <a:noFill/>
        </p:spPr>
        <p:txBody>
          <a:bodyPr wrap="none" rtlCol="0">
            <a:spAutoFit/>
          </a:bodyPr>
          <a:lstStyle/>
          <a:p>
            <a:r>
              <a:rPr lang="es-MX" sz="600" dirty="0" smtClean="0"/>
              <a:t>Base :3376</a:t>
            </a:r>
            <a:endParaRPr lang="es-AR" sz="600" dirty="0"/>
          </a:p>
        </p:txBody>
      </p:sp>
      <p:sp>
        <p:nvSpPr>
          <p:cNvPr id="54" name="53 CuadroTexto"/>
          <p:cNvSpPr txBox="1"/>
          <p:nvPr/>
        </p:nvSpPr>
        <p:spPr>
          <a:xfrm>
            <a:off x="5707996" y="5503128"/>
            <a:ext cx="532518" cy="184666"/>
          </a:xfrm>
          <a:prstGeom prst="rect">
            <a:avLst/>
          </a:prstGeom>
          <a:noFill/>
        </p:spPr>
        <p:txBody>
          <a:bodyPr wrap="none" rtlCol="0">
            <a:spAutoFit/>
          </a:bodyPr>
          <a:lstStyle/>
          <a:p>
            <a:r>
              <a:rPr lang="es-MX" sz="600" dirty="0" smtClean="0"/>
              <a:t>Base :732</a:t>
            </a:r>
            <a:endParaRPr lang="es-AR" sz="600" dirty="0"/>
          </a:p>
        </p:txBody>
      </p:sp>
      <p:sp>
        <p:nvSpPr>
          <p:cNvPr id="55" name="54 CuadroTexto"/>
          <p:cNvSpPr txBox="1"/>
          <p:nvPr/>
        </p:nvSpPr>
        <p:spPr>
          <a:xfrm>
            <a:off x="3056708" y="5503128"/>
            <a:ext cx="575799" cy="184666"/>
          </a:xfrm>
          <a:prstGeom prst="rect">
            <a:avLst/>
          </a:prstGeom>
          <a:noFill/>
        </p:spPr>
        <p:txBody>
          <a:bodyPr wrap="none" rtlCol="0">
            <a:spAutoFit/>
          </a:bodyPr>
          <a:lstStyle/>
          <a:p>
            <a:r>
              <a:rPr lang="es-MX" sz="600" dirty="0" smtClean="0"/>
              <a:t>Base :5935</a:t>
            </a:r>
            <a:endParaRPr lang="es-AR" sz="600" dirty="0"/>
          </a:p>
        </p:txBody>
      </p:sp>
      <p:sp>
        <p:nvSpPr>
          <p:cNvPr id="56" name="55 CuadroTexto"/>
          <p:cNvSpPr txBox="1"/>
          <p:nvPr/>
        </p:nvSpPr>
        <p:spPr>
          <a:xfrm>
            <a:off x="1691945" y="5506058"/>
            <a:ext cx="639919" cy="184666"/>
          </a:xfrm>
          <a:prstGeom prst="rect">
            <a:avLst/>
          </a:prstGeom>
          <a:noFill/>
        </p:spPr>
        <p:txBody>
          <a:bodyPr wrap="none" rtlCol="0">
            <a:spAutoFit/>
          </a:bodyPr>
          <a:lstStyle/>
          <a:p>
            <a:r>
              <a:rPr lang="es-MX" sz="600" dirty="0" smtClean="0"/>
              <a:t>Base :10.043</a:t>
            </a:r>
            <a:endParaRPr lang="es-AR" sz="600" dirty="0"/>
          </a:p>
        </p:txBody>
      </p:sp>
      <p:sp>
        <p:nvSpPr>
          <p:cNvPr id="17" name="16 CuadroTexto"/>
          <p:cNvSpPr txBox="1"/>
          <p:nvPr/>
        </p:nvSpPr>
        <p:spPr>
          <a:xfrm>
            <a:off x="36513" y="6309320"/>
            <a:ext cx="9143999" cy="369332"/>
          </a:xfrm>
          <a:prstGeom prst="rect">
            <a:avLst/>
          </a:prstGeom>
          <a:noFill/>
        </p:spPr>
        <p:txBody>
          <a:bodyPr wrap="square" rtlCol="0">
            <a:spAutoFit/>
          </a:bodyPr>
          <a:lstStyle/>
          <a:p>
            <a:r>
              <a:rPr lang="es-MX" b="1" dirty="0" smtClean="0">
                <a:solidFill>
                  <a:schemeClr val="bg1"/>
                </a:solidFill>
              </a:rPr>
              <a:t>Es sostenido el crecimiento de detenidos procesados desde 2010 en adelante. </a:t>
            </a:r>
          </a:p>
        </p:txBody>
      </p:sp>
    </p:spTree>
    <p:extLst>
      <p:ext uri="{BB962C8B-B14F-4D97-AF65-F5344CB8AC3E}">
        <p14:creationId xmlns:p14="http://schemas.microsoft.com/office/powerpoint/2010/main" val="2197278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t>Foco en situación </a:t>
            </a:r>
            <a:r>
              <a:rPr lang="es-MX" sz="2800" dirty="0" smtClean="0"/>
              <a:t>procesal - Justicia Federal</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2656131618"/>
              </p:ext>
            </p:extLst>
          </p:nvPr>
        </p:nvGraphicFramePr>
        <p:xfrm>
          <a:off x="683568" y="1844824"/>
          <a:ext cx="3744416" cy="3552056"/>
        </p:xfrm>
        <a:graphic>
          <a:graphicData uri="http://schemas.openxmlformats.org/drawingml/2006/chart">
            <c:chart xmlns:c="http://schemas.openxmlformats.org/drawingml/2006/chart" xmlns:r="http://schemas.openxmlformats.org/officeDocument/2006/relationships" r:id="rId2"/>
          </a:graphicData>
        </a:graphic>
      </p:graphicFrame>
      <p:sp>
        <p:nvSpPr>
          <p:cNvPr id="13" name="12 CuadroTexto"/>
          <p:cNvSpPr txBox="1"/>
          <p:nvPr/>
        </p:nvSpPr>
        <p:spPr>
          <a:xfrm>
            <a:off x="899592" y="1803573"/>
            <a:ext cx="2941205" cy="523220"/>
          </a:xfrm>
          <a:prstGeom prst="rect">
            <a:avLst/>
          </a:prstGeom>
          <a:noFill/>
        </p:spPr>
        <p:txBody>
          <a:bodyPr wrap="square" rtlCol="0">
            <a:spAutoFit/>
          </a:bodyPr>
          <a:lstStyle/>
          <a:p>
            <a:pPr algn="ctr"/>
            <a:r>
              <a:rPr lang="es-MX" sz="1400" dirty="0" smtClean="0"/>
              <a:t>Situación procesal detenidos/as a disposición de Justicia Federal</a:t>
            </a:r>
          </a:p>
        </p:txBody>
      </p:sp>
      <p:sp>
        <p:nvSpPr>
          <p:cNvPr id="14" name="13 CuadroTexto"/>
          <p:cNvSpPr txBox="1"/>
          <p:nvPr/>
        </p:nvSpPr>
        <p:spPr>
          <a:xfrm>
            <a:off x="899592" y="5559043"/>
            <a:ext cx="2880320" cy="215444"/>
          </a:xfrm>
          <a:prstGeom prst="rect">
            <a:avLst/>
          </a:prstGeom>
          <a:noFill/>
        </p:spPr>
        <p:txBody>
          <a:bodyPr wrap="square" rtlCol="0">
            <a:spAutoFit/>
          </a:bodyPr>
          <a:lstStyle/>
          <a:p>
            <a:r>
              <a:rPr lang="es-MX" sz="800" dirty="0" smtClean="0"/>
              <a:t>Fuente: partes semanales enviados por el SPF</a:t>
            </a:r>
            <a:endParaRPr lang="es-AR" sz="800" dirty="0"/>
          </a:p>
        </p:txBody>
      </p:sp>
      <p:sp>
        <p:nvSpPr>
          <p:cNvPr id="15" name="14 CuadroTexto"/>
          <p:cNvSpPr txBox="1"/>
          <p:nvPr/>
        </p:nvSpPr>
        <p:spPr>
          <a:xfrm>
            <a:off x="899592" y="5323503"/>
            <a:ext cx="1640193" cy="215444"/>
          </a:xfrm>
          <a:prstGeom prst="rect">
            <a:avLst/>
          </a:prstGeom>
          <a:noFill/>
        </p:spPr>
        <p:txBody>
          <a:bodyPr wrap="none" rtlCol="0">
            <a:spAutoFit/>
          </a:bodyPr>
          <a:lstStyle/>
          <a:p>
            <a:r>
              <a:rPr lang="es-MX" sz="800" dirty="0" smtClean="0"/>
              <a:t>Base :3376 personas detenidas</a:t>
            </a:r>
            <a:endParaRPr lang="es-AR" sz="800" dirty="0"/>
          </a:p>
        </p:txBody>
      </p:sp>
      <p:sp>
        <p:nvSpPr>
          <p:cNvPr id="16" name="2 Marcador de contenido"/>
          <p:cNvSpPr txBox="1">
            <a:spLocks/>
          </p:cNvSpPr>
          <p:nvPr/>
        </p:nvSpPr>
        <p:spPr>
          <a:xfrm>
            <a:off x="4463988" y="1744216"/>
            <a:ext cx="3708412" cy="463711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just"/>
            <a:endParaRPr lang="es-AR" sz="1600" dirty="0" smtClean="0"/>
          </a:p>
          <a:p>
            <a:pPr algn="just"/>
            <a:r>
              <a:rPr lang="es-AR" sz="1600" dirty="0" smtClean="0"/>
              <a:t>Siete de cada diez personas encarceladas por la Justicia Federal en el ámbito del SPF se encuentran bajo medidas cautelares de prisión preventiva, superando ampliamente el mismo indicador para la justicia nacional (51%).</a:t>
            </a:r>
          </a:p>
          <a:p>
            <a:pPr algn="just"/>
            <a:endParaRPr lang="es-AR" sz="1600" dirty="0"/>
          </a:p>
          <a:p>
            <a:pPr algn="just"/>
            <a:r>
              <a:rPr lang="es-AR" sz="1600" dirty="0" smtClean="0"/>
              <a:t>Así, la </a:t>
            </a:r>
            <a:r>
              <a:rPr lang="es-AR" sz="1600" b="1" dirty="0" smtClean="0"/>
              <a:t>política criminal de encarcelamiento preventivo</a:t>
            </a:r>
            <a:r>
              <a:rPr lang="es-AR" sz="1600" dirty="0" smtClean="0"/>
              <a:t> es enfáticamente sostenida por las prácticas de encierro cautelar de la Justicia Federal. </a:t>
            </a:r>
          </a:p>
          <a:p>
            <a:pPr algn="just"/>
            <a:endParaRPr lang="es-AR" sz="1600" dirty="0" smtClean="0"/>
          </a:p>
          <a:p>
            <a:pPr algn="just"/>
            <a:endParaRPr lang="es-AR" sz="1600" dirty="0"/>
          </a:p>
        </p:txBody>
      </p:sp>
    </p:spTree>
    <p:extLst>
      <p:ext uri="{BB962C8B-B14F-4D97-AF65-F5344CB8AC3E}">
        <p14:creationId xmlns:p14="http://schemas.microsoft.com/office/powerpoint/2010/main" val="2633937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1959</TotalTime>
  <Words>1796</Words>
  <Application>Microsoft Office PowerPoint</Application>
  <PresentationFormat>Presentación en pantalla (4:3)</PresentationFormat>
  <Paragraphs>285</Paragraphs>
  <Slides>19</Slides>
  <Notes>2</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Claridad</vt:lpstr>
      <vt:lpstr>Población SPF</vt:lpstr>
      <vt:lpstr>Introducción</vt:lpstr>
      <vt:lpstr>Presentación de PowerPoint</vt:lpstr>
      <vt:lpstr>Metodología</vt:lpstr>
      <vt:lpstr>Evolución de la población penal del SPF </vt:lpstr>
      <vt:lpstr>Síntesis general Noviembre 2013</vt:lpstr>
      <vt:lpstr>Situación Procesal y Encierro</vt:lpstr>
      <vt:lpstr>Foco en situación procesal</vt:lpstr>
      <vt:lpstr>Foco en situación procesal - Justicia Federal</vt:lpstr>
      <vt:lpstr>Foco en situación procesal</vt:lpstr>
      <vt:lpstr>Foco en situación procesal</vt:lpstr>
      <vt:lpstr>Establecimientos penitenciarios</vt:lpstr>
      <vt:lpstr>Población alojada por unidad  Expresada en números absolutos.</vt:lpstr>
      <vt:lpstr>Población alojada por unidad  Comparación respecto a mes anterior. </vt:lpstr>
      <vt:lpstr>Foco en población femenina</vt:lpstr>
      <vt:lpstr>Foco en población femenina</vt:lpstr>
      <vt:lpstr>Foco en jóvenes adultos</vt:lpstr>
      <vt:lpstr>Foco en población femenina y de jóvenes adultos</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Población SPF</dc:title>
  <dc:creator>DAMONE, María Luz</dc:creator>
  <cp:lastModifiedBy>LOPEZ, Ana Laura</cp:lastModifiedBy>
  <cp:revision>170</cp:revision>
  <dcterms:created xsi:type="dcterms:W3CDTF">2013-10-30T13:30:56Z</dcterms:created>
  <dcterms:modified xsi:type="dcterms:W3CDTF">2014-02-24T14:44:09Z</dcterms:modified>
</cp:coreProperties>
</file>