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1.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2.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8"/>
  </p:notesMasterIdLst>
  <p:sldIdLst>
    <p:sldId id="256" r:id="rId2"/>
    <p:sldId id="257" r:id="rId3"/>
    <p:sldId id="258" r:id="rId4"/>
    <p:sldId id="268" r:id="rId5"/>
    <p:sldId id="266" r:id="rId6"/>
    <p:sldId id="262" r:id="rId7"/>
    <p:sldId id="261" r:id="rId8"/>
    <p:sldId id="270" r:id="rId9"/>
    <p:sldId id="272" r:id="rId10"/>
    <p:sldId id="264" r:id="rId11"/>
    <p:sldId id="269" r:id="rId12"/>
    <p:sldId id="263" r:id="rId13"/>
    <p:sldId id="273" r:id="rId14"/>
    <p:sldId id="265" r:id="rId15"/>
    <p:sldId id="267" r:id="rId16"/>
    <p:sldId id="260"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33"/>
    <a:srgbClr val="DDDDDD"/>
    <a:srgbClr val="BF77AA"/>
    <a:srgbClr val="C86EB5"/>
    <a:srgbClr val="53AB94"/>
    <a:srgbClr val="FF9933"/>
    <a:srgbClr val="FFB48F"/>
    <a:srgbClr val="FF9966"/>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48" autoAdjust="0"/>
  </p:normalViewPr>
  <p:slideViewPr>
    <p:cSldViewPr>
      <p:cViewPr>
        <p:scale>
          <a:sx n="90" d="100"/>
          <a:sy n="90" d="100"/>
        </p:scale>
        <p:origin x="-594" y="-3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Hoja1!$B$1</c:f>
              <c:strCache>
                <c:ptCount val="1"/>
                <c:pt idx="0">
                  <c:v>Serie 1</c:v>
                </c:pt>
              </c:strCache>
            </c:strRef>
          </c:tx>
          <c:dLbls>
            <c:txPr>
              <a:bodyPr/>
              <a:lstStyle/>
              <a:p>
                <a:pPr>
                  <a:defRPr sz="1000">
                    <a:solidFill>
                      <a:schemeClr val="accent1">
                        <a:lumMod val="75000"/>
                      </a:schemeClr>
                    </a:solidFill>
                  </a:defRPr>
                </a:pPr>
                <a:endParaRPr lang="es-AR"/>
              </a:p>
            </c:txPr>
            <c:dLblPos val="t"/>
            <c:showLegendKey val="0"/>
            <c:showVal val="1"/>
            <c:showCatName val="0"/>
            <c:showSerName val="0"/>
            <c:showPercent val="0"/>
            <c:showBubbleSize val="0"/>
            <c:showLeaderLines val="0"/>
          </c:dLbls>
          <c:cat>
            <c:numRef>
              <c:f>Hoja1!$A$2:$A$12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Hoja1!$B$2:$B$12</c:f>
              <c:numCache>
                <c:formatCode>General</c:formatCode>
                <c:ptCount val="11"/>
                <c:pt idx="0">
                  <c:v>9795</c:v>
                </c:pt>
                <c:pt idx="1">
                  <c:v>9246</c:v>
                </c:pt>
                <c:pt idx="2">
                  <c:v>9738</c:v>
                </c:pt>
                <c:pt idx="3">
                  <c:v>9625</c:v>
                </c:pt>
                <c:pt idx="4">
                  <c:v>9380</c:v>
                </c:pt>
                <c:pt idx="5">
                  <c:v>9024</c:v>
                </c:pt>
                <c:pt idx="6">
                  <c:v>9149</c:v>
                </c:pt>
                <c:pt idx="7">
                  <c:v>9210</c:v>
                </c:pt>
                <c:pt idx="8">
                  <c:v>9523</c:v>
                </c:pt>
                <c:pt idx="9">
                  <c:v>9644</c:v>
                </c:pt>
                <c:pt idx="10">
                  <c:v>9807</c:v>
                </c:pt>
              </c:numCache>
            </c:numRef>
          </c:val>
          <c:smooth val="0"/>
        </c:ser>
        <c:dLbls>
          <c:showLegendKey val="0"/>
          <c:showVal val="0"/>
          <c:showCatName val="0"/>
          <c:showSerName val="0"/>
          <c:showPercent val="0"/>
          <c:showBubbleSize val="0"/>
        </c:dLbls>
        <c:marker val="1"/>
        <c:smooth val="0"/>
        <c:axId val="119644928"/>
        <c:axId val="119646464"/>
      </c:lineChart>
      <c:catAx>
        <c:axId val="119644928"/>
        <c:scaling>
          <c:orientation val="minMax"/>
        </c:scaling>
        <c:delete val="0"/>
        <c:axPos val="b"/>
        <c:numFmt formatCode="General" sourceLinked="1"/>
        <c:majorTickMark val="out"/>
        <c:minorTickMark val="none"/>
        <c:tickLblPos val="nextTo"/>
        <c:txPr>
          <a:bodyPr/>
          <a:lstStyle/>
          <a:p>
            <a:pPr>
              <a:defRPr sz="1000"/>
            </a:pPr>
            <a:endParaRPr lang="es-AR"/>
          </a:p>
        </c:txPr>
        <c:crossAx val="119646464"/>
        <c:crosses val="autoZero"/>
        <c:auto val="1"/>
        <c:lblAlgn val="ctr"/>
        <c:lblOffset val="100"/>
        <c:noMultiLvlLbl val="0"/>
      </c:catAx>
      <c:valAx>
        <c:axId val="119646464"/>
        <c:scaling>
          <c:orientation val="minMax"/>
          <c:min val="6000"/>
        </c:scaling>
        <c:delete val="1"/>
        <c:axPos val="l"/>
        <c:numFmt formatCode="General" sourceLinked="1"/>
        <c:majorTickMark val="out"/>
        <c:minorTickMark val="none"/>
        <c:tickLblPos val="nextTo"/>
        <c:crossAx val="119644928"/>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2.7842585391746597E-2"/>
          <c:w val="0.97526906364856181"/>
          <c:h val="0.81971850393700785"/>
        </c:manualLayout>
      </c:layout>
      <c:barChart>
        <c:barDir val="col"/>
        <c:grouping val="percentStacked"/>
        <c:varyColors val="0"/>
        <c:ser>
          <c:idx val="0"/>
          <c:order val="0"/>
          <c:tx>
            <c:strRef>
              <c:f>Hoja1!$B$1</c:f>
              <c:strCache>
                <c:ptCount val="1"/>
                <c:pt idx="0">
                  <c:v>Nacional</c:v>
                </c:pt>
              </c:strCache>
            </c:strRef>
          </c:tx>
          <c:invertIfNegative val="0"/>
          <c:dLbls>
            <c:dLbl>
              <c:idx val="0"/>
              <c:layout/>
              <c:tx>
                <c:rich>
                  <a:bodyPr/>
                  <a:lstStyle/>
                  <a:p>
                    <a:r>
                      <a:rPr lang="en-US" smtClean="0"/>
                      <a:t>53%</a:t>
                    </a:r>
                    <a:endParaRPr lang="en-US"/>
                  </a:p>
                </c:rich>
              </c:tx>
              <c:showLegendKey val="0"/>
              <c:showVal val="1"/>
              <c:showCatName val="0"/>
              <c:showSerName val="0"/>
              <c:showPercent val="0"/>
              <c:showBubbleSize val="0"/>
            </c:dLbl>
            <c:txPr>
              <a:bodyPr/>
              <a:lstStyle/>
              <a:p>
                <a:pPr>
                  <a:defRPr sz="1100"/>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Hoja1!$B$2</c:f>
              <c:numCache>
                <c:formatCode>General</c:formatCode>
                <c:ptCount val="1"/>
                <c:pt idx="0">
                  <c:v>53</c:v>
                </c:pt>
              </c:numCache>
            </c:numRef>
          </c:val>
        </c:ser>
        <c:ser>
          <c:idx val="1"/>
          <c:order val="1"/>
          <c:tx>
            <c:strRef>
              <c:f>Hoja1!$C$1</c:f>
              <c:strCache>
                <c:ptCount val="1"/>
                <c:pt idx="0">
                  <c:v>Federal </c:v>
                </c:pt>
              </c:strCache>
            </c:strRef>
          </c:tx>
          <c:invertIfNegative val="0"/>
          <c:dLbls>
            <c:dLbl>
              <c:idx val="0"/>
              <c:layout/>
              <c:tx>
                <c:rich>
                  <a:bodyPr/>
                  <a:lstStyle/>
                  <a:p>
                    <a:r>
                      <a:rPr lang="en-US" smtClean="0"/>
                      <a:t>43%</a:t>
                    </a:r>
                    <a:endParaRPr lang="en-US"/>
                  </a:p>
                </c:rich>
              </c:tx>
              <c:showLegendKey val="0"/>
              <c:showVal val="1"/>
              <c:showCatName val="0"/>
              <c:showSerName val="0"/>
              <c:showPercent val="0"/>
              <c:showBubbleSize val="0"/>
            </c:dLbl>
            <c:txPr>
              <a:bodyPr/>
              <a:lstStyle/>
              <a:p>
                <a:pPr>
                  <a:defRPr sz="1100"/>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Hoja1!$C$2</c:f>
              <c:numCache>
                <c:formatCode>General</c:formatCode>
                <c:ptCount val="1"/>
                <c:pt idx="0">
                  <c:v>43</c:v>
                </c:pt>
              </c:numCache>
            </c:numRef>
          </c:val>
        </c:ser>
        <c:ser>
          <c:idx val="2"/>
          <c:order val="2"/>
          <c:tx>
            <c:strRef>
              <c:f>Hoja1!$D$1</c:f>
              <c:strCache>
                <c:ptCount val="1"/>
                <c:pt idx="0">
                  <c:v>Provincial</c:v>
                </c:pt>
              </c:strCache>
            </c:strRef>
          </c:tx>
          <c:invertIfNegative val="0"/>
          <c:dLbls>
            <c:dLbl>
              <c:idx val="0"/>
              <c:layout/>
              <c:tx>
                <c:rich>
                  <a:bodyPr/>
                  <a:lstStyle/>
                  <a:p>
                    <a:r>
                      <a:rPr lang="en-US" smtClean="0"/>
                      <a:t>4%</a:t>
                    </a:r>
                    <a:endParaRPr lang="en-US"/>
                  </a:p>
                </c:rich>
              </c:tx>
              <c:showLegendKey val="0"/>
              <c:showVal val="1"/>
              <c:showCatName val="0"/>
              <c:showSerName val="0"/>
              <c:showPercent val="0"/>
              <c:showBubbleSize val="0"/>
            </c:dLbl>
            <c:txPr>
              <a:bodyPr/>
              <a:lstStyle/>
              <a:p>
                <a:pPr>
                  <a:defRPr sz="1200"/>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Hoja1!$D$2</c:f>
              <c:numCache>
                <c:formatCode>General</c:formatCode>
                <c:ptCount val="1"/>
                <c:pt idx="0">
                  <c:v>4</c:v>
                </c:pt>
              </c:numCache>
            </c:numRef>
          </c:val>
        </c:ser>
        <c:dLbls>
          <c:showLegendKey val="0"/>
          <c:showVal val="0"/>
          <c:showCatName val="0"/>
          <c:showSerName val="0"/>
          <c:showPercent val="0"/>
          <c:showBubbleSize val="0"/>
        </c:dLbls>
        <c:gapWidth val="202"/>
        <c:overlap val="100"/>
        <c:axId val="89811584"/>
        <c:axId val="89829760"/>
      </c:barChart>
      <c:catAx>
        <c:axId val="89811584"/>
        <c:scaling>
          <c:orientation val="minMax"/>
        </c:scaling>
        <c:delete val="1"/>
        <c:axPos val="b"/>
        <c:majorTickMark val="out"/>
        <c:minorTickMark val="none"/>
        <c:tickLblPos val="nextTo"/>
        <c:crossAx val="89829760"/>
        <c:crosses val="autoZero"/>
        <c:auto val="1"/>
        <c:lblAlgn val="ctr"/>
        <c:lblOffset val="100"/>
        <c:noMultiLvlLbl val="0"/>
      </c:catAx>
      <c:valAx>
        <c:axId val="89829760"/>
        <c:scaling>
          <c:orientation val="minMax"/>
        </c:scaling>
        <c:delete val="1"/>
        <c:axPos val="l"/>
        <c:numFmt formatCode="0%" sourceLinked="1"/>
        <c:majorTickMark val="out"/>
        <c:minorTickMark val="none"/>
        <c:tickLblPos val="nextTo"/>
        <c:crossAx val="89811584"/>
        <c:crosses val="autoZero"/>
        <c:crossBetween val="between"/>
      </c:valAx>
    </c:plotArea>
    <c:legend>
      <c:legendPos val="r"/>
      <c:layout>
        <c:manualLayout>
          <c:xMode val="edge"/>
          <c:yMode val="edge"/>
          <c:x val="9.7807014227911895E-2"/>
          <c:y val="0.18421461401408074"/>
          <c:w val="0.2027565075806364"/>
          <c:h val="0.37774197928625214"/>
        </c:manualLayout>
      </c:layout>
      <c:overlay val="0"/>
      <c:txPr>
        <a:bodyPr/>
        <a:lstStyle/>
        <a:p>
          <a:pPr>
            <a:defRPr sz="7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251794427213005"/>
          <c:y val="0.13768487708618735"/>
          <c:w val="0.50310484627391128"/>
          <c:h val="0.67006690717592043"/>
        </c:manualLayout>
      </c:layout>
      <c:pieChart>
        <c:varyColors val="1"/>
        <c:ser>
          <c:idx val="0"/>
          <c:order val="0"/>
          <c:tx>
            <c:strRef>
              <c:f>Hoja1!$B$1</c:f>
              <c:strCache>
                <c:ptCount val="1"/>
                <c:pt idx="0">
                  <c:v>Ventas</c:v>
                </c:pt>
              </c:strCache>
            </c:strRef>
          </c:tx>
          <c:explosion val="17"/>
          <c:dPt>
            <c:idx val="1"/>
            <c:bubble3D val="0"/>
            <c:explosion val="4"/>
          </c:dPt>
          <c:cat>
            <c:strRef>
              <c:f>Hoja1!$A$2:$A$3</c:f>
              <c:strCache>
                <c:ptCount val="2"/>
                <c:pt idx="0">
                  <c:v>Procesados</c:v>
                </c:pt>
                <c:pt idx="1">
                  <c:v>Condenados</c:v>
                </c:pt>
              </c:strCache>
            </c:strRef>
          </c:cat>
          <c:val>
            <c:numRef>
              <c:f>Hoja1!$B$2:$B$3</c:f>
              <c:numCache>
                <c:formatCode>General</c:formatCode>
                <c:ptCount val="2"/>
                <c:pt idx="0">
                  <c:v>5661</c:v>
                </c:pt>
                <c:pt idx="1">
                  <c:v>4307</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A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975308641975308E-2"/>
          <c:y val="0.13236396936288125"/>
          <c:w val="0.84291253523865073"/>
          <c:h val="0.73086977263964137"/>
        </c:manualLayout>
      </c:layout>
      <c:barChart>
        <c:barDir val="col"/>
        <c:grouping val="stacked"/>
        <c:varyColors val="0"/>
        <c:ser>
          <c:idx val="0"/>
          <c:order val="0"/>
          <c:tx>
            <c:strRef>
              <c:f>Hoja1!$B$1</c:f>
              <c:strCache>
                <c:ptCount val="1"/>
                <c:pt idx="0">
                  <c:v>Procesados</c:v>
                </c:pt>
              </c:strCache>
            </c:strRef>
          </c:tx>
          <c:invertIfNegative val="0"/>
          <c:dLbls>
            <c:showLegendKey val="0"/>
            <c:showVal val="1"/>
            <c:showCatName val="0"/>
            <c:showSerName val="0"/>
            <c:showPercent val="0"/>
            <c:showBubbleSize val="0"/>
            <c:showLeaderLines val="0"/>
          </c:dLbls>
          <c:cat>
            <c:numRef>
              <c:f>Hoja1!$A$2:$A$3</c:f>
              <c:numCache>
                <c:formatCode>mmm\-yy</c:formatCode>
                <c:ptCount val="2"/>
                <c:pt idx="0">
                  <c:v>41518</c:v>
                </c:pt>
                <c:pt idx="1">
                  <c:v>41548</c:v>
                </c:pt>
              </c:numCache>
            </c:numRef>
          </c:cat>
          <c:val>
            <c:numRef>
              <c:f>Hoja1!$B$2:$B$3</c:f>
              <c:numCache>
                <c:formatCode>General</c:formatCode>
                <c:ptCount val="2"/>
                <c:pt idx="0">
                  <c:v>57</c:v>
                </c:pt>
                <c:pt idx="1">
                  <c:v>57</c:v>
                </c:pt>
              </c:numCache>
            </c:numRef>
          </c:val>
        </c:ser>
        <c:ser>
          <c:idx val="1"/>
          <c:order val="1"/>
          <c:tx>
            <c:strRef>
              <c:f>Hoja1!$C$1</c:f>
              <c:strCache>
                <c:ptCount val="1"/>
                <c:pt idx="0">
                  <c:v>Condenados</c:v>
                </c:pt>
              </c:strCache>
            </c:strRef>
          </c:tx>
          <c:invertIfNegative val="0"/>
          <c:dLbls>
            <c:showLegendKey val="0"/>
            <c:showVal val="1"/>
            <c:showCatName val="0"/>
            <c:showSerName val="0"/>
            <c:showPercent val="0"/>
            <c:showBubbleSize val="0"/>
            <c:showLeaderLines val="0"/>
          </c:dLbls>
          <c:cat>
            <c:numRef>
              <c:f>Hoja1!$A$2:$A$3</c:f>
              <c:numCache>
                <c:formatCode>mmm\-yy</c:formatCode>
                <c:ptCount val="2"/>
                <c:pt idx="0">
                  <c:v>41518</c:v>
                </c:pt>
                <c:pt idx="1">
                  <c:v>41548</c:v>
                </c:pt>
              </c:numCache>
            </c:numRef>
          </c:cat>
          <c:val>
            <c:numRef>
              <c:f>Hoja1!$C$2:$C$3</c:f>
              <c:numCache>
                <c:formatCode>General</c:formatCode>
                <c:ptCount val="2"/>
                <c:pt idx="0">
                  <c:v>43</c:v>
                </c:pt>
                <c:pt idx="1">
                  <c:v>43</c:v>
                </c:pt>
              </c:numCache>
            </c:numRef>
          </c:val>
        </c:ser>
        <c:dLbls>
          <c:showLegendKey val="0"/>
          <c:showVal val="0"/>
          <c:showCatName val="0"/>
          <c:showSerName val="0"/>
          <c:showPercent val="0"/>
          <c:showBubbleSize val="0"/>
        </c:dLbls>
        <c:gapWidth val="150"/>
        <c:overlap val="100"/>
        <c:axId val="116124288"/>
        <c:axId val="118497664"/>
      </c:barChart>
      <c:dateAx>
        <c:axId val="116124288"/>
        <c:scaling>
          <c:orientation val="minMax"/>
        </c:scaling>
        <c:delete val="0"/>
        <c:axPos val="b"/>
        <c:numFmt formatCode="mmm\-yy" sourceLinked="1"/>
        <c:majorTickMark val="out"/>
        <c:minorTickMark val="none"/>
        <c:tickLblPos val="nextTo"/>
        <c:txPr>
          <a:bodyPr/>
          <a:lstStyle/>
          <a:p>
            <a:pPr>
              <a:defRPr sz="1400"/>
            </a:pPr>
            <a:endParaRPr lang="es-AR"/>
          </a:p>
        </c:txPr>
        <c:crossAx val="118497664"/>
        <c:crosses val="autoZero"/>
        <c:auto val="1"/>
        <c:lblOffset val="100"/>
        <c:baseTimeUnit val="months"/>
      </c:dateAx>
      <c:valAx>
        <c:axId val="118497664"/>
        <c:scaling>
          <c:orientation val="minMax"/>
        </c:scaling>
        <c:delete val="1"/>
        <c:axPos val="l"/>
        <c:numFmt formatCode="General" sourceLinked="1"/>
        <c:majorTickMark val="out"/>
        <c:minorTickMark val="none"/>
        <c:tickLblPos val="nextTo"/>
        <c:crossAx val="116124288"/>
        <c:crosses val="autoZero"/>
        <c:crossBetween val="between"/>
      </c:valAx>
    </c:plotArea>
    <c:legend>
      <c:legendPos val="r"/>
      <c:layout/>
      <c:overlay val="0"/>
      <c:txPr>
        <a:bodyPr/>
        <a:lstStyle/>
        <a:p>
          <a:pPr>
            <a:defRPr sz="11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975308641975308E-2"/>
          <c:y val="0.14886914071195551"/>
          <c:w val="0.84291253523865073"/>
          <c:h val="0.71436454542818184"/>
        </c:manualLayout>
      </c:layout>
      <c:barChart>
        <c:barDir val="col"/>
        <c:grouping val="stacked"/>
        <c:varyColors val="0"/>
        <c:ser>
          <c:idx val="0"/>
          <c:order val="0"/>
          <c:tx>
            <c:strRef>
              <c:f>Hoja1!$B$1</c:f>
              <c:strCache>
                <c:ptCount val="1"/>
                <c:pt idx="0">
                  <c:v>Nacional</c:v>
                </c:pt>
              </c:strCache>
            </c:strRef>
          </c:tx>
          <c:invertIfNegative val="0"/>
          <c:dLbls>
            <c:showLegendKey val="0"/>
            <c:showVal val="1"/>
            <c:showCatName val="0"/>
            <c:showSerName val="0"/>
            <c:showPercent val="0"/>
            <c:showBubbleSize val="0"/>
            <c:showLeaderLines val="0"/>
          </c:dLbls>
          <c:cat>
            <c:numRef>
              <c:f>Hoja1!$A$2:$A$3</c:f>
              <c:numCache>
                <c:formatCode>mmm\-yy</c:formatCode>
                <c:ptCount val="2"/>
                <c:pt idx="0">
                  <c:v>41518</c:v>
                </c:pt>
                <c:pt idx="1">
                  <c:v>41548</c:v>
                </c:pt>
              </c:numCache>
            </c:numRef>
          </c:cat>
          <c:val>
            <c:numRef>
              <c:f>Hoja1!$B$2:$B$3</c:f>
              <c:numCache>
                <c:formatCode>General</c:formatCode>
                <c:ptCount val="2"/>
                <c:pt idx="0">
                  <c:v>60</c:v>
                </c:pt>
                <c:pt idx="1">
                  <c:v>60</c:v>
                </c:pt>
              </c:numCache>
            </c:numRef>
          </c:val>
        </c:ser>
        <c:ser>
          <c:idx val="1"/>
          <c:order val="1"/>
          <c:tx>
            <c:strRef>
              <c:f>Hoja1!$C$1</c:f>
              <c:strCache>
                <c:ptCount val="1"/>
                <c:pt idx="0">
                  <c:v>Federal</c:v>
                </c:pt>
              </c:strCache>
            </c:strRef>
          </c:tx>
          <c:invertIfNegative val="0"/>
          <c:dLbls>
            <c:showLegendKey val="0"/>
            <c:showVal val="1"/>
            <c:showCatName val="0"/>
            <c:showSerName val="0"/>
            <c:showPercent val="0"/>
            <c:showBubbleSize val="0"/>
            <c:showLeaderLines val="0"/>
          </c:dLbls>
          <c:cat>
            <c:numRef>
              <c:f>Hoja1!$A$2:$A$3</c:f>
              <c:numCache>
                <c:formatCode>mmm\-yy</c:formatCode>
                <c:ptCount val="2"/>
                <c:pt idx="0">
                  <c:v>41518</c:v>
                </c:pt>
                <c:pt idx="1">
                  <c:v>41548</c:v>
                </c:pt>
              </c:numCache>
            </c:numRef>
          </c:cat>
          <c:val>
            <c:numRef>
              <c:f>Hoja1!$C$2:$C$3</c:f>
              <c:numCache>
                <c:formatCode>General</c:formatCode>
                <c:ptCount val="2"/>
                <c:pt idx="0">
                  <c:v>33</c:v>
                </c:pt>
                <c:pt idx="1">
                  <c:v>33</c:v>
                </c:pt>
              </c:numCache>
            </c:numRef>
          </c:val>
        </c:ser>
        <c:ser>
          <c:idx val="2"/>
          <c:order val="2"/>
          <c:tx>
            <c:strRef>
              <c:f>Hoja1!$D$1</c:f>
              <c:strCache>
                <c:ptCount val="1"/>
                <c:pt idx="0">
                  <c:v>Provincial</c:v>
                </c:pt>
              </c:strCache>
            </c:strRef>
          </c:tx>
          <c:invertIfNegative val="0"/>
          <c:dLbls>
            <c:showLegendKey val="0"/>
            <c:showVal val="1"/>
            <c:showCatName val="0"/>
            <c:showSerName val="0"/>
            <c:showPercent val="0"/>
            <c:showBubbleSize val="0"/>
            <c:showLeaderLines val="0"/>
          </c:dLbls>
          <c:cat>
            <c:numRef>
              <c:f>Hoja1!$A$2:$A$3</c:f>
              <c:numCache>
                <c:formatCode>mmm\-yy</c:formatCode>
                <c:ptCount val="2"/>
                <c:pt idx="0">
                  <c:v>41518</c:v>
                </c:pt>
                <c:pt idx="1">
                  <c:v>41548</c:v>
                </c:pt>
              </c:numCache>
            </c:numRef>
          </c:cat>
          <c:val>
            <c:numRef>
              <c:f>Hoja1!$D$2:$D$3</c:f>
              <c:numCache>
                <c:formatCode>General</c:formatCode>
                <c:ptCount val="2"/>
                <c:pt idx="0">
                  <c:v>7</c:v>
                </c:pt>
                <c:pt idx="1">
                  <c:v>7</c:v>
                </c:pt>
              </c:numCache>
            </c:numRef>
          </c:val>
        </c:ser>
        <c:dLbls>
          <c:showLegendKey val="0"/>
          <c:showVal val="0"/>
          <c:showCatName val="0"/>
          <c:showSerName val="0"/>
          <c:showPercent val="0"/>
          <c:showBubbleSize val="0"/>
        </c:dLbls>
        <c:gapWidth val="150"/>
        <c:overlap val="100"/>
        <c:axId val="118540928"/>
        <c:axId val="118550912"/>
      </c:barChart>
      <c:dateAx>
        <c:axId val="118540928"/>
        <c:scaling>
          <c:orientation val="minMax"/>
        </c:scaling>
        <c:delete val="0"/>
        <c:axPos val="b"/>
        <c:numFmt formatCode="mmm\-yy" sourceLinked="1"/>
        <c:majorTickMark val="out"/>
        <c:minorTickMark val="none"/>
        <c:tickLblPos val="nextTo"/>
        <c:txPr>
          <a:bodyPr/>
          <a:lstStyle/>
          <a:p>
            <a:pPr>
              <a:defRPr sz="1400"/>
            </a:pPr>
            <a:endParaRPr lang="es-AR"/>
          </a:p>
        </c:txPr>
        <c:crossAx val="118550912"/>
        <c:crosses val="autoZero"/>
        <c:auto val="1"/>
        <c:lblOffset val="100"/>
        <c:baseTimeUnit val="months"/>
      </c:dateAx>
      <c:valAx>
        <c:axId val="118550912"/>
        <c:scaling>
          <c:orientation val="minMax"/>
        </c:scaling>
        <c:delete val="1"/>
        <c:axPos val="l"/>
        <c:numFmt formatCode="General" sourceLinked="1"/>
        <c:majorTickMark val="out"/>
        <c:minorTickMark val="none"/>
        <c:tickLblPos val="nextTo"/>
        <c:crossAx val="118540928"/>
        <c:crosses val="autoZero"/>
        <c:crossBetween val="between"/>
      </c:valAx>
    </c:plotArea>
    <c:legend>
      <c:legendPos val="r"/>
      <c:layout/>
      <c:overlay val="0"/>
      <c:txPr>
        <a:bodyPr/>
        <a:lstStyle/>
        <a:p>
          <a:pPr>
            <a:defRPr sz="11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0.29530561419101581"/>
          <c:w val="0.98025821425099635"/>
          <c:h val="0.47567492500833242"/>
        </c:manualLayout>
      </c:layout>
      <c:barChart>
        <c:barDir val="col"/>
        <c:grouping val="clustered"/>
        <c:varyColors val="0"/>
        <c:ser>
          <c:idx val="0"/>
          <c:order val="0"/>
          <c:tx>
            <c:strRef>
              <c:f>Hoja1!$B$1</c:f>
              <c:strCache>
                <c:ptCount val="1"/>
                <c:pt idx="0">
                  <c:v>Columna1</c:v>
                </c:pt>
              </c:strCache>
            </c:strRef>
          </c:tx>
          <c:invertIfNegative val="0"/>
          <c:dLbls>
            <c:txPr>
              <a:bodyPr/>
              <a:lstStyle/>
              <a:p>
                <a:pPr>
                  <a:defRPr sz="1050"/>
                </a:pPr>
                <a:endParaRPr lang="es-AR"/>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Hoja1!$B$2:$B$16</c:f>
              <c:numCache>
                <c:formatCode>General</c:formatCode>
                <c:ptCount val="15"/>
                <c:pt idx="0">
                  <c:v>33</c:v>
                </c:pt>
                <c:pt idx="1">
                  <c:v>94</c:v>
                </c:pt>
                <c:pt idx="2">
                  <c:v>92</c:v>
                </c:pt>
                <c:pt idx="3">
                  <c:v>112</c:v>
                </c:pt>
                <c:pt idx="4">
                  <c:v>206</c:v>
                </c:pt>
                <c:pt idx="5">
                  <c:v>8</c:v>
                </c:pt>
                <c:pt idx="6">
                  <c:v>227</c:v>
                </c:pt>
                <c:pt idx="7">
                  <c:v>18</c:v>
                </c:pt>
                <c:pt idx="8">
                  <c:v>100</c:v>
                </c:pt>
                <c:pt idx="9">
                  <c:v>15</c:v>
                </c:pt>
                <c:pt idx="10">
                  <c:v>543</c:v>
                </c:pt>
                <c:pt idx="11">
                  <c:v>22</c:v>
                </c:pt>
                <c:pt idx="12">
                  <c:v>18</c:v>
                </c:pt>
                <c:pt idx="13">
                  <c:v>147</c:v>
                </c:pt>
                <c:pt idx="14">
                  <c:v>133</c:v>
                </c:pt>
              </c:numCache>
            </c:numRef>
          </c:val>
        </c:ser>
        <c:dLbls>
          <c:showLegendKey val="0"/>
          <c:showVal val="0"/>
          <c:showCatName val="0"/>
          <c:showSerName val="0"/>
          <c:showPercent val="0"/>
          <c:showBubbleSize val="0"/>
        </c:dLbls>
        <c:gapWidth val="150"/>
        <c:axId val="143940224"/>
        <c:axId val="143942016"/>
      </c:barChart>
      <c:catAx>
        <c:axId val="143940224"/>
        <c:scaling>
          <c:orientation val="minMax"/>
        </c:scaling>
        <c:delete val="0"/>
        <c:axPos val="b"/>
        <c:numFmt formatCode="mmm\-yy" sourceLinked="1"/>
        <c:majorTickMark val="out"/>
        <c:minorTickMark val="none"/>
        <c:tickLblPos val="nextTo"/>
        <c:txPr>
          <a:bodyPr/>
          <a:lstStyle/>
          <a:p>
            <a:pPr>
              <a:defRPr sz="700"/>
            </a:pPr>
            <a:endParaRPr lang="es-AR"/>
          </a:p>
        </c:txPr>
        <c:crossAx val="143942016"/>
        <c:crosses val="autoZero"/>
        <c:auto val="1"/>
        <c:lblAlgn val="ctr"/>
        <c:lblOffset val="100"/>
        <c:noMultiLvlLbl val="0"/>
      </c:catAx>
      <c:valAx>
        <c:axId val="143942016"/>
        <c:scaling>
          <c:orientation val="minMax"/>
        </c:scaling>
        <c:delete val="1"/>
        <c:axPos val="l"/>
        <c:numFmt formatCode="General" sourceLinked="1"/>
        <c:majorTickMark val="out"/>
        <c:minorTickMark val="none"/>
        <c:tickLblPos val="nextTo"/>
        <c:crossAx val="143940224"/>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5.7060653391453234E-2"/>
          <c:w val="0.98025821425099635"/>
          <c:h val="0.80888765627348591"/>
        </c:manualLayout>
      </c:layout>
      <c:barChart>
        <c:barDir val="col"/>
        <c:grouping val="clustered"/>
        <c:varyColors val="0"/>
        <c:ser>
          <c:idx val="0"/>
          <c:order val="0"/>
          <c:tx>
            <c:strRef>
              <c:f>Hoja1!$B$1</c:f>
              <c:strCache>
                <c:ptCount val="1"/>
                <c:pt idx="0">
                  <c:v>Procesados</c:v>
                </c:pt>
              </c:strCache>
            </c:strRef>
          </c:tx>
          <c:invertIfNegative val="0"/>
          <c:dLbls>
            <c:txPr>
              <a:bodyPr/>
              <a:lstStyle/>
              <a:p>
                <a:pPr>
                  <a:defRPr sz="1050"/>
                </a:pPr>
                <a:endParaRPr lang="es-AR"/>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Hoja1!$B$2:$B$15</c:f>
              <c:numCache>
                <c:formatCode>General</c:formatCode>
                <c:ptCount val="14"/>
                <c:pt idx="0">
                  <c:v>1895</c:v>
                </c:pt>
                <c:pt idx="1">
                  <c:v>1530</c:v>
                </c:pt>
                <c:pt idx="2">
                  <c:v>470</c:v>
                </c:pt>
                <c:pt idx="3">
                  <c:v>1634</c:v>
                </c:pt>
                <c:pt idx="4">
                  <c:v>416</c:v>
                </c:pt>
                <c:pt idx="5">
                  <c:v>435</c:v>
                </c:pt>
                <c:pt idx="6">
                  <c:v>237</c:v>
                </c:pt>
                <c:pt idx="7">
                  <c:v>474</c:v>
                </c:pt>
                <c:pt idx="8">
                  <c:v>341</c:v>
                </c:pt>
                <c:pt idx="9">
                  <c:v>128</c:v>
                </c:pt>
                <c:pt idx="10">
                  <c:v>178</c:v>
                </c:pt>
                <c:pt idx="11">
                  <c:v>92</c:v>
                </c:pt>
                <c:pt idx="12">
                  <c:v>106</c:v>
                </c:pt>
                <c:pt idx="13">
                  <c:v>272</c:v>
                </c:pt>
              </c:numCache>
            </c:numRef>
          </c:val>
        </c:ser>
        <c:dLbls>
          <c:showLegendKey val="0"/>
          <c:showVal val="0"/>
          <c:showCatName val="0"/>
          <c:showSerName val="0"/>
          <c:showPercent val="0"/>
          <c:showBubbleSize val="0"/>
        </c:dLbls>
        <c:gapWidth val="150"/>
        <c:axId val="143970304"/>
        <c:axId val="143971840"/>
      </c:barChart>
      <c:catAx>
        <c:axId val="143970304"/>
        <c:scaling>
          <c:orientation val="minMax"/>
        </c:scaling>
        <c:delete val="0"/>
        <c:axPos val="b"/>
        <c:numFmt formatCode="mmm\-yy" sourceLinked="1"/>
        <c:majorTickMark val="out"/>
        <c:minorTickMark val="none"/>
        <c:tickLblPos val="nextTo"/>
        <c:txPr>
          <a:bodyPr/>
          <a:lstStyle/>
          <a:p>
            <a:pPr>
              <a:defRPr sz="600"/>
            </a:pPr>
            <a:endParaRPr lang="es-AR"/>
          </a:p>
        </c:txPr>
        <c:crossAx val="143971840"/>
        <c:crosses val="autoZero"/>
        <c:auto val="1"/>
        <c:lblAlgn val="ctr"/>
        <c:lblOffset val="100"/>
        <c:noMultiLvlLbl val="0"/>
      </c:catAx>
      <c:valAx>
        <c:axId val="143971840"/>
        <c:scaling>
          <c:orientation val="minMax"/>
        </c:scaling>
        <c:delete val="1"/>
        <c:axPos val="l"/>
        <c:numFmt formatCode="General" sourceLinked="1"/>
        <c:majorTickMark val="out"/>
        <c:minorTickMark val="none"/>
        <c:tickLblPos val="nextTo"/>
        <c:crossAx val="143970304"/>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0.16596813317038847"/>
          <c:w val="0.98025821425099635"/>
          <c:h val="0.60501240602895978"/>
        </c:manualLayout>
      </c:layout>
      <c:barChart>
        <c:barDir val="col"/>
        <c:grouping val="clustered"/>
        <c:varyColors val="0"/>
        <c:ser>
          <c:idx val="0"/>
          <c:order val="0"/>
          <c:tx>
            <c:strRef>
              <c:f>Hoja1!$B$1</c:f>
              <c:strCache>
                <c:ptCount val="1"/>
                <c:pt idx="0">
                  <c:v>Columna1</c:v>
                </c:pt>
              </c:strCache>
            </c:strRef>
          </c:tx>
          <c:invertIfNegative val="0"/>
          <c:dLbls>
            <c:dLbl>
              <c:idx val="10"/>
              <c:layout>
                <c:manualLayout>
                  <c:x val="0"/>
                  <c:y val="1.7636929230085547E-2"/>
                </c:manualLayout>
              </c:layout>
              <c:showLegendKey val="0"/>
              <c:showVal val="1"/>
              <c:showCatName val="0"/>
              <c:showSerName val="0"/>
              <c:showPercent val="0"/>
              <c:showBubbleSize val="0"/>
            </c:dLbl>
            <c:txPr>
              <a:bodyPr/>
              <a:lstStyle/>
              <a:p>
                <a:pPr>
                  <a:defRPr sz="800"/>
                </a:pPr>
                <a:endParaRPr lang="es-AR"/>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Hoja1!$B$2:$B$16</c:f>
              <c:numCache>
                <c:formatCode>General</c:formatCode>
                <c:ptCount val="15"/>
                <c:pt idx="0">
                  <c:v>33</c:v>
                </c:pt>
                <c:pt idx="1">
                  <c:v>94</c:v>
                </c:pt>
                <c:pt idx="2">
                  <c:v>92</c:v>
                </c:pt>
                <c:pt idx="3">
                  <c:v>112</c:v>
                </c:pt>
                <c:pt idx="4">
                  <c:v>206</c:v>
                </c:pt>
                <c:pt idx="5">
                  <c:v>8</c:v>
                </c:pt>
                <c:pt idx="6">
                  <c:v>227</c:v>
                </c:pt>
                <c:pt idx="7">
                  <c:v>18</c:v>
                </c:pt>
                <c:pt idx="8">
                  <c:v>100</c:v>
                </c:pt>
                <c:pt idx="9">
                  <c:v>15</c:v>
                </c:pt>
                <c:pt idx="10">
                  <c:v>543</c:v>
                </c:pt>
                <c:pt idx="11">
                  <c:v>22</c:v>
                </c:pt>
                <c:pt idx="12">
                  <c:v>18</c:v>
                </c:pt>
                <c:pt idx="13">
                  <c:v>147</c:v>
                </c:pt>
                <c:pt idx="14">
                  <c:v>133</c:v>
                </c:pt>
              </c:numCache>
            </c:numRef>
          </c:val>
        </c:ser>
        <c:ser>
          <c:idx val="1"/>
          <c:order val="1"/>
          <c:tx>
            <c:strRef>
              <c:f>Hoja1!$C$1</c:f>
              <c:strCache>
                <c:ptCount val="1"/>
                <c:pt idx="0">
                  <c:v>capacidad</c:v>
                </c:pt>
              </c:strCache>
            </c:strRef>
          </c:tx>
          <c:invertIfNegative val="0"/>
          <c:dLbls>
            <c:dLbl>
              <c:idx val="10"/>
              <c:layout>
                <c:manualLayout>
                  <c:x val="0"/>
                  <c:y val="3.5273858460171094E-2"/>
                </c:manualLayout>
              </c:layout>
              <c:showLegendKey val="0"/>
              <c:showVal val="1"/>
              <c:showCatName val="0"/>
              <c:showSerName val="0"/>
              <c:showPercent val="0"/>
              <c:showBubbleSize val="0"/>
            </c:dLbl>
            <c:txPr>
              <a:bodyPr/>
              <a:lstStyle/>
              <a:p>
                <a:pPr>
                  <a:defRPr sz="800"/>
                </a:pPr>
                <a:endParaRPr lang="es-AR"/>
              </a:p>
            </c:txPr>
            <c:showLegendKey val="0"/>
            <c:showVal val="1"/>
            <c:showCatName val="0"/>
            <c:showSerName val="0"/>
            <c:showPercent val="0"/>
            <c:showBubbleSize val="0"/>
            <c:showLeaderLines val="0"/>
          </c:dLbls>
          <c:cat>
            <c:strRef>
              <c:f>Hoja1!$A$2:$A$16</c:f>
              <c:strCache>
                <c:ptCount val="15"/>
                <c:pt idx="0">
                  <c:v>U. 13</c:v>
                </c:pt>
                <c:pt idx="1">
                  <c:v>U. 14</c:v>
                </c:pt>
                <c:pt idx="2">
                  <c:v>U. 15</c:v>
                </c:pt>
                <c:pt idx="3">
                  <c:v>U. 16</c:v>
                </c:pt>
                <c:pt idx="4">
                  <c:v>U. 17</c:v>
                </c:pt>
                <c:pt idx="5">
                  <c:v>U. 18</c:v>
                </c:pt>
                <c:pt idx="6">
                  <c:v>U. 19</c:v>
                </c:pt>
                <c:pt idx="7">
                  <c:v>U. 21</c:v>
                </c:pt>
                <c:pt idx="8">
                  <c:v>U. 22</c:v>
                </c:pt>
                <c:pt idx="9">
                  <c:v>U. 23</c:v>
                </c:pt>
                <c:pt idx="10">
                  <c:v>COMP. FED. PARA JOV. ADULTOS</c:v>
                </c:pt>
                <c:pt idx="11">
                  <c:v>U. 25</c:v>
                </c:pt>
                <c:pt idx="12">
                  <c:v>U. 30</c:v>
                </c:pt>
                <c:pt idx="13">
                  <c:v>U. 31</c:v>
                </c:pt>
                <c:pt idx="14">
                  <c:v>U. 35</c:v>
                </c:pt>
              </c:strCache>
            </c:strRef>
          </c:cat>
          <c:val>
            <c:numRef>
              <c:f>Hoja1!$C$2:$C$16</c:f>
              <c:numCache>
                <c:formatCode>General</c:formatCode>
                <c:ptCount val="15"/>
                <c:pt idx="0">
                  <c:v>86</c:v>
                </c:pt>
                <c:pt idx="1">
                  <c:v>113</c:v>
                </c:pt>
                <c:pt idx="2">
                  <c:v>95</c:v>
                </c:pt>
                <c:pt idx="3">
                  <c:v>112</c:v>
                </c:pt>
                <c:pt idx="4">
                  <c:v>211</c:v>
                </c:pt>
                <c:pt idx="5">
                  <c:v>9</c:v>
                </c:pt>
                <c:pt idx="6">
                  <c:v>267</c:v>
                </c:pt>
                <c:pt idx="7">
                  <c:v>49</c:v>
                </c:pt>
                <c:pt idx="8">
                  <c:v>102</c:v>
                </c:pt>
                <c:pt idx="9">
                  <c:v>16</c:v>
                </c:pt>
                <c:pt idx="10">
                  <c:v>602</c:v>
                </c:pt>
                <c:pt idx="11">
                  <c:v>28</c:v>
                </c:pt>
                <c:pt idx="12">
                  <c:v>26</c:v>
                </c:pt>
                <c:pt idx="13">
                  <c:v>234</c:v>
                </c:pt>
                <c:pt idx="14">
                  <c:v>140</c:v>
                </c:pt>
              </c:numCache>
            </c:numRef>
          </c:val>
        </c:ser>
        <c:dLbls>
          <c:showLegendKey val="0"/>
          <c:showVal val="0"/>
          <c:showCatName val="0"/>
          <c:showSerName val="0"/>
          <c:showPercent val="0"/>
          <c:showBubbleSize val="0"/>
        </c:dLbls>
        <c:gapWidth val="76"/>
        <c:axId val="2697856"/>
        <c:axId val="2745088"/>
      </c:barChart>
      <c:catAx>
        <c:axId val="2697856"/>
        <c:scaling>
          <c:orientation val="minMax"/>
        </c:scaling>
        <c:delete val="0"/>
        <c:axPos val="b"/>
        <c:numFmt formatCode="mmm\-yy" sourceLinked="1"/>
        <c:majorTickMark val="out"/>
        <c:minorTickMark val="none"/>
        <c:tickLblPos val="nextTo"/>
        <c:txPr>
          <a:bodyPr/>
          <a:lstStyle/>
          <a:p>
            <a:pPr>
              <a:defRPr sz="700"/>
            </a:pPr>
            <a:endParaRPr lang="es-AR"/>
          </a:p>
        </c:txPr>
        <c:crossAx val="2745088"/>
        <c:crosses val="autoZero"/>
        <c:auto val="1"/>
        <c:lblAlgn val="ctr"/>
        <c:lblOffset val="100"/>
        <c:noMultiLvlLbl val="0"/>
      </c:catAx>
      <c:valAx>
        <c:axId val="2745088"/>
        <c:scaling>
          <c:orientation val="minMax"/>
        </c:scaling>
        <c:delete val="1"/>
        <c:axPos val="l"/>
        <c:numFmt formatCode="General" sourceLinked="1"/>
        <c:majorTickMark val="out"/>
        <c:minorTickMark val="none"/>
        <c:tickLblPos val="nextTo"/>
        <c:crossAx val="2697856"/>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945602435436899E-2"/>
          <c:y val="7.4697718771988303E-2"/>
          <c:w val="0.98025821425099635"/>
          <c:h val="0.80888765627348591"/>
        </c:manualLayout>
      </c:layout>
      <c:barChart>
        <c:barDir val="col"/>
        <c:grouping val="clustered"/>
        <c:varyColors val="0"/>
        <c:ser>
          <c:idx val="0"/>
          <c:order val="0"/>
          <c:tx>
            <c:strRef>
              <c:f>Hoja1!$B$1</c:f>
              <c:strCache>
                <c:ptCount val="1"/>
                <c:pt idx="0">
                  <c:v>Detenidos</c:v>
                </c:pt>
              </c:strCache>
            </c:strRef>
          </c:tx>
          <c:invertIfNegative val="0"/>
          <c:dLbls>
            <c:txPr>
              <a:bodyPr/>
              <a:lstStyle/>
              <a:p>
                <a:pPr>
                  <a:defRPr sz="700"/>
                </a:pPr>
                <a:endParaRPr lang="es-AR"/>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Hoja1!$B$2:$B$15</c:f>
              <c:numCache>
                <c:formatCode>General</c:formatCode>
                <c:ptCount val="14"/>
                <c:pt idx="0">
                  <c:v>1895</c:v>
                </c:pt>
                <c:pt idx="1">
                  <c:v>1530</c:v>
                </c:pt>
                <c:pt idx="2">
                  <c:v>470</c:v>
                </c:pt>
                <c:pt idx="3">
                  <c:v>1634</c:v>
                </c:pt>
                <c:pt idx="4">
                  <c:v>416</c:v>
                </c:pt>
                <c:pt idx="5">
                  <c:v>435</c:v>
                </c:pt>
                <c:pt idx="6">
                  <c:v>237</c:v>
                </c:pt>
                <c:pt idx="7">
                  <c:v>474</c:v>
                </c:pt>
                <c:pt idx="8">
                  <c:v>341</c:v>
                </c:pt>
                <c:pt idx="9">
                  <c:v>128</c:v>
                </c:pt>
                <c:pt idx="10">
                  <c:v>178</c:v>
                </c:pt>
                <c:pt idx="11">
                  <c:v>92</c:v>
                </c:pt>
                <c:pt idx="12">
                  <c:v>106</c:v>
                </c:pt>
                <c:pt idx="13">
                  <c:v>272</c:v>
                </c:pt>
              </c:numCache>
            </c:numRef>
          </c:val>
        </c:ser>
        <c:ser>
          <c:idx val="1"/>
          <c:order val="1"/>
          <c:tx>
            <c:strRef>
              <c:f>Hoja1!$C$1</c:f>
              <c:strCache>
                <c:ptCount val="1"/>
                <c:pt idx="0">
                  <c:v>Cupo declarado por el SPF</c:v>
                </c:pt>
              </c:strCache>
            </c:strRef>
          </c:tx>
          <c:invertIfNegative val="0"/>
          <c:dLbls>
            <c:dLbl>
              <c:idx val="0"/>
              <c:layout>
                <c:manualLayout>
                  <c:x val="4.5222895461757813E-3"/>
                  <c:y val="1.1757952820057031E-2"/>
                </c:manualLayout>
              </c:layout>
              <c:showLegendKey val="0"/>
              <c:showVal val="1"/>
              <c:showCatName val="0"/>
              <c:showSerName val="0"/>
              <c:showPercent val="0"/>
              <c:showBubbleSize val="0"/>
            </c:dLbl>
            <c:dLbl>
              <c:idx val="1"/>
              <c:layout>
                <c:manualLayout>
                  <c:x val="6.0297193949010418E-3"/>
                  <c:y val="7.0543087805058696E-3"/>
                </c:manualLayout>
              </c:layout>
              <c:showLegendKey val="0"/>
              <c:showVal val="1"/>
              <c:showCatName val="0"/>
              <c:showSerName val="0"/>
              <c:showPercent val="0"/>
              <c:showBubbleSize val="0"/>
            </c:dLbl>
            <c:txPr>
              <a:bodyPr/>
              <a:lstStyle/>
              <a:p>
                <a:pPr>
                  <a:defRPr sz="700"/>
                </a:pPr>
                <a:endParaRPr lang="es-AR"/>
              </a:p>
            </c:txPr>
            <c:showLegendKey val="0"/>
            <c:showVal val="1"/>
            <c:showCatName val="0"/>
            <c:showSerName val="0"/>
            <c:showPercent val="0"/>
            <c:showBubbleSize val="0"/>
            <c:showLeaderLines val="0"/>
          </c:dLbls>
          <c:cat>
            <c:strRef>
              <c:f>Hoja1!$A$2:$A$15</c:f>
              <c:strCache>
                <c:ptCount val="14"/>
                <c:pt idx="0">
                  <c:v>CPF I</c:v>
                </c:pt>
                <c:pt idx="1">
                  <c:v>CPF II</c:v>
                </c:pt>
                <c:pt idx="2">
                  <c:v>C.P.F. III - CFNOA</c:v>
                </c:pt>
                <c:pt idx="3">
                  <c:v>C.P.F. C.A.B.A.</c:v>
                </c:pt>
                <c:pt idx="4">
                  <c:v>C.P.F IV </c:v>
                </c:pt>
                <c:pt idx="5">
                  <c:v>U. 4</c:v>
                </c:pt>
                <c:pt idx="6">
                  <c:v>U. 5</c:v>
                </c:pt>
                <c:pt idx="7">
                  <c:v>U. 6</c:v>
                </c:pt>
                <c:pt idx="8">
                  <c:v>U. 7</c:v>
                </c:pt>
                <c:pt idx="9">
                  <c:v>U. 8</c:v>
                </c:pt>
                <c:pt idx="10">
                  <c:v>U. 9</c:v>
                </c:pt>
                <c:pt idx="11">
                  <c:v>U. 10</c:v>
                </c:pt>
                <c:pt idx="12">
                  <c:v>U. 11</c:v>
                </c:pt>
                <c:pt idx="13">
                  <c:v>U. 12</c:v>
                </c:pt>
              </c:strCache>
            </c:strRef>
          </c:cat>
          <c:val>
            <c:numRef>
              <c:f>Hoja1!$C$2:$C$15</c:f>
              <c:numCache>
                <c:formatCode>General</c:formatCode>
                <c:ptCount val="14"/>
                <c:pt idx="0">
                  <c:v>2002</c:v>
                </c:pt>
                <c:pt idx="1">
                  <c:v>1467</c:v>
                </c:pt>
                <c:pt idx="2">
                  <c:v>495</c:v>
                </c:pt>
                <c:pt idx="3">
                  <c:v>1666</c:v>
                </c:pt>
                <c:pt idx="4">
                  <c:v>569</c:v>
                </c:pt>
                <c:pt idx="5">
                  <c:v>469</c:v>
                </c:pt>
                <c:pt idx="6">
                  <c:v>256</c:v>
                </c:pt>
                <c:pt idx="7">
                  <c:v>480</c:v>
                </c:pt>
                <c:pt idx="8">
                  <c:v>365</c:v>
                </c:pt>
                <c:pt idx="9">
                  <c:v>138</c:v>
                </c:pt>
                <c:pt idx="10">
                  <c:v>183</c:v>
                </c:pt>
                <c:pt idx="11">
                  <c:v>116</c:v>
                </c:pt>
                <c:pt idx="12">
                  <c:v>172</c:v>
                </c:pt>
                <c:pt idx="13">
                  <c:v>295</c:v>
                </c:pt>
              </c:numCache>
            </c:numRef>
          </c:val>
        </c:ser>
        <c:dLbls>
          <c:showLegendKey val="0"/>
          <c:showVal val="0"/>
          <c:showCatName val="0"/>
          <c:showSerName val="0"/>
          <c:showPercent val="0"/>
          <c:showBubbleSize val="0"/>
        </c:dLbls>
        <c:gapWidth val="88"/>
        <c:axId val="143911552"/>
        <c:axId val="144866304"/>
      </c:barChart>
      <c:catAx>
        <c:axId val="143911552"/>
        <c:scaling>
          <c:orientation val="minMax"/>
        </c:scaling>
        <c:delete val="0"/>
        <c:axPos val="b"/>
        <c:numFmt formatCode="mmm\-yy" sourceLinked="1"/>
        <c:majorTickMark val="out"/>
        <c:minorTickMark val="none"/>
        <c:tickLblPos val="nextTo"/>
        <c:txPr>
          <a:bodyPr/>
          <a:lstStyle/>
          <a:p>
            <a:pPr>
              <a:defRPr sz="600"/>
            </a:pPr>
            <a:endParaRPr lang="es-AR"/>
          </a:p>
        </c:txPr>
        <c:crossAx val="144866304"/>
        <c:crosses val="autoZero"/>
        <c:auto val="1"/>
        <c:lblAlgn val="ctr"/>
        <c:lblOffset val="100"/>
        <c:noMultiLvlLbl val="0"/>
      </c:catAx>
      <c:valAx>
        <c:axId val="144866304"/>
        <c:scaling>
          <c:orientation val="minMax"/>
          <c:max val="2100"/>
          <c:min val="0"/>
        </c:scaling>
        <c:delete val="1"/>
        <c:axPos val="l"/>
        <c:numFmt formatCode="General" sourceLinked="1"/>
        <c:majorTickMark val="out"/>
        <c:minorTickMark val="none"/>
        <c:tickLblPos val="nextTo"/>
        <c:crossAx val="143911552"/>
        <c:crosses val="autoZero"/>
        <c:crossBetween val="between"/>
      </c:valAx>
    </c:plotArea>
    <c:legend>
      <c:legendPos val="r"/>
      <c:layout>
        <c:manualLayout>
          <c:xMode val="edge"/>
          <c:yMode val="edge"/>
          <c:x val="0.78570519704838115"/>
          <c:y val="7.7249287116246346E-2"/>
          <c:w val="0.21429480295161887"/>
          <c:h val="0.22664518757175126"/>
        </c:manualLayout>
      </c:layout>
      <c:overlay val="0"/>
      <c:txPr>
        <a:bodyPr/>
        <a:lstStyle/>
        <a:p>
          <a:pPr>
            <a:defRPr sz="12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975286066631359E-2"/>
          <c:y val="2.6913353780592651E-2"/>
          <c:w val="0.98302471393336865"/>
          <c:h val="0.74423291128342273"/>
        </c:manualLayout>
      </c:layout>
      <c:barChart>
        <c:barDir val="col"/>
        <c:grouping val="stacked"/>
        <c:varyColors val="0"/>
        <c:ser>
          <c:idx val="0"/>
          <c:order val="0"/>
          <c:tx>
            <c:strRef>
              <c:f>Hoja1!$B$1</c:f>
              <c:strCache>
                <c:ptCount val="1"/>
                <c:pt idx="0">
                  <c:v>Procesados/as</c:v>
                </c:pt>
              </c:strCache>
            </c:strRef>
          </c:tx>
          <c:invertIfNegative val="0"/>
          <c:dLbls>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oct 13</c:v>
                </c:pt>
                <c:pt idx="1">
                  <c:v>Poblacion femenina</c:v>
                </c:pt>
              </c:strCache>
            </c:strRef>
          </c:cat>
          <c:val>
            <c:numRef>
              <c:f>Hoja1!$B$2:$B$3</c:f>
              <c:numCache>
                <c:formatCode>General</c:formatCode>
                <c:ptCount val="2"/>
                <c:pt idx="0">
                  <c:v>57</c:v>
                </c:pt>
                <c:pt idx="1">
                  <c:v>61</c:v>
                </c:pt>
              </c:numCache>
            </c:numRef>
          </c:val>
        </c:ser>
        <c:ser>
          <c:idx val="1"/>
          <c:order val="1"/>
          <c:tx>
            <c:strRef>
              <c:f>Hoja1!$C$1</c:f>
              <c:strCache>
                <c:ptCount val="1"/>
                <c:pt idx="0">
                  <c:v>Condenados/as</c:v>
                </c:pt>
              </c:strCache>
            </c:strRef>
          </c:tx>
          <c:invertIfNegative val="0"/>
          <c:dLbls>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oct 13</c:v>
                </c:pt>
                <c:pt idx="1">
                  <c:v>Poblacion femenina</c:v>
                </c:pt>
              </c:strCache>
            </c:strRef>
          </c:cat>
          <c:val>
            <c:numRef>
              <c:f>Hoja1!$C$2:$C$3</c:f>
              <c:numCache>
                <c:formatCode>General</c:formatCode>
                <c:ptCount val="2"/>
                <c:pt idx="0">
                  <c:v>43</c:v>
                </c:pt>
                <c:pt idx="1">
                  <c:v>39</c:v>
                </c:pt>
              </c:numCache>
            </c:numRef>
          </c:val>
        </c:ser>
        <c:dLbls>
          <c:showLegendKey val="0"/>
          <c:showVal val="0"/>
          <c:showCatName val="0"/>
          <c:showSerName val="0"/>
          <c:showPercent val="0"/>
          <c:showBubbleSize val="0"/>
        </c:dLbls>
        <c:gapWidth val="150"/>
        <c:overlap val="100"/>
        <c:axId val="166806272"/>
        <c:axId val="166807808"/>
      </c:barChart>
      <c:catAx>
        <c:axId val="166806272"/>
        <c:scaling>
          <c:orientation val="minMax"/>
        </c:scaling>
        <c:delete val="0"/>
        <c:axPos val="b"/>
        <c:numFmt formatCode="mmm\-yy" sourceLinked="1"/>
        <c:majorTickMark val="out"/>
        <c:minorTickMark val="none"/>
        <c:tickLblPos val="nextTo"/>
        <c:txPr>
          <a:bodyPr/>
          <a:lstStyle/>
          <a:p>
            <a:pPr>
              <a:defRPr sz="800"/>
            </a:pPr>
            <a:endParaRPr lang="es-AR"/>
          </a:p>
        </c:txPr>
        <c:crossAx val="166807808"/>
        <c:crosses val="autoZero"/>
        <c:auto val="1"/>
        <c:lblAlgn val="ctr"/>
        <c:lblOffset val="100"/>
        <c:noMultiLvlLbl val="0"/>
      </c:catAx>
      <c:valAx>
        <c:axId val="166807808"/>
        <c:scaling>
          <c:orientation val="minMax"/>
          <c:max val="100"/>
        </c:scaling>
        <c:delete val="1"/>
        <c:axPos val="l"/>
        <c:numFmt formatCode="General" sourceLinked="1"/>
        <c:majorTickMark val="out"/>
        <c:minorTickMark val="none"/>
        <c:tickLblPos val="nextTo"/>
        <c:crossAx val="166806272"/>
        <c:crosses val="autoZero"/>
        <c:crossBetween val="between"/>
      </c:valAx>
    </c:plotArea>
    <c:legend>
      <c:legendPos val="r"/>
      <c:layout>
        <c:manualLayout>
          <c:xMode val="edge"/>
          <c:yMode val="edge"/>
          <c:x val="0.37483212924022002"/>
          <c:y val="0.20447179189154771"/>
          <c:w val="0.27021222369331005"/>
          <c:h val="0.44066907376815423"/>
        </c:manualLayout>
      </c:layout>
      <c:overlay val="0"/>
      <c:txPr>
        <a:bodyPr/>
        <a:lstStyle/>
        <a:p>
          <a:pPr>
            <a:defRPr sz="7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915456054408249E-2"/>
          <c:y val="0.16003446706979649"/>
          <c:w val="0.93487595401427914"/>
          <c:h val="0.64082165473677533"/>
        </c:manualLayout>
      </c:layout>
      <c:lineChart>
        <c:grouping val="standard"/>
        <c:varyColors val="0"/>
        <c:ser>
          <c:idx val="0"/>
          <c:order val="0"/>
          <c:tx>
            <c:strRef>
              <c:f>Hoja1!$B$1</c:f>
              <c:strCache>
                <c:ptCount val="1"/>
                <c:pt idx="0">
                  <c:v>mujeres</c:v>
                </c:pt>
              </c:strCache>
            </c:strRef>
          </c:tx>
          <c:spPr>
            <a:ln>
              <a:solidFill>
                <a:srgbClr val="7030A0"/>
              </a:solidFill>
            </a:ln>
          </c:spPr>
          <c:marker>
            <c:spPr>
              <a:solidFill>
                <a:srgbClr val="7030A0"/>
              </a:solidFill>
              <a:ln>
                <a:solidFill>
                  <a:srgbClr val="7030A0"/>
                </a:solidFill>
              </a:ln>
            </c:spPr>
          </c:marker>
          <c:dLbls>
            <c:txPr>
              <a:bodyPr/>
              <a:lstStyle/>
              <a:p>
                <a:pPr>
                  <a:defRPr sz="800">
                    <a:solidFill>
                      <a:srgbClr val="7030A0"/>
                    </a:solidFill>
                  </a:defRPr>
                </a:pPr>
                <a:endParaRPr lang="es-AR"/>
              </a:p>
            </c:txPr>
            <c:dLblPos val="t"/>
            <c:showLegendKey val="0"/>
            <c:showVal val="1"/>
            <c:showCatName val="0"/>
            <c:showSerName val="0"/>
            <c:showPercent val="0"/>
            <c:showBubbleSize val="0"/>
            <c:showLeaderLines val="0"/>
          </c:dLbls>
          <c:cat>
            <c:numRef>
              <c:f>Hoja1!$A$2:$A$11</c:f>
              <c:numCache>
                <c:formatCode>General</c:formatCode>
                <c:ptCount val="10"/>
                <c:pt idx="0">
                  <c:v>2002</c:v>
                </c:pt>
                <c:pt idx="1">
                  <c:v>2003</c:v>
                </c:pt>
                <c:pt idx="2">
                  <c:v>2004</c:v>
                </c:pt>
                <c:pt idx="3">
                  <c:v>2005</c:v>
                </c:pt>
                <c:pt idx="4">
                  <c:v>2006</c:v>
                </c:pt>
                <c:pt idx="5">
                  <c:v>2007</c:v>
                </c:pt>
                <c:pt idx="6">
                  <c:v>2008</c:v>
                </c:pt>
                <c:pt idx="7">
                  <c:v>2009</c:v>
                </c:pt>
                <c:pt idx="8">
                  <c:v>2010</c:v>
                </c:pt>
                <c:pt idx="9">
                  <c:v>2011</c:v>
                </c:pt>
              </c:numCache>
            </c:numRef>
          </c:cat>
          <c:val>
            <c:numRef>
              <c:f>Hoja1!$B$2:$B$11</c:f>
              <c:numCache>
                <c:formatCode>General</c:formatCode>
                <c:ptCount val="10"/>
                <c:pt idx="0">
                  <c:v>861</c:v>
                </c:pt>
                <c:pt idx="1">
                  <c:v>918</c:v>
                </c:pt>
                <c:pt idx="2">
                  <c:v>1006</c:v>
                </c:pt>
                <c:pt idx="3">
                  <c:v>1094</c:v>
                </c:pt>
                <c:pt idx="4">
                  <c:v>1105</c:v>
                </c:pt>
                <c:pt idx="5">
                  <c:v>1039</c:v>
                </c:pt>
                <c:pt idx="6">
                  <c:v>940</c:v>
                </c:pt>
                <c:pt idx="7">
                  <c:v>828</c:v>
                </c:pt>
                <c:pt idx="8">
                  <c:v>805</c:v>
                </c:pt>
                <c:pt idx="9">
                  <c:v>819</c:v>
                </c:pt>
              </c:numCache>
            </c:numRef>
          </c:val>
          <c:smooth val="0"/>
        </c:ser>
        <c:ser>
          <c:idx val="1"/>
          <c:order val="1"/>
          <c:tx>
            <c:strRef>
              <c:f>Hoja1!$C$1</c:f>
              <c:strCache>
                <c:ptCount val="1"/>
                <c:pt idx="0">
                  <c:v>hombres</c:v>
                </c:pt>
              </c:strCache>
            </c:strRef>
          </c:tx>
          <c:dLbls>
            <c:txPr>
              <a:bodyPr/>
              <a:lstStyle/>
              <a:p>
                <a:pPr>
                  <a:defRPr sz="800">
                    <a:solidFill>
                      <a:schemeClr val="accent2">
                        <a:lumMod val="75000"/>
                      </a:schemeClr>
                    </a:solidFill>
                  </a:defRPr>
                </a:pPr>
                <a:endParaRPr lang="es-AR"/>
              </a:p>
            </c:txPr>
            <c:dLblPos val="b"/>
            <c:showLegendKey val="0"/>
            <c:showVal val="1"/>
            <c:showCatName val="0"/>
            <c:showSerName val="0"/>
            <c:showPercent val="0"/>
            <c:showBubbleSize val="0"/>
            <c:showLeaderLines val="0"/>
          </c:dLbls>
          <c:cat>
            <c:numRef>
              <c:f>Hoja1!$A$2:$A$11</c:f>
              <c:numCache>
                <c:formatCode>General</c:formatCode>
                <c:ptCount val="10"/>
                <c:pt idx="0">
                  <c:v>2002</c:v>
                </c:pt>
                <c:pt idx="1">
                  <c:v>2003</c:v>
                </c:pt>
                <c:pt idx="2">
                  <c:v>2004</c:v>
                </c:pt>
                <c:pt idx="3">
                  <c:v>2005</c:v>
                </c:pt>
                <c:pt idx="4">
                  <c:v>2006</c:v>
                </c:pt>
                <c:pt idx="5">
                  <c:v>2007</c:v>
                </c:pt>
                <c:pt idx="6">
                  <c:v>2008</c:v>
                </c:pt>
                <c:pt idx="7">
                  <c:v>2009</c:v>
                </c:pt>
                <c:pt idx="8">
                  <c:v>2010</c:v>
                </c:pt>
                <c:pt idx="9">
                  <c:v>2011</c:v>
                </c:pt>
              </c:numCache>
            </c:numRef>
          </c:cat>
          <c:val>
            <c:numRef>
              <c:f>Hoja1!$C$2:$C$11</c:f>
              <c:numCache>
                <c:formatCode>General</c:formatCode>
                <c:ptCount val="10"/>
                <c:pt idx="0">
                  <c:v>8934</c:v>
                </c:pt>
                <c:pt idx="1">
                  <c:v>8328</c:v>
                </c:pt>
                <c:pt idx="2">
                  <c:v>8732</c:v>
                </c:pt>
                <c:pt idx="3">
                  <c:v>8531</c:v>
                </c:pt>
                <c:pt idx="4">
                  <c:v>8275</c:v>
                </c:pt>
                <c:pt idx="5">
                  <c:v>7985</c:v>
                </c:pt>
                <c:pt idx="6">
                  <c:v>8209</c:v>
                </c:pt>
                <c:pt idx="7">
                  <c:v>8382</c:v>
                </c:pt>
                <c:pt idx="8">
                  <c:v>8718</c:v>
                </c:pt>
                <c:pt idx="9">
                  <c:v>8825</c:v>
                </c:pt>
              </c:numCache>
            </c:numRef>
          </c:val>
          <c:smooth val="0"/>
        </c:ser>
        <c:ser>
          <c:idx val="2"/>
          <c:order val="2"/>
          <c:tx>
            <c:strRef>
              <c:f>Hoja1!$D$1</c:f>
              <c:strCache>
                <c:ptCount val="1"/>
                <c:pt idx="0">
                  <c:v>total</c:v>
                </c:pt>
              </c:strCache>
            </c:strRef>
          </c:tx>
          <c:dLbls>
            <c:txPr>
              <a:bodyPr/>
              <a:lstStyle/>
              <a:p>
                <a:pPr>
                  <a:defRPr sz="800">
                    <a:solidFill>
                      <a:schemeClr val="accent2">
                        <a:lumMod val="50000"/>
                      </a:schemeClr>
                    </a:solidFill>
                  </a:defRPr>
                </a:pPr>
                <a:endParaRPr lang="es-AR"/>
              </a:p>
            </c:txPr>
            <c:dLblPos val="t"/>
            <c:showLegendKey val="0"/>
            <c:showVal val="1"/>
            <c:showCatName val="0"/>
            <c:showSerName val="0"/>
            <c:showPercent val="0"/>
            <c:showBubbleSize val="0"/>
            <c:showLeaderLines val="0"/>
          </c:dLbls>
          <c:cat>
            <c:numRef>
              <c:f>Hoja1!$A$2:$A$11</c:f>
              <c:numCache>
                <c:formatCode>General</c:formatCode>
                <c:ptCount val="10"/>
                <c:pt idx="0">
                  <c:v>2002</c:v>
                </c:pt>
                <c:pt idx="1">
                  <c:v>2003</c:v>
                </c:pt>
                <c:pt idx="2">
                  <c:v>2004</c:v>
                </c:pt>
                <c:pt idx="3">
                  <c:v>2005</c:v>
                </c:pt>
                <c:pt idx="4">
                  <c:v>2006</c:v>
                </c:pt>
                <c:pt idx="5">
                  <c:v>2007</c:v>
                </c:pt>
                <c:pt idx="6">
                  <c:v>2008</c:v>
                </c:pt>
                <c:pt idx="7">
                  <c:v>2009</c:v>
                </c:pt>
                <c:pt idx="8">
                  <c:v>2010</c:v>
                </c:pt>
                <c:pt idx="9">
                  <c:v>2011</c:v>
                </c:pt>
              </c:numCache>
            </c:numRef>
          </c:cat>
          <c:val>
            <c:numRef>
              <c:f>Hoja1!$D$2:$D$11</c:f>
              <c:numCache>
                <c:formatCode>General</c:formatCode>
                <c:ptCount val="10"/>
                <c:pt idx="0">
                  <c:v>9795</c:v>
                </c:pt>
                <c:pt idx="1">
                  <c:v>9246</c:v>
                </c:pt>
                <c:pt idx="2">
                  <c:v>9738</c:v>
                </c:pt>
                <c:pt idx="3">
                  <c:v>9625</c:v>
                </c:pt>
                <c:pt idx="4">
                  <c:v>9380</c:v>
                </c:pt>
                <c:pt idx="5">
                  <c:v>9024</c:v>
                </c:pt>
                <c:pt idx="6">
                  <c:v>9149</c:v>
                </c:pt>
                <c:pt idx="7">
                  <c:v>9210</c:v>
                </c:pt>
                <c:pt idx="8">
                  <c:v>9523</c:v>
                </c:pt>
                <c:pt idx="9">
                  <c:v>9644</c:v>
                </c:pt>
              </c:numCache>
            </c:numRef>
          </c:val>
          <c:smooth val="0"/>
        </c:ser>
        <c:dLbls>
          <c:showLegendKey val="0"/>
          <c:showVal val="0"/>
          <c:showCatName val="0"/>
          <c:showSerName val="0"/>
          <c:showPercent val="0"/>
          <c:showBubbleSize val="0"/>
        </c:dLbls>
        <c:marker val="1"/>
        <c:smooth val="0"/>
        <c:axId val="168508416"/>
        <c:axId val="168518400"/>
      </c:lineChart>
      <c:catAx>
        <c:axId val="168508416"/>
        <c:scaling>
          <c:orientation val="minMax"/>
        </c:scaling>
        <c:delete val="0"/>
        <c:axPos val="b"/>
        <c:numFmt formatCode="General" sourceLinked="1"/>
        <c:majorTickMark val="out"/>
        <c:minorTickMark val="none"/>
        <c:tickLblPos val="nextTo"/>
        <c:txPr>
          <a:bodyPr/>
          <a:lstStyle/>
          <a:p>
            <a:pPr>
              <a:defRPr sz="1000"/>
            </a:pPr>
            <a:endParaRPr lang="es-AR"/>
          </a:p>
        </c:txPr>
        <c:crossAx val="168518400"/>
        <c:crosses val="autoZero"/>
        <c:auto val="1"/>
        <c:lblAlgn val="ctr"/>
        <c:lblOffset val="100"/>
        <c:noMultiLvlLbl val="0"/>
      </c:catAx>
      <c:valAx>
        <c:axId val="168518400"/>
        <c:scaling>
          <c:orientation val="minMax"/>
          <c:max val="10000"/>
          <c:min val="200"/>
        </c:scaling>
        <c:delete val="1"/>
        <c:axPos val="l"/>
        <c:numFmt formatCode="General" sourceLinked="1"/>
        <c:majorTickMark val="out"/>
        <c:minorTickMark val="none"/>
        <c:tickLblPos val="nextTo"/>
        <c:crossAx val="168508416"/>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Hoja1!$B$1</c:f>
              <c:strCache>
                <c:ptCount val="1"/>
                <c:pt idx="0">
                  <c:v>Serie 1</c:v>
                </c:pt>
              </c:strCache>
            </c:strRef>
          </c:tx>
          <c:dLbls>
            <c:dLbl>
              <c:idx val="0"/>
              <c:layout>
                <c:manualLayout>
                  <c:x val="-3.6262845145970279E-2"/>
                  <c:y val="-8.3922364612748185E-2"/>
                </c:manualLayout>
              </c:layout>
              <c:showLegendKey val="0"/>
              <c:showVal val="1"/>
              <c:showCatName val="0"/>
              <c:showSerName val="0"/>
              <c:showPercent val="0"/>
              <c:showBubbleSize val="0"/>
            </c:dLbl>
            <c:dLbl>
              <c:idx val="1"/>
              <c:layout>
                <c:manualLayout>
                  <c:x val="-4.2856089717964875E-2"/>
                  <c:y val="-9.0915298440067488E-2"/>
                </c:manualLayout>
              </c:layout>
              <c:showLegendKey val="0"/>
              <c:showVal val="1"/>
              <c:showCatName val="0"/>
              <c:showSerName val="0"/>
              <c:showPercent val="0"/>
              <c:showBubbleSize val="0"/>
            </c:dLbl>
            <c:txPr>
              <a:bodyPr/>
              <a:lstStyle/>
              <a:p>
                <a:pPr>
                  <a:defRPr sz="1400">
                    <a:solidFill>
                      <a:schemeClr val="bg1"/>
                    </a:solidFill>
                  </a:defRPr>
                </a:pPr>
                <a:endParaRPr lang="es-AR"/>
              </a:p>
            </c:txPr>
            <c:showLegendKey val="0"/>
            <c:showVal val="1"/>
            <c:showCatName val="0"/>
            <c:showSerName val="0"/>
            <c:showPercent val="0"/>
            <c:showBubbleSize val="0"/>
            <c:showLeaderLines val="0"/>
          </c:dLbls>
          <c:cat>
            <c:numRef>
              <c:f>Hoja1!$A$2:$A$3</c:f>
              <c:numCache>
                <c:formatCode>mmm\-yy</c:formatCode>
                <c:ptCount val="2"/>
                <c:pt idx="0">
                  <c:v>41518</c:v>
                </c:pt>
                <c:pt idx="1">
                  <c:v>41548</c:v>
                </c:pt>
              </c:numCache>
            </c:numRef>
          </c:cat>
          <c:val>
            <c:numRef>
              <c:f>Hoja1!$B$2:$B$3</c:f>
              <c:numCache>
                <c:formatCode>General</c:formatCode>
                <c:ptCount val="2"/>
                <c:pt idx="0">
                  <c:v>9954</c:v>
                </c:pt>
                <c:pt idx="1">
                  <c:v>9976</c:v>
                </c:pt>
              </c:numCache>
            </c:numRef>
          </c:val>
          <c:smooth val="0"/>
        </c:ser>
        <c:dLbls>
          <c:showLegendKey val="0"/>
          <c:showVal val="0"/>
          <c:showCatName val="0"/>
          <c:showSerName val="0"/>
          <c:showPercent val="0"/>
          <c:showBubbleSize val="0"/>
        </c:dLbls>
        <c:marker val="1"/>
        <c:smooth val="0"/>
        <c:axId val="120694656"/>
        <c:axId val="120696192"/>
      </c:lineChart>
      <c:dateAx>
        <c:axId val="120694656"/>
        <c:scaling>
          <c:orientation val="minMax"/>
        </c:scaling>
        <c:delete val="0"/>
        <c:axPos val="b"/>
        <c:numFmt formatCode="mmm\-yy" sourceLinked="1"/>
        <c:majorTickMark val="out"/>
        <c:minorTickMark val="none"/>
        <c:tickLblPos val="nextTo"/>
        <c:txPr>
          <a:bodyPr/>
          <a:lstStyle/>
          <a:p>
            <a:pPr>
              <a:defRPr sz="1400"/>
            </a:pPr>
            <a:endParaRPr lang="es-AR"/>
          </a:p>
        </c:txPr>
        <c:crossAx val="120696192"/>
        <c:crosses val="autoZero"/>
        <c:auto val="1"/>
        <c:lblOffset val="100"/>
        <c:baseTimeUnit val="months"/>
      </c:dateAx>
      <c:valAx>
        <c:axId val="120696192"/>
        <c:scaling>
          <c:orientation val="minMax"/>
          <c:min val="6000"/>
        </c:scaling>
        <c:delete val="1"/>
        <c:axPos val="l"/>
        <c:numFmt formatCode="General" sourceLinked="1"/>
        <c:majorTickMark val="out"/>
        <c:minorTickMark val="none"/>
        <c:tickLblPos val="nextTo"/>
        <c:crossAx val="120694656"/>
        <c:crosses val="autoZero"/>
        <c:crossBetween val="between"/>
      </c:valAx>
    </c:plotArea>
    <c:plotVisOnly val="1"/>
    <c:dispBlanksAs val="gap"/>
    <c:showDLblsOverMax val="0"/>
  </c:chart>
  <c:txPr>
    <a:bodyPr/>
    <a:lstStyle/>
    <a:p>
      <a:pPr>
        <a:defRPr sz="1800"/>
      </a:pPr>
      <a:endParaRPr lang="es-AR"/>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61337996923473"/>
          <c:y val="0.19587933627238024"/>
          <c:w val="0.50430511230678798"/>
          <c:h val="0.57559477140984283"/>
        </c:manualLayout>
      </c:layout>
      <c:pieChart>
        <c:varyColors val="1"/>
        <c:ser>
          <c:idx val="0"/>
          <c:order val="0"/>
          <c:tx>
            <c:strRef>
              <c:f>Hoja1!$B$1</c:f>
              <c:strCache>
                <c:ptCount val="1"/>
                <c:pt idx="0">
                  <c:v>Ventas</c:v>
                </c:pt>
              </c:strCache>
            </c:strRef>
          </c:tx>
          <c:dLbls>
            <c:dLbl>
              <c:idx val="1"/>
              <c:layout>
                <c:manualLayout>
                  <c:x val="-2.8643974081489706E-3"/>
                  <c:y val="1.061655720216444E-2"/>
                </c:manualLayout>
              </c:layout>
              <c:showLegendKey val="0"/>
              <c:showVal val="0"/>
              <c:showCatName val="1"/>
              <c:showSerName val="0"/>
              <c:showPercent val="1"/>
              <c:showBubbleSize val="0"/>
            </c:dLbl>
            <c:dLbl>
              <c:idx val="2"/>
              <c:layout>
                <c:manualLayout>
                  <c:x val="-1.2592566108191988E-2"/>
                  <c:y val="8.266455021014614E-2"/>
                </c:manualLayout>
              </c:layout>
              <c:showLegendKey val="0"/>
              <c:showVal val="0"/>
              <c:showCatName val="1"/>
              <c:showSerName val="0"/>
              <c:showPercent val="1"/>
              <c:showBubbleSize val="0"/>
            </c:dLbl>
            <c:dLbl>
              <c:idx val="3"/>
              <c:delete val="1"/>
            </c:dLbl>
            <c:dLbl>
              <c:idx val="4"/>
              <c:layout>
                <c:manualLayout>
                  <c:x val="6.5072172285572062E-3"/>
                  <c:y val="-7.8861997609346687E-2"/>
                </c:manualLayout>
              </c:layout>
              <c:showLegendKey val="0"/>
              <c:showVal val="0"/>
              <c:showCatName val="1"/>
              <c:showSerName val="0"/>
              <c:showPercent val="1"/>
              <c:showBubbleSize val="0"/>
            </c:dLbl>
            <c:txPr>
              <a:bodyPr/>
              <a:lstStyle/>
              <a:p>
                <a:pPr>
                  <a:defRPr sz="1100"/>
                </a:pPr>
                <a:endParaRPr lang="es-AR"/>
              </a:p>
            </c:txPr>
            <c:showLegendKey val="0"/>
            <c:showVal val="0"/>
            <c:showCatName val="1"/>
            <c:showSerName val="0"/>
            <c:showPercent val="1"/>
            <c:showBubbleSize val="0"/>
            <c:showLeaderLines val="0"/>
          </c:dLbls>
          <c:cat>
            <c:strRef>
              <c:f>Hoja1!$A$2:$A$3</c:f>
              <c:strCache>
                <c:ptCount val="2"/>
                <c:pt idx="0">
                  <c:v>Hombres</c:v>
                </c:pt>
                <c:pt idx="1">
                  <c:v>Mujeres</c:v>
                </c:pt>
              </c:strCache>
            </c:strRef>
          </c:cat>
          <c:val>
            <c:numRef>
              <c:f>Hoja1!$B$2:$B$3</c:f>
              <c:numCache>
                <c:formatCode>General</c:formatCode>
                <c:ptCount val="2"/>
                <c:pt idx="0">
                  <c:v>414</c:v>
                </c:pt>
                <c:pt idx="1">
                  <c:v>28</c:v>
                </c:pt>
              </c:numCache>
            </c:numRef>
          </c:val>
        </c:ser>
        <c:dLbls>
          <c:showLegendKey val="0"/>
          <c:showVal val="0"/>
          <c:showCatName val="0"/>
          <c:showSerName val="0"/>
          <c:showPercent val="0"/>
          <c:showBubbleSize val="0"/>
          <c:showLeaderLines val="0"/>
        </c:dLbls>
        <c:firstSliceAng val="74"/>
      </c:pieChart>
    </c:plotArea>
    <c:plotVisOnly val="1"/>
    <c:dispBlanksAs val="gap"/>
    <c:showDLblsOverMax val="0"/>
  </c:chart>
  <c:txPr>
    <a:bodyPr/>
    <a:lstStyle/>
    <a:p>
      <a:pPr>
        <a:defRPr sz="1800"/>
      </a:pPr>
      <a:endParaRPr lang="es-AR"/>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561337996923473"/>
          <c:y val="0.19587933627238024"/>
          <c:w val="0.50430511230678798"/>
          <c:h val="0.57559477140984283"/>
        </c:manualLayout>
      </c:layout>
      <c:pieChart>
        <c:varyColors val="1"/>
        <c:ser>
          <c:idx val="0"/>
          <c:order val="0"/>
          <c:tx>
            <c:strRef>
              <c:f>Hoja1!$B$1</c:f>
              <c:strCache>
                <c:ptCount val="1"/>
                <c:pt idx="0">
                  <c:v>Ventas</c:v>
                </c:pt>
              </c:strCache>
            </c:strRef>
          </c:tx>
          <c:dLbls>
            <c:dLbl>
              <c:idx val="0"/>
              <c:delete val="1"/>
            </c:dLbl>
            <c:dLbl>
              <c:idx val="1"/>
              <c:layout>
                <c:manualLayout>
                  <c:x val="4.0040472334895619E-2"/>
                  <c:y val="2.6939835224862794E-2"/>
                </c:manualLayout>
              </c:layout>
              <c:showLegendKey val="0"/>
              <c:showVal val="0"/>
              <c:showCatName val="1"/>
              <c:showSerName val="0"/>
              <c:showPercent val="1"/>
              <c:showBubbleSize val="0"/>
            </c:dLbl>
            <c:dLbl>
              <c:idx val="2"/>
              <c:layout>
                <c:manualLayout>
                  <c:x val="-1.2592566108191988E-2"/>
                  <c:y val="8.266455021014614E-2"/>
                </c:manualLayout>
              </c:layout>
              <c:showLegendKey val="0"/>
              <c:showVal val="0"/>
              <c:showCatName val="1"/>
              <c:showSerName val="0"/>
              <c:showPercent val="1"/>
              <c:showBubbleSize val="0"/>
            </c:dLbl>
            <c:dLbl>
              <c:idx val="3"/>
              <c:delete val="1"/>
            </c:dLbl>
            <c:dLbl>
              <c:idx val="4"/>
              <c:layout>
                <c:manualLayout>
                  <c:x val="6.5072172285572062E-3"/>
                  <c:y val="-7.8861997609346687E-2"/>
                </c:manualLayout>
              </c:layout>
              <c:showLegendKey val="0"/>
              <c:showVal val="0"/>
              <c:showCatName val="1"/>
              <c:showSerName val="0"/>
              <c:showPercent val="1"/>
              <c:showBubbleSize val="0"/>
            </c:dLbl>
            <c:dLbl>
              <c:idx val="5"/>
              <c:layout>
                <c:manualLayout>
                  <c:x val="1.496907706410034E-2"/>
                  <c:y val="-6.2172409804249193E-2"/>
                </c:manualLayout>
              </c:layout>
              <c:showLegendKey val="0"/>
              <c:showVal val="0"/>
              <c:showCatName val="1"/>
              <c:showSerName val="0"/>
              <c:showPercent val="1"/>
              <c:showBubbleSize val="0"/>
            </c:dLbl>
            <c:dLbl>
              <c:idx val="6"/>
              <c:layout>
                <c:manualLayout>
                  <c:x val="9.5484981092640434E-2"/>
                  <c:y val="-1.5516753852679202E-3"/>
                </c:manualLayout>
              </c:layout>
              <c:showLegendKey val="0"/>
              <c:showVal val="0"/>
              <c:showCatName val="1"/>
              <c:showSerName val="0"/>
              <c:showPercent val="1"/>
              <c:showBubbleSize val="0"/>
            </c:dLbl>
            <c:txPr>
              <a:bodyPr/>
              <a:lstStyle/>
              <a:p>
                <a:pPr>
                  <a:defRPr sz="1050"/>
                </a:pPr>
                <a:endParaRPr lang="es-AR"/>
              </a:p>
            </c:txPr>
            <c:showLegendKey val="0"/>
            <c:showVal val="0"/>
            <c:showCatName val="1"/>
            <c:showSerName val="0"/>
            <c:showPercent val="1"/>
            <c:showBubbleSize val="0"/>
            <c:showLeaderLines val="1"/>
          </c:dLbls>
          <c:cat>
            <c:strRef>
              <c:f>Hoja1!$A$2:$A$8</c:f>
              <c:strCache>
                <c:ptCount val="7"/>
                <c:pt idx="0">
                  <c:v>CPFI </c:v>
                </c:pt>
                <c:pt idx="1">
                  <c:v>CFNOA</c:v>
                </c:pt>
                <c:pt idx="2">
                  <c:v>CPF IV</c:v>
                </c:pt>
                <c:pt idx="3">
                  <c:v>U21</c:v>
                </c:pt>
                <c:pt idx="4">
                  <c:v>CF JOV ADULT</c:v>
                </c:pt>
                <c:pt idx="5">
                  <c:v>U30</c:v>
                </c:pt>
                <c:pt idx="6">
                  <c:v>U31</c:v>
                </c:pt>
              </c:strCache>
            </c:strRef>
          </c:cat>
          <c:val>
            <c:numRef>
              <c:f>Hoja1!$B$2:$B$8</c:f>
              <c:numCache>
                <c:formatCode>General</c:formatCode>
                <c:ptCount val="7"/>
                <c:pt idx="0">
                  <c:v>1</c:v>
                </c:pt>
                <c:pt idx="1">
                  <c:v>25</c:v>
                </c:pt>
                <c:pt idx="2">
                  <c:v>15</c:v>
                </c:pt>
                <c:pt idx="3">
                  <c:v>1</c:v>
                </c:pt>
                <c:pt idx="4">
                  <c:v>386</c:v>
                </c:pt>
                <c:pt idx="5">
                  <c:v>12</c:v>
                </c:pt>
                <c:pt idx="6">
                  <c:v>2</c:v>
                </c:pt>
              </c:numCache>
            </c:numRef>
          </c:val>
        </c:ser>
        <c:dLbls>
          <c:showLegendKey val="0"/>
          <c:showVal val="0"/>
          <c:showCatName val="0"/>
          <c:showSerName val="0"/>
          <c:showPercent val="0"/>
          <c:showBubbleSize val="0"/>
          <c:showLeaderLines val="1"/>
        </c:dLbls>
        <c:firstSliceAng val="74"/>
      </c:pieChart>
    </c:plotArea>
    <c:plotVisOnly val="1"/>
    <c:dispBlanksAs val="gap"/>
    <c:showDLblsOverMax val="0"/>
  </c:chart>
  <c:txPr>
    <a:bodyPr/>
    <a:lstStyle/>
    <a:p>
      <a:pPr>
        <a:defRPr sz="1800"/>
      </a:pPr>
      <a:endParaRPr lang="es-AR"/>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6975286066631359E-2"/>
          <c:y val="2.6913353780592651E-2"/>
          <c:w val="0.98302471393336865"/>
          <c:h val="0.74423291128342273"/>
        </c:manualLayout>
      </c:layout>
      <c:barChart>
        <c:barDir val="col"/>
        <c:grouping val="stacked"/>
        <c:varyColors val="0"/>
        <c:ser>
          <c:idx val="0"/>
          <c:order val="0"/>
          <c:tx>
            <c:strRef>
              <c:f>Hoja1!$B$1</c:f>
              <c:strCache>
                <c:ptCount val="1"/>
                <c:pt idx="0">
                  <c:v>Procesados/as</c:v>
                </c:pt>
              </c:strCache>
            </c:strRef>
          </c:tx>
          <c:invertIfNegative val="0"/>
          <c:dLbls>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oct 13</c:v>
                </c:pt>
                <c:pt idx="1">
                  <c:v>Poblacion jóvenes adultos</c:v>
                </c:pt>
              </c:strCache>
            </c:strRef>
          </c:cat>
          <c:val>
            <c:numRef>
              <c:f>Hoja1!$B$2:$B$3</c:f>
              <c:numCache>
                <c:formatCode>General</c:formatCode>
                <c:ptCount val="2"/>
                <c:pt idx="0">
                  <c:v>57</c:v>
                </c:pt>
                <c:pt idx="1">
                  <c:v>79</c:v>
                </c:pt>
              </c:numCache>
            </c:numRef>
          </c:val>
        </c:ser>
        <c:ser>
          <c:idx val="1"/>
          <c:order val="1"/>
          <c:tx>
            <c:strRef>
              <c:f>Hoja1!$C$1</c:f>
              <c:strCache>
                <c:ptCount val="1"/>
                <c:pt idx="0">
                  <c:v>Condenados/as</c:v>
                </c:pt>
              </c:strCache>
            </c:strRef>
          </c:tx>
          <c:invertIfNegative val="0"/>
          <c:dLbls>
            <c:txPr>
              <a:bodyPr/>
              <a:lstStyle/>
              <a:p>
                <a:pPr>
                  <a:defRPr sz="1200"/>
                </a:pPr>
                <a:endParaRPr lang="es-AR"/>
              </a:p>
            </c:txPr>
            <c:showLegendKey val="0"/>
            <c:showVal val="1"/>
            <c:showCatName val="0"/>
            <c:showSerName val="0"/>
            <c:showPercent val="0"/>
            <c:showBubbleSize val="0"/>
            <c:showLeaderLines val="0"/>
          </c:dLbls>
          <c:cat>
            <c:strRef>
              <c:f>Hoja1!$A$2:$A$3</c:f>
              <c:strCache>
                <c:ptCount val="2"/>
                <c:pt idx="0">
                  <c:v>Total a oct 13</c:v>
                </c:pt>
                <c:pt idx="1">
                  <c:v>Poblacion jóvenes adultos</c:v>
                </c:pt>
              </c:strCache>
            </c:strRef>
          </c:cat>
          <c:val>
            <c:numRef>
              <c:f>Hoja1!$C$2:$C$3</c:f>
              <c:numCache>
                <c:formatCode>General</c:formatCode>
                <c:ptCount val="2"/>
                <c:pt idx="0">
                  <c:v>43</c:v>
                </c:pt>
                <c:pt idx="1">
                  <c:v>21</c:v>
                </c:pt>
              </c:numCache>
            </c:numRef>
          </c:val>
        </c:ser>
        <c:dLbls>
          <c:showLegendKey val="0"/>
          <c:showVal val="0"/>
          <c:showCatName val="0"/>
          <c:showSerName val="0"/>
          <c:showPercent val="0"/>
          <c:showBubbleSize val="0"/>
        </c:dLbls>
        <c:gapWidth val="150"/>
        <c:overlap val="100"/>
        <c:axId val="156888448"/>
        <c:axId val="157496448"/>
      </c:barChart>
      <c:catAx>
        <c:axId val="156888448"/>
        <c:scaling>
          <c:orientation val="minMax"/>
        </c:scaling>
        <c:delete val="0"/>
        <c:axPos val="b"/>
        <c:numFmt formatCode="mmm\-yy" sourceLinked="1"/>
        <c:majorTickMark val="out"/>
        <c:minorTickMark val="none"/>
        <c:tickLblPos val="nextTo"/>
        <c:txPr>
          <a:bodyPr/>
          <a:lstStyle/>
          <a:p>
            <a:pPr>
              <a:defRPr sz="800"/>
            </a:pPr>
            <a:endParaRPr lang="es-AR"/>
          </a:p>
        </c:txPr>
        <c:crossAx val="157496448"/>
        <c:crosses val="autoZero"/>
        <c:auto val="1"/>
        <c:lblAlgn val="ctr"/>
        <c:lblOffset val="100"/>
        <c:noMultiLvlLbl val="0"/>
      </c:catAx>
      <c:valAx>
        <c:axId val="157496448"/>
        <c:scaling>
          <c:orientation val="minMax"/>
          <c:max val="100"/>
        </c:scaling>
        <c:delete val="1"/>
        <c:axPos val="l"/>
        <c:numFmt formatCode="General" sourceLinked="1"/>
        <c:majorTickMark val="out"/>
        <c:minorTickMark val="none"/>
        <c:tickLblPos val="nextTo"/>
        <c:crossAx val="156888448"/>
        <c:crosses val="autoZero"/>
        <c:crossBetween val="between"/>
      </c:valAx>
    </c:plotArea>
    <c:legend>
      <c:legendPos val="r"/>
      <c:layout>
        <c:manualLayout>
          <c:xMode val="edge"/>
          <c:yMode val="edge"/>
          <c:x val="0.37483212924022002"/>
          <c:y val="0.20447179189154771"/>
          <c:w val="0.27021222369331005"/>
          <c:h val="0.44066907376815423"/>
        </c:manualLayout>
      </c:layout>
      <c:overlay val="0"/>
      <c:txPr>
        <a:bodyPr/>
        <a:lstStyle/>
        <a:p>
          <a:pPr>
            <a:defRPr sz="70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518154548484514"/>
          <c:y val="0.24550763128421166"/>
          <c:w val="0.47927250507519364"/>
          <c:h val="0.5699456817110411"/>
        </c:manualLayout>
      </c:layout>
      <c:pieChart>
        <c:varyColors val="1"/>
        <c:ser>
          <c:idx val="0"/>
          <c:order val="0"/>
          <c:tx>
            <c:strRef>
              <c:f>Hoja1!$B$1</c:f>
              <c:strCache>
                <c:ptCount val="1"/>
                <c:pt idx="0">
                  <c:v>Ventas</c:v>
                </c:pt>
              </c:strCache>
            </c:strRef>
          </c:tx>
          <c:explosion val="1"/>
          <c:dLbls>
            <c:dLbl>
              <c:idx val="0"/>
              <c:layout>
                <c:manualLayout>
                  <c:x val="1.6553085010756381E-2"/>
                  <c:y val="-2.7358071325408288E-2"/>
                </c:manualLayout>
              </c:layout>
              <c:showLegendKey val="0"/>
              <c:showVal val="0"/>
              <c:showCatName val="1"/>
              <c:showSerName val="0"/>
              <c:showPercent val="1"/>
              <c:showBubbleSize val="0"/>
            </c:dLbl>
            <c:dLbl>
              <c:idx val="1"/>
              <c:layout>
                <c:manualLayout>
                  <c:x val="1.0585629374513943E-2"/>
                  <c:y val="0.1312980990100199"/>
                </c:manualLayout>
              </c:layout>
              <c:showLegendKey val="0"/>
              <c:showVal val="0"/>
              <c:showCatName val="1"/>
              <c:showSerName val="0"/>
              <c:showPercent val="1"/>
              <c:showBubbleSize val="0"/>
            </c:dLbl>
            <c:dLbl>
              <c:idx val="2"/>
              <c:layout>
                <c:manualLayout>
                  <c:x val="-0.1182444374867439"/>
                  <c:y val="7.482577010962746E-2"/>
                </c:manualLayout>
              </c:layout>
              <c:spPr/>
              <c:txPr>
                <a:bodyPr/>
                <a:lstStyle/>
                <a:p>
                  <a:pPr>
                    <a:defRPr sz="800"/>
                  </a:pPr>
                  <a:endParaRPr lang="es-AR"/>
                </a:p>
              </c:txPr>
              <c:showLegendKey val="0"/>
              <c:showVal val="0"/>
              <c:showCatName val="1"/>
              <c:showSerName val="0"/>
              <c:showPercent val="1"/>
              <c:showBubbleSize val="0"/>
            </c:dLbl>
            <c:txPr>
              <a:bodyPr/>
              <a:lstStyle/>
              <a:p>
                <a:pPr>
                  <a:defRPr sz="900"/>
                </a:pPr>
                <a:endParaRPr lang="es-AR"/>
              </a:p>
            </c:txPr>
            <c:showLegendKey val="0"/>
            <c:showVal val="0"/>
            <c:showCatName val="1"/>
            <c:showSerName val="0"/>
            <c:showPercent val="1"/>
            <c:showBubbleSize val="0"/>
            <c:showLeaderLines val="0"/>
          </c:dLbls>
          <c:cat>
            <c:strRef>
              <c:f>Hoja1!$A$2:$A$4</c:f>
              <c:strCache>
                <c:ptCount val="3"/>
                <c:pt idx="0">
                  <c:v>Nacional</c:v>
                </c:pt>
                <c:pt idx="1">
                  <c:v>Federal</c:v>
                </c:pt>
                <c:pt idx="2">
                  <c:v>Provincial</c:v>
                </c:pt>
              </c:strCache>
            </c:strRef>
          </c:cat>
          <c:val>
            <c:numRef>
              <c:f>Hoja1!$B$2:$B$4</c:f>
              <c:numCache>
                <c:formatCode>General</c:formatCode>
                <c:ptCount val="3"/>
                <c:pt idx="0">
                  <c:v>5929</c:v>
                </c:pt>
                <c:pt idx="1">
                  <c:v>3335</c:v>
                </c:pt>
                <c:pt idx="2">
                  <c:v>712</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A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1"/>
          <c:cat>
            <c:strRef>
              <c:f>Hoja1!$A$2:$A$3</c:f>
              <c:strCache>
                <c:ptCount val="2"/>
                <c:pt idx="0">
                  <c:v>Procesados</c:v>
                </c:pt>
                <c:pt idx="1">
                  <c:v>Condenados</c:v>
                </c:pt>
              </c:strCache>
            </c:strRef>
          </c:cat>
          <c:val>
            <c:numRef>
              <c:f>Hoja1!$B$2:$B$3</c:f>
              <c:numCache>
                <c:formatCode>General</c:formatCode>
                <c:ptCount val="2"/>
                <c:pt idx="0">
                  <c:v>5661</c:v>
                </c:pt>
                <c:pt idx="1">
                  <c:v>4307</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s-A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3"/>
          <c:dPt>
            <c:idx val="1"/>
            <c:bubble3D val="0"/>
            <c:spPr>
              <a:solidFill>
                <a:srgbClr val="7030A0"/>
              </a:solidFill>
            </c:spPr>
          </c:dPt>
          <c:dLbls>
            <c:dLbl>
              <c:idx val="0"/>
              <c:layout>
                <c:manualLayout>
                  <c:x val="-7.4196301421054229E-3"/>
                  <c:y val="-4.243710158330756E-2"/>
                </c:manualLayout>
              </c:layout>
              <c:showLegendKey val="0"/>
              <c:showVal val="0"/>
              <c:showCatName val="1"/>
              <c:showSerName val="0"/>
              <c:showPercent val="1"/>
              <c:showBubbleSize val="0"/>
            </c:dLbl>
            <c:txPr>
              <a:bodyPr/>
              <a:lstStyle/>
              <a:p>
                <a:pPr>
                  <a:defRPr sz="900"/>
                </a:pPr>
                <a:endParaRPr lang="es-AR"/>
              </a:p>
            </c:txPr>
            <c:showLegendKey val="0"/>
            <c:showVal val="0"/>
            <c:showCatName val="1"/>
            <c:showSerName val="0"/>
            <c:showPercent val="1"/>
            <c:showBubbleSize val="0"/>
            <c:showLeaderLines val="0"/>
          </c:dLbls>
          <c:cat>
            <c:strRef>
              <c:f>Hoja1!$A$2:$A$3</c:f>
              <c:strCache>
                <c:ptCount val="2"/>
                <c:pt idx="0">
                  <c:v>Masculino</c:v>
                </c:pt>
                <c:pt idx="1">
                  <c:v>Femenino</c:v>
                </c:pt>
              </c:strCache>
            </c:strRef>
          </c:cat>
          <c:val>
            <c:numRef>
              <c:f>Hoja1!$B$2:$B$3</c:f>
              <c:numCache>
                <c:formatCode>General</c:formatCode>
                <c:ptCount val="2"/>
                <c:pt idx="0">
                  <c:v>9193</c:v>
                </c:pt>
                <c:pt idx="1">
                  <c:v>783</c:v>
                </c:pt>
              </c:numCache>
            </c:numRef>
          </c:val>
        </c:ser>
        <c:dLbls>
          <c:showLegendKey val="0"/>
          <c:showVal val="0"/>
          <c:showCatName val="0"/>
          <c:showSerName val="0"/>
          <c:showPercent val="0"/>
          <c:showBubbleSize val="0"/>
          <c:showLeaderLines val="0"/>
        </c:dLbls>
        <c:firstSliceAng val="99"/>
      </c:pieChart>
    </c:plotArea>
    <c:plotVisOnly val="1"/>
    <c:dispBlanksAs val="gap"/>
    <c:showDLblsOverMax val="0"/>
  </c:chart>
  <c:txPr>
    <a:bodyPr/>
    <a:lstStyle/>
    <a:p>
      <a:pPr>
        <a:defRPr sz="1800"/>
      </a:pPr>
      <a:endParaRPr lang="es-A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11731524780075"/>
          <c:y val="0.24550763128421166"/>
          <c:w val="0.47927250507519364"/>
          <c:h val="0.5699456817110411"/>
        </c:manualLayout>
      </c:layout>
      <c:pieChart>
        <c:varyColors val="1"/>
        <c:ser>
          <c:idx val="0"/>
          <c:order val="0"/>
          <c:tx>
            <c:strRef>
              <c:f>Hoja1!$B$1</c:f>
              <c:strCache>
                <c:ptCount val="1"/>
                <c:pt idx="0">
                  <c:v>Ventas</c:v>
                </c:pt>
              </c:strCache>
            </c:strRef>
          </c:tx>
          <c:explosion val="4"/>
          <c:dLbls>
            <c:dLbl>
              <c:idx val="0"/>
              <c:layout>
                <c:manualLayout>
                  <c:x val="1.6553085010756381E-2"/>
                  <c:y val="-2.7358071325408288E-2"/>
                </c:manualLayout>
              </c:layout>
              <c:tx>
                <c:rich>
                  <a:bodyPr/>
                  <a:lstStyle/>
                  <a:p>
                    <a:r>
                      <a:rPr lang="en-US" sz="900" dirty="0" err="1" smtClean="0"/>
                      <a:t>Jóvenes</a:t>
                    </a:r>
                    <a:r>
                      <a:rPr lang="en-US" sz="900" dirty="0" smtClean="0"/>
                      <a:t> </a:t>
                    </a:r>
                    <a:r>
                      <a:rPr lang="en-US" sz="900" dirty="0" err="1"/>
                      <a:t>adultos</a:t>
                    </a:r>
                    <a:r>
                      <a:rPr lang="en-US" sz="900" dirty="0"/>
                      <a:t> (</a:t>
                    </a:r>
                    <a:r>
                      <a:rPr lang="en-US" sz="900" dirty="0" smtClean="0"/>
                      <a:t>18-21)</a:t>
                    </a:r>
                    <a:r>
                      <a:rPr lang="en-US" sz="900" dirty="0"/>
                      <a:t>
4%</a:t>
                    </a:r>
                    <a:endParaRPr lang="en-US" dirty="0"/>
                  </a:p>
                </c:rich>
              </c:tx>
              <c:showLegendKey val="0"/>
              <c:showVal val="0"/>
              <c:showCatName val="1"/>
              <c:showSerName val="0"/>
              <c:showPercent val="1"/>
              <c:showBubbleSize val="0"/>
            </c:dLbl>
            <c:dLbl>
              <c:idx val="1"/>
              <c:layout>
                <c:manualLayout>
                  <c:x val="1.0585629374513943E-2"/>
                  <c:y val="0.1312980990100199"/>
                </c:manualLayout>
              </c:layout>
              <c:showLegendKey val="0"/>
              <c:showVal val="0"/>
              <c:showCatName val="1"/>
              <c:showSerName val="0"/>
              <c:showPercent val="1"/>
              <c:showBubbleSize val="0"/>
            </c:dLbl>
            <c:dLbl>
              <c:idx val="2"/>
              <c:layout>
                <c:manualLayout>
                  <c:x val="-6.6135328397854784E-2"/>
                  <c:y val="6.0525557220368911E-2"/>
                </c:manualLayout>
              </c:layout>
              <c:showLegendKey val="0"/>
              <c:showVal val="0"/>
              <c:showCatName val="1"/>
              <c:showSerName val="0"/>
              <c:showPercent val="1"/>
              <c:showBubbleSize val="0"/>
            </c:dLbl>
            <c:txPr>
              <a:bodyPr/>
              <a:lstStyle/>
              <a:p>
                <a:pPr>
                  <a:defRPr sz="900"/>
                </a:pPr>
                <a:endParaRPr lang="es-AR"/>
              </a:p>
            </c:txPr>
            <c:showLegendKey val="0"/>
            <c:showVal val="0"/>
            <c:showCatName val="1"/>
            <c:showSerName val="0"/>
            <c:showPercent val="1"/>
            <c:showBubbleSize val="0"/>
            <c:showLeaderLines val="0"/>
          </c:dLbls>
          <c:cat>
            <c:strRef>
              <c:f>Hoja1!$A$2:$A$3</c:f>
              <c:strCache>
                <c:ptCount val="2"/>
                <c:pt idx="0">
                  <c:v>Jóvenes adultos (18-20)</c:v>
                </c:pt>
                <c:pt idx="1">
                  <c:v>Mayores (21 y más)</c:v>
                </c:pt>
              </c:strCache>
            </c:strRef>
          </c:cat>
          <c:val>
            <c:numRef>
              <c:f>Hoja1!$B$2:$B$3</c:f>
              <c:numCache>
                <c:formatCode>General</c:formatCode>
                <c:ptCount val="2"/>
                <c:pt idx="0">
                  <c:v>442</c:v>
                </c:pt>
                <c:pt idx="1">
                  <c:v>9534</c:v>
                </c:pt>
              </c:numCache>
            </c:numRef>
          </c:val>
        </c:ser>
        <c:dLbls>
          <c:showLegendKey val="0"/>
          <c:showVal val="0"/>
          <c:showCatName val="0"/>
          <c:showSerName val="0"/>
          <c:showPercent val="0"/>
          <c:showBubbleSize val="0"/>
          <c:showLeaderLines val="0"/>
        </c:dLbls>
        <c:firstSliceAng val="95"/>
      </c:pieChart>
    </c:plotArea>
    <c:plotVisOnly val="1"/>
    <c:dispBlanksAs val="gap"/>
    <c:showDLblsOverMax val="0"/>
  </c:chart>
  <c:txPr>
    <a:bodyPr/>
    <a:lstStyle/>
    <a:p>
      <a:pPr>
        <a:defRPr sz="1800"/>
      </a:pPr>
      <a:endParaRPr lang="es-A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42031504233658"/>
          <c:y val="3.4374781402889389E-2"/>
          <c:w val="0.8388060897986116"/>
          <c:h val="0.81971850393700785"/>
        </c:manualLayout>
      </c:layout>
      <c:barChart>
        <c:barDir val="col"/>
        <c:grouping val="percentStacked"/>
        <c:varyColors val="0"/>
        <c:ser>
          <c:idx val="0"/>
          <c:order val="0"/>
          <c:tx>
            <c:strRef>
              <c:f>Hoja1!$B$1</c:f>
              <c:strCache>
                <c:ptCount val="1"/>
                <c:pt idx="0">
                  <c:v>Procesados</c:v>
                </c:pt>
              </c:strCache>
            </c:strRef>
          </c:tx>
          <c:invertIfNegative val="0"/>
          <c:dLbls>
            <c:txPr>
              <a:bodyPr/>
              <a:lstStyle/>
              <a:p>
                <a:pPr>
                  <a:defRPr sz="1400"/>
                </a:pPr>
                <a:endParaRPr lang="es-AR"/>
              </a:p>
            </c:txPr>
            <c:showLegendKey val="0"/>
            <c:showVal val="1"/>
            <c:showCatName val="0"/>
            <c:showSerName val="0"/>
            <c:showPercent val="0"/>
            <c:showBubbleSize val="0"/>
            <c:showLeaderLines val="0"/>
          </c:dLbls>
          <c:cat>
            <c:strRef>
              <c:f>Hoja1!$A$2:$A$5</c:f>
              <c:strCache>
                <c:ptCount val="4"/>
                <c:pt idx="0">
                  <c:v>Total población SPF 2013</c:v>
                </c:pt>
                <c:pt idx="1">
                  <c:v>Nacional</c:v>
                </c:pt>
                <c:pt idx="2">
                  <c:v>Federal</c:v>
                </c:pt>
                <c:pt idx="3">
                  <c:v>Provincial </c:v>
                </c:pt>
              </c:strCache>
            </c:strRef>
          </c:cat>
          <c:val>
            <c:numRef>
              <c:f>Hoja1!$B$2:$B$5</c:f>
              <c:numCache>
                <c:formatCode>General</c:formatCode>
                <c:ptCount val="4"/>
                <c:pt idx="0">
                  <c:v>57</c:v>
                </c:pt>
                <c:pt idx="1">
                  <c:v>51</c:v>
                </c:pt>
                <c:pt idx="2">
                  <c:v>73</c:v>
                </c:pt>
                <c:pt idx="3">
                  <c:v>28</c:v>
                </c:pt>
              </c:numCache>
            </c:numRef>
          </c:val>
        </c:ser>
        <c:ser>
          <c:idx val="1"/>
          <c:order val="1"/>
          <c:tx>
            <c:strRef>
              <c:f>Hoja1!$C$1</c:f>
              <c:strCache>
                <c:ptCount val="1"/>
                <c:pt idx="0">
                  <c:v>Condenados</c:v>
                </c:pt>
              </c:strCache>
            </c:strRef>
          </c:tx>
          <c:invertIfNegative val="0"/>
          <c:dLbls>
            <c:txPr>
              <a:bodyPr/>
              <a:lstStyle/>
              <a:p>
                <a:pPr>
                  <a:defRPr sz="1400"/>
                </a:pPr>
                <a:endParaRPr lang="es-AR"/>
              </a:p>
            </c:txPr>
            <c:showLegendKey val="0"/>
            <c:showVal val="1"/>
            <c:showCatName val="0"/>
            <c:showSerName val="0"/>
            <c:showPercent val="0"/>
            <c:showBubbleSize val="0"/>
            <c:showLeaderLines val="0"/>
          </c:dLbls>
          <c:cat>
            <c:strRef>
              <c:f>Hoja1!$A$2:$A$5</c:f>
              <c:strCache>
                <c:ptCount val="4"/>
                <c:pt idx="0">
                  <c:v>Total población SPF 2013</c:v>
                </c:pt>
                <c:pt idx="1">
                  <c:v>Nacional</c:v>
                </c:pt>
                <c:pt idx="2">
                  <c:v>Federal</c:v>
                </c:pt>
                <c:pt idx="3">
                  <c:v>Provincial </c:v>
                </c:pt>
              </c:strCache>
            </c:strRef>
          </c:cat>
          <c:val>
            <c:numRef>
              <c:f>Hoja1!$C$2:$C$5</c:f>
              <c:numCache>
                <c:formatCode>General</c:formatCode>
                <c:ptCount val="4"/>
                <c:pt idx="0">
                  <c:v>43</c:v>
                </c:pt>
                <c:pt idx="1">
                  <c:v>49</c:v>
                </c:pt>
                <c:pt idx="2">
                  <c:v>27</c:v>
                </c:pt>
                <c:pt idx="3">
                  <c:v>72</c:v>
                </c:pt>
              </c:numCache>
            </c:numRef>
          </c:val>
        </c:ser>
        <c:dLbls>
          <c:showLegendKey val="0"/>
          <c:showVal val="0"/>
          <c:showCatName val="0"/>
          <c:showSerName val="0"/>
          <c:showPercent val="0"/>
          <c:showBubbleSize val="0"/>
        </c:dLbls>
        <c:gapWidth val="150"/>
        <c:overlap val="100"/>
        <c:axId val="120570240"/>
        <c:axId val="120571776"/>
      </c:barChart>
      <c:catAx>
        <c:axId val="120570240"/>
        <c:scaling>
          <c:orientation val="minMax"/>
        </c:scaling>
        <c:delete val="0"/>
        <c:axPos val="b"/>
        <c:majorTickMark val="out"/>
        <c:minorTickMark val="none"/>
        <c:tickLblPos val="nextTo"/>
        <c:txPr>
          <a:bodyPr/>
          <a:lstStyle/>
          <a:p>
            <a:pPr>
              <a:defRPr sz="1000"/>
            </a:pPr>
            <a:endParaRPr lang="es-AR"/>
          </a:p>
        </c:txPr>
        <c:crossAx val="120571776"/>
        <c:crosses val="autoZero"/>
        <c:auto val="1"/>
        <c:lblAlgn val="ctr"/>
        <c:lblOffset val="100"/>
        <c:noMultiLvlLbl val="0"/>
      </c:catAx>
      <c:valAx>
        <c:axId val="120571776"/>
        <c:scaling>
          <c:orientation val="minMax"/>
        </c:scaling>
        <c:delete val="1"/>
        <c:axPos val="l"/>
        <c:numFmt formatCode="0%" sourceLinked="1"/>
        <c:majorTickMark val="out"/>
        <c:minorTickMark val="none"/>
        <c:tickLblPos val="nextTo"/>
        <c:crossAx val="120570240"/>
        <c:crosses val="autoZero"/>
        <c:crossBetween val="between"/>
      </c:valAx>
    </c:plotArea>
    <c:legend>
      <c:legendPos val="r"/>
      <c:layout>
        <c:manualLayout>
          <c:xMode val="edge"/>
          <c:yMode val="edge"/>
          <c:x val="8.1123218023918253E-3"/>
          <c:y val="0.19074681002522353"/>
          <c:w val="0.17944668635170605"/>
          <c:h val="0.39295759667730557"/>
        </c:manualLayout>
      </c:layout>
      <c:overlay val="0"/>
      <c:txPr>
        <a:bodyPr/>
        <a:lstStyle/>
        <a:p>
          <a:pPr>
            <a:defRPr sz="105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49515696021693"/>
          <c:y val="0.18616152685779647"/>
          <c:w val="0.85334585666952845"/>
          <c:h val="0.64082165473677533"/>
        </c:manualLayout>
      </c:layout>
      <c:barChart>
        <c:barDir val="col"/>
        <c:grouping val="percentStacked"/>
        <c:varyColors val="0"/>
        <c:ser>
          <c:idx val="0"/>
          <c:order val="0"/>
          <c:tx>
            <c:strRef>
              <c:f>Hoja1!$B$1</c:f>
              <c:strCache>
                <c:ptCount val="1"/>
                <c:pt idx="0">
                  <c:v>Procesados</c:v>
                </c:pt>
              </c:strCache>
            </c:strRef>
          </c:tx>
          <c:spPr>
            <a:ln>
              <a:noFill/>
            </a:ln>
          </c:spPr>
          <c:invertIfNegative val="0"/>
          <c:dLbls>
            <c:txPr>
              <a:bodyPr/>
              <a:lstStyle/>
              <a:p>
                <a:pPr>
                  <a:defRPr sz="1000">
                    <a:solidFill>
                      <a:schemeClr val="tx1">
                        <a:lumMod val="90000"/>
                        <a:lumOff val="10000"/>
                      </a:schemeClr>
                    </a:solidFill>
                  </a:defRPr>
                </a:pPr>
                <a:endParaRPr lang="es-AR"/>
              </a:p>
            </c:txPr>
            <c:showLegendKey val="0"/>
            <c:showVal val="1"/>
            <c:showCatName val="0"/>
            <c:showSerName val="0"/>
            <c:showPercent val="0"/>
            <c:showBubbleSize val="0"/>
            <c:showLeaderLines val="0"/>
          </c:dLbls>
          <c:cat>
            <c:numRef>
              <c:f>Hoja1!$A$2:$A$12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Hoja1!$B$2:$B$12</c:f>
              <c:numCache>
                <c:formatCode>0</c:formatCode>
                <c:ptCount val="11"/>
                <c:pt idx="0">
                  <c:v>54.467493336423686</c:v>
                </c:pt>
                <c:pt idx="1">
                  <c:v>56.840034965034967</c:v>
                </c:pt>
                <c:pt idx="2">
                  <c:v>51.62930676629307</c:v>
                </c:pt>
                <c:pt idx="3">
                  <c:v>45.791457286432163</c:v>
                </c:pt>
                <c:pt idx="4">
                  <c:v>44.544480171489816</c:v>
                </c:pt>
                <c:pt idx="5">
                  <c:v>56.096203095423675</c:v>
                </c:pt>
                <c:pt idx="6">
                  <c:v>52.976059740830223</c:v>
                </c:pt>
                <c:pt idx="7">
                  <c:v>52.889131622064447</c:v>
                </c:pt>
                <c:pt idx="8">
                  <c:v>51.561181434599156</c:v>
                </c:pt>
                <c:pt idx="9">
                  <c:v>52.627752388865808</c:v>
                </c:pt>
                <c:pt idx="10">
                  <c:v>55</c:v>
                </c:pt>
              </c:numCache>
            </c:numRef>
          </c:val>
        </c:ser>
        <c:ser>
          <c:idx val="1"/>
          <c:order val="1"/>
          <c:tx>
            <c:strRef>
              <c:f>Hoja1!$C$1</c:f>
              <c:strCache>
                <c:ptCount val="1"/>
                <c:pt idx="0">
                  <c:v>Condenados</c:v>
                </c:pt>
              </c:strCache>
            </c:strRef>
          </c:tx>
          <c:invertIfNegative val="0"/>
          <c:dLbls>
            <c:txPr>
              <a:bodyPr/>
              <a:lstStyle/>
              <a:p>
                <a:pPr>
                  <a:defRPr sz="1000">
                    <a:solidFill>
                      <a:schemeClr val="tx1">
                        <a:lumMod val="90000"/>
                        <a:lumOff val="10000"/>
                      </a:schemeClr>
                    </a:solidFill>
                  </a:defRPr>
                </a:pPr>
                <a:endParaRPr lang="es-AR"/>
              </a:p>
            </c:txPr>
            <c:showLegendKey val="0"/>
            <c:showVal val="1"/>
            <c:showCatName val="0"/>
            <c:showSerName val="0"/>
            <c:showPercent val="0"/>
            <c:showBubbleSize val="0"/>
            <c:showLeaderLines val="0"/>
          </c:dLbls>
          <c:cat>
            <c:numRef>
              <c:f>Hoja1!$A$2:$A$12</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Hoja1!$C$2:$C$12</c:f>
              <c:numCache>
                <c:formatCode>0</c:formatCode>
                <c:ptCount val="11"/>
                <c:pt idx="0">
                  <c:v>45.532506663576314</c:v>
                </c:pt>
                <c:pt idx="1">
                  <c:v>43.159965034965033</c:v>
                </c:pt>
                <c:pt idx="2">
                  <c:v>48.37069323370693</c:v>
                </c:pt>
                <c:pt idx="3">
                  <c:v>54.208542713567837</c:v>
                </c:pt>
                <c:pt idx="4">
                  <c:v>55.455519828510184</c:v>
                </c:pt>
                <c:pt idx="5">
                  <c:v>43.903796904576325</c:v>
                </c:pt>
                <c:pt idx="6">
                  <c:v>47.023940259169777</c:v>
                </c:pt>
                <c:pt idx="7">
                  <c:v>47.110868377935553</c:v>
                </c:pt>
                <c:pt idx="8">
                  <c:v>48.438818565400844</c:v>
                </c:pt>
                <c:pt idx="9">
                  <c:v>47.372247611134192</c:v>
                </c:pt>
                <c:pt idx="10">
                  <c:v>45</c:v>
                </c:pt>
              </c:numCache>
            </c:numRef>
          </c:val>
        </c:ser>
        <c:dLbls>
          <c:showLegendKey val="0"/>
          <c:showVal val="0"/>
          <c:showCatName val="0"/>
          <c:showSerName val="0"/>
          <c:showPercent val="0"/>
          <c:showBubbleSize val="0"/>
        </c:dLbls>
        <c:gapWidth val="86"/>
        <c:overlap val="100"/>
        <c:axId val="124734464"/>
        <c:axId val="124736256"/>
      </c:barChart>
      <c:catAx>
        <c:axId val="124734464"/>
        <c:scaling>
          <c:orientation val="minMax"/>
        </c:scaling>
        <c:delete val="0"/>
        <c:axPos val="b"/>
        <c:numFmt formatCode="General" sourceLinked="1"/>
        <c:majorTickMark val="out"/>
        <c:minorTickMark val="none"/>
        <c:tickLblPos val="nextTo"/>
        <c:txPr>
          <a:bodyPr/>
          <a:lstStyle/>
          <a:p>
            <a:pPr>
              <a:defRPr sz="1000"/>
            </a:pPr>
            <a:endParaRPr lang="es-AR"/>
          </a:p>
        </c:txPr>
        <c:crossAx val="124736256"/>
        <c:crosses val="autoZero"/>
        <c:auto val="1"/>
        <c:lblAlgn val="ctr"/>
        <c:lblOffset val="100"/>
        <c:noMultiLvlLbl val="0"/>
      </c:catAx>
      <c:valAx>
        <c:axId val="124736256"/>
        <c:scaling>
          <c:orientation val="minMax"/>
          <c:max val="1"/>
          <c:min val="0"/>
        </c:scaling>
        <c:delete val="1"/>
        <c:axPos val="l"/>
        <c:numFmt formatCode="0%" sourceLinked="1"/>
        <c:majorTickMark val="out"/>
        <c:minorTickMark val="none"/>
        <c:tickLblPos val="nextTo"/>
        <c:crossAx val="124734464"/>
        <c:crosses val="autoZero"/>
        <c:crossBetween val="between"/>
      </c:valAx>
    </c:plotArea>
    <c:legend>
      <c:legendPos val="r"/>
      <c:layout>
        <c:manualLayout>
          <c:xMode val="edge"/>
          <c:yMode val="edge"/>
          <c:x val="9.7579307260991989E-4"/>
          <c:y val="0.26053047497522286"/>
          <c:w val="0.11933502368742623"/>
          <c:h val="0.40644375217619616"/>
        </c:manualLayout>
      </c:layout>
      <c:overlay val="0"/>
      <c:txPr>
        <a:bodyPr/>
        <a:lstStyle/>
        <a:p>
          <a:pPr>
            <a:defRPr sz="1050"/>
          </a:pPr>
          <a:endParaRPr lang="es-AR"/>
        </a:p>
      </c:txPr>
    </c:legend>
    <c:plotVisOnly val="1"/>
    <c:dispBlanksAs val="gap"/>
    <c:showDLblsOverMax val="0"/>
  </c:chart>
  <c:txPr>
    <a:bodyPr/>
    <a:lstStyle/>
    <a:p>
      <a:pPr>
        <a:defRPr sz="1800"/>
      </a:pPr>
      <a:endParaRPr lang="es-A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2.7842585391746597E-2"/>
          <c:w val="0.97526906364856181"/>
          <c:h val="0.75281961008163845"/>
        </c:manualLayout>
      </c:layout>
      <c:barChart>
        <c:barDir val="col"/>
        <c:grouping val="percentStacked"/>
        <c:varyColors val="0"/>
        <c:ser>
          <c:idx val="0"/>
          <c:order val="0"/>
          <c:tx>
            <c:strRef>
              <c:f>Hoja1!$B$1</c:f>
              <c:strCache>
                <c:ptCount val="1"/>
                <c:pt idx="0">
                  <c:v>Nacional</c:v>
                </c:pt>
              </c:strCache>
            </c:strRef>
          </c:tx>
          <c:invertIfNegative val="0"/>
          <c:dLbls>
            <c:dLbl>
              <c:idx val="0"/>
              <c:layout/>
              <c:tx>
                <c:rich>
                  <a:bodyPr/>
                  <a:lstStyle/>
                  <a:p>
                    <a:r>
                      <a:rPr lang="en-US" smtClean="0"/>
                      <a:t>67%</a:t>
                    </a:r>
                    <a:endParaRPr lang="en-US" dirty="0"/>
                  </a:p>
                </c:rich>
              </c:tx>
              <c:showLegendKey val="0"/>
              <c:showVal val="1"/>
              <c:showCatName val="0"/>
              <c:showSerName val="0"/>
              <c:showPercent val="0"/>
              <c:showBubbleSize val="0"/>
            </c:dLbl>
            <c:txPr>
              <a:bodyPr/>
              <a:lstStyle/>
              <a:p>
                <a:pPr>
                  <a:defRPr sz="1200"/>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Hoja1!$B$2</c:f>
              <c:numCache>
                <c:formatCode>General</c:formatCode>
                <c:ptCount val="1"/>
                <c:pt idx="0">
                  <c:v>67</c:v>
                </c:pt>
              </c:numCache>
            </c:numRef>
          </c:val>
        </c:ser>
        <c:ser>
          <c:idx val="1"/>
          <c:order val="1"/>
          <c:tx>
            <c:strRef>
              <c:f>Hoja1!$C$1</c:f>
              <c:strCache>
                <c:ptCount val="1"/>
                <c:pt idx="0">
                  <c:v>Federal </c:v>
                </c:pt>
              </c:strCache>
            </c:strRef>
          </c:tx>
          <c:invertIfNegative val="0"/>
          <c:dLbls>
            <c:dLbl>
              <c:idx val="0"/>
              <c:layout/>
              <c:tx>
                <c:rich>
                  <a:bodyPr/>
                  <a:lstStyle/>
                  <a:p>
                    <a:r>
                      <a:rPr lang="en-US" smtClean="0"/>
                      <a:t>21%</a:t>
                    </a:r>
                    <a:endParaRPr lang="en-US"/>
                  </a:p>
                </c:rich>
              </c:tx>
              <c:showLegendKey val="0"/>
              <c:showVal val="1"/>
              <c:showCatName val="0"/>
              <c:showSerName val="0"/>
              <c:showPercent val="0"/>
              <c:showBubbleSize val="0"/>
            </c:dLbl>
            <c:txPr>
              <a:bodyPr/>
              <a:lstStyle/>
              <a:p>
                <a:pPr>
                  <a:defRPr sz="1200"/>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Hoja1!$C$2</c:f>
              <c:numCache>
                <c:formatCode>General</c:formatCode>
                <c:ptCount val="1"/>
                <c:pt idx="0">
                  <c:v>21</c:v>
                </c:pt>
              </c:numCache>
            </c:numRef>
          </c:val>
        </c:ser>
        <c:ser>
          <c:idx val="2"/>
          <c:order val="2"/>
          <c:tx>
            <c:strRef>
              <c:f>Hoja1!$D$1</c:f>
              <c:strCache>
                <c:ptCount val="1"/>
                <c:pt idx="0">
                  <c:v>Provincial</c:v>
                </c:pt>
              </c:strCache>
            </c:strRef>
          </c:tx>
          <c:invertIfNegative val="0"/>
          <c:dLbls>
            <c:dLbl>
              <c:idx val="0"/>
              <c:layout/>
              <c:tx>
                <c:rich>
                  <a:bodyPr/>
                  <a:lstStyle/>
                  <a:p>
                    <a:r>
                      <a:rPr lang="en-US" smtClean="0"/>
                      <a:t>12%</a:t>
                    </a:r>
                    <a:endParaRPr lang="en-US"/>
                  </a:p>
                </c:rich>
              </c:tx>
              <c:showLegendKey val="0"/>
              <c:showVal val="1"/>
              <c:showCatName val="0"/>
              <c:showSerName val="0"/>
              <c:showPercent val="0"/>
              <c:showBubbleSize val="0"/>
            </c:dLbl>
            <c:txPr>
              <a:bodyPr/>
              <a:lstStyle/>
              <a:p>
                <a:pPr>
                  <a:defRPr sz="1200"/>
                </a:pPr>
                <a:endParaRPr lang="es-AR"/>
              </a:p>
            </c:txPr>
            <c:showLegendKey val="0"/>
            <c:showVal val="1"/>
            <c:showCatName val="0"/>
            <c:showSerName val="0"/>
            <c:showPercent val="0"/>
            <c:showBubbleSize val="0"/>
            <c:showLeaderLines val="0"/>
          </c:dLbls>
          <c:cat>
            <c:strRef>
              <c:f>Hoja1!$A$2</c:f>
              <c:strCache>
                <c:ptCount val="1"/>
                <c:pt idx="0">
                  <c:v>Condenados</c:v>
                </c:pt>
              </c:strCache>
            </c:strRef>
          </c:cat>
          <c:val>
            <c:numRef>
              <c:f>Hoja1!$D$2</c:f>
              <c:numCache>
                <c:formatCode>General</c:formatCode>
                <c:ptCount val="1"/>
                <c:pt idx="0">
                  <c:v>12</c:v>
                </c:pt>
              </c:numCache>
            </c:numRef>
          </c:val>
        </c:ser>
        <c:dLbls>
          <c:showLegendKey val="0"/>
          <c:showVal val="0"/>
          <c:showCatName val="0"/>
          <c:showSerName val="0"/>
          <c:showPercent val="0"/>
          <c:showBubbleSize val="0"/>
        </c:dLbls>
        <c:gapWidth val="202"/>
        <c:overlap val="100"/>
        <c:axId val="135326336"/>
        <c:axId val="89788800"/>
      </c:barChart>
      <c:catAx>
        <c:axId val="135326336"/>
        <c:scaling>
          <c:orientation val="minMax"/>
        </c:scaling>
        <c:delete val="1"/>
        <c:axPos val="b"/>
        <c:majorTickMark val="out"/>
        <c:minorTickMark val="none"/>
        <c:tickLblPos val="nextTo"/>
        <c:crossAx val="89788800"/>
        <c:crosses val="autoZero"/>
        <c:auto val="1"/>
        <c:lblAlgn val="ctr"/>
        <c:lblOffset val="100"/>
        <c:noMultiLvlLbl val="0"/>
      </c:catAx>
      <c:valAx>
        <c:axId val="89788800"/>
        <c:scaling>
          <c:orientation val="minMax"/>
        </c:scaling>
        <c:delete val="1"/>
        <c:axPos val="l"/>
        <c:numFmt formatCode="0%" sourceLinked="1"/>
        <c:majorTickMark val="out"/>
        <c:minorTickMark val="none"/>
        <c:tickLblPos val="nextTo"/>
        <c:crossAx val="135326336"/>
        <c:crosses val="autoZero"/>
        <c:crossBetween val="between"/>
      </c:valAx>
    </c:plotArea>
    <c:legend>
      <c:legendPos val="r"/>
      <c:layout>
        <c:manualLayout>
          <c:xMode val="edge"/>
          <c:yMode val="edge"/>
          <c:x val="6.6394177576350674E-2"/>
          <c:y val="0.28219755418122267"/>
          <c:w val="0.21278806074041012"/>
          <c:h val="0.37774197928625214"/>
        </c:manualLayout>
      </c:layout>
      <c:overlay val="0"/>
      <c:txPr>
        <a:bodyPr/>
        <a:lstStyle/>
        <a:p>
          <a:pPr>
            <a:defRPr sz="700"/>
          </a:pPr>
          <a:endParaRPr lang="es-AR"/>
        </a:p>
      </c:txPr>
    </c:legend>
    <c:plotVisOnly val="1"/>
    <c:dispBlanksAs val="gap"/>
    <c:showDLblsOverMax val="0"/>
  </c:chart>
  <c:txPr>
    <a:bodyPr/>
    <a:lstStyle/>
    <a:p>
      <a:pPr>
        <a:defRPr sz="1800"/>
      </a:pPr>
      <a:endParaRPr lang="es-A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A3F45F-9A44-4F91-8E30-CC206A91725D}" type="datetimeFigureOut">
              <a:rPr lang="es-AR" smtClean="0"/>
              <a:t>10/03/2014</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A0EF15-0F90-4576-8272-B7FC827A64F6}" type="slidenum">
              <a:rPr lang="es-AR" smtClean="0"/>
              <a:t>‹Nº›</a:t>
            </a:fld>
            <a:endParaRPr lang="es-AR"/>
          </a:p>
        </p:txBody>
      </p:sp>
    </p:spTree>
    <p:extLst>
      <p:ext uri="{BB962C8B-B14F-4D97-AF65-F5344CB8AC3E}">
        <p14:creationId xmlns:p14="http://schemas.microsoft.com/office/powerpoint/2010/main" val="4067424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8</a:t>
            </a:fld>
            <a:endParaRPr lang="es-AR"/>
          </a:p>
        </p:txBody>
      </p:sp>
    </p:spTree>
    <p:extLst>
      <p:ext uri="{BB962C8B-B14F-4D97-AF65-F5344CB8AC3E}">
        <p14:creationId xmlns:p14="http://schemas.microsoft.com/office/powerpoint/2010/main" val="196030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2FA0EF15-0F90-4576-8272-B7FC827A64F6}" type="slidenum">
              <a:rPr lang="es-AR" smtClean="0"/>
              <a:t>9</a:t>
            </a:fld>
            <a:endParaRPr lang="es-AR"/>
          </a:p>
        </p:txBody>
      </p:sp>
    </p:spTree>
    <p:extLst>
      <p:ext uri="{BB962C8B-B14F-4D97-AF65-F5344CB8AC3E}">
        <p14:creationId xmlns:p14="http://schemas.microsoft.com/office/powerpoint/2010/main" val="196030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10/03/2014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10/03/2014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10/03/2014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10/03/2014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10/03/2014</a:t>
            </a:fld>
            <a:endParaRPr lang="es-E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s-ES"/>
          </a:p>
        </p:txBody>
      </p:sp>
      <p:sp>
        <p:nvSpPr>
          <p:cNvPr id="6" name="Slide Number Placeholder 5"/>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10/03/2014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10/03/2014</a:t>
            </a:fld>
            <a:endParaRPr lang="es-ES"/>
          </a:p>
        </p:txBody>
      </p:sp>
      <p:sp>
        <p:nvSpPr>
          <p:cNvPr id="8" name="Footer Placeholder 7"/>
          <p:cNvSpPr>
            <a:spLocks noGrp="1"/>
          </p:cNvSpPr>
          <p:nvPr>
            <p:ph type="ftr" sz="quarter" idx="11"/>
          </p:nvPr>
        </p:nvSpPr>
        <p:spPr>
          <a:xfrm>
            <a:off x="3429000" y="18288"/>
            <a:ext cx="4114800" cy="329184"/>
          </a:xfrm>
          <a:prstGeom prst="rect">
            <a:avLst/>
          </a:prstGeom>
        </p:spPr>
        <p:txBody>
          <a:bodyPr/>
          <a:lstStyle/>
          <a:p>
            <a:endParaRPr lang="es-ES"/>
          </a:p>
        </p:txBody>
      </p:sp>
      <p:sp>
        <p:nvSpPr>
          <p:cNvPr id="9" name="Slide Number Placeholder 8"/>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10/03/2014</a:t>
            </a:fld>
            <a:endParaRPr lang="es-ES"/>
          </a:p>
        </p:txBody>
      </p:sp>
      <p:sp>
        <p:nvSpPr>
          <p:cNvPr id="4" name="Footer Placeholder 3"/>
          <p:cNvSpPr>
            <a:spLocks noGrp="1"/>
          </p:cNvSpPr>
          <p:nvPr>
            <p:ph type="ftr" sz="quarter" idx="11"/>
          </p:nvPr>
        </p:nvSpPr>
        <p:spPr>
          <a:xfrm>
            <a:off x="3429000" y="18288"/>
            <a:ext cx="4114800" cy="329184"/>
          </a:xfrm>
          <a:prstGeom prst="rect">
            <a:avLst/>
          </a:prstGeom>
        </p:spPr>
        <p:txBody>
          <a:bodyPr/>
          <a:lstStyle/>
          <a:p>
            <a:endParaRPr lang="es-ES"/>
          </a:p>
        </p:txBody>
      </p:sp>
      <p:sp>
        <p:nvSpPr>
          <p:cNvPr id="5" name="Slide Number Placeholder 4"/>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10/03/2014</a:t>
            </a:fld>
            <a:endParaRPr lang="es-ES"/>
          </a:p>
        </p:txBody>
      </p:sp>
      <p:sp>
        <p:nvSpPr>
          <p:cNvPr id="3" name="Footer Placeholder 2"/>
          <p:cNvSpPr>
            <a:spLocks noGrp="1"/>
          </p:cNvSpPr>
          <p:nvPr>
            <p:ph type="ftr" sz="quarter" idx="11"/>
          </p:nvPr>
        </p:nvSpPr>
        <p:spPr>
          <a:xfrm>
            <a:off x="3429000" y="18288"/>
            <a:ext cx="4114800" cy="329184"/>
          </a:xfrm>
          <a:prstGeom prst="rect">
            <a:avLst/>
          </a:prstGeom>
        </p:spPr>
        <p:txBody>
          <a:bodyPr/>
          <a:lstStyle/>
          <a:p>
            <a:endParaRPr lang="es-ES"/>
          </a:p>
        </p:txBody>
      </p:sp>
      <p:sp>
        <p:nvSpPr>
          <p:cNvPr id="4" name="Slide Number Placeholder 3"/>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10/03/2014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7A847CFC-816F-41D0-AAC0-9BF4FEBC753E}" type="datetimeFigureOut">
              <a:rPr lang="es-ES" smtClean="0"/>
              <a:t>10/03/2014</a:t>
            </a:fld>
            <a:endParaRPr lang="es-E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s-ES"/>
          </a:p>
        </p:txBody>
      </p:sp>
      <p:sp>
        <p:nvSpPr>
          <p:cNvPr id="7" name="Slide Number Placeholder 6"/>
          <p:cNvSpPr>
            <a:spLocks noGrp="1"/>
          </p:cNvSpPr>
          <p:nvPr>
            <p:ph type="sldNum" sz="quarter" idx="12"/>
          </p:nvPr>
        </p:nvSpPr>
        <p:spPr>
          <a:xfrm>
            <a:off x="7620000" y="-963488"/>
            <a:ext cx="1524000" cy="347472"/>
          </a:xfrm>
          <a:prstGeom prst="rect">
            <a:avLst/>
          </a:prstGeom>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7 CuadroTexto"/>
          <p:cNvSpPr txBox="1"/>
          <p:nvPr userDrawn="1"/>
        </p:nvSpPr>
        <p:spPr>
          <a:xfrm>
            <a:off x="7863884" y="-6950"/>
            <a:ext cx="1265090" cy="338554"/>
          </a:xfrm>
          <a:prstGeom prst="rect">
            <a:avLst/>
          </a:prstGeom>
          <a:noFill/>
        </p:spPr>
        <p:txBody>
          <a:bodyPr wrap="none" rtlCol="0">
            <a:spAutoFit/>
          </a:bodyPr>
          <a:lstStyle/>
          <a:p>
            <a:r>
              <a:rPr lang="es-MX" sz="1600" dirty="0" smtClean="0">
                <a:solidFill>
                  <a:schemeClr val="bg1"/>
                </a:solidFill>
              </a:rPr>
              <a:t>PROCUVIN</a:t>
            </a:r>
            <a:endParaRPr lang="es-AR" sz="1600" dirty="0">
              <a:solidFill>
                <a:schemeClr val="bg1"/>
              </a:solidFill>
            </a:endParaRPr>
          </a:p>
        </p:txBody>
      </p:sp>
      <p:sp>
        <p:nvSpPr>
          <p:cNvPr id="14" name="13 CuadroTexto"/>
          <p:cNvSpPr txBox="1"/>
          <p:nvPr userDrawn="1"/>
        </p:nvSpPr>
        <p:spPr>
          <a:xfrm>
            <a:off x="395536" y="13560"/>
            <a:ext cx="1228221" cy="400110"/>
          </a:xfrm>
          <a:prstGeom prst="rect">
            <a:avLst/>
          </a:prstGeom>
          <a:noFill/>
        </p:spPr>
        <p:txBody>
          <a:bodyPr wrap="none" rtlCol="0">
            <a:spAutoFit/>
          </a:bodyPr>
          <a:lstStyle/>
          <a:p>
            <a:r>
              <a:rPr lang="es-MX" sz="1000" dirty="0" smtClean="0">
                <a:solidFill>
                  <a:schemeClr val="bg1"/>
                </a:solidFill>
              </a:rPr>
              <a:t>MINISTERIO </a:t>
            </a:r>
          </a:p>
          <a:p>
            <a:r>
              <a:rPr lang="es-MX" sz="1000" dirty="0" smtClean="0">
                <a:solidFill>
                  <a:schemeClr val="bg1"/>
                </a:solidFill>
              </a:rPr>
              <a:t>PÚBLICO FISCAL</a:t>
            </a:r>
            <a:endParaRPr lang="es-AR" sz="1000" dirty="0">
              <a:solidFill>
                <a:schemeClr val="bg1"/>
              </a:solidFill>
            </a:endParaRPr>
          </a:p>
        </p:txBody>
      </p:sp>
      <p:pic>
        <p:nvPicPr>
          <p:cNvPr id="1026" name="Picture 2" descr="Procuración General de la Nación - Buenos Aires, Argentina"/>
          <p:cNvPicPr>
            <a:picLocks noChangeAspect="1" noChangeArrowheads="1"/>
          </p:cNvPicPr>
          <p:nvPr userDrawn="1"/>
        </p:nvPicPr>
        <p:blipFill rotWithShape="1">
          <a:blip r:embed="rId13">
            <a:clrChange>
              <a:clrFrom>
                <a:srgbClr val="FFFFFF"/>
              </a:clrFrom>
              <a:clrTo>
                <a:srgbClr val="FFFFFF">
                  <a:alpha val="0"/>
                </a:srgbClr>
              </a:clrTo>
            </a:clrChange>
            <a:extLst>
              <a:ext uri="{BEBA8EAE-BF5A-486C-A8C5-ECC9F3942E4B}">
                <a14:imgProps xmlns:a14="http://schemas.microsoft.com/office/drawing/2010/main">
                  <a14:imgLayer r:embed="rId14">
                    <a14:imgEffect>
                      <a14:backgroundRemoval t="5000" b="53125" l="25000" r="75000"/>
                    </a14:imgEffect>
                  </a14:imgLayer>
                </a14:imgProps>
              </a:ext>
              <a:ext uri="{28A0092B-C50C-407E-A947-70E740481C1C}">
                <a14:useLocalDpi xmlns:a14="http://schemas.microsoft.com/office/drawing/2010/main" val="0"/>
              </a:ext>
            </a:extLst>
          </a:blip>
          <a:srcRect l="19848" r="20850" b="47214"/>
          <a:stretch/>
        </p:blipFill>
        <p:spPr bwMode="auto">
          <a:xfrm>
            <a:off x="31073" y="-27384"/>
            <a:ext cx="421615" cy="37528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12.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chart" Target="../charts/chart18.xml"/><Relationship Id="rId1" Type="http://schemas.openxmlformats.org/officeDocument/2006/relationships/slideLayout" Target="../slideLayouts/slideLayout2.xml"/><Relationship Id="rId5" Type="http://schemas.openxmlformats.org/officeDocument/2006/relationships/chart" Target="../charts/chart19.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2.xml"/><Relationship Id="rId4" Type="http://schemas.openxmlformats.org/officeDocument/2006/relationships/chart" Target="../charts/char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Población SPF</a:t>
            </a:r>
            <a:endParaRPr lang="es-AR" dirty="0"/>
          </a:p>
        </p:txBody>
      </p:sp>
      <p:sp>
        <p:nvSpPr>
          <p:cNvPr id="3" name="2 Subtítulo"/>
          <p:cNvSpPr>
            <a:spLocks noGrp="1"/>
          </p:cNvSpPr>
          <p:nvPr>
            <p:ph type="subTitle" idx="1"/>
          </p:nvPr>
        </p:nvSpPr>
        <p:spPr>
          <a:xfrm>
            <a:off x="685800" y="3505200"/>
            <a:ext cx="7846640" cy="2372072"/>
          </a:xfrm>
        </p:spPr>
        <p:txBody>
          <a:bodyPr>
            <a:normAutofit fontScale="85000" lnSpcReduction="20000"/>
          </a:bodyPr>
          <a:lstStyle/>
          <a:p>
            <a:r>
              <a:rPr lang="es-MX" dirty="0" smtClean="0"/>
              <a:t>Sistematización de información semanal.</a:t>
            </a:r>
          </a:p>
          <a:p>
            <a:endParaRPr lang="es-MX" dirty="0" smtClean="0"/>
          </a:p>
          <a:p>
            <a:r>
              <a:rPr lang="es-MX" dirty="0" smtClean="0"/>
              <a:t>Área de Registro y Bases de datos.</a:t>
            </a:r>
          </a:p>
          <a:p>
            <a:endParaRPr lang="es-MX" dirty="0"/>
          </a:p>
          <a:p>
            <a:endParaRPr lang="es-MX" dirty="0" smtClean="0"/>
          </a:p>
          <a:p>
            <a:endParaRPr lang="es-MX" dirty="0"/>
          </a:p>
          <a:p>
            <a:pPr algn="r"/>
            <a:r>
              <a:rPr lang="es-MX" dirty="0" smtClean="0"/>
              <a:t>Noviembre 2013</a:t>
            </a:r>
            <a:endParaRPr lang="es-AR" dirty="0"/>
          </a:p>
        </p:txBody>
      </p:sp>
    </p:spTree>
    <p:extLst>
      <p:ext uri="{BB962C8B-B14F-4D97-AF65-F5344CB8AC3E}">
        <p14:creationId xmlns:p14="http://schemas.microsoft.com/office/powerpoint/2010/main" val="2631797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1116"/>
            <a:ext cx="8229600" cy="1143000"/>
          </a:xfrm>
        </p:spPr>
        <p:txBody>
          <a:bodyPr>
            <a:normAutofit/>
          </a:bodyPr>
          <a:lstStyle/>
          <a:p>
            <a:r>
              <a:rPr lang="es-MX" sz="2800" dirty="0" smtClean="0"/>
              <a:t>Evolución de la población penal del SPF </a:t>
            </a:r>
            <a:endParaRPr lang="es-AR" sz="2800" dirty="0"/>
          </a:p>
        </p:txBody>
      </p:sp>
      <p:graphicFrame>
        <p:nvGraphicFramePr>
          <p:cNvPr id="12" name="11 Marcador de contenido"/>
          <p:cNvGraphicFramePr>
            <a:graphicFrameLocks noGrp="1"/>
          </p:cNvGraphicFramePr>
          <p:nvPr>
            <p:ph idx="1"/>
            <p:extLst>
              <p:ext uri="{D42A27DB-BD31-4B8C-83A1-F6EECF244321}">
                <p14:modId xmlns:p14="http://schemas.microsoft.com/office/powerpoint/2010/main" val="864806671"/>
              </p:ext>
            </p:extLst>
          </p:nvPr>
        </p:nvGraphicFramePr>
        <p:xfrm>
          <a:off x="516210" y="908720"/>
          <a:ext cx="8229600" cy="2448272"/>
        </p:xfrm>
        <a:graphic>
          <a:graphicData uri="http://schemas.openxmlformats.org/drawingml/2006/chart">
            <c:chart xmlns:c="http://schemas.openxmlformats.org/drawingml/2006/chart" xmlns:r="http://schemas.openxmlformats.org/officeDocument/2006/relationships" r:id="rId2"/>
          </a:graphicData>
        </a:graphic>
      </p:graphicFrame>
      <p:sp>
        <p:nvSpPr>
          <p:cNvPr id="13" name="12 Llamada con línea 1"/>
          <p:cNvSpPr/>
          <p:nvPr/>
        </p:nvSpPr>
        <p:spPr>
          <a:xfrm>
            <a:off x="2862041" y="1124744"/>
            <a:ext cx="936104" cy="360040"/>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t>9954</a:t>
            </a:r>
            <a:endParaRPr lang="es-AR" sz="1400" dirty="0"/>
          </a:p>
        </p:txBody>
      </p:sp>
      <p:sp>
        <p:nvSpPr>
          <p:cNvPr id="14" name="13 Llamada con línea 1"/>
          <p:cNvSpPr/>
          <p:nvPr/>
        </p:nvSpPr>
        <p:spPr>
          <a:xfrm>
            <a:off x="6102401" y="1123950"/>
            <a:ext cx="936104" cy="360040"/>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t>9976</a:t>
            </a:r>
            <a:endParaRPr lang="es-AR" sz="1400" dirty="0"/>
          </a:p>
        </p:txBody>
      </p:sp>
      <p:pic>
        <p:nvPicPr>
          <p:cNvPr id="24" name="2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72361" y="907926"/>
            <a:ext cx="251566" cy="575423"/>
          </a:xfrm>
          <a:prstGeom prst="rect">
            <a:avLst/>
          </a:prstGeom>
        </p:spPr>
      </p:pic>
      <p:pic>
        <p:nvPicPr>
          <p:cNvPr id="25" name="2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12722" y="909361"/>
            <a:ext cx="251566" cy="575423"/>
          </a:xfrm>
          <a:prstGeom prst="rect">
            <a:avLst/>
          </a:prstGeom>
        </p:spPr>
      </p:pic>
      <p:sp>
        <p:nvSpPr>
          <p:cNvPr id="11" name="10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8" name="17 CuadroTexto"/>
          <p:cNvSpPr txBox="1"/>
          <p:nvPr/>
        </p:nvSpPr>
        <p:spPr>
          <a:xfrm>
            <a:off x="31873" y="6034021"/>
            <a:ext cx="9036496" cy="877163"/>
          </a:xfrm>
          <a:prstGeom prst="rect">
            <a:avLst/>
          </a:prstGeom>
          <a:noFill/>
        </p:spPr>
        <p:txBody>
          <a:bodyPr wrap="square" rtlCol="0">
            <a:spAutoFit/>
          </a:bodyPr>
          <a:lstStyle/>
          <a:p>
            <a:r>
              <a:rPr lang="es-MX" sz="1700" dirty="0" smtClean="0">
                <a:solidFill>
                  <a:schemeClr val="bg1"/>
                </a:solidFill>
              </a:rPr>
              <a:t>Se mantienen estables en estas dos mediciones las proporciones entre las variables graficadas. </a:t>
            </a:r>
          </a:p>
          <a:p>
            <a:r>
              <a:rPr lang="es-MX" sz="1700" dirty="0" smtClean="0">
                <a:solidFill>
                  <a:schemeClr val="bg1"/>
                </a:solidFill>
              </a:rPr>
              <a:t>Interesará ver su evolución a partir de la recepción y procesamiento de los futuros partes.</a:t>
            </a:r>
            <a:endParaRPr lang="es-AR" sz="1700" dirty="0">
              <a:solidFill>
                <a:schemeClr val="bg1"/>
              </a:solidFill>
            </a:endParaRPr>
          </a:p>
        </p:txBody>
      </p:sp>
      <p:graphicFrame>
        <p:nvGraphicFramePr>
          <p:cNvPr id="20" name="11 Marcador de contenido"/>
          <p:cNvGraphicFramePr>
            <a:graphicFrameLocks/>
          </p:cNvGraphicFramePr>
          <p:nvPr>
            <p:extLst>
              <p:ext uri="{D42A27DB-BD31-4B8C-83A1-F6EECF244321}">
                <p14:modId xmlns:p14="http://schemas.microsoft.com/office/powerpoint/2010/main" val="470616371"/>
              </p:ext>
            </p:extLst>
          </p:nvPr>
        </p:nvGraphicFramePr>
        <p:xfrm>
          <a:off x="516210" y="3284984"/>
          <a:ext cx="8229600" cy="2448271"/>
        </p:xfrm>
        <a:graphic>
          <a:graphicData uri="http://schemas.openxmlformats.org/drawingml/2006/chart">
            <c:chart xmlns:c="http://schemas.openxmlformats.org/drawingml/2006/chart" xmlns:r="http://schemas.openxmlformats.org/officeDocument/2006/relationships" r:id="rId4"/>
          </a:graphicData>
        </a:graphic>
      </p:graphicFrame>
      <p:sp>
        <p:nvSpPr>
          <p:cNvPr id="21" name="20 Llamada con línea 1"/>
          <p:cNvSpPr/>
          <p:nvPr/>
        </p:nvSpPr>
        <p:spPr>
          <a:xfrm>
            <a:off x="6267001" y="3475690"/>
            <a:ext cx="936104" cy="360040"/>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t>9976</a:t>
            </a:r>
            <a:endParaRPr lang="es-AR" sz="1400" dirty="0"/>
          </a:p>
        </p:txBody>
      </p:sp>
      <p:pic>
        <p:nvPicPr>
          <p:cNvPr id="22" name="21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77322" y="3285625"/>
            <a:ext cx="251566" cy="575423"/>
          </a:xfrm>
          <a:prstGeom prst="rect">
            <a:avLst/>
          </a:prstGeom>
        </p:spPr>
      </p:pic>
      <p:sp>
        <p:nvSpPr>
          <p:cNvPr id="4" name="3 CuadroTexto"/>
          <p:cNvSpPr txBox="1"/>
          <p:nvPr/>
        </p:nvSpPr>
        <p:spPr>
          <a:xfrm>
            <a:off x="-36512" y="1844824"/>
            <a:ext cx="1112851" cy="738664"/>
          </a:xfrm>
          <a:prstGeom prst="rect">
            <a:avLst/>
          </a:prstGeom>
          <a:noFill/>
        </p:spPr>
        <p:txBody>
          <a:bodyPr wrap="square" rtlCol="0">
            <a:spAutoFit/>
          </a:bodyPr>
          <a:lstStyle/>
          <a:p>
            <a:pPr algn="r"/>
            <a:r>
              <a:rPr lang="es-MX" sz="1400" dirty="0" smtClean="0"/>
              <a:t>Según situación procesal</a:t>
            </a:r>
          </a:p>
        </p:txBody>
      </p:sp>
      <p:sp>
        <p:nvSpPr>
          <p:cNvPr id="23" name="22 CuadroTexto"/>
          <p:cNvSpPr txBox="1"/>
          <p:nvPr/>
        </p:nvSpPr>
        <p:spPr>
          <a:xfrm>
            <a:off x="-36512" y="4293096"/>
            <a:ext cx="1112851" cy="738664"/>
          </a:xfrm>
          <a:prstGeom prst="rect">
            <a:avLst/>
          </a:prstGeom>
          <a:noFill/>
        </p:spPr>
        <p:txBody>
          <a:bodyPr wrap="square" rtlCol="0">
            <a:spAutoFit/>
          </a:bodyPr>
          <a:lstStyle/>
          <a:p>
            <a:pPr algn="r"/>
            <a:r>
              <a:rPr lang="es-MX" sz="1400" dirty="0" smtClean="0"/>
              <a:t>Según jurisdicción de origen</a:t>
            </a:r>
            <a:endParaRPr lang="es-AR" sz="1400" dirty="0"/>
          </a:p>
        </p:txBody>
      </p:sp>
      <p:sp>
        <p:nvSpPr>
          <p:cNvPr id="3" name="2 CuadroTexto"/>
          <p:cNvSpPr txBox="1"/>
          <p:nvPr/>
        </p:nvSpPr>
        <p:spPr>
          <a:xfrm>
            <a:off x="2451702" y="4807785"/>
            <a:ext cx="320922" cy="276999"/>
          </a:xfrm>
          <a:prstGeom prst="rect">
            <a:avLst/>
          </a:prstGeom>
          <a:noFill/>
        </p:spPr>
        <p:txBody>
          <a:bodyPr wrap="none" rtlCol="0">
            <a:spAutoFit/>
          </a:bodyPr>
          <a:lstStyle/>
          <a:p>
            <a:r>
              <a:rPr lang="es-MX" sz="1200" dirty="0" smtClean="0"/>
              <a:t>%</a:t>
            </a:r>
            <a:endParaRPr lang="es-AR" sz="1200" dirty="0"/>
          </a:p>
        </p:txBody>
      </p:sp>
      <p:sp>
        <p:nvSpPr>
          <p:cNvPr id="16" name="15 CuadroTexto"/>
          <p:cNvSpPr txBox="1"/>
          <p:nvPr/>
        </p:nvSpPr>
        <p:spPr>
          <a:xfrm>
            <a:off x="2450878" y="4140870"/>
            <a:ext cx="320922" cy="276999"/>
          </a:xfrm>
          <a:prstGeom prst="rect">
            <a:avLst/>
          </a:prstGeom>
          <a:noFill/>
        </p:spPr>
        <p:txBody>
          <a:bodyPr wrap="none" rtlCol="0">
            <a:spAutoFit/>
          </a:bodyPr>
          <a:lstStyle/>
          <a:p>
            <a:r>
              <a:rPr lang="es-MX" sz="1200" dirty="0" smtClean="0"/>
              <a:t>%</a:t>
            </a:r>
            <a:endParaRPr lang="es-AR" sz="1200" dirty="0"/>
          </a:p>
        </p:txBody>
      </p:sp>
      <p:sp>
        <p:nvSpPr>
          <p:cNvPr id="17" name="16 CuadroTexto"/>
          <p:cNvSpPr txBox="1"/>
          <p:nvPr/>
        </p:nvSpPr>
        <p:spPr>
          <a:xfrm>
            <a:off x="2422393" y="3861048"/>
            <a:ext cx="320922" cy="276999"/>
          </a:xfrm>
          <a:prstGeom prst="rect">
            <a:avLst/>
          </a:prstGeom>
          <a:noFill/>
        </p:spPr>
        <p:txBody>
          <a:bodyPr wrap="none" rtlCol="0">
            <a:spAutoFit/>
          </a:bodyPr>
          <a:lstStyle/>
          <a:p>
            <a:r>
              <a:rPr lang="es-MX" sz="1200" dirty="0" smtClean="0"/>
              <a:t>%</a:t>
            </a:r>
            <a:endParaRPr lang="es-AR" sz="1200" dirty="0"/>
          </a:p>
        </p:txBody>
      </p:sp>
      <p:sp>
        <p:nvSpPr>
          <p:cNvPr id="19" name="18 CuadroTexto"/>
          <p:cNvSpPr txBox="1"/>
          <p:nvPr/>
        </p:nvSpPr>
        <p:spPr>
          <a:xfrm>
            <a:off x="2422393" y="2463420"/>
            <a:ext cx="320922" cy="276999"/>
          </a:xfrm>
          <a:prstGeom prst="rect">
            <a:avLst/>
          </a:prstGeom>
          <a:noFill/>
        </p:spPr>
        <p:txBody>
          <a:bodyPr wrap="none" rtlCol="0">
            <a:spAutoFit/>
          </a:bodyPr>
          <a:lstStyle/>
          <a:p>
            <a:r>
              <a:rPr lang="es-MX" sz="1200" dirty="0" smtClean="0"/>
              <a:t>%</a:t>
            </a:r>
            <a:endParaRPr lang="es-AR" sz="1200" dirty="0"/>
          </a:p>
        </p:txBody>
      </p:sp>
      <p:sp>
        <p:nvSpPr>
          <p:cNvPr id="26" name="25 CuadroTexto"/>
          <p:cNvSpPr txBox="1"/>
          <p:nvPr/>
        </p:nvSpPr>
        <p:spPr>
          <a:xfrm>
            <a:off x="2422393" y="1711441"/>
            <a:ext cx="320922" cy="276999"/>
          </a:xfrm>
          <a:prstGeom prst="rect">
            <a:avLst/>
          </a:prstGeom>
          <a:noFill/>
        </p:spPr>
        <p:txBody>
          <a:bodyPr wrap="none" rtlCol="0">
            <a:spAutoFit/>
          </a:bodyPr>
          <a:lstStyle/>
          <a:p>
            <a:r>
              <a:rPr lang="es-MX" sz="1200" dirty="0" smtClean="0"/>
              <a:t>%</a:t>
            </a:r>
            <a:endParaRPr lang="es-AR" sz="1200" dirty="0"/>
          </a:p>
        </p:txBody>
      </p:sp>
      <p:sp>
        <p:nvSpPr>
          <p:cNvPr id="27" name="26 CuadroTexto"/>
          <p:cNvSpPr txBox="1"/>
          <p:nvPr/>
        </p:nvSpPr>
        <p:spPr>
          <a:xfrm>
            <a:off x="5905830" y="4824205"/>
            <a:ext cx="320922" cy="276999"/>
          </a:xfrm>
          <a:prstGeom prst="rect">
            <a:avLst/>
          </a:prstGeom>
          <a:noFill/>
        </p:spPr>
        <p:txBody>
          <a:bodyPr wrap="none" rtlCol="0">
            <a:spAutoFit/>
          </a:bodyPr>
          <a:lstStyle/>
          <a:p>
            <a:r>
              <a:rPr lang="es-MX" sz="1200" dirty="0" smtClean="0"/>
              <a:t>%</a:t>
            </a:r>
            <a:endParaRPr lang="es-AR" sz="1200" dirty="0"/>
          </a:p>
        </p:txBody>
      </p:sp>
      <p:sp>
        <p:nvSpPr>
          <p:cNvPr id="28" name="27 CuadroTexto"/>
          <p:cNvSpPr txBox="1"/>
          <p:nvPr/>
        </p:nvSpPr>
        <p:spPr>
          <a:xfrm>
            <a:off x="5885996" y="4138447"/>
            <a:ext cx="320922" cy="276999"/>
          </a:xfrm>
          <a:prstGeom prst="rect">
            <a:avLst/>
          </a:prstGeom>
          <a:noFill/>
        </p:spPr>
        <p:txBody>
          <a:bodyPr wrap="none" rtlCol="0">
            <a:spAutoFit/>
          </a:bodyPr>
          <a:lstStyle/>
          <a:p>
            <a:r>
              <a:rPr lang="es-MX" sz="1200" dirty="0" smtClean="0"/>
              <a:t>%</a:t>
            </a:r>
            <a:endParaRPr lang="es-AR" sz="1200" dirty="0"/>
          </a:p>
        </p:txBody>
      </p:sp>
      <p:sp>
        <p:nvSpPr>
          <p:cNvPr id="29" name="28 CuadroTexto"/>
          <p:cNvSpPr txBox="1"/>
          <p:nvPr/>
        </p:nvSpPr>
        <p:spPr>
          <a:xfrm>
            <a:off x="5845887" y="3869258"/>
            <a:ext cx="320922" cy="276999"/>
          </a:xfrm>
          <a:prstGeom prst="rect">
            <a:avLst/>
          </a:prstGeom>
          <a:noFill/>
        </p:spPr>
        <p:txBody>
          <a:bodyPr wrap="none" rtlCol="0">
            <a:spAutoFit/>
          </a:bodyPr>
          <a:lstStyle/>
          <a:p>
            <a:r>
              <a:rPr lang="es-MX" sz="1200" dirty="0" smtClean="0"/>
              <a:t>%</a:t>
            </a:r>
            <a:endParaRPr lang="es-AR" sz="1200" dirty="0"/>
          </a:p>
        </p:txBody>
      </p:sp>
      <p:sp>
        <p:nvSpPr>
          <p:cNvPr id="30" name="29 CuadroTexto"/>
          <p:cNvSpPr txBox="1"/>
          <p:nvPr/>
        </p:nvSpPr>
        <p:spPr>
          <a:xfrm>
            <a:off x="5898511" y="2456054"/>
            <a:ext cx="320922" cy="276999"/>
          </a:xfrm>
          <a:prstGeom prst="rect">
            <a:avLst/>
          </a:prstGeom>
          <a:noFill/>
        </p:spPr>
        <p:txBody>
          <a:bodyPr wrap="none" rtlCol="0">
            <a:spAutoFit/>
          </a:bodyPr>
          <a:lstStyle/>
          <a:p>
            <a:r>
              <a:rPr lang="es-MX" sz="1200" dirty="0" smtClean="0"/>
              <a:t>%</a:t>
            </a:r>
            <a:endParaRPr lang="es-AR" sz="1200" dirty="0"/>
          </a:p>
        </p:txBody>
      </p:sp>
      <p:sp>
        <p:nvSpPr>
          <p:cNvPr id="31" name="30 CuadroTexto"/>
          <p:cNvSpPr txBox="1"/>
          <p:nvPr/>
        </p:nvSpPr>
        <p:spPr>
          <a:xfrm>
            <a:off x="5898511" y="1704075"/>
            <a:ext cx="320922" cy="276999"/>
          </a:xfrm>
          <a:prstGeom prst="rect">
            <a:avLst/>
          </a:prstGeom>
          <a:noFill/>
        </p:spPr>
        <p:txBody>
          <a:bodyPr wrap="none" rtlCol="0">
            <a:spAutoFit/>
          </a:bodyPr>
          <a:lstStyle/>
          <a:p>
            <a:r>
              <a:rPr lang="es-MX" sz="1200" dirty="0" smtClean="0"/>
              <a:t>%</a:t>
            </a:r>
            <a:endParaRPr lang="es-AR" sz="1200" dirty="0"/>
          </a:p>
        </p:txBody>
      </p:sp>
      <p:sp>
        <p:nvSpPr>
          <p:cNvPr id="32" name="31 Llamada con línea 1"/>
          <p:cNvSpPr/>
          <p:nvPr/>
        </p:nvSpPr>
        <p:spPr>
          <a:xfrm>
            <a:off x="2829915" y="3475460"/>
            <a:ext cx="936104" cy="360040"/>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t>9954</a:t>
            </a:r>
            <a:endParaRPr lang="es-AR" sz="1400" dirty="0"/>
          </a:p>
        </p:txBody>
      </p:sp>
      <p:pic>
        <p:nvPicPr>
          <p:cNvPr id="33" name="32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0235" y="3258642"/>
            <a:ext cx="251566" cy="575423"/>
          </a:xfrm>
          <a:prstGeom prst="rect">
            <a:avLst/>
          </a:prstGeom>
        </p:spPr>
      </p:pic>
    </p:spTree>
    <p:extLst>
      <p:ext uri="{BB962C8B-B14F-4D97-AF65-F5344CB8AC3E}">
        <p14:creationId xmlns:p14="http://schemas.microsoft.com/office/powerpoint/2010/main" val="587835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3" name="112 Grupo"/>
          <p:cNvGrpSpPr/>
          <p:nvPr/>
        </p:nvGrpSpPr>
        <p:grpSpPr>
          <a:xfrm>
            <a:off x="2989867" y="785970"/>
            <a:ext cx="5470565" cy="5330671"/>
            <a:chOff x="2696141" y="560188"/>
            <a:chExt cx="5470565" cy="5330671"/>
          </a:xfrm>
        </p:grpSpPr>
        <p:pic>
          <p:nvPicPr>
            <p:cNvPr id="1026" name="Picture 2" descr="http://www.aefip.org/Fotos/Seccionales/mapa_argentin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1872" y="804509"/>
              <a:ext cx="2571750" cy="5086350"/>
            </a:xfrm>
            <a:prstGeom prst="rect">
              <a:avLst/>
            </a:prstGeom>
            <a:noFill/>
            <a:extLst>
              <a:ext uri="{909E8E84-426E-40DD-AFC4-6F175D3DCCD1}">
                <a14:hiddenFill xmlns:a14="http://schemas.microsoft.com/office/drawing/2010/main">
                  <a:solidFill>
                    <a:srgbClr val="FFFFFF"/>
                  </a:solidFill>
                </a14:hiddenFill>
              </a:ext>
            </a:extLst>
          </p:spPr>
        </p:pic>
        <p:sp>
          <p:nvSpPr>
            <p:cNvPr id="43" name="42 Rectángulo"/>
            <p:cNvSpPr/>
            <p:nvPr/>
          </p:nvSpPr>
          <p:spPr>
            <a:xfrm>
              <a:off x="6428236" y="2060848"/>
              <a:ext cx="1312116" cy="335741"/>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a:t>
              </a:r>
              <a:r>
                <a:rPr lang="es-MX" sz="600" dirty="0" err="1" smtClean="0">
                  <a:solidFill>
                    <a:schemeClr val="tx1">
                      <a:lumMod val="90000"/>
                      <a:lumOff val="10000"/>
                    </a:schemeClr>
                  </a:solidFill>
                </a:rPr>
                <a:t>Sta</a:t>
              </a:r>
              <a:r>
                <a:rPr lang="es-MX" sz="600" dirty="0" smtClean="0">
                  <a:solidFill>
                    <a:schemeClr val="tx1">
                      <a:lumMod val="90000"/>
                      <a:lumOff val="10000"/>
                    </a:schemeClr>
                  </a:solidFill>
                </a:rPr>
                <a:t> Rosa:</a:t>
              </a:r>
            </a:p>
            <a:p>
              <a:pPr algn="ctr"/>
              <a:r>
                <a:rPr lang="es-MX" sz="600" dirty="0" smtClean="0">
                  <a:solidFill>
                    <a:schemeClr val="tx1">
                      <a:lumMod val="90000"/>
                      <a:lumOff val="10000"/>
                    </a:schemeClr>
                  </a:solidFill>
                </a:rPr>
                <a:t>Colonia Penal U.4</a:t>
              </a:r>
            </a:p>
            <a:p>
              <a:pPr algn="ctr"/>
              <a:r>
                <a:rPr lang="es-MX" sz="600" dirty="0" smtClean="0">
                  <a:solidFill>
                    <a:schemeClr val="tx1">
                      <a:lumMod val="90000"/>
                      <a:lumOff val="10000"/>
                    </a:schemeClr>
                  </a:solidFill>
                </a:rPr>
                <a:t>Correccional mujeres U.13</a:t>
              </a:r>
              <a:endParaRPr lang="es-AR" sz="600" dirty="0">
                <a:solidFill>
                  <a:schemeClr val="tx1">
                    <a:lumMod val="90000"/>
                    <a:lumOff val="10000"/>
                  </a:schemeClr>
                </a:solidFill>
              </a:endParaRPr>
            </a:p>
          </p:txBody>
        </p:sp>
        <p:sp>
          <p:nvSpPr>
            <p:cNvPr id="44" name="43 Rectángulo"/>
            <p:cNvSpPr/>
            <p:nvPr/>
          </p:nvSpPr>
          <p:spPr>
            <a:xfrm>
              <a:off x="3498306" y="3711865"/>
              <a:ext cx="921920" cy="218351"/>
            </a:xfrm>
            <a:prstGeom prst="rect">
              <a:avLst/>
            </a:prstGeom>
            <a:solidFill>
              <a:srgbClr val="53AB9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Roca:</a:t>
              </a:r>
            </a:p>
            <a:p>
              <a:pPr algn="ctr"/>
              <a:r>
                <a:rPr lang="es-MX" sz="600" dirty="0" smtClean="0"/>
                <a:t>Colonia penal U.5</a:t>
              </a:r>
              <a:endParaRPr lang="es-AR" sz="600" dirty="0"/>
            </a:p>
          </p:txBody>
        </p:sp>
        <p:sp>
          <p:nvSpPr>
            <p:cNvPr id="45" name="44 Rectángulo"/>
            <p:cNvSpPr/>
            <p:nvPr/>
          </p:nvSpPr>
          <p:spPr>
            <a:xfrm>
              <a:off x="5408690" y="4314786"/>
              <a:ext cx="694382" cy="218351"/>
            </a:xfrm>
            <a:prstGeom prst="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 </a:t>
              </a:r>
              <a:r>
                <a:rPr lang="es-MX" sz="700" dirty="0"/>
                <a:t>U6</a:t>
              </a:r>
              <a:endParaRPr lang="es-AR" sz="700" dirty="0"/>
            </a:p>
          </p:txBody>
        </p:sp>
        <p:sp>
          <p:nvSpPr>
            <p:cNvPr id="46" name="45 Rectángulo"/>
            <p:cNvSpPr/>
            <p:nvPr/>
          </p:nvSpPr>
          <p:spPr>
            <a:xfrm>
              <a:off x="5699773" y="560188"/>
              <a:ext cx="1060182" cy="221105"/>
            </a:xfrm>
            <a:prstGeom prst="rect">
              <a:avLst/>
            </a:prstGeom>
            <a:solidFill>
              <a:srgbClr val="BF77A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p>
            <a:p>
              <a:pPr algn="ctr"/>
              <a:r>
                <a:rPr lang="es-MX" sz="600" dirty="0" smtClean="0"/>
                <a:t>Prisión regional U.7</a:t>
              </a:r>
              <a:endParaRPr lang="es-AR" sz="600" dirty="0"/>
            </a:p>
          </p:txBody>
        </p:sp>
        <p:sp>
          <p:nvSpPr>
            <p:cNvPr id="47" name="46 Rectángulo"/>
            <p:cNvSpPr/>
            <p:nvPr/>
          </p:nvSpPr>
          <p:spPr>
            <a:xfrm>
              <a:off x="4239200" y="930211"/>
              <a:ext cx="535596" cy="218351"/>
            </a:xfrm>
            <a:prstGeom prst="rect">
              <a:avLst/>
            </a:prstGeom>
            <a:solidFill>
              <a:schemeClr val="accent5">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p>
            <a:p>
              <a:pPr algn="ctr"/>
              <a:r>
                <a:rPr lang="es-MX" sz="600" dirty="0" smtClean="0"/>
                <a:t>U.22</a:t>
              </a:r>
              <a:endParaRPr lang="es-AR" sz="600" dirty="0"/>
            </a:p>
          </p:txBody>
        </p:sp>
        <p:sp>
          <p:nvSpPr>
            <p:cNvPr id="48" name="47 Rectángulo"/>
            <p:cNvSpPr/>
            <p:nvPr/>
          </p:nvSpPr>
          <p:spPr>
            <a:xfrm>
              <a:off x="3697729" y="3291450"/>
              <a:ext cx="740255" cy="218351"/>
            </a:xfrm>
            <a:prstGeom prst="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-Neuquén: U.9</a:t>
              </a:r>
              <a:endParaRPr lang="es-AR" sz="600" dirty="0">
                <a:solidFill>
                  <a:schemeClr val="tx1">
                    <a:lumMod val="90000"/>
                    <a:lumOff val="10000"/>
                  </a:schemeClr>
                </a:solidFill>
              </a:endParaRPr>
            </a:p>
          </p:txBody>
        </p:sp>
        <p:sp>
          <p:nvSpPr>
            <p:cNvPr id="49" name="48 Rectángulo"/>
            <p:cNvSpPr/>
            <p:nvPr/>
          </p:nvSpPr>
          <p:spPr>
            <a:xfrm>
              <a:off x="6555824" y="1171419"/>
              <a:ext cx="535596" cy="218351"/>
            </a:xfrm>
            <a:prstGeom prst="rect">
              <a:avLst/>
            </a:prstGeom>
            <a:solidFill>
              <a:srgbClr val="FFFF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Formosa: U.10</a:t>
              </a:r>
              <a:endParaRPr lang="es-AR" sz="600" dirty="0">
                <a:solidFill>
                  <a:schemeClr val="tx1">
                    <a:lumMod val="90000"/>
                    <a:lumOff val="10000"/>
                  </a:schemeClr>
                </a:solidFill>
              </a:endParaRPr>
            </a:p>
          </p:txBody>
        </p:sp>
        <p:sp>
          <p:nvSpPr>
            <p:cNvPr id="50" name="49 Rectángulo"/>
            <p:cNvSpPr/>
            <p:nvPr/>
          </p:nvSpPr>
          <p:spPr>
            <a:xfrm>
              <a:off x="6066761" y="826128"/>
              <a:ext cx="880862" cy="218351"/>
            </a:xfrm>
            <a:prstGeom prst="rect">
              <a:avLst/>
            </a:prstGeom>
            <a:solidFill>
              <a:srgbClr val="BF77A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p>
            <a:p>
              <a:pPr algn="ctr"/>
              <a:r>
                <a:rPr lang="es-MX" sz="600" dirty="0" smtClean="0"/>
                <a:t>Colonia penal  U.11</a:t>
              </a:r>
              <a:endParaRPr lang="es-AR" sz="600" dirty="0"/>
            </a:p>
          </p:txBody>
        </p:sp>
        <p:sp>
          <p:nvSpPr>
            <p:cNvPr id="51" name="50 Rectángulo"/>
            <p:cNvSpPr/>
            <p:nvPr/>
          </p:nvSpPr>
          <p:spPr>
            <a:xfrm>
              <a:off x="5364088" y="3969736"/>
              <a:ext cx="985991" cy="266896"/>
            </a:xfrm>
            <a:prstGeom prst="rect">
              <a:avLst/>
            </a:prstGeom>
            <a:solidFill>
              <a:srgbClr val="53AB9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MX" sz="600" dirty="0"/>
            </a:p>
            <a:p>
              <a:pPr algn="ctr"/>
              <a:r>
                <a:rPr lang="es-MX" sz="600" dirty="0" smtClean="0"/>
                <a:t>Colonia </a:t>
              </a:r>
              <a:r>
                <a:rPr lang="es-MX" sz="600" dirty="0"/>
                <a:t>penal  </a:t>
              </a:r>
              <a:r>
                <a:rPr lang="es-MX" sz="600" dirty="0" smtClean="0"/>
                <a:t>U.12</a:t>
              </a:r>
              <a:endParaRPr lang="es-MX" sz="600" dirty="0"/>
            </a:p>
          </p:txBody>
        </p:sp>
        <p:sp>
          <p:nvSpPr>
            <p:cNvPr id="53" name="52 Rectángulo"/>
            <p:cNvSpPr/>
            <p:nvPr/>
          </p:nvSpPr>
          <p:spPr>
            <a:xfrm>
              <a:off x="3659186" y="4155082"/>
              <a:ext cx="754857" cy="218351"/>
            </a:xfrm>
            <a:prstGeom prst="rect">
              <a:avLst/>
            </a:prstGeom>
            <a:solidFill>
              <a:srgbClr val="0070C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a:t>
              </a:r>
              <a:r>
                <a:rPr lang="es-MX" sz="700" dirty="0" err="1" smtClean="0"/>
                <a:t>Esquel</a:t>
              </a:r>
              <a:r>
                <a:rPr lang="es-MX" sz="700" dirty="0" smtClean="0"/>
                <a:t>: U14</a:t>
              </a:r>
              <a:endParaRPr lang="es-AR" sz="700" dirty="0"/>
            </a:p>
          </p:txBody>
        </p:sp>
        <p:sp>
          <p:nvSpPr>
            <p:cNvPr id="54" name="53 Rectángulo"/>
            <p:cNvSpPr/>
            <p:nvPr/>
          </p:nvSpPr>
          <p:spPr>
            <a:xfrm>
              <a:off x="5390032" y="4880939"/>
              <a:ext cx="989404" cy="218351"/>
            </a:xfrm>
            <a:prstGeom prst="rect">
              <a:avLst/>
            </a:prstGeom>
            <a:solidFill>
              <a:srgbClr val="C86EB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 U15</a:t>
              </a:r>
              <a:endParaRPr lang="es-AR" sz="700" dirty="0"/>
            </a:p>
          </p:txBody>
        </p:sp>
        <p:sp>
          <p:nvSpPr>
            <p:cNvPr id="55" name="54 Rectángulo"/>
            <p:cNvSpPr/>
            <p:nvPr/>
          </p:nvSpPr>
          <p:spPr>
            <a:xfrm>
              <a:off x="2707561" y="1240496"/>
              <a:ext cx="1329053" cy="488575"/>
            </a:xfrm>
            <a:prstGeom prst="rect">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p>
            <a:p>
              <a:pPr algn="ctr"/>
              <a:r>
                <a:rPr lang="es-MX" sz="600" dirty="0" smtClean="0"/>
                <a:t>CF NOA III (hombres y mujeres) </a:t>
              </a:r>
            </a:p>
            <a:p>
              <a:pPr algn="ctr"/>
              <a:r>
                <a:rPr lang="es-MX" sz="600" dirty="0" smtClean="0"/>
                <a:t>Instituto penitenciario U16</a:t>
              </a:r>
            </a:p>
            <a:p>
              <a:pPr algn="ctr"/>
              <a:r>
                <a:rPr lang="es-MX" sz="600" dirty="0" smtClean="0"/>
                <a:t>Cárcel Federal U23</a:t>
              </a:r>
              <a:endParaRPr lang="es-AR" sz="600" dirty="0"/>
            </a:p>
          </p:txBody>
        </p:sp>
        <p:sp>
          <p:nvSpPr>
            <p:cNvPr id="56" name="55 Rectángulo"/>
            <p:cNvSpPr/>
            <p:nvPr/>
          </p:nvSpPr>
          <p:spPr>
            <a:xfrm>
              <a:off x="6898843" y="1530747"/>
              <a:ext cx="760389" cy="209314"/>
            </a:xfrm>
            <a:prstGeom prst="rect">
              <a:avLst/>
            </a:prstGeom>
            <a:solidFill>
              <a:srgbClr val="C0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 Candelaria U.17</a:t>
              </a:r>
              <a:endParaRPr lang="es-AR" sz="600" dirty="0"/>
            </a:p>
          </p:txBody>
        </p:sp>
        <p:sp>
          <p:nvSpPr>
            <p:cNvPr id="59" name="58 Rectángulo"/>
            <p:cNvSpPr/>
            <p:nvPr/>
          </p:nvSpPr>
          <p:spPr>
            <a:xfrm>
              <a:off x="6617758" y="2790778"/>
              <a:ext cx="1548948" cy="503987"/>
            </a:xfrm>
            <a:prstGeom prst="rect">
              <a:avLst/>
            </a:prstGeom>
            <a:solidFill>
              <a:srgbClr val="FF99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p>
            <a:p>
              <a:pPr algn="ctr"/>
              <a:r>
                <a:rPr lang="es-MX" sz="600" dirty="0" smtClean="0"/>
                <a:t>CPFCABA</a:t>
              </a:r>
            </a:p>
            <a:p>
              <a:pPr algn="ctr"/>
              <a:r>
                <a:rPr lang="es-MX" sz="600" dirty="0"/>
                <a:t>Pre </a:t>
              </a:r>
              <a:r>
                <a:rPr lang="es-MX" sz="600" dirty="0" smtClean="0"/>
                <a:t>egreso U18</a:t>
              </a:r>
            </a:p>
            <a:p>
              <a:pPr algn="ctr"/>
              <a:r>
                <a:rPr lang="es-MX" sz="600" dirty="0" smtClean="0"/>
                <a:t>Enfermedades infecciosas U.21</a:t>
              </a:r>
            </a:p>
            <a:p>
              <a:pPr algn="ctr"/>
              <a:r>
                <a:rPr lang="es-MX" sz="600" dirty="0" smtClean="0"/>
                <a:t>Unidad de tránsito U.28</a:t>
              </a:r>
              <a:endParaRPr lang="es-AR" sz="600" dirty="0"/>
            </a:p>
          </p:txBody>
        </p:sp>
        <p:sp>
          <p:nvSpPr>
            <p:cNvPr id="63" name="62 Rectángulo"/>
            <p:cNvSpPr/>
            <p:nvPr/>
          </p:nvSpPr>
          <p:spPr>
            <a:xfrm>
              <a:off x="6127678" y="2490408"/>
              <a:ext cx="1264554" cy="218351"/>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-Gral</a:t>
              </a:r>
              <a:r>
                <a:rPr lang="es-MX" sz="600" dirty="0">
                  <a:solidFill>
                    <a:schemeClr val="tx1">
                      <a:lumMod val="90000"/>
                      <a:lumOff val="10000"/>
                    </a:schemeClr>
                  </a:solidFill>
                </a:rPr>
                <a:t>. Pico </a:t>
              </a:r>
              <a:r>
                <a:rPr lang="es-MX" sz="600" dirty="0" smtClean="0">
                  <a:solidFill>
                    <a:schemeClr val="tx1">
                      <a:lumMod val="90000"/>
                      <a:lumOff val="10000"/>
                    </a:schemeClr>
                  </a:solidFill>
                </a:rPr>
                <a:t>:</a:t>
              </a:r>
            </a:p>
            <a:p>
              <a:pPr algn="ctr"/>
              <a:r>
                <a:rPr lang="es-MX" sz="600" dirty="0" smtClean="0">
                  <a:solidFill>
                    <a:schemeClr val="tx1">
                      <a:lumMod val="90000"/>
                      <a:lumOff val="10000"/>
                    </a:schemeClr>
                  </a:solidFill>
                </a:rPr>
                <a:t>Correccional </a:t>
              </a:r>
              <a:r>
                <a:rPr lang="es-MX" sz="600" dirty="0">
                  <a:solidFill>
                    <a:schemeClr val="tx1">
                      <a:lumMod val="90000"/>
                      <a:lumOff val="10000"/>
                    </a:schemeClr>
                  </a:solidFill>
                </a:rPr>
                <a:t>abierto U.25</a:t>
              </a:r>
              <a:endParaRPr lang="es-AR" sz="600" dirty="0">
                <a:solidFill>
                  <a:schemeClr val="tx1">
                    <a:lumMod val="90000"/>
                    <a:lumOff val="10000"/>
                  </a:schemeClr>
                </a:solidFill>
              </a:endParaRPr>
            </a:p>
          </p:txBody>
        </p:sp>
        <p:sp>
          <p:nvSpPr>
            <p:cNvPr id="65" name="64 Rectángulo"/>
            <p:cNvSpPr/>
            <p:nvPr/>
          </p:nvSpPr>
          <p:spPr>
            <a:xfrm>
              <a:off x="6562716" y="3497908"/>
              <a:ext cx="920633" cy="474225"/>
            </a:xfrm>
            <a:prstGeom prst="rect">
              <a:avLst/>
            </a:prstGeom>
            <a:solidFill>
              <a:srgbClr val="FFB4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solidFill>
                    <a:schemeClr val="tx1">
                      <a:lumMod val="90000"/>
                      <a:lumOff val="10000"/>
                    </a:schemeClr>
                  </a:solidFill>
                </a:rPr>
                <a:t>-Ezeiza:</a:t>
              </a:r>
            </a:p>
            <a:p>
              <a:pPr algn="ctr"/>
              <a:r>
                <a:rPr lang="es-MX" sz="600" dirty="0" smtClean="0">
                  <a:solidFill>
                    <a:schemeClr val="tx1">
                      <a:lumMod val="90000"/>
                      <a:lumOff val="10000"/>
                    </a:schemeClr>
                  </a:solidFill>
                </a:rPr>
                <a:t>CPF I y IV</a:t>
              </a:r>
            </a:p>
            <a:p>
              <a:pPr algn="ctr"/>
              <a:r>
                <a:rPr lang="es-MX" sz="600" dirty="0" smtClean="0">
                  <a:solidFill>
                    <a:schemeClr val="tx1">
                      <a:lumMod val="90000"/>
                      <a:lumOff val="10000"/>
                    </a:schemeClr>
                  </a:solidFill>
                </a:rPr>
                <a:t>Colonia Penal  U.19</a:t>
              </a:r>
            </a:p>
            <a:p>
              <a:pPr algn="ctr"/>
              <a:r>
                <a:rPr lang="es-MX" sz="600" dirty="0" smtClean="0">
                  <a:solidFill>
                    <a:schemeClr val="tx1">
                      <a:lumMod val="90000"/>
                      <a:lumOff val="10000"/>
                    </a:schemeClr>
                  </a:solidFill>
                </a:rPr>
                <a:t>CF Mujeres U.31</a:t>
              </a:r>
              <a:endParaRPr lang="es-AR" sz="600" dirty="0">
                <a:solidFill>
                  <a:schemeClr val="tx1">
                    <a:lumMod val="90000"/>
                    <a:lumOff val="10000"/>
                  </a:schemeClr>
                </a:solidFill>
              </a:endParaRPr>
            </a:p>
          </p:txBody>
        </p:sp>
        <p:sp>
          <p:nvSpPr>
            <p:cNvPr id="66" name="65 Rectángulo"/>
            <p:cNvSpPr/>
            <p:nvPr/>
          </p:nvSpPr>
          <p:spPr>
            <a:xfrm>
              <a:off x="3356296" y="1951672"/>
              <a:ext cx="1150702" cy="218351"/>
            </a:xfrm>
            <a:prstGeom prst="rect">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p>
            <a:p>
              <a:pPr algn="ctr"/>
              <a:r>
                <a:rPr lang="es-MX" sz="600" dirty="0" smtClean="0"/>
                <a:t>Instituto penal federal U.10</a:t>
              </a:r>
              <a:endParaRPr lang="es-AR" sz="600" dirty="0"/>
            </a:p>
          </p:txBody>
        </p:sp>
        <p:sp>
          <p:nvSpPr>
            <p:cNvPr id="68" name="67 Rectángulo"/>
            <p:cNvSpPr/>
            <p:nvPr/>
          </p:nvSpPr>
          <p:spPr>
            <a:xfrm>
              <a:off x="5652120" y="3546713"/>
              <a:ext cx="682055" cy="351544"/>
            </a:xfrm>
            <a:prstGeom prst="rect">
              <a:avLst/>
            </a:prstGeom>
            <a:solidFill>
              <a:srgbClr val="FFB4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a:solidFill>
                    <a:schemeClr val="tx1">
                      <a:lumMod val="90000"/>
                      <a:lumOff val="10000"/>
                    </a:schemeClr>
                  </a:solidFill>
                </a:rPr>
                <a:t>-Marcos </a:t>
              </a:r>
              <a:r>
                <a:rPr lang="es-MX" sz="600" dirty="0" smtClean="0">
                  <a:solidFill>
                    <a:schemeClr val="tx1">
                      <a:lumMod val="90000"/>
                      <a:lumOff val="10000"/>
                    </a:schemeClr>
                  </a:solidFill>
                </a:rPr>
                <a:t>Paz:</a:t>
              </a:r>
              <a:endParaRPr lang="es-MX" sz="600" dirty="0">
                <a:solidFill>
                  <a:schemeClr val="tx1">
                    <a:lumMod val="90000"/>
                    <a:lumOff val="10000"/>
                  </a:schemeClr>
                </a:solidFill>
              </a:endParaRPr>
            </a:p>
            <a:p>
              <a:pPr algn="ctr"/>
              <a:r>
                <a:rPr lang="es-MX" sz="600" dirty="0" smtClean="0">
                  <a:solidFill>
                    <a:schemeClr val="tx1">
                      <a:lumMod val="90000"/>
                      <a:lumOff val="10000"/>
                    </a:schemeClr>
                  </a:solidFill>
                </a:rPr>
                <a:t>CPF </a:t>
              </a:r>
              <a:r>
                <a:rPr lang="es-MX" sz="600" dirty="0">
                  <a:solidFill>
                    <a:schemeClr val="tx1">
                      <a:lumMod val="90000"/>
                      <a:lumOff val="10000"/>
                    </a:schemeClr>
                  </a:solidFill>
                </a:rPr>
                <a:t>II</a:t>
              </a:r>
            </a:p>
            <a:p>
              <a:pPr algn="ctr"/>
              <a:r>
                <a:rPr lang="es-MX" sz="600" dirty="0">
                  <a:solidFill>
                    <a:schemeClr val="tx1">
                      <a:lumMod val="90000"/>
                      <a:lumOff val="10000"/>
                    </a:schemeClr>
                  </a:solidFill>
                </a:rPr>
                <a:t>CF </a:t>
              </a:r>
              <a:r>
                <a:rPr lang="es-MX" sz="600" dirty="0" err="1" smtClean="0">
                  <a:solidFill>
                    <a:schemeClr val="tx1">
                      <a:lumMod val="90000"/>
                      <a:lumOff val="10000"/>
                    </a:schemeClr>
                  </a:solidFill>
                </a:rPr>
                <a:t>Jov</a:t>
              </a:r>
              <a:r>
                <a:rPr lang="es-MX" sz="600" dirty="0" smtClean="0">
                  <a:solidFill>
                    <a:schemeClr val="tx1">
                      <a:lumMod val="90000"/>
                      <a:lumOff val="10000"/>
                    </a:schemeClr>
                  </a:solidFill>
                </a:rPr>
                <a:t>. </a:t>
              </a:r>
              <a:r>
                <a:rPr lang="es-MX" sz="600" dirty="0">
                  <a:solidFill>
                    <a:schemeClr val="tx1">
                      <a:lumMod val="90000"/>
                      <a:lumOff val="10000"/>
                    </a:schemeClr>
                  </a:solidFill>
                </a:rPr>
                <a:t>Ad</a:t>
              </a:r>
              <a:endParaRPr lang="es-AR" sz="600" dirty="0">
                <a:solidFill>
                  <a:schemeClr val="tx1">
                    <a:lumMod val="90000"/>
                    <a:lumOff val="10000"/>
                  </a:schemeClr>
                </a:solidFill>
              </a:endParaRPr>
            </a:p>
          </p:txBody>
        </p:sp>
        <p:cxnSp>
          <p:nvCxnSpPr>
            <p:cNvPr id="69" name="68 Conector recto"/>
            <p:cNvCxnSpPr>
              <a:endCxn id="43" idx="1"/>
            </p:cNvCxnSpPr>
            <p:nvPr/>
          </p:nvCxnSpPr>
          <p:spPr>
            <a:xfrm flipV="1">
              <a:off x="5292080" y="2228719"/>
              <a:ext cx="1136156" cy="725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70 Conector recto"/>
            <p:cNvCxnSpPr/>
            <p:nvPr/>
          </p:nvCxnSpPr>
          <p:spPr>
            <a:xfrm>
              <a:off x="6156176" y="2942351"/>
              <a:ext cx="446520" cy="99253"/>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73 Conector recto"/>
            <p:cNvCxnSpPr>
              <a:endCxn id="49" idx="1"/>
            </p:cNvCxnSpPr>
            <p:nvPr/>
          </p:nvCxnSpPr>
          <p:spPr>
            <a:xfrm flipV="1">
              <a:off x="6066761" y="1280595"/>
              <a:ext cx="489063" cy="204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79 Conector recto"/>
            <p:cNvCxnSpPr>
              <a:endCxn id="65" idx="1"/>
            </p:cNvCxnSpPr>
            <p:nvPr/>
          </p:nvCxnSpPr>
          <p:spPr>
            <a:xfrm>
              <a:off x="5995560" y="3144138"/>
              <a:ext cx="567156" cy="590883"/>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83 Conector recto"/>
            <p:cNvCxnSpPr/>
            <p:nvPr/>
          </p:nvCxnSpPr>
          <p:spPr>
            <a:xfrm>
              <a:off x="5965249" y="3212976"/>
              <a:ext cx="27332" cy="317123"/>
            </a:xfrm>
            <a:prstGeom prst="line">
              <a:avLst/>
            </a:prstGeom>
          </p:spPr>
          <p:style>
            <a:lnRef idx="1">
              <a:schemeClr val="accent1"/>
            </a:lnRef>
            <a:fillRef idx="0">
              <a:schemeClr val="accent1"/>
            </a:fillRef>
            <a:effectRef idx="0">
              <a:schemeClr val="accent1"/>
            </a:effectRef>
            <a:fontRef idx="minor">
              <a:schemeClr val="tx1"/>
            </a:fontRef>
          </p:style>
        </p:cxnSp>
        <p:pic>
          <p:nvPicPr>
            <p:cNvPr id="1032"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562112" y="2256377"/>
              <a:ext cx="97121" cy="199335"/>
            </a:xfrm>
            <a:prstGeom prst="rect">
              <a:avLst/>
            </a:prstGeom>
            <a:noFill/>
            <a:extLst>
              <a:ext uri="{909E8E84-426E-40DD-AFC4-6F175D3DCCD1}">
                <a14:hiddenFill xmlns:a14="http://schemas.microsoft.com/office/drawing/2010/main">
                  <a:solidFill>
                    <a:srgbClr val="FFFFFF"/>
                  </a:solidFill>
                </a14:hiddenFill>
              </a:ext>
            </a:extLst>
          </p:spPr>
        </p:pic>
        <p:pic>
          <p:nvPicPr>
            <p:cNvPr id="104"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355199" y="3805729"/>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05" name="104 Conector recto"/>
            <p:cNvCxnSpPr>
              <a:endCxn id="63" idx="1"/>
            </p:cNvCxnSpPr>
            <p:nvPr/>
          </p:nvCxnSpPr>
          <p:spPr>
            <a:xfrm flipV="1">
              <a:off x="5187912" y="2599584"/>
              <a:ext cx="939766" cy="5352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106 Conector recto"/>
            <p:cNvCxnSpPr>
              <a:endCxn id="44" idx="3"/>
            </p:cNvCxnSpPr>
            <p:nvPr/>
          </p:nvCxnSpPr>
          <p:spPr>
            <a:xfrm flipH="1">
              <a:off x="4420226" y="3590872"/>
              <a:ext cx="540729" cy="23016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flipH="1" flipV="1">
              <a:off x="4437986" y="3400625"/>
              <a:ext cx="252604" cy="1947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118 Conector recto"/>
            <p:cNvCxnSpPr/>
            <p:nvPr/>
          </p:nvCxnSpPr>
          <p:spPr>
            <a:xfrm flipH="1">
              <a:off x="4420226" y="4236632"/>
              <a:ext cx="2287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120 Conector recto"/>
            <p:cNvCxnSpPr>
              <a:stCxn id="54" idx="1"/>
            </p:cNvCxnSpPr>
            <p:nvPr/>
          </p:nvCxnSpPr>
          <p:spPr>
            <a:xfrm flipH="1" flipV="1">
              <a:off x="5019174" y="4959310"/>
              <a:ext cx="370858" cy="30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flipH="1" flipV="1">
              <a:off x="5090759" y="4314786"/>
              <a:ext cx="273882" cy="781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124 Conector recto"/>
            <p:cNvCxnSpPr/>
            <p:nvPr/>
          </p:nvCxnSpPr>
          <p:spPr>
            <a:xfrm>
              <a:off x="5537747" y="3735021"/>
              <a:ext cx="0" cy="220445"/>
            </a:xfrm>
            <a:prstGeom prst="line">
              <a:avLst/>
            </a:prstGeom>
          </p:spPr>
          <p:style>
            <a:lnRef idx="1">
              <a:schemeClr val="accent1"/>
            </a:lnRef>
            <a:fillRef idx="0">
              <a:schemeClr val="accent1"/>
            </a:fillRef>
            <a:effectRef idx="0">
              <a:schemeClr val="accent1"/>
            </a:effectRef>
            <a:fontRef idx="minor">
              <a:schemeClr val="tx1"/>
            </a:fontRef>
          </p:style>
        </p:cxnSp>
        <p:pic>
          <p:nvPicPr>
            <p:cNvPr id="129"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2696141" y="1389770"/>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30" name="129 Conector recto"/>
            <p:cNvCxnSpPr>
              <a:stCxn id="55" idx="3"/>
            </p:cNvCxnSpPr>
            <p:nvPr/>
          </p:nvCxnSpPr>
          <p:spPr>
            <a:xfrm flipV="1">
              <a:off x="4036614" y="1423381"/>
              <a:ext cx="1054145" cy="61403"/>
            </a:xfrm>
            <a:prstGeom prst="line">
              <a:avLst/>
            </a:prstGeom>
          </p:spPr>
          <p:style>
            <a:lnRef idx="1">
              <a:schemeClr val="accent1"/>
            </a:lnRef>
            <a:fillRef idx="0">
              <a:schemeClr val="accent1"/>
            </a:fillRef>
            <a:effectRef idx="0">
              <a:schemeClr val="accent1"/>
            </a:effectRef>
            <a:fontRef idx="minor">
              <a:schemeClr val="tx1"/>
            </a:fontRef>
          </p:style>
        </p:cxnSp>
        <p:pic>
          <p:nvPicPr>
            <p:cNvPr id="134"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4249978" y="988189"/>
              <a:ext cx="97121" cy="199335"/>
            </a:xfrm>
            <a:prstGeom prst="rect">
              <a:avLst/>
            </a:prstGeom>
            <a:noFill/>
            <a:extLst>
              <a:ext uri="{909E8E84-426E-40DD-AFC4-6F175D3DCCD1}">
                <a14:hiddenFill xmlns:a14="http://schemas.microsoft.com/office/drawing/2010/main">
                  <a:solidFill>
                    <a:srgbClr val="FFFFFF"/>
                  </a:solidFill>
                </a14:hiddenFill>
              </a:ext>
            </a:extLst>
          </p:spPr>
        </p:pic>
        <p:cxnSp>
          <p:nvCxnSpPr>
            <p:cNvPr id="135" name="134 Conector recto"/>
            <p:cNvCxnSpPr>
              <a:stCxn id="66" idx="3"/>
            </p:cNvCxnSpPr>
            <p:nvPr/>
          </p:nvCxnSpPr>
          <p:spPr>
            <a:xfrm flipV="1">
              <a:off x="4506998" y="1844824"/>
              <a:ext cx="907915"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137 Conector recto"/>
            <p:cNvCxnSpPr>
              <a:endCxn id="56" idx="1"/>
            </p:cNvCxnSpPr>
            <p:nvPr/>
          </p:nvCxnSpPr>
          <p:spPr>
            <a:xfrm flipV="1">
              <a:off x="6617758" y="1635404"/>
              <a:ext cx="281085" cy="118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143 Conector recto"/>
            <p:cNvCxnSpPr/>
            <p:nvPr/>
          </p:nvCxnSpPr>
          <p:spPr>
            <a:xfrm flipV="1">
              <a:off x="5755881" y="1039386"/>
              <a:ext cx="473983" cy="445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146 Conector recto"/>
            <p:cNvCxnSpPr/>
            <p:nvPr/>
          </p:nvCxnSpPr>
          <p:spPr>
            <a:xfrm flipV="1">
              <a:off x="5615626" y="804509"/>
              <a:ext cx="451135" cy="6188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150 Conector recto"/>
            <p:cNvCxnSpPr>
              <a:stCxn id="47" idx="3"/>
            </p:cNvCxnSpPr>
            <p:nvPr/>
          </p:nvCxnSpPr>
          <p:spPr>
            <a:xfrm>
              <a:off x="4774796" y="1039387"/>
              <a:ext cx="315963" cy="132032"/>
            </a:xfrm>
            <a:prstGeom prst="line">
              <a:avLst/>
            </a:prstGeom>
          </p:spPr>
          <p:style>
            <a:lnRef idx="1">
              <a:schemeClr val="accent1"/>
            </a:lnRef>
            <a:fillRef idx="0">
              <a:schemeClr val="accent1"/>
            </a:fillRef>
            <a:effectRef idx="0">
              <a:schemeClr val="accent1"/>
            </a:effectRef>
            <a:fontRef idx="minor">
              <a:schemeClr val="tx1"/>
            </a:fontRef>
          </p:style>
        </p:cxnSp>
      </p:grpSp>
      <p:sp>
        <p:nvSpPr>
          <p:cNvPr id="52" name="51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1836"/>
            <a:ext cx="8229600" cy="1143000"/>
          </a:xfrm>
        </p:spPr>
        <p:txBody>
          <a:bodyPr>
            <a:normAutofit/>
          </a:bodyPr>
          <a:lstStyle/>
          <a:p>
            <a:r>
              <a:rPr lang="es-MX" sz="2800" dirty="0" smtClean="0"/>
              <a:t>Establecimientos penitenciarios</a:t>
            </a:r>
            <a:endParaRPr lang="es-AR" sz="2800" dirty="0"/>
          </a:p>
        </p:txBody>
      </p:sp>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77" name="76 Rectángulo"/>
          <p:cNvSpPr/>
          <p:nvPr/>
        </p:nvSpPr>
        <p:spPr>
          <a:xfrm>
            <a:off x="207743" y="1586605"/>
            <a:ext cx="2403083" cy="3416320"/>
          </a:xfrm>
          <a:prstGeom prst="rect">
            <a:avLst/>
          </a:prstGeom>
        </p:spPr>
        <p:txBody>
          <a:bodyPr wrap="square">
            <a:spAutoFit/>
          </a:bodyPr>
          <a:lstStyle/>
          <a:p>
            <a:r>
              <a:rPr lang="es-AR" dirty="0"/>
              <a:t>El  Servicio  Penitenciario  Federal  se compone de  28  cárceles  y </a:t>
            </a:r>
            <a:r>
              <a:rPr lang="es-AR" dirty="0" smtClean="0"/>
              <a:t>10  </a:t>
            </a:r>
            <a:r>
              <a:rPr lang="es-AR" dirty="0"/>
              <a:t>alcaldías distribuidas en todo el territorio </a:t>
            </a:r>
            <a:r>
              <a:rPr lang="es-AR" dirty="0" smtClean="0"/>
              <a:t>nacional.</a:t>
            </a:r>
          </a:p>
          <a:p>
            <a:endParaRPr lang="es-AR" dirty="0" smtClean="0"/>
          </a:p>
          <a:p>
            <a:r>
              <a:rPr lang="es-MX" dirty="0" smtClean="0"/>
              <a:t>Se referencian geográficamente las unidades incluidas en los partes del SPF.</a:t>
            </a:r>
            <a:endParaRPr lang="es-AR" dirty="0"/>
          </a:p>
        </p:txBody>
      </p:sp>
      <p:sp>
        <p:nvSpPr>
          <p:cNvPr id="1029" name="AutoShape 4" descr="data:image/jpeg;base64,/9j/4AAQSkZJRgABAQAAAQABAAD/2wCEAAkGBg4GEBAIBxIVFREWEBQPDxEYEw8XFRcZFBwVFRQRGRUYHCYgGBkvGRIUHzAgIygpLC0sFR8yNTAqNSYrLCkBCQoKDgwOGQ8NFCkYFBgvNSkpKSkpKSkpKSkpNTUpKSkpKSkpKSkpKSkpKSkpKSkpKSkpKSkpKSkpKSkpKSkpKf/AABEIANQA7gMBIgACEQEDEQH/xAAcAAEBAQACAwEAAAAAAAAAAAAABwYFCAEDBAL/xABCEAABAwEDBgkKBQIHAAAAAAAAAQIDBAUHEQYSIXJzsSIxMjRRYXGRwggTFBU1QYGhorIzYoKSs6PSF0JDUlSD4v/EABoBAQACAwEAAAAAAAAAAAAAAAABBQMEBgL/xAAbEQEAAwEBAQEAAAAAAAAAAAAAAQQzArGBEf/aAAwDAQACEQMRAD8AuIAAAAADwq5ulTH2xe1Y9jOWCSdZHIuDkiar0RejOTg9ygbEGNsi9yx7XckLZljcq4IkrVYiqvuzuLvU2LXI5Ec3Si6UUDyAAAAAAADAXscil1pNzCclGvY5FLrSbmE5OloYc/fVPa1lTrqubT7fwtNuYi6rm0+38LTblJc36WVfOAAGqzAAAAAAAAAAAAAAAAAAAil9GXsjpVycs16tY1E9KciqiuVdKRY/7URUx6VXqJIctlfI6W0K103K9Klx/cqJ8sDiQkKvcxl5JBM3J20Xq6J+KUyqqqrHJp82i/7VRFwT3L2koORybkdFWUj4OUlTEre3PaEu2oADyAAAAAMBexyKXWk3MJyUa9jkUutJuYTk6Whhz99U9rWVOuq5tPt/C025iLqubT7fwtNuUlzfpZV84AAarMAAAAAAAAAAAAAAAAAHz1VowUOmrlYzWexu9QIRfPkfJZNW62oGqsE6or1TiZJxOavRjhii9pODtbWW3ZdoMdTVlRTPjcma9jpYVRUX3KiqTa2LrLCrHLLZloMgRdOZ52CRqdSYuRUTtVQlGyh3N5HyW1WMtadqpTwOz0cvE6ROQxOnDlL2J0mgsi6uwqRySWlaLJkTTmJLBG1epcHKqp2KhSaG2LLs2NtLRT0zI2pmsY2WFEROzEDmgeqnq46tM+me16dLXNcneh7QgAAAAAYC9jkUutJuYTko17HIpdaTcwnJ0tDDn76p7WsqddVzafb+FptzEXVc2n2/habcpLm/Syr5wAA1WYAAAAAAAAAAAAAADH3q5ROycs2WSnXCWVUp4l96Z+Oc5OtGo4DF3kXwSQyPsnJl2GaqtlqUwVcU0KyPo1u7pJDU1MlY5ZapznuXSrnKrl71PWA9PGCDBDyAPGCDBDyAPps61J7Iek9nSvjci4orHK3dxlnu6vh9bPZZWUeDZVwbFOmCNevua9OJrutNC9RDwi4aUA7jAxt1OU7sprPY+qXGaJywSr73ZqIrHr1q1U+KKbIPIAAMBexyKXWk3MJyUa9jkUutJuYTk6Whhz99U9rWVOuq5tPt/C025iLqubT7fwtNuUlzfpZV84AAarMAAAAAAAAAAAAABDr/AC2vSKmnsli6Io1men5pNCfS36i4KuGlTqnllbHr+vqrQxxa6VyM1G8FnyaneEw4iKJZnNjjTFyqjWp0quhE71KDb9zVRk9Sy2rV1MWbGzPVqMkxVdCIxF4scVRDibq7G9dWrTMcmLI1Wof/ANelv1ZpSr+bX9FoobOYumabOdqxJiv1OaBCAAEgAAotg3L1GUNLDalLVRI2RiPa1WSYp7laq9KKioT6ogdSvfBKmDmuVjk62rgu4utw9semUMtnPXTDMqt1ZeEn1I/vJxe5Y3qe1Z1amDJsKln6+X9bXd4Q564W2vRKyey3rwZos9ifni/8uX9pdjqdkra62DW01opxMmartVeC9P2qp2wY5Hojm6UVMUXtBLyAAhgL2ORS60m5hOSjXscil1pNzCcnS0MOfvqntayp11XNp9v4Wm3MRdVzafb+Fptykub9LKvnAADVZgAAAAAAAAAAAABm7xba9Q2ZVVTVwcsaxR60nATeq/A6ulmv/trBtLY7F41dUyJ1JwI/mr1+BGQmFouAsXMjqrYenKc2njXqbwn/ADVqfAy99tsesbTWlavBgibF+p3Df9zU/SWDISzG5M2VTRTaM2Hz8y9b8ZHY9/yOtdtWk62Kme0JOOSV8v7lVUTuwA+MABIAAKDchbHq60vRHrwZ4nR/qZw2/JHJ8TWX/WN56CmtZiaY3rC9fyyaW/U1e8j9i2k6x6mC0I+OOVkn7VRVTuxOzGWVmNynsyop4tOfB5yJfzNwkjXvRO8IdWjs7dnbXr2y6Wd64vazzEmtFwcfiiNX4nWIsPk/2zgtXY719zamNPof4ASsoACGAvY5FLrSbmE5KNexyKXWk3MJydLQw5++qe1rKnXVc2n2/habcxF1XNp9v4Wm3KS5v0sq+cAANVmAAAAAAAAAAAAAHWK822vXlqVUzVxYx/o8fRhFwVX92cpx+Rtj+v6+ls/DFrpmq/Ubwn/S1e8+K2bPlsmomo65FSRkjkfj79K8LrRePHrKZcNk6+Wea3JmrmMYsMLl97nYZ6p04NTD9QS396tr+prKqXMXB0jUp2f9mhfpzjrQWDygLYxWksli8SOqJE7eAzxkfBAAAkAAA7L3VWx65sqmc9cXRtWnf2x6E+nNX4nWgsHk/wBr4Oq7JevGjahidnAfvYESnuXdjeoLRq6JEwakqvj1ZOG35Ow+B7ruba9RWnS1LlwYsnmZNWXgL81Rfgbm/vJ5ySQW5C3Fqs8xMqJxKiqsar2ork+BLLJoZbTnio6JFdI+RrWInHjjx9icfwA7eA/MTVY1Gu0qiIiqfoIYC9jkUutJuYTko17HIpdaTcwnJ0tDDn76p7WsqddVzafb+FptzEXVc2n2/habcpLm/Syr5wAA1WYAAAAAAAAAAAAAcZamTVFbapJadPFK5OJzmNVezHjw6j76emZRsbBTNaxjUwa1qIjUToRE4j2HH5QWoliUtRaD/wDThfInaiLmp34J8QOuV51r+ubUqpmri1j/ADDOyLgr9WcZY/UkizKski4qqq5y9KrpVe8/IegAAAAANRdnbHqW1KWZy4Nc/wAw/sl4P3K1fgZc8sesao+PQqKjmr1ppQDuDUU7KtjoKlqOY5MHNciK1U6FReM4+yslqCxHLLZlPFG5eNzWIjuzHjROo/eTlqpbdJTWgz/UhY9e1U4Sd+JyIeQAAYC9jkUutJuYTko17HIpdaTcwnJ0tDDn76p7WsqddVzafb+FptzEXVc2n2/habcpLm/Syr5wAA1WYAAAAAAAAAAAAACdX5Wv6BZzaJi8KeZrP0s4bvmje8opk8tbu4Mt3xSV00rEja5rWs83hwlRVcuci6dCJ8AOsoLr/gDQf8io/o/2HC5ZXOUeTdDUWpTTTOfG1HNa7zWauLmt04NRf8wSkgBt7rMi6bLSaop7TWREjia9uY5rVxVcFxxaoSxAN1epkRS5FSU0VmLIqSMe5+e5ruSrUTDBqdJhQAK1kVc/R5TUMFq1M0zXyI5XNb5rNTNc5ujFqrxNOc/wBs//AJFR/R/sCH0XF2x6dZ76F68KCZzUT8snDb888pBksi7uoMiHyzUM0r/OMRrmv83hwVxRyZrU06V7zWh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wAah2cu9hJCt+UH+NQ7OXewkgHZe6X2PR6sn8khrzIXS+x6PVk/kkNeEAAAAADAXscil1pNzCclGvY5FLrSbmE5OloYc/fVPa1lTrqubT7fwtNuYi6rm0+38LTblJc36WVfOAAGqzAAAAAAAAAAAAAAAABwGXllSW3ZtZQ0iYyOiXMb0q1Ueje1c3D4nPgDp09ixqrHoqKi4KipgqKnGip7lLHcDY8sXpVqyNVI3IyGNVTlK1Vc5U6UTQmJS6/JCzrTk9KrqWF8nGr3RtVV7V9/xOUhhbTtSKFqNaiYNaiIiInQiJxBP6kt/wBZEs7KW04mqscefFKqf5c/NVrl6sWqmPYRdrVcqNamKquCJ716juFLE2dqxyojmqmDmqiKiovuVF4ziqLI+zrOk9Ko6WFkmOKPSNiKnWnR8APlu9sqSxbMo6KrTCRIs57feivVz81etM7D4GiACAAAAABgL2ORS60m5hOSjXscil1pNzCcnS0MOfvqntayp11XNp9v4Wm3MRdVzafb+Fptykub9LKvnAADVZgAAAAAAAAAAAAAAAAAAAAAAAAAAAAAAAGAvY5FLrSbmE5AOloYc/fVPa1lTrqubT7fwtNuAUlzfpZV84AAarMAAAAAAAAAAAAA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sp>
        <p:nvSpPr>
          <p:cNvPr id="1030" name="AutoShape 6" descr="data:image/jpeg;base64,/9j/4AAQSkZJRgABAQAAAQABAAD/2wCEAAkGBg4GEBAIBxIVFREWEBQPDxEYEw8XFRcZFBwVFRQRGRUYHCYgGBkvGRIUHzAgIygpLC0sFR8yNTAqNSYrLCkBCQoKDgwOGQ8NFCkYFBgvNSkpKSkpKSkpKSkpNTUpKSkpKSkpKSkpKSkpKSkpKSkpKSkpKSkpKSkpKSkpKSkpKf/AABEIANQA7gMBIgACEQEDEQH/xAAcAAEBAQACAwEAAAAAAAAAAAAABwYFCAEDBAL/xABCEAABAwEDBgkKBQIHAAAAAAAAAQIDBAUHEQYSIXJzsSIxMjRRYXGRwggTFBU1QYGhorIzYoKSs6PSF0JDUlSD4v/EABoBAQACAwEAAAAAAAAAAAAAAAABBQMEBgL/xAAbEQEAAwEBAQEAAAAAAAAAAAAAAQQzArGBEf/aAAwDAQACEQMRAD8AuIAAAAADwq5ulTH2xe1Y9jOWCSdZHIuDkiar0RejOTg9ygbEGNsi9yx7XckLZljcq4IkrVYiqvuzuLvU2LXI5Ec3Si6UUDyAAAAAAADAXscil1pNzCclGvY5FLrSbmE5OloYc/fVPa1lTrqubT7fwtNuYi6rm0+38LTblJc36WVfOAAGqzAAAAAAAAAAAAAAAAAAAil9GXsjpVycs16tY1E9KciqiuVdKRY/7URUx6VXqJIctlfI6W0K103K9Klx/cqJ8sDiQkKvcxl5JBM3J20Xq6J+KUyqqqrHJp82i/7VRFwT3L2koORybkdFWUj4OUlTEre3PaEu2oADyAAAAAMBexyKXWk3MJyUa9jkUutJuYTk6Whhz99U9rWVOuq5tPt/C025iLqubT7fwtNuUlzfpZV84AAarMAAAAAAAAAAAAAAAAAHz1VowUOmrlYzWexu9QIRfPkfJZNW62oGqsE6or1TiZJxOavRjhii9pODtbWW3ZdoMdTVlRTPjcma9jpYVRUX3KiqTa2LrLCrHLLZloMgRdOZ52CRqdSYuRUTtVQlGyh3N5HyW1WMtadqpTwOz0cvE6ROQxOnDlL2J0mgsi6uwqRySWlaLJkTTmJLBG1epcHKqp2KhSaG2LLs2NtLRT0zI2pmsY2WFEROzEDmgeqnq46tM+me16dLXNcneh7QgAAAAAYC9jkUutJuYTko17HIpdaTcwnJ0tDDn76p7WsqddVzafb+FptzEXVc2n2/habcpLm/Syr5wAA1WYAAAAAAAAAAAAAADH3q5ROycs2WSnXCWVUp4l96Z+Oc5OtGo4DF3kXwSQyPsnJl2GaqtlqUwVcU0KyPo1u7pJDU1MlY5ZapznuXSrnKrl71PWA9PGCDBDyAPGCDBDyAPps61J7Iek9nSvjci4orHK3dxlnu6vh9bPZZWUeDZVwbFOmCNevua9OJrutNC9RDwi4aUA7jAxt1OU7sprPY+qXGaJywSr73ZqIrHr1q1U+KKbIPIAAMBexyKXWk3MJyUa9jkUutJuYTk6Whhz99U9rWVOuq5tPt/C025iLqubT7fwtNuUlzfpZV84AAarMAAAAAAAAAAAAABDr/AC2vSKmnsli6Io1men5pNCfS36i4KuGlTqnllbHr+vqrQxxa6VyM1G8FnyaneEw4iKJZnNjjTFyqjWp0quhE71KDb9zVRk9Sy2rV1MWbGzPVqMkxVdCIxF4scVRDibq7G9dWrTMcmLI1Wof/ANelv1ZpSr+bX9FoobOYumabOdqxJiv1OaBCAAEgAAotg3L1GUNLDalLVRI2RiPa1WSYp7laq9KKioT6ogdSvfBKmDmuVjk62rgu4utw9semUMtnPXTDMqt1ZeEn1I/vJxe5Y3qe1Z1amDJsKln6+X9bXd4Q564W2vRKyey3rwZos9ifni/8uX9pdjqdkra62DW01opxMmartVeC9P2qp2wY5Hojm6UVMUXtBLyAAhgL2ORS60m5hOSjXscil1pNzCcnS0MOfvqntayp11XNp9v4Wm3MRdVzafb+Fptykub9LKvnAADVZgAAAAAAAAAAAABm7xba9Q2ZVVTVwcsaxR60nATeq/A6ulmv/trBtLY7F41dUyJ1JwI/mr1+BGQmFouAsXMjqrYenKc2njXqbwn/ADVqfAy99tsesbTWlavBgibF+p3Df9zU/SWDISzG5M2VTRTaM2Hz8y9b8ZHY9/yOtdtWk62Kme0JOOSV8v7lVUTuwA+MABIAAKDchbHq60vRHrwZ4nR/qZw2/JHJ8TWX/WN56CmtZiaY3rC9fyyaW/U1e8j9i2k6x6mC0I+OOVkn7VRVTuxOzGWVmNynsyop4tOfB5yJfzNwkjXvRO8IdWjs7dnbXr2y6Wd64vazzEmtFwcfiiNX4nWIsPk/2zgtXY719zamNPof4ASsoACGAvY5FLrSbmE5KNexyKXWk3MJydLQw5++qe1rKnXVc2n2/habcxF1XNp9v4Wm3KS5v0sq+cAANVmAAAAAAAAAAAAAHWK822vXlqVUzVxYx/o8fRhFwVX92cpx+Rtj+v6+ls/DFrpmq/Ubwn/S1e8+K2bPlsmomo65FSRkjkfj79K8LrRePHrKZcNk6+Wea3JmrmMYsMLl97nYZ6p04NTD9QS396tr+prKqXMXB0jUp2f9mhfpzjrQWDygLYxWksli8SOqJE7eAzxkfBAAAkAAA7L3VWx65sqmc9cXRtWnf2x6E+nNX4nWgsHk/wBr4Oq7JevGjahidnAfvYESnuXdjeoLRq6JEwakqvj1ZOG35Ow+B7ruba9RWnS1LlwYsnmZNWXgL81Rfgbm/vJ5ySQW5C3Fqs8xMqJxKiqsar2ork+BLLJoZbTnio6JFdI+RrWInHjjx9icfwA7eA/MTVY1Gu0qiIiqfoIYC9jkUutJuYTko17HIpdaTcwnJ0tDDn76p7WsqddVzafb+FptzEXVc2n2/habcpLm/Syr5wAA1WYAAAAAAAAAAAAAcZamTVFbapJadPFK5OJzmNVezHjw6j76emZRsbBTNaxjUwa1qIjUToRE4j2HH5QWoliUtRaD/wDThfInaiLmp34J8QOuV51r+ubUqpmri1j/ADDOyLgr9WcZY/UkizKski4qqq5y9KrpVe8/IegAAAAANRdnbHqW1KWZy4Nc/wAw/sl4P3K1fgZc8sesao+PQqKjmr1ppQDuDUU7KtjoKlqOY5MHNciK1U6FReM4+yslqCxHLLZlPFG5eNzWIjuzHjROo/eTlqpbdJTWgz/UhY9e1U4Sd+JyIeQAAYC9jkUutJuYTko17HIpdaTcwnJ0tDDn76p7WsqddVzafb+FptzEXVc2n2/habcpLm/Syr5wAA1WYAAAAAAAAAAAAACdX5Wv6BZzaJi8KeZrP0s4bvmje8opk8tbu4Mt3xSV00rEja5rWs83hwlRVcuci6dCJ8AOsoLr/gDQf8io/o/2HC5ZXOUeTdDUWpTTTOfG1HNa7zWauLmt04NRf8wSkgBt7rMi6bLSaop7TWREjia9uY5rVxVcFxxaoSxAN1epkRS5FSU0VmLIqSMe5+e5ruSrUTDBqdJhQAK1kVc/R5TUMFq1M0zXyI5XNb5rNTNc5ujFqrxNOc/wBs//AJFR/R/sCH0XF2x6dZ76F68KCZzUT8snDb888pBksi7uoMiHyzUM0r/OMRrmv83hwVxRyZrU06V7zWh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xqHZy72EkK35Qf41Ds5d7CSAdl7pfY9HqyfySGvMhdL7Ho9WT+SQ14QAAAAAMBexyKXWk3MJyUa9jkUutJuYTk6Whhz99U9rWVOuq5tPt/C025iLqubT7fwtNuUlzfpZV84AAarMAAAAAAAAAAAAAAAAGTvV9j12zb97DWGTvV9j12zb97AOspVvJ+51WbBn3EpKt5P3OqzYM+4Je3yg/wAah2cu9hJCt+UH+NQ7OXewkgHZe6X2PR6sn8khrzIXS+x6PVk/kkNeEAAAAADAXscil1pNzCclGvY5FLrSbmE5OloYc/fVPa1lTrqubT7fwtNuYi6rm0+38LTblJc36WVfOAAGqzAAAAAAAAAAAAAAAABwGXllSW3ZtZQ0iYyOiXMb0q1Ueje1c3D4nPgDp09ixqrHoqKi4KipgqKnGip7lLHcDY8sXpVqyNVI3IyGNVTlK1Vc5U6UTQmJS6/JCzrTk9KrqWF8nGr3RtVV7V9/xOUhhbTtSKFqNaiYNaiIiInQiJxBP6kt/wBZEs7KW04mqscefFKqf5c/NVrl6sWqmPYRdrVcqNamKquCJ716juFLE2dqxyojmqmDmqiKiovuVF4ziqLI+zrOk9Ko6WFkmOKPSNiKnWnR8APlu9sqSxbMo6KrTCRIs57feivVz81etM7D4GiACAAAAABgL2ORS60m5hOSjXscil1pNzCcnS0MOfvqntayp11XNp9v4Wm3MRdVzafb+Fptykub9LKvnAADVZgAAAAAAAAAAAAAAAAAAAAAAAAAAAAAAAGAvY5FLrSbmE5AOloYc/fVPa1lTrqubT7fwtNuAUlzfpZV84AAarMAAAAAAAAAAAAAP//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AR"/>
          </a:p>
        </p:txBody>
      </p:sp>
      <p:pic>
        <p:nvPicPr>
          <p:cNvPr id="159" name="Picture 8" descr="Hombre Mujer Icono Clip Art"/>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61" r="59357" b="124"/>
          <a:stretch/>
        </p:blipFill>
        <p:spPr bwMode="auto">
          <a:xfrm>
            <a:off x="7570614" y="4153349"/>
            <a:ext cx="97121" cy="199335"/>
          </a:xfrm>
          <a:prstGeom prst="rect">
            <a:avLst/>
          </a:prstGeom>
          <a:noFill/>
          <a:extLst>
            <a:ext uri="{909E8E84-426E-40DD-AFC4-6F175D3DCCD1}">
              <a14:hiddenFill xmlns:a14="http://schemas.microsoft.com/office/drawing/2010/main">
                <a:solidFill>
                  <a:srgbClr val="FFFFFF"/>
                </a:solidFill>
              </a14:hiddenFill>
            </a:ext>
          </a:extLst>
        </p:spPr>
      </p:pic>
      <p:sp>
        <p:nvSpPr>
          <p:cNvPr id="166" name="165 Rectángulo"/>
          <p:cNvSpPr/>
          <p:nvPr/>
        </p:nvSpPr>
        <p:spPr>
          <a:xfrm>
            <a:off x="612775" y="6274985"/>
            <a:ext cx="7631633" cy="400110"/>
          </a:xfrm>
          <a:prstGeom prst="rect">
            <a:avLst/>
          </a:prstGeom>
        </p:spPr>
        <p:txBody>
          <a:bodyPr wrap="square">
            <a:spAutoFit/>
          </a:bodyPr>
          <a:lstStyle/>
          <a:p>
            <a:r>
              <a:rPr lang="es-MX" sz="2000" dirty="0" smtClean="0">
                <a:solidFill>
                  <a:schemeClr val="bg1"/>
                </a:solidFill>
              </a:rPr>
              <a:t>A continuación se detalla la población alojada en cada unidad…</a:t>
            </a:r>
            <a:endParaRPr lang="es-AR" sz="2000" dirty="0">
              <a:solidFill>
                <a:schemeClr val="bg1"/>
              </a:solidFill>
            </a:endParaRPr>
          </a:p>
        </p:txBody>
      </p:sp>
    </p:spTree>
    <p:extLst>
      <p:ext uri="{BB962C8B-B14F-4D97-AF65-F5344CB8AC3E}">
        <p14:creationId xmlns:p14="http://schemas.microsoft.com/office/powerpoint/2010/main" val="1925312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1 Marcador de contenido"/>
          <p:cNvGraphicFramePr>
            <a:graphicFrameLocks/>
          </p:cNvGraphicFramePr>
          <p:nvPr>
            <p:extLst>
              <p:ext uri="{D42A27DB-BD31-4B8C-83A1-F6EECF244321}">
                <p14:modId xmlns:p14="http://schemas.microsoft.com/office/powerpoint/2010/main" val="1912107247"/>
              </p:ext>
            </p:extLst>
          </p:nvPr>
        </p:nvGraphicFramePr>
        <p:xfrm>
          <a:off x="539552" y="3567577"/>
          <a:ext cx="8229600" cy="2160240"/>
        </p:xfrm>
        <a:graphic>
          <a:graphicData uri="http://schemas.openxmlformats.org/drawingml/2006/chart">
            <c:chart xmlns:c="http://schemas.openxmlformats.org/drawingml/2006/chart" xmlns:r="http://schemas.openxmlformats.org/officeDocument/2006/relationships" r:id="rId2"/>
          </a:graphicData>
        </a:graphic>
      </p:graphicFrame>
      <p:sp>
        <p:nvSpPr>
          <p:cNvPr id="8" name="7 Rectángulo"/>
          <p:cNvSpPr/>
          <p:nvPr/>
        </p:nvSpPr>
        <p:spPr>
          <a:xfrm>
            <a:off x="0" y="6021288"/>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125760"/>
            <a:ext cx="8229600" cy="1143000"/>
          </a:xfrm>
        </p:spPr>
        <p:txBody>
          <a:bodyPr>
            <a:normAutofit/>
          </a:bodyPr>
          <a:lstStyle/>
          <a:p>
            <a:r>
              <a:rPr lang="es-MX" sz="2800" dirty="0" smtClean="0"/>
              <a:t>Población alojada por unidad </a:t>
            </a:r>
            <a:br>
              <a:rPr lang="es-MX" sz="2800" dirty="0" smtClean="0"/>
            </a:br>
            <a:r>
              <a:rPr lang="es-MX" sz="1400" dirty="0" smtClean="0"/>
              <a:t>Expresada en números absolutos.</a:t>
            </a:r>
            <a:endParaRPr lang="es-AR" sz="2800" dirty="0"/>
          </a:p>
        </p:txBody>
      </p:sp>
      <p:graphicFrame>
        <p:nvGraphicFramePr>
          <p:cNvPr id="12" name="11 Marcador de contenido"/>
          <p:cNvGraphicFramePr>
            <a:graphicFrameLocks noGrp="1"/>
          </p:cNvGraphicFramePr>
          <p:nvPr>
            <p:ph idx="1"/>
            <p:extLst>
              <p:ext uri="{D42A27DB-BD31-4B8C-83A1-F6EECF244321}">
                <p14:modId xmlns:p14="http://schemas.microsoft.com/office/powerpoint/2010/main" val="2300536789"/>
              </p:ext>
            </p:extLst>
          </p:nvPr>
        </p:nvGraphicFramePr>
        <p:xfrm>
          <a:off x="467544" y="1772816"/>
          <a:ext cx="8424936" cy="1800200"/>
        </p:xfrm>
        <a:graphic>
          <a:graphicData uri="http://schemas.openxmlformats.org/drawingml/2006/chart">
            <c:chart xmlns:c="http://schemas.openxmlformats.org/drawingml/2006/chart" xmlns:r="http://schemas.openxmlformats.org/officeDocument/2006/relationships" r:id="rId3"/>
          </a:graphicData>
        </a:graphic>
      </p:graphicFrame>
      <p:sp>
        <p:nvSpPr>
          <p:cNvPr id="5" name="4 Llamada con línea 1"/>
          <p:cNvSpPr/>
          <p:nvPr/>
        </p:nvSpPr>
        <p:spPr>
          <a:xfrm>
            <a:off x="539552" y="1196752"/>
            <a:ext cx="684077" cy="360040"/>
          </a:xfrm>
          <a:prstGeom prst="borderCallout1">
            <a:avLst>
              <a:gd name="adj1" fmla="val 111344"/>
              <a:gd name="adj2" fmla="val 51540"/>
              <a:gd name="adj3" fmla="val 160120"/>
              <a:gd name="adj4" fmla="val 50780"/>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00" dirty="0" smtClean="0"/>
              <a:t>19% del total</a:t>
            </a:r>
            <a:endParaRPr lang="es-AR" sz="1000" dirty="0"/>
          </a:p>
        </p:txBody>
      </p:sp>
      <p:sp>
        <p:nvSpPr>
          <p:cNvPr id="6" name="5 Llamada con línea 1"/>
          <p:cNvSpPr/>
          <p:nvPr/>
        </p:nvSpPr>
        <p:spPr>
          <a:xfrm>
            <a:off x="1331640" y="1412776"/>
            <a:ext cx="648072" cy="351656"/>
          </a:xfrm>
          <a:prstGeom prst="borderCallout1">
            <a:avLst>
              <a:gd name="adj1" fmla="val 103405"/>
              <a:gd name="adj2" fmla="val 49558"/>
              <a:gd name="adj3" fmla="val 161497"/>
              <a:gd name="adj4" fmla="val 32872"/>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15% del total</a:t>
            </a:r>
            <a:endParaRPr lang="es-AR" sz="900" dirty="0"/>
          </a:p>
        </p:txBody>
      </p:sp>
      <p:sp>
        <p:nvSpPr>
          <p:cNvPr id="10" name="9 Llamada con línea 1"/>
          <p:cNvSpPr/>
          <p:nvPr/>
        </p:nvSpPr>
        <p:spPr>
          <a:xfrm>
            <a:off x="2555776" y="1376772"/>
            <a:ext cx="648072" cy="351656"/>
          </a:xfrm>
          <a:prstGeom prst="borderCallout1">
            <a:avLst>
              <a:gd name="adj1" fmla="val 103405"/>
              <a:gd name="adj2" fmla="val 49558"/>
              <a:gd name="adj3" fmla="val 161497"/>
              <a:gd name="adj4" fmla="val 32872"/>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smtClean="0"/>
              <a:t>16% del total</a:t>
            </a:r>
            <a:endParaRPr lang="es-AR" sz="900" dirty="0"/>
          </a:p>
        </p:txBody>
      </p:sp>
      <p:sp>
        <p:nvSpPr>
          <p:cNvPr id="13" name="12 Llamada con línea 1"/>
          <p:cNvSpPr/>
          <p:nvPr/>
        </p:nvSpPr>
        <p:spPr>
          <a:xfrm>
            <a:off x="6516216" y="4023548"/>
            <a:ext cx="576064" cy="351656"/>
          </a:xfrm>
          <a:prstGeom prst="borderCallout1">
            <a:avLst>
              <a:gd name="adj1" fmla="val 103405"/>
              <a:gd name="adj2" fmla="val 49558"/>
              <a:gd name="adj3" fmla="val 161497"/>
              <a:gd name="adj4" fmla="val -8281"/>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t>5</a:t>
            </a:r>
            <a:r>
              <a:rPr lang="es-MX" sz="900" dirty="0" smtClean="0"/>
              <a:t>% del total</a:t>
            </a:r>
            <a:endParaRPr lang="es-AR" sz="900" dirty="0"/>
          </a:p>
        </p:txBody>
      </p:sp>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9" name="8 CuadroTexto"/>
          <p:cNvSpPr txBox="1"/>
          <p:nvPr/>
        </p:nvSpPr>
        <p:spPr>
          <a:xfrm>
            <a:off x="323528" y="6116478"/>
            <a:ext cx="8640960" cy="646331"/>
          </a:xfrm>
          <a:prstGeom prst="rect">
            <a:avLst/>
          </a:prstGeom>
          <a:noFill/>
        </p:spPr>
        <p:txBody>
          <a:bodyPr wrap="square" rtlCol="0">
            <a:spAutoFit/>
          </a:bodyPr>
          <a:lstStyle/>
          <a:p>
            <a:r>
              <a:rPr lang="es-MX" dirty="0" smtClean="0">
                <a:solidFill>
                  <a:schemeClr val="bg1"/>
                </a:solidFill>
              </a:rPr>
              <a:t>Ezeiza (CPF I), Marcos Paz (CPF II y CFJA) y Devoto (CPF CABA) concentran el 50% de la población penal Federal.</a:t>
            </a:r>
            <a:endParaRPr lang="es-AR" dirty="0">
              <a:solidFill>
                <a:schemeClr val="bg1"/>
              </a:solidFill>
            </a:endParaRPr>
          </a:p>
        </p:txBody>
      </p:sp>
      <p:sp>
        <p:nvSpPr>
          <p:cNvPr id="15" name="14 Rectángulo"/>
          <p:cNvSpPr/>
          <p:nvPr/>
        </p:nvSpPr>
        <p:spPr>
          <a:xfrm>
            <a:off x="1800217" y="3572178"/>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t>Salta</a:t>
            </a:r>
            <a:endParaRPr lang="es-AR" sz="800" dirty="0"/>
          </a:p>
        </p:txBody>
      </p:sp>
      <p:sp>
        <p:nvSpPr>
          <p:cNvPr id="16" name="15 Rectángulo"/>
          <p:cNvSpPr/>
          <p:nvPr/>
        </p:nvSpPr>
        <p:spPr>
          <a:xfrm>
            <a:off x="2411760" y="3572178"/>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CABA</a:t>
            </a:r>
            <a:endParaRPr lang="es-AR" sz="700" dirty="0"/>
          </a:p>
        </p:txBody>
      </p:sp>
      <p:sp>
        <p:nvSpPr>
          <p:cNvPr id="17" name="16 Rectángulo"/>
          <p:cNvSpPr/>
          <p:nvPr/>
        </p:nvSpPr>
        <p:spPr>
          <a:xfrm>
            <a:off x="3518660"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Sta</a:t>
            </a:r>
            <a:r>
              <a:rPr lang="es-MX" sz="700" dirty="0" smtClean="0"/>
              <a:t> Rosa</a:t>
            </a:r>
            <a:endParaRPr lang="es-AR" sz="700" dirty="0"/>
          </a:p>
        </p:txBody>
      </p:sp>
      <p:sp>
        <p:nvSpPr>
          <p:cNvPr id="18" name="17 Rectángulo"/>
          <p:cNvSpPr/>
          <p:nvPr/>
        </p:nvSpPr>
        <p:spPr>
          <a:xfrm>
            <a:off x="4140854"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Gral. Roca</a:t>
            </a:r>
            <a:endParaRPr lang="es-AR" sz="700" dirty="0"/>
          </a:p>
        </p:txBody>
      </p:sp>
      <p:sp>
        <p:nvSpPr>
          <p:cNvPr id="19" name="18 Rectángulo"/>
          <p:cNvSpPr/>
          <p:nvPr/>
        </p:nvSpPr>
        <p:spPr>
          <a:xfrm>
            <a:off x="4751422"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a:t>
            </a:r>
            <a:endParaRPr lang="es-AR" sz="700" dirty="0"/>
          </a:p>
        </p:txBody>
      </p:sp>
      <p:sp>
        <p:nvSpPr>
          <p:cNvPr id="20" name="19 Rectángulo"/>
          <p:cNvSpPr/>
          <p:nvPr/>
        </p:nvSpPr>
        <p:spPr>
          <a:xfrm>
            <a:off x="5331946" y="3557291"/>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endParaRPr lang="es-AR" sz="600" dirty="0"/>
          </a:p>
        </p:txBody>
      </p:sp>
      <p:sp>
        <p:nvSpPr>
          <p:cNvPr id="21" name="20 Rectángulo"/>
          <p:cNvSpPr/>
          <p:nvPr/>
        </p:nvSpPr>
        <p:spPr>
          <a:xfrm>
            <a:off x="5974092"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22" name="21 Rectángulo"/>
          <p:cNvSpPr/>
          <p:nvPr/>
        </p:nvSpPr>
        <p:spPr>
          <a:xfrm>
            <a:off x="6563248"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Neuquén</a:t>
            </a:r>
            <a:endParaRPr lang="es-AR" sz="600" dirty="0"/>
          </a:p>
        </p:txBody>
      </p:sp>
      <p:sp>
        <p:nvSpPr>
          <p:cNvPr id="23" name="22 Rectángulo"/>
          <p:cNvSpPr/>
          <p:nvPr/>
        </p:nvSpPr>
        <p:spPr>
          <a:xfrm>
            <a:off x="7161626"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Formosa</a:t>
            </a:r>
            <a:endParaRPr lang="es-AR" sz="600" dirty="0"/>
          </a:p>
        </p:txBody>
      </p:sp>
      <p:sp>
        <p:nvSpPr>
          <p:cNvPr id="24" name="23 Rectángulo"/>
          <p:cNvSpPr/>
          <p:nvPr/>
        </p:nvSpPr>
        <p:spPr>
          <a:xfrm>
            <a:off x="7745417"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endParaRPr lang="es-AR" sz="600" dirty="0"/>
          </a:p>
        </p:txBody>
      </p:sp>
      <p:sp>
        <p:nvSpPr>
          <p:cNvPr id="25" name="24 Rectángulo"/>
          <p:cNvSpPr/>
          <p:nvPr/>
        </p:nvSpPr>
        <p:spPr>
          <a:xfrm>
            <a:off x="8325042" y="3557291"/>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AR" sz="600" dirty="0"/>
          </a:p>
        </p:txBody>
      </p:sp>
      <p:sp>
        <p:nvSpPr>
          <p:cNvPr id="26" name="25 Rectángulo"/>
          <p:cNvSpPr/>
          <p:nvPr/>
        </p:nvSpPr>
        <p:spPr>
          <a:xfrm>
            <a:off x="725037"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27" name="26 Rectángulo"/>
          <p:cNvSpPr/>
          <p:nvPr/>
        </p:nvSpPr>
        <p:spPr>
          <a:xfrm>
            <a:off x="1239374"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Esquel</a:t>
            </a:r>
            <a:endParaRPr lang="es-AR" sz="700" dirty="0"/>
          </a:p>
        </p:txBody>
      </p:sp>
      <p:sp>
        <p:nvSpPr>
          <p:cNvPr id="28" name="27 Rectángulo"/>
          <p:cNvSpPr/>
          <p:nvPr/>
        </p:nvSpPr>
        <p:spPr>
          <a:xfrm>
            <a:off x="1760643" y="5439785"/>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a:t>
            </a:r>
            <a:endParaRPr lang="es-AR" sz="700" dirty="0"/>
          </a:p>
        </p:txBody>
      </p:sp>
      <p:sp>
        <p:nvSpPr>
          <p:cNvPr id="29" name="28 Rectángulo"/>
          <p:cNvSpPr/>
          <p:nvPr/>
        </p:nvSpPr>
        <p:spPr>
          <a:xfrm>
            <a:off x="2311177"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0" name="29 Rectángulo"/>
          <p:cNvSpPr/>
          <p:nvPr/>
        </p:nvSpPr>
        <p:spPr>
          <a:xfrm>
            <a:off x="2846956"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Candelaria</a:t>
            </a:r>
            <a:endParaRPr lang="es-AR" sz="600" dirty="0"/>
          </a:p>
        </p:txBody>
      </p:sp>
      <p:sp>
        <p:nvSpPr>
          <p:cNvPr id="31" name="30 Rectángulo"/>
          <p:cNvSpPr/>
          <p:nvPr/>
        </p:nvSpPr>
        <p:spPr>
          <a:xfrm>
            <a:off x="3327564" y="5439785"/>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Pre egreso. CABA</a:t>
            </a:r>
            <a:endParaRPr lang="es-AR" sz="600" dirty="0"/>
          </a:p>
        </p:txBody>
      </p:sp>
      <p:sp>
        <p:nvSpPr>
          <p:cNvPr id="32" name="31 Rectángulo"/>
          <p:cNvSpPr/>
          <p:nvPr/>
        </p:nvSpPr>
        <p:spPr>
          <a:xfrm>
            <a:off x="3990684"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33" name="32 Rectángulo"/>
          <p:cNvSpPr/>
          <p:nvPr/>
        </p:nvSpPr>
        <p:spPr>
          <a:xfrm>
            <a:off x="4506369"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endParaRPr lang="es-AR" sz="600" dirty="0"/>
          </a:p>
        </p:txBody>
      </p:sp>
      <p:sp>
        <p:nvSpPr>
          <p:cNvPr id="34" name="33 Rectángulo"/>
          <p:cNvSpPr/>
          <p:nvPr/>
        </p:nvSpPr>
        <p:spPr>
          <a:xfrm>
            <a:off x="5024107"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35" name="34 Rectángulo"/>
          <p:cNvSpPr/>
          <p:nvPr/>
        </p:nvSpPr>
        <p:spPr>
          <a:xfrm>
            <a:off x="5566500" y="54345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6" name="35 Rectángulo"/>
          <p:cNvSpPr/>
          <p:nvPr/>
        </p:nvSpPr>
        <p:spPr>
          <a:xfrm>
            <a:off x="6086758" y="55869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37" name="36 Rectángulo"/>
          <p:cNvSpPr/>
          <p:nvPr/>
        </p:nvSpPr>
        <p:spPr>
          <a:xfrm>
            <a:off x="6651832" y="5391630"/>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Pico</a:t>
            </a:r>
            <a:endParaRPr lang="es-AR" sz="600" dirty="0"/>
          </a:p>
        </p:txBody>
      </p:sp>
      <p:sp>
        <p:nvSpPr>
          <p:cNvPr id="38" name="37 Rectángulo"/>
          <p:cNvSpPr/>
          <p:nvPr/>
        </p:nvSpPr>
        <p:spPr>
          <a:xfrm>
            <a:off x="7208103" y="5392537"/>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39" name="38 Rectángulo"/>
          <p:cNvSpPr/>
          <p:nvPr/>
        </p:nvSpPr>
        <p:spPr>
          <a:xfrm>
            <a:off x="7700851" y="5393444"/>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0" name="39 Rectángulo"/>
          <p:cNvSpPr/>
          <p:nvPr/>
        </p:nvSpPr>
        <p:spPr>
          <a:xfrm>
            <a:off x="8244159" y="5393444"/>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endParaRPr lang="es-AR" sz="600" dirty="0"/>
          </a:p>
        </p:txBody>
      </p:sp>
      <p:sp>
        <p:nvSpPr>
          <p:cNvPr id="41" name="40 Rectángulo"/>
          <p:cNvSpPr/>
          <p:nvPr/>
        </p:nvSpPr>
        <p:spPr>
          <a:xfrm>
            <a:off x="660269" y="3562253"/>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2" name="41 Rectángulo"/>
          <p:cNvSpPr/>
          <p:nvPr/>
        </p:nvSpPr>
        <p:spPr>
          <a:xfrm>
            <a:off x="1215521" y="356225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43" name="42 Rectángulo"/>
          <p:cNvSpPr/>
          <p:nvPr/>
        </p:nvSpPr>
        <p:spPr>
          <a:xfrm>
            <a:off x="3014426" y="3572178"/>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Tree>
    <p:extLst>
      <p:ext uri="{BB962C8B-B14F-4D97-AF65-F5344CB8AC3E}">
        <p14:creationId xmlns:p14="http://schemas.microsoft.com/office/powerpoint/2010/main" val="1760920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71 Llamada rectangular redondeada"/>
          <p:cNvSpPr/>
          <p:nvPr/>
        </p:nvSpPr>
        <p:spPr>
          <a:xfrm>
            <a:off x="3513907" y="928041"/>
            <a:ext cx="2995781" cy="1276823"/>
          </a:xfrm>
          <a:prstGeom prst="wedgeRoundRectCallout">
            <a:avLst>
              <a:gd name="adj1" fmla="val -106899"/>
              <a:gd name="adj2" fmla="val -689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smtClean="0"/>
              <a:t>Marcos Paz es el único complejo que muestra abierta sobrepoblación, según lo detallado por el SPF esta situación se da en las unidades 3 y 4 (esta última reservada a condenados por delitos de lesa humanidad)</a:t>
            </a:r>
            <a:endParaRPr lang="es-AR" sz="1100" dirty="0"/>
          </a:p>
        </p:txBody>
      </p:sp>
      <p:graphicFrame>
        <p:nvGraphicFramePr>
          <p:cNvPr id="11" name="11 Marcador de contenido"/>
          <p:cNvGraphicFramePr>
            <a:graphicFrameLocks/>
          </p:cNvGraphicFramePr>
          <p:nvPr>
            <p:extLst>
              <p:ext uri="{D42A27DB-BD31-4B8C-83A1-F6EECF244321}">
                <p14:modId xmlns:p14="http://schemas.microsoft.com/office/powerpoint/2010/main" val="1874678237"/>
              </p:ext>
            </p:extLst>
          </p:nvPr>
        </p:nvGraphicFramePr>
        <p:xfrm>
          <a:off x="539552" y="3567577"/>
          <a:ext cx="8229600" cy="2160240"/>
        </p:xfrm>
        <a:graphic>
          <a:graphicData uri="http://schemas.openxmlformats.org/drawingml/2006/chart">
            <c:chart xmlns:c="http://schemas.openxmlformats.org/drawingml/2006/chart" xmlns:r="http://schemas.openxmlformats.org/officeDocument/2006/relationships" r:id="rId2"/>
          </a:graphicData>
        </a:graphic>
      </p:graphicFrame>
      <p:sp>
        <p:nvSpPr>
          <p:cNvPr id="8" name="7 Rectángulo"/>
          <p:cNvSpPr/>
          <p:nvPr/>
        </p:nvSpPr>
        <p:spPr>
          <a:xfrm>
            <a:off x="0" y="6021288"/>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67544" y="125760"/>
            <a:ext cx="8229600" cy="1143000"/>
          </a:xfrm>
        </p:spPr>
        <p:txBody>
          <a:bodyPr>
            <a:normAutofit/>
          </a:bodyPr>
          <a:lstStyle/>
          <a:p>
            <a:r>
              <a:rPr lang="es-MX" sz="2800" dirty="0" smtClean="0"/>
              <a:t>Población alojada por unidad y capacidad </a:t>
            </a:r>
            <a:br>
              <a:rPr lang="es-MX" sz="2800" dirty="0" smtClean="0"/>
            </a:br>
            <a:r>
              <a:rPr lang="es-MX" sz="1400" dirty="0" smtClean="0"/>
              <a:t>Expresada en números absolutos.</a:t>
            </a:r>
            <a:endParaRPr lang="es-AR" sz="2800" dirty="0"/>
          </a:p>
        </p:txBody>
      </p:sp>
      <p:graphicFrame>
        <p:nvGraphicFramePr>
          <p:cNvPr id="12" name="11 Marcador de contenido"/>
          <p:cNvGraphicFramePr>
            <a:graphicFrameLocks noGrp="1"/>
          </p:cNvGraphicFramePr>
          <p:nvPr>
            <p:ph idx="1"/>
            <p:extLst>
              <p:ext uri="{D42A27DB-BD31-4B8C-83A1-F6EECF244321}">
                <p14:modId xmlns:p14="http://schemas.microsoft.com/office/powerpoint/2010/main" val="151071958"/>
              </p:ext>
            </p:extLst>
          </p:nvPr>
        </p:nvGraphicFramePr>
        <p:xfrm>
          <a:off x="463982" y="1475394"/>
          <a:ext cx="8424936" cy="2160240"/>
        </p:xfrm>
        <a:graphic>
          <a:graphicData uri="http://schemas.openxmlformats.org/drawingml/2006/chart">
            <c:chart xmlns:c="http://schemas.openxmlformats.org/drawingml/2006/chart" xmlns:r="http://schemas.openxmlformats.org/officeDocument/2006/relationships" r:id="rId3"/>
          </a:graphicData>
        </a:graphic>
      </p:graphicFrame>
      <p:sp>
        <p:nvSpPr>
          <p:cNvPr id="14" name="1 Título"/>
          <p:cNvSpPr txBox="1">
            <a:spLocks/>
          </p:cNvSpPr>
          <p:nvPr/>
        </p:nvSpPr>
        <p:spPr>
          <a:xfrm>
            <a:off x="457200" y="6153894"/>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endParaRPr lang="es-AR" sz="1800" dirty="0"/>
          </a:p>
        </p:txBody>
      </p:sp>
      <p:sp>
        <p:nvSpPr>
          <p:cNvPr id="9" name="8 CuadroTexto"/>
          <p:cNvSpPr txBox="1"/>
          <p:nvPr/>
        </p:nvSpPr>
        <p:spPr>
          <a:xfrm>
            <a:off x="59819" y="5977979"/>
            <a:ext cx="8640960" cy="923330"/>
          </a:xfrm>
          <a:prstGeom prst="rect">
            <a:avLst/>
          </a:prstGeom>
          <a:noFill/>
        </p:spPr>
        <p:txBody>
          <a:bodyPr wrap="square" rtlCol="0">
            <a:spAutoFit/>
          </a:bodyPr>
          <a:lstStyle/>
          <a:p>
            <a:r>
              <a:rPr lang="es-MX" dirty="0" smtClean="0">
                <a:solidFill>
                  <a:schemeClr val="bg1"/>
                </a:solidFill>
              </a:rPr>
              <a:t>El servicio penitenciario ostenta una capacidad para 10763 personas, y respecto de la ocupación actual, no existirían problemas de sobrepoblación. Lo que no se explicitan son los criterios según los cuales se delimita esta capacidad.</a:t>
            </a:r>
            <a:endParaRPr lang="es-AR" dirty="0">
              <a:solidFill>
                <a:schemeClr val="bg1"/>
              </a:solidFill>
            </a:endParaRPr>
          </a:p>
        </p:txBody>
      </p:sp>
      <p:sp>
        <p:nvSpPr>
          <p:cNvPr id="15" name="14 Rectángulo"/>
          <p:cNvSpPr/>
          <p:nvPr/>
        </p:nvSpPr>
        <p:spPr>
          <a:xfrm>
            <a:off x="1763688" y="3662547"/>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800" dirty="0" smtClean="0"/>
              <a:t>Salta</a:t>
            </a:r>
            <a:endParaRPr lang="es-AR" sz="800" dirty="0"/>
          </a:p>
        </p:txBody>
      </p:sp>
      <p:sp>
        <p:nvSpPr>
          <p:cNvPr id="16" name="15 Rectángulo"/>
          <p:cNvSpPr/>
          <p:nvPr/>
        </p:nvSpPr>
        <p:spPr>
          <a:xfrm>
            <a:off x="2443602" y="3546658"/>
            <a:ext cx="532101" cy="1985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CABA</a:t>
            </a:r>
            <a:endParaRPr lang="es-AR" sz="700" dirty="0"/>
          </a:p>
        </p:txBody>
      </p:sp>
      <p:sp>
        <p:nvSpPr>
          <p:cNvPr id="17" name="16 Rectángulo"/>
          <p:cNvSpPr/>
          <p:nvPr/>
        </p:nvSpPr>
        <p:spPr>
          <a:xfrm>
            <a:off x="3550502" y="354665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Sta</a:t>
            </a:r>
            <a:r>
              <a:rPr lang="es-MX" sz="700" dirty="0" smtClean="0"/>
              <a:t> Rosa</a:t>
            </a:r>
            <a:endParaRPr lang="es-AR" sz="700" dirty="0"/>
          </a:p>
        </p:txBody>
      </p:sp>
      <p:sp>
        <p:nvSpPr>
          <p:cNvPr id="18" name="17 Rectángulo"/>
          <p:cNvSpPr/>
          <p:nvPr/>
        </p:nvSpPr>
        <p:spPr>
          <a:xfrm>
            <a:off x="4172696" y="354665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Gral. Roca</a:t>
            </a:r>
            <a:endParaRPr lang="es-AR" sz="700" dirty="0"/>
          </a:p>
        </p:txBody>
      </p:sp>
      <p:sp>
        <p:nvSpPr>
          <p:cNvPr id="19" name="18 Rectángulo"/>
          <p:cNvSpPr/>
          <p:nvPr/>
        </p:nvSpPr>
        <p:spPr>
          <a:xfrm>
            <a:off x="4783264" y="354665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Rawson</a:t>
            </a:r>
            <a:endParaRPr lang="es-AR" sz="700" dirty="0"/>
          </a:p>
        </p:txBody>
      </p:sp>
      <p:sp>
        <p:nvSpPr>
          <p:cNvPr id="20" name="19 Rectángulo"/>
          <p:cNvSpPr/>
          <p:nvPr/>
        </p:nvSpPr>
        <p:spPr>
          <a:xfrm>
            <a:off x="5363788" y="3546658"/>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Resistencia</a:t>
            </a:r>
            <a:endParaRPr lang="es-AR" sz="600" dirty="0"/>
          </a:p>
        </p:txBody>
      </p:sp>
      <p:sp>
        <p:nvSpPr>
          <p:cNvPr id="21" name="20 Rectángulo"/>
          <p:cNvSpPr/>
          <p:nvPr/>
        </p:nvSpPr>
        <p:spPr>
          <a:xfrm>
            <a:off x="6005934" y="354665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22" name="21 Rectángulo"/>
          <p:cNvSpPr/>
          <p:nvPr/>
        </p:nvSpPr>
        <p:spPr>
          <a:xfrm>
            <a:off x="6595090" y="354665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Neuquén</a:t>
            </a:r>
            <a:endParaRPr lang="es-AR" sz="600" dirty="0"/>
          </a:p>
        </p:txBody>
      </p:sp>
      <p:sp>
        <p:nvSpPr>
          <p:cNvPr id="23" name="22 Rectángulo"/>
          <p:cNvSpPr/>
          <p:nvPr/>
        </p:nvSpPr>
        <p:spPr>
          <a:xfrm>
            <a:off x="7193468" y="354665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Formosa</a:t>
            </a:r>
            <a:endParaRPr lang="es-AR" sz="600" dirty="0"/>
          </a:p>
        </p:txBody>
      </p:sp>
      <p:sp>
        <p:nvSpPr>
          <p:cNvPr id="24" name="23 Rectángulo"/>
          <p:cNvSpPr/>
          <p:nvPr/>
        </p:nvSpPr>
        <p:spPr>
          <a:xfrm>
            <a:off x="7777259" y="354665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R. S. Peña</a:t>
            </a:r>
            <a:endParaRPr lang="es-AR" sz="600" dirty="0"/>
          </a:p>
        </p:txBody>
      </p:sp>
      <p:sp>
        <p:nvSpPr>
          <p:cNvPr id="25" name="24 Rectángulo"/>
          <p:cNvSpPr/>
          <p:nvPr/>
        </p:nvSpPr>
        <p:spPr>
          <a:xfrm>
            <a:off x="8356884" y="3546658"/>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Viedma</a:t>
            </a:r>
            <a:endParaRPr lang="es-AR" sz="600" dirty="0"/>
          </a:p>
        </p:txBody>
      </p:sp>
      <p:sp>
        <p:nvSpPr>
          <p:cNvPr id="26" name="25 Rectángulo"/>
          <p:cNvSpPr/>
          <p:nvPr/>
        </p:nvSpPr>
        <p:spPr>
          <a:xfrm>
            <a:off x="725037"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27" name="26 Rectángulo"/>
          <p:cNvSpPr/>
          <p:nvPr/>
        </p:nvSpPr>
        <p:spPr>
          <a:xfrm>
            <a:off x="1239374"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err="1" smtClean="0"/>
              <a:t>Esquel</a:t>
            </a:r>
            <a:endParaRPr lang="es-AR" sz="700" dirty="0"/>
          </a:p>
        </p:txBody>
      </p:sp>
      <p:sp>
        <p:nvSpPr>
          <p:cNvPr id="28" name="27 Rectángulo"/>
          <p:cNvSpPr/>
          <p:nvPr/>
        </p:nvSpPr>
        <p:spPr>
          <a:xfrm>
            <a:off x="1760643" y="5439785"/>
            <a:ext cx="53559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R. Gallegos</a:t>
            </a:r>
            <a:endParaRPr lang="es-AR" sz="700" dirty="0"/>
          </a:p>
        </p:txBody>
      </p:sp>
      <p:sp>
        <p:nvSpPr>
          <p:cNvPr id="29" name="28 Rectángulo"/>
          <p:cNvSpPr/>
          <p:nvPr/>
        </p:nvSpPr>
        <p:spPr>
          <a:xfrm>
            <a:off x="2311177"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0" name="29 Rectángulo"/>
          <p:cNvSpPr/>
          <p:nvPr/>
        </p:nvSpPr>
        <p:spPr>
          <a:xfrm>
            <a:off x="2846956"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Candelaria</a:t>
            </a:r>
            <a:endParaRPr lang="es-AR" sz="600" dirty="0"/>
          </a:p>
        </p:txBody>
      </p:sp>
      <p:sp>
        <p:nvSpPr>
          <p:cNvPr id="31" name="30 Rectángulo"/>
          <p:cNvSpPr/>
          <p:nvPr/>
        </p:nvSpPr>
        <p:spPr>
          <a:xfrm>
            <a:off x="3327564" y="5439785"/>
            <a:ext cx="589156"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Pre egreso. CABA</a:t>
            </a:r>
            <a:endParaRPr lang="es-AR" sz="600" dirty="0"/>
          </a:p>
        </p:txBody>
      </p:sp>
      <p:sp>
        <p:nvSpPr>
          <p:cNvPr id="32" name="31 Rectángulo"/>
          <p:cNvSpPr/>
          <p:nvPr/>
        </p:nvSpPr>
        <p:spPr>
          <a:xfrm>
            <a:off x="3990684"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33" name="32 Rectángulo"/>
          <p:cNvSpPr/>
          <p:nvPr/>
        </p:nvSpPr>
        <p:spPr>
          <a:xfrm>
            <a:off x="4506369" y="5439785"/>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CABA</a:t>
            </a:r>
            <a:endParaRPr lang="es-AR" sz="600" dirty="0"/>
          </a:p>
        </p:txBody>
      </p:sp>
      <p:sp>
        <p:nvSpPr>
          <p:cNvPr id="34" name="33 Rectángulo"/>
          <p:cNvSpPr/>
          <p:nvPr/>
        </p:nvSpPr>
        <p:spPr>
          <a:xfrm>
            <a:off x="5024107" y="5439785"/>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Jujuy</a:t>
            </a:r>
            <a:endParaRPr lang="es-AR" sz="600" dirty="0"/>
          </a:p>
        </p:txBody>
      </p:sp>
      <p:sp>
        <p:nvSpPr>
          <p:cNvPr id="35" name="34 Rectángulo"/>
          <p:cNvSpPr/>
          <p:nvPr/>
        </p:nvSpPr>
        <p:spPr>
          <a:xfrm>
            <a:off x="5566500" y="54345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Salta</a:t>
            </a:r>
            <a:endParaRPr lang="es-AR" sz="600" dirty="0"/>
          </a:p>
        </p:txBody>
      </p:sp>
      <p:sp>
        <p:nvSpPr>
          <p:cNvPr id="36" name="35 Rectángulo"/>
          <p:cNvSpPr/>
          <p:nvPr/>
        </p:nvSpPr>
        <p:spPr>
          <a:xfrm>
            <a:off x="6086758" y="558691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37" name="36 Rectángulo"/>
          <p:cNvSpPr/>
          <p:nvPr/>
        </p:nvSpPr>
        <p:spPr>
          <a:xfrm>
            <a:off x="6651832" y="5391630"/>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Gral. Pico</a:t>
            </a:r>
            <a:endParaRPr lang="es-AR" sz="600" dirty="0"/>
          </a:p>
        </p:txBody>
      </p:sp>
      <p:sp>
        <p:nvSpPr>
          <p:cNvPr id="38" name="37 Rectángulo"/>
          <p:cNvSpPr/>
          <p:nvPr/>
        </p:nvSpPr>
        <p:spPr>
          <a:xfrm>
            <a:off x="7208103" y="5392537"/>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700" dirty="0" smtClean="0"/>
              <a:t>Sta. Rosa</a:t>
            </a:r>
            <a:endParaRPr lang="es-AR" sz="700" dirty="0"/>
          </a:p>
        </p:txBody>
      </p:sp>
      <p:sp>
        <p:nvSpPr>
          <p:cNvPr id="39" name="38 Rectángulo"/>
          <p:cNvSpPr/>
          <p:nvPr/>
        </p:nvSpPr>
        <p:spPr>
          <a:xfrm>
            <a:off x="7700851" y="5393444"/>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0" name="39 Rectángulo"/>
          <p:cNvSpPr/>
          <p:nvPr/>
        </p:nvSpPr>
        <p:spPr>
          <a:xfrm>
            <a:off x="8244159" y="5393444"/>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S Estero</a:t>
            </a:r>
            <a:endParaRPr lang="es-AR" sz="600" dirty="0"/>
          </a:p>
        </p:txBody>
      </p:sp>
      <p:sp>
        <p:nvSpPr>
          <p:cNvPr id="41" name="40 Rectángulo"/>
          <p:cNvSpPr/>
          <p:nvPr/>
        </p:nvSpPr>
        <p:spPr>
          <a:xfrm>
            <a:off x="660269" y="3562253"/>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42" name="41 Rectángulo"/>
          <p:cNvSpPr/>
          <p:nvPr/>
        </p:nvSpPr>
        <p:spPr>
          <a:xfrm>
            <a:off x="1215521" y="3562253"/>
            <a:ext cx="486905"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Marcos Paz</a:t>
            </a:r>
            <a:endParaRPr lang="es-AR" sz="600" dirty="0"/>
          </a:p>
        </p:txBody>
      </p:sp>
      <p:sp>
        <p:nvSpPr>
          <p:cNvPr id="43" name="42 Rectángulo"/>
          <p:cNvSpPr/>
          <p:nvPr/>
        </p:nvSpPr>
        <p:spPr>
          <a:xfrm>
            <a:off x="3046268" y="3546658"/>
            <a:ext cx="442641" cy="2183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600" dirty="0" smtClean="0"/>
              <a:t>Ezeiza</a:t>
            </a:r>
            <a:endParaRPr lang="es-AR" sz="600" dirty="0"/>
          </a:p>
        </p:txBody>
      </p:sp>
      <p:sp>
        <p:nvSpPr>
          <p:cNvPr id="7" name="6 CuadroTexto"/>
          <p:cNvSpPr txBox="1"/>
          <p:nvPr/>
        </p:nvSpPr>
        <p:spPr>
          <a:xfrm>
            <a:off x="684124" y="1260932"/>
            <a:ext cx="417102" cy="215444"/>
          </a:xfrm>
          <a:prstGeom prst="rect">
            <a:avLst/>
          </a:prstGeom>
          <a:solidFill>
            <a:srgbClr val="666633"/>
          </a:solidFill>
        </p:spPr>
        <p:txBody>
          <a:bodyPr wrap="none" rtlCol="0">
            <a:spAutoFit/>
          </a:bodyPr>
          <a:lstStyle/>
          <a:p>
            <a:r>
              <a:rPr lang="es-MX" sz="800" dirty="0" smtClean="0">
                <a:solidFill>
                  <a:schemeClr val="bg1"/>
                </a:solidFill>
              </a:rPr>
              <a:t>+107</a:t>
            </a:r>
            <a:endParaRPr lang="es-AR" sz="800" dirty="0">
              <a:solidFill>
                <a:schemeClr val="bg1"/>
              </a:solidFill>
            </a:endParaRPr>
          </a:p>
        </p:txBody>
      </p:sp>
      <p:sp>
        <p:nvSpPr>
          <p:cNvPr id="44" name="43 CuadroTexto"/>
          <p:cNvSpPr txBox="1"/>
          <p:nvPr/>
        </p:nvSpPr>
        <p:spPr>
          <a:xfrm>
            <a:off x="1312595" y="1629380"/>
            <a:ext cx="391454" cy="215444"/>
          </a:xfrm>
          <a:prstGeom prst="rect">
            <a:avLst/>
          </a:prstGeom>
          <a:solidFill>
            <a:schemeClr val="tx2">
              <a:lumMod val="75000"/>
            </a:schemeClr>
          </a:solidFill>
        </p:spPr>
        <p:txBody>
          <a:bodyPr wrap="none" rtlCol="0">
            <a:spAutoFit/>
          </a:bodyPr>
          <a:lstStyle/>
          <a:p>
            <a:r>
              <a:rPr lang="es-MX" sz="800" dirty="0" smtClean="0">
                <a:solidFill>
                  <a:schemeClr val="bg1"/>
                </a:solidFill>
              </a:rPr>
              <a:t>-63  </a:t>
            </a:r>
            <a:endParaRPr lang="es-AR" sz="800" dirty="0">
              <a:solidFill>
                <a:schemeClr val="bg1"/>
              </a:solidFill>
            </a:endParaRPr>
          </a:p>
        </p:txBody>
      </p:sp>
      <p:sp>
        <p:nvSpPr>
          <p:cNvPr id="45" name="44 CuadroTexto"/>
          <p:cNvSpPr txBox="1"/>
          <p:nvPr/>
        </p:nvSpPr>
        <p:spPr>
          <a:xfrm>
            <a:off x="1897077" y="2512292"/>
            <a:ext cx="388248" cy="215444"/>
          </a:xfrm>
          <a:prstGeom prst="rect">
            <a:avLst/>
          </a:prstGeom>
          <a:solidFill>
            <a:schemeClr val="bg2">
              <a:lumMod val="25000"/>
            </a:schemeClr>
          </a:solidFill>
        </p:spPr>
        <p:txBody>
          <a:bodyPr wrap="none" rtlCol="0">
            <a:spAutoFit/>
          </a:bodyPr>
          <a:lstStyle/>
          <a:p>
            <a:r>
              <a:rPr lang="es-MX" sz="800" dirty="0" smtClean="0">
                <a:solidFill>
                  <a:schemeClr val="bg1"/>
                </a:solidFill>
              </a:rPr>
              <a:t>+25 </a:t>
            </a:r>
            <a:endParaRPr lang="es-AR" sz="800" dirty="0">
              <a:solidFill>
                <a:schemeClr val="bg1"/>
              </a:solidFill>
            </a:endParaRPr>
          </a:p>
        </p:txBody>
      </p:sp>
      <p:sp>
        <p:nvSpPr>
          <p:cNvPr id="46" name="45 CuadroTexto"/>
          <p:cNvSpPr txBox="1"/>
          <p:nvPr/>
        </p:nvSpPr>
        <p:spPr>
          <a:xfrm>
            <a:off x="2483686" y="1570147"/>
            <a:ext cx="388248" cy="215444"/>
          </a:xfrm>
          <a:prstGeom prst="rect">
            <a:avLst/>
          </a:prstGeom>
          <a:solidFill>
            <a:schemeClr val="bg2">
              <a:lumMod val="25000"/>
            </a:schemeClr>
          </a:solidFill>
        </p:spPr>
        <p:txBody>
          <a:bodyPr wrap="none" rtlCol="0">
            <a:spAutoFit/>
          </a:bodyPr>
          <a:lstStyle/>
          <a:p>
            <a:r>
              <a:rPr lang="es-MX" sz="800" dirty="0" smtClean="0">
                <a:solidFill>
                  <a:schemeClr val="bg1"/>
                </a:solidFill>
              </a:rPr>
              <a:t>+32 </a:t>
            </a:r>
            <a:endParaRPr lang="es-AR" sz="800" dirty="0">
              <a:solidFill>
                <a:schemeClr val="bg1"/>
              </a:solidFill>
            </a:endParaRPr>
          </a:p>
        </p:txBody>
      </p:sp>
      <p:sp>
        <p:nvSpPr>
          <p:cNvPr id="47" name="46 CuadroTexto"/>
          <p:cNvSpPr txBox="1"/>
          <p:nvPr/>
        </p:nvSpPr>
        <p:spPr>
          <a:xfrm>
            <a:off x="3066213" y="2436355"/>
            <a:ext cx="417102"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+153</a:t>
            </a:r>
            <a:endParaRPr lang="es-AR" sz="800" dirty="0">
              <a:solidFill>
                <a:schemeClr val="bg1"/>
              </a:solidFill>
            </a:endParaRPr>
          </a:p>
        </p:txBody>
      </p:sp>
      <p:sp>
        <p:nvSpPr>
          <p:cNvPr id="48" name="47 CuadroTexto"/>
          <p:cNvSpPr txBox="1"/>
          <p:nvPr/>
        </p:nvSpPr>
        <p:spPr>
          <a:xfrm>
            <a:off x="3664750" y="2442833"/>
            <a:ext cx="359394"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+34</a:t>
            </a:r>
            <a:endParaRPr lang="es-AR" sz="800" dirty="0">
              <a:solidFill>
                <a:schemeClr val="bg1"/>
              </a:solidFill>
            </a:endParaRPr>
          </a:p>
        </p:txBody>
      </p:sp>
      <p:sp>
        <p:nvSpPr>
          <p:cNvPr id="49" name="48 CuadroTexto"/>
          <p:cNvSpPr txBox="1"/>
          <p:nvPr/>
        </p:nvSpPr>
        <p:spPr>
          <a:xfrm>
            <a:off x="4262668" y="2704958"/>
            <a:ext cx="359394"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+19</a:t>
            </a:r>
            <a:endParaRPr lang="es-AR" sz="800" dirty="0">
              <a:solidFill>
                <a:schemeClr val="bg1"/>
              </a:solidFill>
            </a:endParaRPr>
          </a:p>
        </p:txBody>
      </p:sp>
      <p:sp>
        <p:nvSpPr>
          <p:cNvPr id="50" name="49 CuadroTexto"/>
          <p:cNvSpPr txBox="1"/>
          <p:nvPr/>
        </p:nvSpPr>
        <p:spPr>
          <a:xfrm>
            <a:off x="4853292" y="2550555"/>
            <a:ext cx="331854"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+6</a:t>
            </a:r>
            <a:endParaRPr lang="es-AR" sz="800" dirty="0">
              <a:solidFill>
                <a:schemeClr val="bg1"/>
              </a:solidFill>
            </a:endParaRPr>
          </a:p>
        </p:txBody>
      </p:sp>
      <p:sp>
        <p:nvSpPr>
          <p:cNvPr id="51" name="50 CuadroTexto"/>
          <p:cNvSpPr txBox="1"/>
          <p:nvPr/>
        </p:nvSpPr>
        <p:spPr>
          <a:xfrm>
            <a:off x="5458041" y="2636332"/>
            <a:ext cx="359394"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+24</a:t>
            </a:r>
            <a:endParaRPr lang="es-AR" sz="800" dirty="0">
              <a:solidFill>
                <a:schemeClr val="bg1"/>
              </a:solidFill>
            </a:endParaRPr>
          </a:p>
        </p:txBody>
      </p:sp>
      <p:sp>
        <p:nvSpPr>
          <p:cNvPr id="52" name="51 CuadroTexto"/>
          <p:cNvSpPr txBox="1"/>
          <p:nvPr/>
        </p:nvSpPr>
        <p:spPr>
          <a:xfrm>
            <a:off x="6057047" y="2794378"/>
            <a:ext cx="359393"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+10</a:t>
            </a:r>
            <a:endParaRPr lang="es-AR" sz="800" dirty="0">
              <a:solidFill>
                <a:schemeClr val="bg1"/>
              </a:solidFill>
            </a:endParaRPr>
          </a:p>
        </p:txBody>
      </p:sp>
      <p:sp>
        <p:nvSpPr>
          <p:cNvPr id="53" name="52 CuadroTexto"/>
          <p:cNvSpPr txBox="1"/>
          <p:nvPr/>
        </p:nvSpPr>
        <p:spPr>
          <a:xfrm>
            <a:off x="6653360" y="2774755"/>
            <a:ext cx="330540"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+5 </a:t>
            </a:r>
            <a:endParaRPr lang="es-AR" sz="800" dirty="0">
              <a:solidFill>
                <a:schemeClr val="bg1"/>
              </a:solidFill>
            </a:endParaRPr>
          </a:p>
        </p:txBody>
      </p:sp>
      <p:sp>
        <p:nvSpPr>
          <p:cNvPr id="54" name="53 CuadroTexto"/>
          <p:cNvSpPr txBox="1"/>
          <p:nvPr/>
        </p:nvSpPr>
        <p:spPr>
          <a:xfrm>
            <a:off x="7164934" y="2774755"/>
            <a:ext cx="388248"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+24 </a:t>
            </a:r>
            <a:endParaRPr lang="es-AR" sz="800" dirty="0">
              <a:solidFill>
                <a:schemeClr val="bg1"/>
              </a:solidFill>
            </a:endParaRPr>
          </a:p>
        </p:txBody>
      </p:sp>
      <p:sp>
        <p:nvSpPr>
          <p:cNvPr id="55" name="54 CuadroTexto"/>
          <p:cNvSpPr txBox="1"/>
          <p:nvPr/>
        </p:nvSpPr>
        <p:spPr>
          <a:xfrm>
            <a:off x="7722564" y="2772433"/>
            <a:ext cx="388248"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+66 </a:t>
            </a:r>
            <a:endParaRPr lang="es-AR" sz="800" dirty="0">
              <a:solidFill>
                <a:schemeClr val="bg1"/>
              </a:solidFill>
            </a:endParaRPr>
          </a:p>
        </p:txBody>
      </p:sp>
      <p:sp>
        <p:nvSpPr>
          <p:cNvPr id="56" name="55 CuadroTexto"/>
          <p:cNvSpPr txBox="1"/>
          <p:nvPr/>
        </p:nvSpPr>
        <p:spPr>
          <a:xfrm>
            <a:off x="8325042" y="2706232"/>
            <a:ext cx="388248"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+23 </a:t>
            </a:r>
            <a:endParaRPr lang="es-AR" sz="800" dirty="0">
              <a:solidFill>
                <a:schemeClr val="bg1"/>
              </a:solidFill>
            </a:endParaRPr>
          </a:p>
        </p:txBody>
      </p:sp>
      <p:sp>
        <p:nvSpPr>
          <p:cNvPr id="57" name="56 CuadroTexto"/>
          <p:cNvSpPr txBox="1"/>
          <p:nvPr/>
        </p:nvSpPr>
        <p:spPr>
          <a:xfrm>
            <a:off x="768025" y="4575689"/>
            <a:ext cx="359394"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+53</a:t>
            </a:r>
            <a:endParaRPr lang="es-AR" sz="800" dirty="0">
              <a:solidFill>
                <a:schemeClr val="bg1"/>
              </a:solidFill>
            </a:endParaRPr>
          </a:p>
        </p:txBody>
      </p:sp>
      <p:sp>
        <p:nvSpPr>
          <p:cNvPr id="58" name="57 CuadroTexto"/>
          <p:cNvSpPr txBox="1"/>
          <p:nvPr/>
        </p:nvSpPr>
        <p:spPr>
          <a:xfrm>
            <a:off x="1294449" y="4575689"/>
            <a:ext cx="359394"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+19</a:t>
            </a:r>
            <a:endParaRPr lang="es-AR" sz="800" dirty="0">
              <a:solidFill>
                <a:schemeClr val="bg1"/>
              </a:solidFill>
            </a:endParaRPr>
          </a:p>
        </p:txBody>
      </p:sp>
      <p:sp>
        <p:nvSpPr>
          <p:cNvPr id="59" name="58 CuadroTexto"/>
          <p:cNvSpPr txBox="1"/>
          <p:nvPr/>
        </p:nvSpPr>
        <p:spPr>
          <a:xfrm>
            <a:off x="1865195" y="4581789"/>
            <a:ext cx="301686"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+3</a:t>
            </a:r>
            <a:endParaRPr lang="es-AR" sz="800" dirty="0">
              <a:solidFill>
                <a:schemeClr val="bg1"/>
              </a:solidFill>
            </a:endParaRPr>
          </a:p>
        </p:txBody>
      </p:sp>
      <p:sp>
        <p:nvSpPr>
          <p:cNvPr id="60" name="59 CuadroTexto"/>
          <p:cNvSpPr txBox="1"/>
          <p:nvPr/>
        </p:nvSpPr>
        <p:spPr>
          <a:xfrm>
            <a:off x="2397333" y="4561059"/>
            <a:ext cx="330540"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 =  </a:t>
            </a:r>
            <a:endParaRPr lang="es-AR" sz="800" dirty="0">
              <a:solidFill>
                <a:schemeClr val="bg1"/>
              </a:solidFill>
            </a:endParaRPr>
          </a:p>
        </p:txBody>
      </p:sp>
      <p:sp>
        <p:nvSpPr>
          <p:cNvPr id="61" name="60 CuadroTexto"/>
          <p:cNvSpPr txBox="1"/>
          <p:nvPr/>
        </p:nvSpPr>
        <p:spPr>
          <a:xfrm>
            <a:off x="2945316" y="4467106"/>
            <a:ext cx="330540"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+5 </a:t>
            </a:r>
            <a:endParaRPr lang="es-AR" sz="800" dirty="0">
              <a:solidFill>
                <a:schemeClr val="bg1"/>
              </a:solidFill>
            </a:endParaRPr>
          </a:p>
        </p:txBody>
      </p:sp>
      <p:sp>
        <p:nvSpPr>
          <p:cNvPr id="62" name="61 CuadroTexto"/>
          <p:cNvSpPr txBox="1"/>
          <p:nvPr/>
        </p:nvSpPr>
        <p:spPr>
          <a:xfrm>
            <a:off x="3513907" y="4736638"/>
            <a:ext cx="330540"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+1 </a:t>
            </a:r>
            <a:endParaRPr lang="es-AR" sz="800" dirty="0">
              <a:solidFill>
                <a:schemeClr val="bg1"/>
              </a:solidFill>
            </a:endParaRPr>
          </a:p>
        </p:txBody>
      </p:sp>
      <p:sp>
        <p:nvSpPr>
          <p:cNvPr id="63" name="62 CuadroTexto"/>
          <p:cNvSpPr txBox="1"/>
          <p:nvPr/>
        </p:nvSpPr>
        <p:spPr>
          <a:xfrm>
            <a:off x="3986864" y="4347650"/>
            <a:ext cx="388248"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+40 </a:t>
            </a:r>
            <a:endParaRPr lang="es-AR" sz="800" dirty="0">
              <a:solidFill>
                <a:schemeClr val="bg1"/>
              </a:solidFill>
            </a:endParaRPr>
          </a:p>
        </p:txBody>
      </p:sp>
      <p:sp>
        <p:nvSpPr>
          <p:cNvPr id="64" name="63 CuadroTexto"/>
          <p:cNvSpPr txBox="1"/>
          <p:nvPr/>
        </p:nvSpPr>
        <p:spPr>
          <a:xfrm>
            <a:off x="4529162" y="4720285"/>
            <a:ext cx="388248"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+31 </a:t>
            </a:r>
            <a:endParaRPr lang="es-AR" sz="800" dirty="0">
              <a:solidFill>
                <a:schemeClr val="bg1"/>
              </a:solidFill>
            </a:endParaRPr>
          </a:p>
        </p:txBody>
      </p:sp>
      <p:sp>
        <p:nvSpPr>
          <p:cNvPr id="65" name="64 CuadroTexto"/>
          <p:cNvSpPr txBox="1"/>
          <p:nvPr/>
        </p:nvSpPr>
        <p:spPr>
          <a:xfrm>
            <a:off x="5062275" y="4647697"/>
            <a:ext cx="359394"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+2  </a:t>
            </a:r>
            <a:endParaRPr lang="es-AR" sz="800" dirty="0">
              <a:solidFill>
                <a:schemeClr val="bg1"/>
              </a:solidFill>
            </a:endParaRPr>
          </a:p>
        </p:txBody>
      </p:sp>
      <p:sp>
        <p:nvSpPr>
          <p:cNvPr id="66" name="65 CuadroTexto"/>
          <p:cNvSpPr txBox="1"/>
          <p:nvPr/>
        </p:nvSpPr>
        <p:spPr>
          <a:xfrm>
            <a:off x="5595388" y="4770837"/>
            <a:ext cx="359394"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+1  </a:t>
            </a:r>
            <a:endParaRPr lang="es-AR" sz="800" dirty="0">
              <a:solidFill>
                <a:schemeClr val="bg1"/>
              </a:solidFill>
            </a:endParaRPr>
          </a:p>
        </p:txBody>
      </p:sp>
      <p:sp>
        <p:nvSpPr>
          <p:cNvPr id="67" name="66 CuadroTexto"/>
          <p:cNvSpPr txBox="1"/>
          <p:nvPr/>
        </p:nvSpPr>
        <p:spPr>
          <a:xfrm>
            <a:off x="6099114" y="3917633"/>
            <a:ext cx="417102" cy="195858"/>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+59  </a:t>
            </a:r>
            <a:endParaRPr lang="es-AR" sz="800" dirty="0">
              <a:solidFill>
                <a:schemeClr val="bg1"/>
              </a:solidFill>
            </a:endParaRPr>
          </a:p>
        </p:txBody>
      </p:sp>
      <p:sp>
        <p:nvSpPr>
          <p:cNvPr id="68" name="67 CuadroTexto"/>
          <p:cNvSpPr txBox="1"/>
          <p:nvPr/>
        </p:nvSpPr>
        <p:spPr>
          <a:xfrm>
            <a:off x="6679012" y="4722954"/>
            <a:ext cx="359394"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+6  </a:t>
            </a:r>
            <a:endParaRPr lang="es-AR" sz="800" dirty="0">
              <a:solidFill>
                <a:schemeClr val="bg1"/>
              </a:solidFill>
            </a:endParaRPr>
          </a:p>
        </p:txBody>
      </p:sp>
      <p:sp>
        <p:nvSpPr>
          <p:cNvPr id="69" name="68 CuadroTexto"/>
          <p:cNvSpPr txBox="1"/>
          <p:nvPr/>
        </p:nvSpPr>
        <p:spPr>
          <a:xfrm>
            <a:off x="7164934" y="4719705"/>
            <a:ext cx="359394"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+8  </a:t>
            </a:r>
            <a:endParaRPr lang="es-AR" sz="800" dirty="0">
              <a:solidFill>
                <a:schemeClr val="bg1"/>
              </a:solidFill>
            </a:endParaRPr>
          </a:p>
        </p:txBody>
      </p:sp>
      <p:sp>
        <p:nvSpPr>
          <p:cNvPr id="70" name="69 CuadroTexto"/>
          <p:cNvSpPr txBox="1"/>
          <p:nvPr/>
        </p:nvSpPr>
        <p:spPr>
          <a:xfrm>
            <a:off x="7719984" y="4431392"/>
            <a:ext cx="379184"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+87  </a:t>
            </a:r>
            <a:endParaRPr lang="es-AR" sz="800" dirty="0">
              <a:solidFill>
                <a:schemeClr val="bg1"/>
              </a:solidFill>
            </a:endParaRPr>
          </a:p>
        </p:txBody>
      </p:sp>
      <p:sp>
        <p:nvSpPr>
          <p:cNvPr id="71" name="70 CuadroTexto"/>
          <p:cNvSpPr txBox="1"/>
          <p:nvPr/>
        </p:nvSpPr>
        <p:spPr>
          <a:xfrm>
            <a:off x="8264534" y="4509076"/>
            <a:ext cx="359393" cy="215444"/>
          </a:xfrm>
          <a:prstGeom prst="rect">
            <a:avLst/>
          </a:prstGeom>
          <a:solidFill>
            <a:schemeClr val="bg2">
              <a:lumMod val="25000"/>
            </a:schemeClr>
          </a:solidFill>
        </p:spPr>
        <p:txBody>
          <a:bodyPr wrap="none" rtlCol="0">
            <a:spAutoFit/>
          </a:bodyPr>
          <a:lstStyle/>
          <a:p>
            <a:pPr algn="ctr"/>
            <a:r>
              <a:rPr lang="es-MX" sz="800" dirty="0" smtClean="0">
                <a:solidFill>
                  <a:schemeClr val="bg1"/>
                </a:solidFill>
              </a:rPr>
              <a:t>+7  </a:t>
            </a:r>
            <a:endParaRPr lang="es-AR" sz="800" dirty="0">
              <a:solidFill>
                <a:schemeClr val="bg1"/>
              </a:solidFill>
            </a:endParaRPr>
          </a:p>
        </p:txBody>
      </p:sp>
    </p:spTree>
    <p:extLst>
      <p:ext uri="{BB962C8B-B14F-4D97-AF65-F5344CB8AC3E}">
        <p14:creationId xmlns:p14="http://schemas.microsoft.com/office/powerpoint/2010/main" val="3608632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741"/>
            <a:ext cx="8229600" cy="1143000"/>
          </a:xfrm>
        </p:spPr>
        <p:txBody>
          <a:bodyPr>
            <a:normAutofit/>
          </a:bodyPr>
          <a:lstStyle/>
          <a:p>
            <a:r>
              <a:rPr lang="es-MX" sz="2800" dirty="0" smtClean="0"/>
              <a:t>Foco en población femenina</a:t>
            </a:r>
            <a:endParaRPr lang="es-AR" sz="2800" dirty="0"/>
          </a:p>
        </p:txBody>
      </p:sp>
      <p:sp>
        <p:nvSpPr>
          <p:cNvPr id="11" name="10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8" name="17 CuadroTexto"/>
          <p:cNvSpPr txBox="1"/>
          <p:nvPr/>
        </p:nvSpPr>
        <p:spPr>
          <a:xfrm>
            <a:off x="878050" y="5023715"/>
            <a:ext cx="5441095" cy="553998"/>
          </a:xfrm>
          <a:prstGeom prst="rect">
            <a:avLst/>
          </a:prstGeom>
          <a:noFill/>
        </p:spPr>
        <p:txBody>
          <a:bodyPr wrap="square" rtlCol="0">
            <a:spAutoFit/>
          </a:bodyPr>
          <a:lstStyle/>
          <a:p>
            <a:pPr algn="r"/>
            <a:r>
              <a:rPr lang="es-MX" sz="1400" b="1" spc="-100" dirty="0">
                <a:solidFill>
                  <a:schemeClr val="bg1">
                    <a:lumMod val="50000"/>
                  </a:schemeClr>
                </a:solidFill>
                <a:latin typeface="+mj-lt"/>
                <a:ea typeface="+mj-ea"/>
                <a:cs typeface="+mj-cs"/>
              </a:rPr>
              <a:t>Existe un mayor encarcelamiento de mujeres no condenadas en relación a la población </a:t>
            </a:r>
            <a:r>
              <a:rPr lang="es-MX" sz="1400" b="1" spc="-100" dirty="0" smtClean="0">
                <a:solidFill>
                  <a:schemeClr val="bg1">
                    <a:lumMod val="50000"/>
                  </a:schemeClr>
                </a:solidFill>
                <a:latin typeface="+mj-lt"/>
                <a:ea typeface="+mj-ea"/>
                <a:cs typeface="+mj-cs"/>
              </a:rPr>
              <a:t>general</a:t>
            </a:r>
            <a:r>
              <a:rPr lang="es-MX" sz="1400" spc="-100" dirty="0" smtClean="0">
                <a:solidFill>
                  <a:schemeClr val="bg1">
                    <a:lumMod val="50000"/>
                  </a:schemeClr>
                </a:solidFill>
                <a:latin typeface="+mj-lt"/>
                <a:ea typeface="+mj-ea"/>
                <a:cs typeface="+mj-cs"/>
              </a:rPr>
              <a:t>.</a:t>
            </a:r>
            <a:r>
              <a:rPr lang="es-MX" sz="1600" dirty="0" smtClean="0">
                <a:solidFill>
                  <a:schemeClr val="bg1">
                    <a:lumMod val="50000"/>
                  </a:schemeClr>
                </a:solidFill>
              </a:rPr>
              <a:t>  </a:t>
            </a:r>
            <a:endParaRPr lang="es-AR" sz="1600" dirty="0">
              <a:solidFill>
                <a:schemeClr val="bg1">
                  <a:lumMod val="50000"/>
                </a:schemeClr>
              </a:solidFill>
            </a:endParaRPr>
          </a:p>
        </p:txBody>
      </p:sp>
      <p:graphicFrame>
        <p:nvGraphicFramePr>
          <p:cNvPr id="17" name="11 Marcador de contenido"/>
          <p:cNvGraphicFramePr>
            <a:graphicFrameLocks noGrp="1"/>
          </p:cNvGraphicFramePr>
          <p:nvPr>
            <p:ph idx="1"/>
            <p:extLst>
              <p:ext uri="{D42A27DB-BD31-4B8C-83A1-F6EECF244321}">
                <p14:modId xmlns:p14="http://schemas.microsoft.com/office/powerpoint/2010/main" val="3169485535"/>
              </p:ext>
            </p:extLst>
          </p:nvPr>
        </p:nvGraphicFramePr>
        <p:xfrm>
          <a:off x="6225774" y="4725144"/>
          <a:ext cx="2738714" cy="1115034"/>
        </p:xfrm>
        <a:graphic>
          <a:graphicData uri="http://schemas.openxmlformats.org/drawingml/2006/chart">
            <c:chart xmlns:c="http://schemas.openxmlformats.org/drawingml/2006/chart" xmlns:r="http://schemas.openxmlformats.org/officeDocument/2006/relationships" r:id="rId2"/>
          </a:graphicData>
        </a:graphic>
      </p:graphicFrame>
      <p:sp>
        <p:nvSpPr>
          <p:cNvPr id="26" name="25 CuadroTexto"/>
          <p:cNvSpPr txBox="1"/>
          <p:nvPr/>
        </p:nvSpPr>
        <p:spPr>
          <a:xfrm>
            <a:off x="6588224" y="5771431"/>
            <a:ext cx="395796" cy="200055"/>
          </a:xfrm>
          <a:prstGeom prst="rect">
            <a:avLst/>
          </a:prstGeom>
          <a:noFill/>
        </p:spPr>
        <p:txBody>
          <a:bodyPr wrap="none" rtlCol="0">
            <a:spAutoFit/>
          </a:bodyPr>
          <a:lstStyle/>
          <a:p>
            <a:r>
              <a:rPr lang="es-MX" sz="700" dirty="0" smtClean="0"/>
              <a:t>Base: 9976 personas</a:t>
            </a:r>
            <a:endParaRPr lang="es-AR" sz="700" dirty="0"/>
          </a:p>
        </p:txBody>
      </p:sp>
      <p:sp>
        <p:nvSpPr>
          <p:cNvPr id="27" name="26 CuadroTexto"/>
          <p:cNvSpPr txBox="1"/>
          <p:nvPr/>
        </p:nvSpPr>
        <p:spPr>
          <a:xfrm>
            <a:off x="7956376" y="5771431"/>
            <a:ext cx="395796" cy="200055"/>
          </a:xfrm>
          <a:prstGeom prst="rect">
            <a:avLst/>
          </a:prstGeom>
          <a:noFill/>
        </p:spPr>
        <p:txBody>
          <a:bodyPr wrap="none" rtlCol="0">
            <a:spAutoFit/>
          </a:bodyPr>
          <a:lstStyle/>
          <a:p>
            <a:r>
              <a:rPr lang="es-MX" sz="700" dirty="0" smtClean="0"/>
              <a:t>Base: 783 mujeres</a:t>
            </a:r>
            <a:endParaRPr lang="es-AR" sz="700" dirty="0"/>
          </a:p>
        </p:txBody>
      </p:sp>
      <p:sp>
        <p:nvSpPr>
          <p:cNvPr id="28" name="1 Título"/>
          <p:cNvSpPr txBox="1">
            <a:spLocks/>
          </p:cNvSpPr>
          <p:nvPr/>
        </p:nvSpPr>
        <p:spPr>
          <a:xfrm>
            <a:off x="528293" y="3472473"/>
            <a:ext cx="8229600" cy="69519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400" dirty="0" smtClean="0">
                <a:solidFill>
                  <a:schemeClr val="bg1">
                    <a:lumMod val="50000"/>
                  </a:schemeClr>
                </a:solidFill>
              </a:rPr>
              <a:t>Los niños en prisión representan el </a:t>
            </a:r>
            <a:r>
              <a:rPr lang="es-MX" sz="1400" b="1" dirty="0" smtClean="0">
                <a:solidFill>
                  <a:schemeClr val="bg1">
                    <a:lumMod val="50000"/>
                  </a:schemeClr>
                </a:solidFill>
              </a:rPr>
              <a:t>0,6</a:t>
            </a:r>
            <a:r>
              <a:rPr lang="es-MX" sz="1400" dirty="0" smtClean="0">
                <a:solidFill>
                  <a:schemeClr val="bg1">
                    <a:lumMod val="50000"/>
                  </a:schemeClr>
                </a:solidFill>
              </a:rPr>
              <a:t> </a:t>
            </a:r>
            <a:r>
              <a:rPr lang="es-MX" sz="1400" b="1" dirty="0" smtClean="0">
                <a:solidFill>
                  <a:schemeClr val="bg1">
                    <a:lumMod val="50000"/>
                  </a:schemeClr>
                </a:solidFill>
              </a:rPr>
              <a:t>%</a:t>
            </a:r>
            <a:r>
              <a:rPr lang="es-MX" sz="1400" dirty="0" smtClean="0">
                <a:solidFill>
                  <a:schemeClr val="bg1">
                    <a:lumMod val="50000"/>
                  </a:schemeClr>
                </a:solidFill>
              </a:rPr>
              <a:t> de la población encarcelada.  </a:t>
            </a:r>
            <a:endParaRPr lang="es-AR" sz="1400" dirty="0">
              <a:solidFill>
                <a:schemeClr val="bg1">
                  <a:lumMod val="50000"/>
                </a:schemeClr>
              </a:solidFill>
            </a:endParaRPr>
          </a:p>
        </p:txBody>
      </p:sp>
      <p:sp>
        <p:nvSpPr>
          <p:cNvPr id="29" name="1 Título"/>
          <p:cNvSpPr txBox="1">
            <a:spLocks/>
          </p:cNvSpPr>
          <p:nvPr/>
        </p:nvSpPr>
        <p:spPr>
          <a:xfrm>
            <a:off x="538926" y="3934356"/>
            <a:ext cx="8229600" cy="392418"/>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400" b="1" dirty="0" smtClean="0">
                <a:solidFill>
                  <a:schemeClr val="bg1">
                    <a:lumMod val="50000"/>
                  </a:schemeClr>
                </a:solidFill>
              </a:rPr>
              <a:t>8,5% </a:t>
            </a:r>
            <a:r>
              <a:rPr lang="es-MX" sz="1400" dirty="0" smtClean="0">
                <a:solidFill>
                  <a:schemeClr val="bg1">
                    <a:lumMod val="50000"/>
                  </a:schemeClr>
                </a:solidFill>
              </a:rPr>
              <a:t>de las mujeres </a:t>
            </a:r>
            <a:r>
              <a:rPr lang="es-MX" sz="1400" dirty="0" err="1" smtClean="0">
                <a:solidFill>
                  <a:schemeClr val="bg1">
                    <a:lumMod val="50000"/>
                  </a:schemeClr>
                </a:solidFill>
              </a:rPr>
              <a:t>prisionalizadas</a:t>
            </a:r>
            <a:r>
              <a:rPr lang="es-MX" sz="1400" dirty="0" smtClean="0">
                <a:solidFill>
                  <a:schemeClr val="bg1">
                    <a:lumMod val="50000"/>
                  </a:schemeClr>
                </a:solidFill>
              </a:rPr>
              <a:t> son madres (con sus hijos en el penal)  o están embarazadas.  </a:t>
            </a:r>
            <a:endParaRPr lang="es-AR" sz="1400" dirty="0">
              <a:solidFill>
                <a:schemeClr val="bg1">
                  <a:lumMod val="50000"/>
                </a:schemeClr>
              </a:solidFill>
            </a:endParaRPr>
          </a:p>
        </p:txBody>
      </p:sp>
      <p:pic>
        <p:nvPicPr>
          <p:cNvPr id="1026" name="Picture 2" descr="http://www.conapred.org.mx/userfiles/images/Ninasyninos.jpg"/>
          <p:cNvPicPr>
            <a:picLocks noChangeAspect="1" noChangeArrowheads="1"/>
          </p:cNvPicPr>
          <p:nvPr/>
        </p:nvPicPr>
        <p:blipFill rotWithShape="1">
          <a:blip r:embed="rId3" cstate="print">
            <a:clrChange>
              <a:clrFrom>
                <a:srgbClr val="E8DEDC"/>
              </a:clrFrom>
              <a:clrTo>
                <a:srgbClr val="E8DEDC">
                  <a:alpha val="0"/>
                </a:srgbClr>
              </a:clrTo>
            </a:clrChange>
            <a:extLst>
              <a:ext uri="{28A0092B-C50C-407E-A947-70E740481C1C}">
                <a14:useLocalDpi xmlns:a14="http://schemas.microsoft.com/office/drawing/2010/main" val="0"/>
              </a:ext>
            </a:extLst>
          </a:blip>
          <a:srcRect l="14479" t="30879" r="7723" b="7363"/>
          <a:stretch/>
        </p:blipFill>
        <p:spPr bwMode="auto">
          <a:xfrm>
            <a:off x="190145" y="3640178"/>
            <a:ext cx="357120" cy="29483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us.123rf.com/450wm/rclassenlayouts/rclassenlayouts1209/rclassenlayouts120900187/16345658-establecer-icono-simbolo-signo-silla-de-ruedas-portatil-embarazada-muleta-ciego-acceso-para-discapac.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68502" t="61538" r="6840" b="3082"/>
          <a:stretch/>
        </p:blipFill>
        <p:spPr bwMode="auto">
          <a:xfrm>
            <a:off x="246890" y="3928210"/>
            <a:ext cx="306148" cy="439266"/>
          </a:xfrm>
          <a:prstGeom prst="rect">
            <a:avLst/>
          </a:prstGeom>
          <a:noFill/>
          <a:extLst>
            <a:ext uri="{909E8E84-426E-40DD-AFC4-6F175D3DCCD1}">
              <a14:hiddenFill xmlns:a14="http://schemas.microsoft.com/office/drawing/2010/main">
                <a:solidFill>
                  <a:srgbClr val="FFFFFF"/>
                </a:solidFill>
              </a14:hiddenFill>
            </a:ext>
          </a:extLst>
        </p:spPr>
      </p:pic>
      <p:sp>
        <p:nvSpPr>
          <p:cNvPr id="30" name="1 Título"/>
          <p:cNvSpPr txBox="1">
            <a:spLocks/>
          </p:cNvSpPr>
          <p:nvPr/>
        </p:nvSpPr>
        <p:spPr>
          <a:xfrm>
            <a:off x="529497" y="3321053"/>
            <a:ext cx="8229600" cy="43166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400" dirty="0" smtClean="0">
                <a:solidFill>
                  <a:schemeClr val="bg1">
                    <a:lumMod val="50000"/>
                  </a:schemeClr>
                </a:solidFill>
              </a:rPr>
              <a:t>El </a:t>
            </a:r>
            <a:r>
              <a:rPr lang="es-MX" sz="1400" b="1" dirty="0" smtClean="0">
                <a:solidFill>
                  <a:schemeClr val="bg1">
                    <a:lumMod val="50000"/>
                  </a:schemeClr>
                </a:solidFill>
              </a:rPr>
              <a:t>4%</a:t>
            </a:r>
            <a:r>
              <a:rPr lang="es-MX" sz="1400" dirty="0" smtClean="0">
                <a:solidFill>
                  <a:schemeClr val="bg1">
                    <a:lumMod val="50000"/>
                  </a:schemeClr>
                </a:solidFill>
              </a:rPr>
              <a:t> de las mujeres presas tienen entre 18 y 21 años, conformando el colectivo de  jóvenes adultas.</a:t>
            </a:r>
            <a:endParaRPr lang="es-AR" sz="1400" dirty="0">
              <a:solidFill>
                <a:schemeClr val="bg1">
                  <a:lumMod val="50000"/>
                </a:schemeClr>
              </a:solidFill>
            </a:endParaRPr>
          </a:p>
        </p:txBody>
      </p:sp>
      <p:sp>
        <p:nvSpPr>
          <p:cNvPr id="32" name="31 CuadroTexto"/>
          <p:cNvSpPr txBox="1"/>
          <p:nvPr/>
        </p:nvSpPr>
        <p:spPr>
          <a:xfrm>
            <a:off x="1058641" y="3068960"/>
            <a:ext cx="2733441" cy="184666"/>
          </a:xfrm>
          <a:prstGeom prst="rect">
            <a:avLst/>
          </a:prstGeom>
          <a:noFill/>
        </p:spPr>
        <p:txBody>
          <a:bodyPr wrap="none" rtlCol="0">
            <a:spAutoFit/>
          </a:bodyPr>
          <a:lstStyle/>
          <a:p>
            <a:r>
              <a:rPr lang="es-MX" sz="600" dirty="0" smtClean="0"/>
              <a:t>Fuente: SNEEP. Dirección de política criminal . Ministerio Justicia y DDHH</a:t>
            </a:r>
            <a:endParaRPr lang="es-AR" sz="600" dirty="0"/>
          </a:p>
        </p:txBody>
      </p:sp>
      <p:sp>
        <p:nvSpPr>
          <p:cNvPr id="33" name="32 CuadroTexto"/>
          <p:cNvSpPr txBox="1"/>
          <p:nvPr/>
        </p:nvSpPr>
        <p:spPr>
          <a:xfrm>
            <a:off x="399964" y="5835205"/>
            <a:ext cx="1970411" cy="215444"/>
          </a:xfrm>
          <a:prstGeom prst="rect">
            <a:avLst/>
          </a:prstGeom>
          <a:noFill/>
        </p:spPr>
        <p:txBody>
          <a:bodyPr wrap="none" rtlCol="0">
            <a:spAutoFit/>
          </a:bodyPr>
          <a:lstStyle/>
          <a:p>
            <a:r>
              <a:rPr lang="es-MX" sz="800" dirty="0" smtClean="0"/>
              <a:t>Base: 783 mujeres alojadas en el SPF </a:t>
            </a:r>
            <a:endParaRPr lang="es-AR" sz="800" dirty="0"/>
          </a:p>
        </p:txBody>
      </p:sp>
      <p:sp>
        <p:nvSpPr>
          <p:cNvPr id="34" name="1 Título"/>
          <p:cNvSpPr txBox="1">
            <a:spLocks/>
          </p:cNvSpPr>
          <p:nvPr/>
        </p:nvSpPr>
        <p:spPr>
          <a:xfrm>
            <a:off x="518864" y="583536"/>
            <a:ext cx="8229600" cy="5715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400" dirty="0" smtClean="0"/>
              <a:t>Evolución 2002-2011</a:t>
            </a:r>
            <a:endParaRPr lang="es-AR" sz="1400" dirty="0"/>
          </a:p>
        </p:txBody>
      </p:sp>
      <p:graphicFrame>
        <p:nvGraphicFramePr>
          <p:cNvPr id="35" name="34 Gráfico"/>
          <p:cNvGraphicFramePr/>
          <p:nvPr>
            <p:extLst>
              <p:ext uri="{D42A27DB-BD31-4B8C-83A1-F6EECF244321}">
                <p14:modId xmlns:p14="http://schemas.microsoft.com/office/powerpoint/2010/main" val="402932893"/>
              </p:ext>
            </p:extLst>
          </p:nvPr>
        </p:nvGraphicFramePr>
        <p:xfrm>
          <a:off x="576378" y="1192606"/>
          <a:ext cx="8100078" cy="1512168"/>
        </p:xfrm>
        <a:graphic>
          <a:graphicData uri="http://schemas.openxmlformats.org/drawingml/2006/chart">
            <c:chart xmlns:c="http://schemas.openxmlformats.org/drawingml/2006/chart" xmlns:r="http://schemas.openxmlformats.org/officeDocument/2006/relationships" r:id="rId5"/>
          </a:graphicData>
        </a:graphic>
      </p:graphicFrame>
      <p:sp>
        <p:nvSpPr>
          <p:cNvPr id="8" name="7 CuadroTexto"/>
          <p:cNvSpPr txBox="1"/>
          <p:nvPr/>
        </p:nvSpPr>
        <p:spPr>
          <a:xfrm>
            <a:off x="674995" y="2054024"/>
            <a:ext cx="595035" cy="230832"/>
          </a:xfrm>
          <a:prstGeom prst="rect">
            <a:avLst/>
          </a:prstGeom>
          <a:noFill/>
        </p:spPr>
        <p:txBody>
          <a:bodyPr wrap="none" rtlCol="0">
            <a:spAutoFit/>
          </a:bodyPr>
          <a:lstStyle/>
          <a:p>
            <a:pPr algn="r"/>
            <a:r>
              <a:rPr lang="es-MX" sz="900" dirty="0" smtClean="0">
                <a:solidFill>
                  <a:srgbClr val="7030A0"/>
                </a:solidFill>
              </a:rPr>
              <a:t>Mujeres</a:t>
            </a:r>
            <a:endParaRPr lang="es-AR" sz="900" dirty="0">
              <a:solidFill>
                <a:srgbClr val="7030A0"/>
              </a:solidFill>
            </a:endParaRPr>
          </a:p>
        </p:txBody>
      </p:sp>
      <p:sp>
        <p:nvSpPr>
          <p:cNvPr id="37" name="36 CuadroTexto"/>
          <p:cNvSpPr txBox="1"/>
          <p:nvPr/>
        </p:nvSpPr>
        <p:spPr>
          <a:xfrm>
            <a:off x="566099" y="1578058"/>
            <a:ext cx="652743" cy="230832"/>
          </a:xfrm>
          <a:prstGeom prst="rect">
            <a:avLst/>
          </a:prstGeom>
          <a:noFill/>
        </p:spPr>
        <p:txBody>
          <a:bodyPr wrap="none" rtlCol="0">
            <a:spAutoFit/>
          </a:bodyPr>
          <a:lstStyle/>
          <a:p>
            <a:pPr algn="r"/>
            <a:r>
              <a:rPr lang="es-MX" sz="900" dirty="0" smtClean="0">
                <a:solidFill>
                  <a:schemeClr val="accent2">
                    <a:lumMod val="75000"/>
                  </a:schemeClr>
                </a:solidFill>
              </a:rPr>
              <a:t>Hombres</a:t>
            </a:r>
            <a:endParaRPr lang="es-AR" sz="900" dirty="0">
              <a:solidFill>
                <a:schemeClr val="accent2">
                  <a:lumMod val="75000"/>
                </a:schemeClr>
              </a:solidFill>
            </a:endParaRPr>
          </a:p>
        </p:txBody>
      </p:sp>
      <p:sp>
        <p:nvSpPr>
          <p:cNvPr id="38" name="37 CuadroTexto"/>
          <p:cNvSpPr txBox="1"/>
          <p:nvPr/>
        </p:nvSpPr>
        <p:spPr>
          <a:xfrm>
            <a:off x="527093" y="1155674"/>
            <a:ext cx="721671" cy="246221"/>
          </a:xfrm>
          <a:prstGeom prst="rect">
            <a:avLst/>
          </a:prstGeom>
          <a:noFill/>
        </p:spPr>
        <p:txBody>
          <a:bodyPr wrap="none" rtlCol="0">
            <a:spAutoFit/>
          </a:bodyPr>
          <a:lstStyle/>
          <a:p>
            <a:pPr algn="r"/>
            <a:r>
              <a:rPr lang="es-MX" sz="1000" dirty="0" err="1" smtClean="0">
                <a:solidFill>
                  <a:schemeClr val="accent2">
                    <a:lumMod val="50000"/>
                  </a:schemeClr>
                </a:solidFill>
              </a:rPr>
              <a:t>Pob</a:t>
            </a:r>
            <a:r>
              <a:rPr lang="es-MX" sz="1000" dirty="0" smtClean="0">
                <a:solidFill>
                  <a:schemeClr val="accent2">
                    <a:lumMod val="50000"/>
                  </a:schemeClr>
                </a:solidFill>
              </a:rPr>
              <a:t>. total</a:t>
            </a:r>
            <a:endParaRPr lang="es-AR" sz="1000" dirty="0">
              <a:solidFill>
                <a:schemeClr val="accent2">
                  <a:lumMod val="50000"/>
                </a:schemeClr>
              </a:solidFill>
            </a:endParaRPr>
          </a:p>
        </p:txBody>
      </p:sp>
      <p:sp>
        <p:nvSpPr>
          <p:cNvPr id="40" name="1 Título"/>
          <p:cNvSpPr txBox="1">
            <a:spLocks/>
          </p:cNvSpPr>
          <p:nvPr/>
        </p:nvSpPr>
        <p:spPr>
          <a:xfrm>
            <a:off x="522200" y="4207356"/>
            <a:ext cx="7421081" cy="43166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1400" dirty="0" smtClean="0">
                <a:solidFill>
                  <a:schemeClr val="bg1">
                    <a:lumMod val="50000"/>
                  </a:schemeClr>
                </a:solidFill>
              </a:rPr>
              <a:t>El SPF no reporta información respecto de población </a:t>
            </a:r>
            <a:r>
              <a:rPr lang="es-MX" sz="1400" dirty="0" err="1" smtClean="0">
                <a:solidFill>
                  <a:schemeClr val="bg1">
                    <a:lumMod val="50000"/>
                  </a:schemeClr>
                </a:solidFill>
              </a:rPr>
              <a:t>trans</a:t>
            </a:r>
            <a:r>
              <a:rPr lang="es-MX" sz="1400" dirty="0" smtClean="0">
                <a:solidFill>
                  <a:schemeClr val="bg1">
                    <a:lumMod val="50000"/>
                  </a:schemeClr>
                </a:solidFill>
              </a:rPr>
              <a:t>.</a:t>
            </a:r>
            <a:endParaRPr lang="es-AR" sz="1400" dirty="0">
              <a:solidFill>
                <a:schemeClr val="bg1">
                  <a:lumMod val="50000"/>
                </a:schemeClr>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2604230002"/>
              </p:ext>
            </p:extLst>
          </p:nvPr>
        </p:nvGraphicFramePr>
        <p:xfrm>
          <a:off x="177379" y="2682383"/>
          <a:ext cx="8355060" cy="329565"/>
        </p:xfrm>
        <a:graphic>
          <a:graphicData uri="http://schemas.openxmlformats.org/drawingml/2006/table">
            <a:tbl>
              <a:tblPr firstRow="1" bandRow="1">
                <a:tableStyleId>{5C22544A-7EE6-4342-B048-85BDC9FD1C3A}</a:tableStyleId>
              </a:tblPr>
              <a:tblGrid>
                <a:gridCol w="795768"/>
                <a:gridCol w="723333"/>
                <a:gridCol w="759551"/>
                <a:gridCol w="759551"/>
                <a:gridCol w="759551"/>
                <a:gridCol w="759551"/>
                <a:gridCol w="759551"/>
                <a:gridCol w="759551"/>
                <a:gridCol w="759551"/>
                <a:gridCol w="759551"/>
                <a:gridCol w="759551"/>
              </a:tblGrid>
              <a:tr h="288032">
                <a:tc>
                  <a:txBody>
                    <a:bodyPr/>
                    <a:lstStyle/>
                    <a:p>
                      <a:pPr algn="ctr" fontAlgn="b"/>
                      <a:r>
                        <a:rPr lang="es-MX" sz="700" b="0" i="0" u="none" strike="noStrike" dirty="0" smtClean="0">
                          <a:solidFill>
                            <a:srgbClr val="4C216D"/>
                          </a:solidFill>
                          <a:effectLst/>
                          <a:latin typeface="Calibri"/>
                        </a:rPr>
                        <a:t>% de mujeres</a:t>
                      </a:r>
                      <a:r>
                        <a:rPr lang="es-MX" sz="700" b="0" i="0" u="none" strike="noStrike" baseline="0" dirty="0" smtClean="0">
                          <a:solidFill>
                            <a:srgbClr val="4C216D"/>
                          </a:solidFill>
                          <a:effectLst/>
                          <a:latin typeface="Calibri"/>
                        </a:rPr>
                        <a:t> </a:t>
                      </a:r>
                      <a:r>
                        <a:rPr lang="es-MX" sz="700" b="0" i="0" u="none" strike="noStrike" dirty="0" smtClean="0">
                          <a:solidFill>
                            <a:srgbClr val="4C216D"/>
                          </a:solidFill>
                          <a:effectLst/>
                          <a:latin typeface="Calibri"/>
                        </a:rPr>
                        <a:t>sobre total de población penitenciaria</a:t>
                      </a:r>
                      <a:endParaRPr lang="es-AR" sz="700" b="0" i="0" u="none" strike="noStrike" dirty="0">
                        <a:solidFill>
                          <a:srgbClr val="4C216D"/>
                        </a:solidFill>
                        <a:effectLst/>
                        <a:latin typeface="Calibri"/>
                      </a:endParaRP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900" b="0" i="0" u="none" strike="noStrike" dirty="0" smtClean="0">
                          <a:solidFill>
                            <a:srgbClr val="4C216D"/>
                          </a:solidFill>
                          <a:effectLst/>
                          <a:latin typeface="Calibri"/>
                        </a:rPr>
                        <a:t>8,8%</a:t>
                      </a:r>
                      <a:endParaRPr lang="es-AR" sz="900" b="0"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900" b="0" i="0" u="none" strike="noStrike" dirty="0" smtClean="0">
                          <a:solidFill>
                            <a:srgbClr val="4C216D"/>
                          </a:solidFill>
                          <a:effectLst/>
                          <a:latin typeface="Calibri"/>
                        </a:rPr>
                        <a:t>10%</a:t>
                      </a:r>
                      <a:endParaRPr lang="es-AR" sz="900" b="0"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900" b="0" i="0" u="none" strike="noStrike" dirty="0" smtClean="0">
                          <a:solidFill>
                            <a:srgbClr val="4C216D"/>
                          </a:solidFill>
                          <a:effectLst/>
                          <a:latin typeface="Calibri"/>
                        </a:rPr>
                        <a:t>10,3%</a:t>
                      </a:r>
                      <a:endParaRPr lang="es-AR" sz="900" b="0"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900" b="0" i="0" u="none" strike="noStrike" dirty="0" smtClean="0">
                          <a:solidFill>
                            <a:srgbClr val="4C216D"/>
                          </a:solidFill>
                          <a:effectLst/>
                          <a:latin typeface="Calibri"/>
                        </a:rPr>
                        <a:t>11,4%</a:t>
                      </a:r>
                      <a:endParaRPr lang="es-AR" sz="900" b="0"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900" b="0" i="0" u="none" strike="noStrike" dirty="0" smtClean="0">
                          <a:solidFill>
                            <a:srgbClr val="4C216D"/>
                          </a:solidFill>
                          <a:effectLst/>
                          <a:latin typeface="Calibri"/>
                        </a:rPr>
                        <a:t>11,8%</a:t>
                      </a:r>
                      <a:endParaRPr lang="es-AR" sz="900" b="0"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900" b="0" i="0" u="none" strike="noStrike" dirty="0" smtClean="0">
                          <a:solidFill>
                            <a:srgbClr val="4C216D"/>
                          </a:solidFill>
                          <a:effectLst/>
                          <a:latin typeface="Calibri"/>
                        </a:rPr>
                        <a:t>11,5%</a:t>
                      </a:r>
                      <a:endParaRPr lang="es-AR" sz="900" b="0"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900" b="0" i="0" u="none" strike="noStrike" dirty="0" smtClean="0">
                          <a:solidFill>
                            <a:srgbClr val="4C216D"/>
                          </a:solidFill>
                          <a:effectLst/>
                          <a:latin typeface="Calibri"/>
                        </a:rPr>
                        <a:t>10,27%</a:t>
                      </a:r>
                      <a:endParaRPr lang="es-AR" sz="900" b="0"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900" b="0" i="0" u="none" strike="noStrike" dirty="0" smtClean="0">
                          <a:solidFill>
                            <a:srgbClr val="4C216D"/>
                          </a:solidFill>
                          <a:effectLst/>
                          <a:latin typeface="Calibri"/>
                        </a:rPr>
                        <a:t>9%</a:t>
                      </a:r>
                      <a:endParaRPr lang="es-AR" sz="900" b="0"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900" b="0" i="0" u="none" strike="noStrike" dirty="0" smtClean="0">
                          <a:solidFill>
                            <a:srgbClr val="4C216D"/>
                          </a:solidFill>
                          <a:effectLst/>
                          <a:latin typeface="Calibri"/>
                        </a:rPr>
                        <a:t>8,5%</a:t>
                      </a:r>
                      <a:endParaRPr lang="es-AR" sz="900" b="0"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rgbClr val="4A206A"/>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s-AR" sz="900" b="0" i="0" u="none" strike="noStrike" dirty="0" smtClean="0">
                          <a:solidFill>
                            <a:srgbClr val="4C216D"/>
                          </a:solidFill>
                          <a:effectLst/>
                          <a:latin typeface="Calibri"/>
                        </a:rPr>
                        <a:t>8,5%</a:t>
                      </a:r>
                      <a:endParaRPr lang="es-AR" sz="900" b="0" i="0" u="none" strike="noStrike" dirty="0">
                        <a:solidFill>
                          <a:srgbClr val="4C216D"/>
                        </a:solidFill>
                        <a:effectLst/>
                        <a:latin typeface="Calibri"/>
                      </a:endParaRPr>
                    </a:p>
                  </a:txBody>
                  <a:tcPr marL="9525" marR="9525" marT="9525" marB="0" anchor="ctr">
                    <a:lnL w="12700" cap="flat" cmpd="sng" algn="ctr">
                      <a:solidFill>
                        <a:srgbClr val="4A206A"/>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2" name="21 CuadroTexto"/>
          <p:cNvSpPr txBox="1"/>
          <p:nvPr/>
        </p:nvSpPr>
        <p:spPr>
          <a:xfrm>
            <a:off x="107504" y="6002163"/>
            <a:ext cx="8981520" cy="923330"/>
          </a:xfrm>
          <a:prstGeom prst="rect">
            <a:avLst/>
          </a:prstGeom>
          <a:noFill/>
        </p:spPr>
        <p:txBody>
          <a:bodyPr wrap="square" rtlCol="0">
            <a:spAutoFit/>
          </a:bodyPr>
          <a:lstStyle/>
          <a:p>
            <a:r>
              <a:rPr lang="es-MX" dirty="0" smtClean="0">
                <a:solidFill>
                  <a:schemeClr val="bg1"/>
                </a:solidFill>
              </a:rPr>
              <a:t>Luego de una leve baja ocurrida en 2007, la cantidad de mujeres encarceladas se mantiene estable. Esto puede no implicar menor encarcelamiento sino su derivación a otras jurisdicciones (</a:t>
            </a:r>
            <a:r>
              <a:rPr lang="es-MX" dirty="0" err="1" smtClean="0">
                <a:solidFill>
                  <a:schemeClr val="bg1"/>
                </a:solidFill>
              </a:rPr>
              <a:t>desfederalización</a:t>
            </a:r>
            <a:r>
              <a:rPr lang="es-MX" dirty="0" smtClean="0">
                <a:solidFill>
                  <a:schemeClr val="bg1"/>
                </a:solidFill>
              </a:rPr>
              <a:t> de ley de estupefacientes) </a:t>
            </a:r>
          </a:p>
        </p:txBody>
      </p:sp>
    </p:spTree>
    <p:extLst>
      <p:ext uri="{BB962C8B-B14F-4D97-AF65-F5344CB8AC3E}">
        <p14:creationId xmlns:p14="http://schemas.microsoft.com/office/powerpoint/2010/main" val="35001198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35 Gráfico"/>
          <p:cNvGraphicFramePr/>
          <p:nvPr>
            <p:extLst>
              <p:ext uri="{D42A27DB-BD31-4B8C-83A1-F6EECF244321}">
                <p14:modId xmlns:p14="http://schemas.microsoft.com/office/powerpoint/2010/main" val="3306338066"/>
              </p:ext>
            </p:extLst>
          </p:nvPr>
        </p:nvGraphicFramePr>
        <p:xfrm>
          <a:off x="323528" y="1515144"/>
          <a:ext cx="3552056" cy="3112120"/>
        </p:xfrm>
        <a:graphic>
          <a:graphicData uri="http://schemas.openxmlformats.org/drawingml/2006/chart">
            <c:chart xmlns:c="http://schemas.openxmlformats.org/drawingml/2006/chart" xmlns:r="http://schemas.openxmlformats.org/officeDocument/2006/relationships" r:id="rId2"/>
          </a:graphicData>
        </a:graphic>
      </p:graphicFrame>
      <p:sp>
        <p:nvSpPr>
          <p:cNvPr id="11" name="10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3" name="1 Título"/>
          <p:cNvSpPr txBox="1">
            <a:spLocks/>
          </p:cNvSpPr>
          <p:nvPr/>
        </p:nvSpPr>
        <p:spPr>
          <a:xfrm>
            <a:off x="323528" y="836712"/>
            <a:ext cx="8229600" cy="831379"/>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2000" dirty="0" smtClean="0">
                <a:solidFill>
                  <a:schemeClr val="bg1">
                    <a:lumMod val="50000"/>
                  </a:schemeClr>
                </a:solidFill>
              </a:rPr>
              <a:t>La población de jóvenes adultos es en octubre de 2013 de 442 personas. </a:t>
            </a:r>
          </a:p>
          <a:p>
            <a:r>
              <a:rPr lang="es-MX" sz="2000" dirty="0" smtClean="0">
                <a:solidFill>
                  <a:schemeClr val="bg1">
                    <a:lumMod val="50000"/>
                  </a:schemeClr>
                </a:solidFill>
              </a:rPr>
              <a:t>Representan el 4% de la población penitenciaria. </a:t>
            </a:r>
          </a:p>
        </p:txBody>
      </p:sp>
      <p:graphicFrame>
        <p:nvGraphicFramePr>
          <p:cNvPr id="5" name="4 Gráfico"/>
          <p:cNvGraphicFramePr/>
          <p:nvPr>
            <p:extLst>
              <p:ext uri="{D42A27DB-BD31-4B8C-83A1-F6EECF244321}">
                <p14:modId xmlns:p14="http://schemas.microsoft.com/office/powerpoint/2010/main" val="2307275519"/>
              </p:ext>
            </p:extLst>
          </p:nvPr>
        </p:nvGraphicFramePr>
        <p:xfrm>
          <a:off x="5148064" y="1484784"/>
          <a:ext cx="3552056" cy="3112120"/>
        </p:xfrm>
        <a:graphic>
          <a:graphicData uri="http://schemas.openxmlformats.org/drawingml/2006/chart">
            <c:chart xmlns:c="http://schemas.openxmlformats.org/drawingml/2006/chart" xmlns:r="http://schemas.openxmlformats.org/officeDocument/2006/relationships" r:id="rId3"/>
          </a:graphicData>
        </a:graphic>
      </p:graphicFrame>
      <p:sp>
        <p:nvSpPr>
          <p:cNvPr id="25" name="24 CuadroTexto"/>
          <p:cNvSpPr txBox="1"/>
          <p:nvPr/>
        </p:nvSpPr>
        <p:spPr>
          <a:xfrm>
            <a:off x="918650" y="1844824"/>
            <a:ext cx="1824538" cy="261610"/>
          </a:xfrm>
          <a:prstGeom prst="rect">
            <a:avLst/>
          </a:prstGeom>
          <a:noFill/>
        </p:spPr>
        <p:txBody>
          <a:bodyPr wrap="none" rtlCol="0">
            <a:spAutoFit/>
          </a:bodyPr>
          <a:lstStyle/>
          <a:p>
            <a:pPr algn="ctr"/>
            <a:r>
              <a:rPr lang="es-MX" sz="1100" dirty="0"/>
              <a:t>Distribución según género</a:t>
            </a:r>
            <a:endParaRPr lang="es-AR" sz="1100" dirty="0"/>
          </a:p>
        </p:txBody>
      </p:sp>
      <p:sp>
        <p:nvSpPr>
          <p:cNvPr id="31" name="30 CuadroTexto"/>
          <p:cNvSpPr txBox="1"/>
          <p:nvPr/>
        </p:nvSpPr>
        <p:spPr>
          <a:xfrm>
            <a:off x="6104885" y="3929706"/>
            <a:ext cx="1236236" cy="200055"/>
          </a:xfrm>
          <a:prstGeom prst="rect">
            <a:avLst/>
          </a:prstGeom>
          <a:noFill/>
        </p:spPr>
        <p:txBody>
          <a:bodyPr wrap="none" rtlCol="0">
            <a:spAutoFit/>
          </a:bodyPr>
          <a:lstStyle/>
          <a:p>
            <a:r>
              <a:rPr lang="es-MX" sz="700" dirty="0" smtClean="0"/>
              <a:t>Base: 442 jóvenes adultos</a:t>
            </a:r>
            <a:endParaRPr lang="es-AR" sz="700" dirty="0"/>
          </a:p>
        </p:txBody>
      </p:sp>
      <p:sp>
        <p:nvSpPr>
          <p:cNvPr id="39" name="38 CuadroTexto"/>
          <p:cNvSpPr txBox="1"/>
          <p:nvPr/>
        </p:nvSpPr>
        <p:spPr>
          <a:xfrm>
            <a:off x="1259632" y="3938785"/>
            <a:ext cx="1236236" cy="200055"/>
          </a:xfrm>
          <a:prstGeom prst="rect">
            <a:avLst/>
          </a:prstGeom>
          <a:noFill/>
        </p:spPr>
        <p:txBody>
          <a:bodyPr wrap="none" rtlCol="0">
            <a:spAutoFit/>
          </a:bodyPr>
          <a:lstStyle/>
          <a:p>
            <a:r>
              <a:rPr lang="es-MX" sz="700" dirty="0" smtClean="0"/>
              <a:t>Base: 442 jóvenes adultos</a:t>
            </a:r>
            <a:endParaRPr lang="es-AR" sz="700" dirty="0"/>
          </a:p>
        </p:txBody>
      </p:sp>
      <p:sp>
        <p:nvSpPr>
          <p:cNvPr id="41" name="40 CuadroTexto"/>
          <p:cNvSpPr txBox="1"/>
          <p:nvPr/>
        </p:nvSpPr>
        <p:spPr>
          <a:xfrm>
            <a:off x="5512576" y="1844824"/>
            <a:ext cx="2420856" cy="261610"/>
          </a:xfrm>
          <a:prstGeom prst="rect">
            <a:avLst/>
          </a:prstGeom>
          <a:noFill/>
        </p:spPr>
        <p:txBody>
          <a:bodyPr wrap="none" rtlCol="0">
            <a:spAutoFit/>
          </a:bodyPr>
          <a:lstStyle/>
          <a:p>
            <a:pPr algn="ctr"/>
            <a:r>
              <a:rPr lang="es-MX" sz="1100" dirty="0"/>
              <a:t>Unidades en las que están alojados</a:t>
            </a:r>
            <a:endParaRPr lang="es-AR" sz="1100" dirty="0"/>
          </a:p>
        </p:txBody>
      </p:sp>
      <p:sp>
        <p:nvSpPr>
          <p:cNvPr id="12" name="1 Título"/>
          <p:cNvSpPr>
            <a:spLocks noGrp="1"/>
          </p:cNvSpPr>
          <p:nvPr>
            <p:ph type="title"/>
          </p:nvPr>
        </p:nvSpPr>
        <p:spPr>
          <a:xfrm>
            <a:off x="467544" y="1741"/>
            <a:ext cx="8229600" cy="1143000"/>
          </a:xfrm>
        </p:spPr>
        <p:txBody>
          <a:bodyPr>
            <a:normAutofit/>
          </a:bodyPr>
          <a:lstStyle/>
          <a:p>
            <a:r>
              <a:rPr lang="es-MX" sz="2800" dirty="0" smtClean="0"/>
              <a:t>Foco en jóvenes adultos</a:t>
            </a:r>
            <a:endParaRPr lang="es-AR" sz="2800" dirty="0"/>
          </a:p>
        </p:txBody>
      </p:sp>
      <p:sp>
        <p:nvSpPr>
          <p:cNvPr id="14" name="13 CuadroTexto"/>
          <p:cNvSpPr txBox="1"/>
          <p:nvPr/>
        </p:nvSpPr>
        <p:spPr>
          <a:xfrm>
            <a:off x="3099465" y="3963312"/>
            <a:ext cx="2515433" cy="261610"/>
          </a:xfrm>
          <a:prstGeom prst="rect">
            <a:avLst/>
          </a:prstGeom>
          <a:noFill/>
        </p:spPr>
        <p:txBody>
          <a:bodyPr wrap="none" rtlCol="0">
            <a:spAutoFit/>
          </a:bodyPr>
          <a:lstStyle/>
          <a:p>
            <a:pPr algn="ctr"/>
            <a:r>
              <a:rPr lang="es-MX" sz="1100" dirty="0"/>
              <a:t>Distribución según situación procesal</a:t>
            </a:r>
            <a:endParaRPr lang="es-AR" sz="1100" dirty="0"/>
          </a:p>
        </p:txBody>
      </p:sp>
      <p:graphicFrame>
        <p:nvGraphicFramePr>
          <p:cNvPr id="15" name="11 Marcador de contenido"/>
          <p:cNvGraphicFramePr>
            <a:graphicFrameLocks noGrp="1"/>
          </p:cNvGraphicFramePr>
          <p:nvPr>
            <p:ph idx="1"/>
            <p:extLst>
              <p:ext uri="{D42A27DB-BD31-4B8C-83A1-F6EECF244321}">
                <p14:modId xmlns:p14="http://schemas.microsoft.com/office/powerpoint/2010/main" val="3964714756"/>
              </p:ext>
            </p:extLst>
          </p:nvPr>
        </p:nvGraphicFramePr>
        <p:xfrm>
          <a:off x="2987824" y="4221089"/>
          <a:ext cx="2738714" cy="1872207"/>
        </p:xfrm>
        <a:graphic>
          <a:graphicData uri="http://schemas.openxmlformats.org/drawingml/2006/chart">
            <c:chart xmlns:c="http://schemas.openxmlformats.org/drawingml/2006/chart" xmlns:r="http://schemas.openxmlformats.org/officeDocument/2006/relationships" r:id="rId4"/>
          </a:graphicData>
        </a:graphic>
      </p:graphicFrame>
      <p:sp>
        <p:nvSpPr>
          <p:cNvPr id="4" name="3 Llamada rectangular redondeada"/>
          <p:cNvSpPr/>
          <p:nvPr/>
        </p:nvSpPr>
        <p:spPr>
          <a:xfrm>
            <a:off x="6187223" y="4663769"/>
            <a:ext cx="2354169" cy="851004"/>
          </a:xfrm>
          <a:prstGeom prst="wedgeRoundRectCallout">
            <a:avLst>
              <a:gd name="adj1" fmla="val -85861"/>
              <a:gd name="adj2" fmla="val -6186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t>Es significativamente superior la proporción de jóvenes procesados respecto de la población carcelaria</a:t>
            </a:r>
            <a:endParaRPr lang="es-AR" sz="1200" dirty="0"/>
          </a:p>
        </p:txBody>
      </p:sp>
      <p:sp>
        <p:nvSpPr>
          <p:cNvPr id="6" name="5 Rectángulo"/>
          <p:cNvSpPr/>
          <p:nvPr/>
        </p:nvSpPr>
        <p:spPr>
          <a:xfrm>
            <a:off x="148245" y="6071635"/>
            <a:ext cx="8840564" cy="830997"/>
          </a:xfrm>
          <a:prstGeom prst="rect">
            <a:avLst/>
          </a:prstGeom>
        </p:spPr>
        <p:txBody>
          <a:bodyPr wrap="square">
            <a:spAutoFit/>
          </a:bodyPr>
          <a:lstStyle/>
          <a:p>
            <a:r>
              <a:rPr lang="es-AR" sz="1200" dirty="0" smtClean="0">
                <a:solidFill>
                  <a:schemeClr val="bg1"/>
                </a:solidFill>
              </a:rPr>
              <a:t>Los jóvenes </a:t>
            </a:r>
            <a:r>
              <a:rPr lang="es-AR" sz="1200" dirty="0">
                <a:solidFill>
                  <a:schemeClr val="bg1"/>
                </a:solidFill>
              </a:rPr>
              <a:t>de entre 18 y 21 años de edad </a:t>
            </a:r>
            <a:r>
              <a:rPr lang="es-AR" sz="1200" dirty="0" smtClean="0">
                <a:solidFill>
                  <a:schemeClr val="bg1"/>
                </a:solidFill>
              </a:rPr>
              <a:t>conforman una categoría específica y debería reservarse para </a:t>
            </a:r>
            <a:r>
              <a:rPr lang="es-AR" sz="1200" dirty="0">
                <a:solidFill>
                  <a:schemeClr val="bg1"/>
                </a:solidFill>
              </a:rPr>
              <a:t>ellos una atención especial relativa a su </a:t>
            </a:r>
            <a:r>
              <a:rPr lang="es-AR" sz="1200" dirty="0" smtClean="0">
                <a:solidFill>
                  <a:schemeClr val="bg1"/>
                </a:solidFill>
              </a:rPr>
              <a:t>condición etaria y subjetiva. Según </a:t>
            </a:r>
            <a:r>
              <a:rPr lang="es-AR" sz="1200" dirty="0">
                <a:solidFill>
                  <a:schemeClr val="bg1"/>
                </a:solidFill>
              </a:rPr>
              <a:t>lo estipulado por  la ley de ejecución penal </a:t>
            </a:r>
            <a:r>
              <a:rPr lang="es-AR" sz="1200" dirty="0" smtClean="0">
                <a:solidFill>
                  <a:schemeClr val="bg1"/>
                </a:solidFill>
              </a:rPr>
              <a:t>24.660 se debería garantizar el alojamiento en unidades especiales independientes de la población adulta además de enseñanza, capacitación profesional y contacto familiar.</a:t>
            </a:r>
            <a:endParaRPr lang="es-AR" sz="1200" dirty="0">
              <a:solidFill>
                <a:schemeClr val="bg1"/>
              </a:solidFill>
            </a:endParaRPr>
          </a:p>
        </p:txBody>
      </p:sp>
      <p:sp>
        <p:nvSpPr>
          <p:cNvPr id="18" name="17 Llamada rectangular redondeada"/>
          <p:cNvSpPr/>
          <p:nvPr/>
        </p:nvSpPr>
        <p:spPr>
          <a:xfrm>
            <a:off x="2972866" y="2782768"/>
            <a:ext cx="1829905" cy="703309"/>
          </a:xfrm>
          <a:prstGeom prst="wedgeRoundRectCallout">
            <a:avLst>
              <a:gd name="adj1" fmla="val -65515"/>
              <a:gd name="adj2" fmla="val -5785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050" dirty="0" smtClean="0"/>
              <a:t>Esta proporción es levemente inferior a la de la población penal general (8%)</a:t>
            </a:r>
            <a:endParaRPr lang="es-AR" sz="1050" dirty="0"/>
          </a:p>
        </p:txBody>
      </p:sp>
    </p:spTree>
    <p:extLst>
      <p:ext uri="{BB962C8B-B14F-4D97-AF65-F5344CB8AC3E}">
        <p14:creationId xmlns:p14="http://schemas.microsoft.com/office/powerpoint/2010/main" val="23835477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340768"/>
            <a:ext cx="8229600" cy="4876800"/>
          </a:xfrm>
        </p:spPr>
        <p:txBody>
          <a:bodyPr>
            <a:normAutofit fontScale="92500" lnSpcReduction="20000"/>
          </a:bodyPr>
          <a:lstStyle/>
          <a:p>
            <a:r>
              <a:rPr lang="es-MX" dirty="0" smtClean="0"/>
              <a:t>Hasta aquí el primer reporte descriptivo en base a la información disponible brindada por el Servicio Penitenciario Federal. </a:t>
            </a:r>
          </a:p>
          <a:p>
            <a:endParaRPr lang="es-MX" dirty="0" smtClean="0"/>
          </a:p>
          <a:p>
            <a:r>
              <a:rPr lang="es-MX" dirty="0" smtClean="0"/>
              <a:t>Al recibir información ya procesada, no es posible realizar otros cruces de interés. Esto se verá subsanado en futuras entregas en las que se podrá incorporar información proveniente de otras fuentes (JUDI, PPN, </a:t>
            </a:r>
            <a:r>
              <a:rPr lang="es-MX" dirty="0" err="1" smtClean="0"/>
              <a:t>etc</a:t>
            </a:r>
            <a:r>
              <a:rPr lang="es-MX" dirty="0" smtClean="0"/>
              <a:t>).</a:t>
            </a:r>
          </a:p>
          <a:p>
            <a:endParaRPr lang="es-MX" dirty="0"/>
          </a:p>
          <a:p>
            <a:r>
              <a:rPr lang="es-MX" dirty="0" smtClean="0"/>
              <a:t>De todas formas se espera que reportes como el presente, distribuidos en forma mensual sean de utilidad en la tarea cotidiana de la Procuraduría y funcionen como disparadores que alimenten el análisis critico. </a:t>
            </a:r>
          </a:p>
          <a:p>
            <a:pPr marL="0" indent="0">
              <a:buNone/>
            </a:pPr>
            <a:endParaRPr lang="es-MX" dirty="0" smtClean="0"/>
          </a:p>
          <a:p>
            <a:pPr marL="0" indent="0">
              <a:buNone/>
            </a:pPr>
            <a:r>
              <a:rPr lang="es-MX" dirty="0" smtClean="0"/>
              <a:t>                                                                 Muchas gracias</a:t>
            </a:r>
            <a:endParaRPr lang="es-AR" dirty="0"/>
          </a:p>
        </p:txBody>
      </p:sp>
    </p:spTree>
    <p:extLst>
      <p:ext uri="{BB962C8B-B14F-4D97-AF65-F5344CB8AC3E}">
        <p14:creationId xmlns:p14="http://schemas.microsoft.com/office/powerpoint/2010/main" val="2530752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5760"/>
            <a:ext cx="8229600" cy="1143000"/>
          </a:xfrm>
        </p:spPr>
        <p:txBody>
          <a:bodyPr>
            <a:normAutofit/>
          </a:bodyPr>
          <a:lstStyle/>
          <a:p>
            <a:r>
              <a:rPr lang="es-MX" sz="3600" dirty="0" smtClean="0"/>
              <a:t>Introducción</a:t>
            </a:r>
            <a:endParaRPr lang="es-AR" sz="3600" dirty="0"/>
          </a:p>
        </p:txBody>
      </p:sp>
      <p:sp>
        <p:nvSpPr>
          <p:cNvPr id="3" name="2 Marcador de contenido"/>
          <p:cNvSpPr>
            <a:spLocks noGrp="1"/>
          </p:cNvSpPr>
          <p:nvPr>
            <p:ph idx="1"/>
          </p:nvPr>
        </p:nvSpPr>
        <p:spPr>
          <a:xfrm>
            <a:off x="755576" y="1600200"/>
            <a:ext cx="7931224" cy="4525963"/>
          </a:xfrm>
        </p:spPr>
        <p:txBody>
          <a:bodyPr>
            <a:normAutofit fontScale="92500"/>
          </a:bodyPr>
          <a:lstStyle/>
          <a:p>
            <a:pPr marL="0" indent="0" algn="just">
              <a:buNone/>
            </a:pPr>
            <a:r>
              <a:rPr lang="es-MX" sz="2400" dirty="0" smtClean="0"/>
              <a:t>La información contenida en el presente reporte es producto de la sistematización de los partes semanales enviados por el Servicio Penitenciario Federal (SPF) a PROCUVIN. </a:t>
            </a:r>
          </a:p>
          <a:p>
            <a:pPr marL="0" indent="0" algn="just">
              <a:buNone/>
            </a:pPr>
            <a:endParaRPr lang="es-MX" sz="2400" dirty="0" smtClean="0"/>
          </a:p>
          <a:p>
            <a:pPr marL="0" indent="0" algn="just">
              <a:buNone/>
            </a:pPr>
            <a:r>
              <a:rPr lang="es-MX" sz="2400" dirty="0" smtClean="0"/>
              <a:t>La Procuraduría posee la facultad de requerir información a las distintas agencias penales a fin de conocer y caracterizar el universo sobre el que interviene.</a:t>
            </a:r>
          </a:p>
          <a:p>
            <a:pPr marL="0" indent="0" algn="just">
              <a:buNone/>
            </a:pPr>
            <a:endParaRPr lang="es-MX" sz="2400" dirty="0" smtClean="0"/>
          </a:p>
          <a:p>
            <a:pPr marL="0" indent="0" algn="just">
              <a:buNone/>
            </a:pPr>
            <a:r>
              <a:rPr lang="es-MX" sz="2400" dirty="0" smtClean="0"/>
              <a:t>El área de Registro y Bases de Datos recibe esta información como insumo estadístico descriptivo, pero también como herramienta de análisis del sistema carcelario. </a:t>
            </a:r>
            <a:endParaRPr lang="es-AR" sz="2400" dirty="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83" y="1939166"/>
            <a:ext cx="406293" cy="449823"/>
          </a:xfrm>
          <a:prstGeom prst="rect">
            <a:avLst/>
          </a:prstGeom>
        </p:spPr>
      </p:pic>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83" y="3410280"/>
            <a:ext cx="406293" cy="449823"/>
          </a:xfrm>
          <a:prstGeom prst="rect">
            <a:avLst/>
          </a:prstGeom>
        </p:spPr>
      </p:pic>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83" y="4875905"/>
            <a:ext cx="406293" cy="449823"/>
          </a:xfrm>
          <a:prstGeom prst="rect">
            <a:avLst/>
          </a:prstGeom>
        </p:spPr>
      </p:pic>
    </p:spTree>
    <p:extLst>
      <p:ext uri="{BB962C8B-B14F-4D97-AF65-F5344CB8AC3E}">
        <p14:creationId xmlns:p14="http://schemas.microsoft.com/office/powerpoint/2010/main" val="4138448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1600200"/>
            <a:ext cx="8003231" cy="4876800"/>
          </a:xfrm>
        </p:spPr>
        <p:txBody>
          <a:bodyPr>
            <a:normAutofit fontScale="92500" lnSpcReduction="10000"/>
          </a:bodyPr>
          <a:lstStyle/>
          <a:p>
            <a:pPr marL="0" indent="0" algn="just">
              <a:buNone/>
            </a:pPr>
            <a:r>
              <a:rPr lang="es-MX" dirty="0" smtClean="0"/>
              <a:t>Se espera que estos reportes colaboren en la difusión de la información recibida de primera mano por el SPF y sirvan de herramienta </a:t>
            </a:r>
            <a:r>
              <a:rPr lang="es-MX" dirty="0"/>
              <a:t>de análisis </a:t>
            </a:r>
            <a:r>
              <a:rPr lang="es-MX" dirty="0" smtClean="0"/>
              <a:t>para </a:t>
            </a:r>
            <a:r>
              <a:rPr lang="es-MX" dirty="0"/>
              <a:t>la </a:t>
            </a:r>
            <a:r>
              <a:rPr lang="es-MX" dirty="0" smtClean="0"/>
              <a:t>Procuraduría. </a:t>
            </a:r>
            <a:endParaRPr lang="es-MX" dirty="0"/>
          </a:p>
          <a:p>
            <a:pPr marL="0" indent="0" algn="just">
              <a:buNone/>
            </a:pPr>
            <a:endParaRPr lang="es-MX" u="sng" dirty="0" smtClean="0"/>
          </a:p>
          <a:p>
            <a:pPr marL="0" indent="0" algn="just">
              <a:buNone/>
            </a:pPr>
            <a:r>
              <a:rPr lang="es-MX" u="sng" dirty="0" smtClean="0"/>
              <a:t>Objetivos específicos:</a:t>
            </a:r>
          </a:p>
          <a:p>
            <a:pPr marL="0" indent="0" algn="just">
              <a:buNone/>
            </a:pPr>
            <a:endParaRPr lang="es-MX" u="sng" dirty="0" smtClean="0"/>
          </a:p>
          <a:p>
            <a:pPr marL="0" indent="0" algn="just">
              <a:buNone/>
            </a:pPr>
            <a:r>
              <a:rPr lang="es-MX" dirty="0" smtClean="0"/>
              <a:t>Difundir la evolución de la población penitenciaria.</a:t>
            </a:r>
          </a:p>
          <a:p>
            <a:pPr marL="0" indent="0" algn="just">
              <a:buNone/>
            </a:pPr>
            <a:endParaRPr lang="es-MX" dirty="0" smtClean="0"/>
          </a:p>
          <a:p>
            <a:pPr marL="0" indent="0" algn="just">
              <a:buNone/>
            </a:pPr>
            <a:r>
              <a:rPr lang="es-MX" dirty="0" smtClean="0"/>
              <a:t>Conocer su composición de acuerdo a variables socio-demográficas y relativas a la progresión de la pena.</a:t>
            </a:r>
          </a:p>
          <a:p>
            <a:pPr marL="0" indent="0" algn="just">
              <a:buNone/>
            </a:pPr>
            <a:endParaRPr lang="es-MX" dirty="0" smtClean="0"/>
          </a:p>
          <a:p>
            <a:pPr marL="0" indent="0" algn="just">
              <a:buNone/>
            </a:pPr>
            <a:r>
              <a:rPr lang="es-MX" dirty="0" smtClean="0"/>
              <a:t>Focalizar en características específicas de colectivos vulnerables.</a:t>
            </a:r>
          </a:p>
          <a:p>
            <a:pPr marL="0" indent="0" algn="just">
              <a:buNone/>
            </a:pPr>
            <a:endParaRPr lang="es-MX" sz="2000" dirty="0" smtClean="0"/>
          </a:p>
        </p:txBody>
      </p:sp>
      <p:pic>
        <p:nvPicPr>
          <p:cNvPr id="4" name="3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0800" y="3717032"/>
            <a:ext cx="277504" cy="307235"/>
          </a:xfrm>
          <a:prstGeom prst="rect">
            <a:avLst/>
          </a:prstGeom>
        </p:spPr>
      </p:pic>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0800" y="4454887"/>
            <a:ext cx="277504" cy="307235"/>
          </a:xfrm>
          <a:prstGeom prst="rect">
            <a:avLst/>
          </a:prstGeom>
        </p:spPr>
      </p:pic>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0800" y="5497321"/>
            <a:ext cx="277504" cy="307235"/>
          </a:xfrm>
          <a:prstGeom prst="rect">
            <a:avLst/>
          </a:prstGeom>
        </p:spPr>
      </p:pic>
      <p:sp>
        <p:nvSpPr>
          <p:cNvPr id="8" name="1 Título"/>
          <p:cNvSpPr txBox="1">
            <a:spLocks/>
          </p:cNvSpPr>
          <p:nvPr/>
        </p:nvSpPr>
        <p:spPr>
          <a:xfrm>
            <a:off x="457200" y="125760"/>
            <a:ext cx="8229600"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s-MX" sz="3600" dirty="0" smtClean="0"/>
              <a:t>Objetivos</a:t>
            </a:r>
            <a:endParaRPr lang="es-AR" sz="3600" dirty="0"/>
          </a:p>
        </p:txBody>
      </p:sp>
    </p:spTree>
    <p:extLst>
      <p:ext uri="{BB962C8B-B14F-4D97-AF65-F5344CB8AC3E}">
        <p14:creationId xmlns:p14="http://schemas.microsoft.com/office/powerpoint/2010/main" val="3726469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sz="2000" dirty="0" smtClean="0"/>
              <a:t>La </a:t>
            </a:r>
            <a:r>
              <a:rPr lang="es-MX" sz="2000" dirty="0"/>
              <a:t>información contenida en estos informes toma como fuente los partes semanales enviados por el SPF a PROCUVIN y es sistematizada y procesada por el Área de Registro y Bases de datos</a:t>
            </a:r>
            <a:r>
              <a:rPr lang="es-MX" sz="2000" dirty="0" smtClean="0"/>
              <a:t>.</a:t>
            </a:r>
          </a:p>
          <a:p>
            <a:pPr marL="0" indent="0" algn="just">
              <a:buNone/>
            </a:pPr>
            <a:r>
              <a:rPr lang="es-MX" sz="2000" dirty="0" smtClean="0"/>
              <a:t> </a:t>
            </a:r>
          </a:p>
          <a:p>
            <a:pPr algn="just"/>
            <a:r>
              <a:rPr lang="es-MX" sz="2000" dirty="0" smtClean="0"/>
              <a:t>Cabe </a:t>
            </a:r>
            <a:r>
              <a:rPr lang="es-MX" sz="2000" dirty="0"/>
              <a:t>aclarar que los partes </a:t>
            </a:r>
            <a:r>
              <a:rPr lang="es-MX" sz="2000" dirty="0" smtClean="0"/>
              <a:t>enviados por el SPF son </a:t>
            </a:r>
            <a:r>
              <a:rPr lang="es-MX" sz="2000" dirty="0"/>
              <a:t>elaborados por </a:t>
            </a:r>
            <a:r>
              <a:rPr lang="es-MX" sz="2000" dirty="0" smtClean="0"/>
              <a:t>su </a:t>
            </a:r>
            <a:r>
              <a:rPr lang="es-MX" sz="2000" dirty="0"/>
              <a:t>área de estadísticas </a:t>
            </a:r>
            <a:r>
              <a:rPr lang="es-MX" sz="2000" dirty="0" smtClean="0"/>
              <a:t>en </a:t>
            </a:r>
            <a:r>
              <a:rPr lang="es-MX" sz="2000" dirty="0"/>
              <a:t>base a la información que le remite cada </a:t>
            </a:r>
            <a:r>
              <a:rPr lang="es-MX" sz="2000" dirty="0" smtClean="0"/>
              <a:t>unidad penitenciaria, como consecuencia de ello se asume que pueden existir omisiones.</a:t>
            </a:r>
          </a:p>
          <a:p>
            <a:pPr algn="just"/>
            <a:endParaRPr lang="es-MX" sz="2000" dirty="0"/>
          </a:p>
          <a:p>
            <a:pPr algn="just"/>
            <a:r>
              <a:rPr lang="es-MX" sz="2000" dirty="0" smtClean="0"/>
              <a:t>Por otra parte, se aclara que los números presentados corresponden a personas alojadas en unidades del SPF. Esto no constituye el universo total de los presos federales debido a que el SPF omite la información referida a detenidos alojados en cárceles provinciales. </a:t>
            </a:r>
            <a:endParaRPr lang="es-AR" sz="2000" dirty="0"/>
          </a:p>
        </p:txBody>
      </p:sp>
      <p:sp>
        <p:nvSpPr>
          <p:cNvPr id="6" name="1 Título"/>
          <p:cNvSpPr>
            <a:spLocks noGrp="1"/>
          </p:cNvSpPr>
          <p:nvPr>
            <p:ph type="title"/>
          </p:nvPr>
        </p:nvSpPr>
        <p:spPr>
          <a:xfrm>
            <a:off x="457200" y="125760"/>
            <a:ext cx="8229600" cy="1143000"/>
          </a:xfrm>
        </p:spPr>
        <p:txBody>
          <a:bodyPr>
            <a:normAutofit/>
          </a:bodyPr>
          <a:lstStyle/>
          <a:p>
            <a:r>
              <a:rPr lang="es-MX" sz="3600" dirty="0" smtClean="0"/>
              <a:t>Metodología</a:t>
            </a:r>
            <a:endParaRPr lang="es-AR" sz="3600" dirty="0"/>
          </a:p>
        </p:txBody>
      </p:sp>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1668909"/>
            <a:ext cx="289017" cy="317100"/>
          </a:xfrm>
          <a:prstGeom prst="rect">
            <a:avLst/>
          </a:prstGeom>
        </p:spPr>
      </p:pic>
      <p:pic>
        <p:nvPicPr>
          <p:cNvPr id="9" name="8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2996952"/>
            <a:ext cx="289017" cy="317100"/>
          </a:xfrm>
          <a:prstGeom prst="rect">
            <a:avLst/>
          </a:prstGeom>
        </p:spPr>
      </p:pic>
      <p:pic>
        <p:nvPicPr>
          <p:cNvPr id="10" name="9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4653136"/>
            <a:ext cx="289017" cy="317100"/>
          </a:xfrm>
          <a:prstGeom prst="rect">
            <a:avLst/>
          </a:prstGeom>
        </p:spPr>
      </p:pic>
    </p:spTree>
    <p:extLst>
      <p:ext uri="{BB962C8B-B14F-4D97-AF65-F5344CB8AC3E}">
        <p14:creationId xmlns:p14="http://schemas.microsoft.com/office/powerpoint/2010/main" val="3725576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MX" sz="2400" dirty="0" smtClean="0"/>
              <a:t>En esta primera entrega se incluye información de contexto respecto de la situación carcelaria, su evolución y su estado general a fin de </a:t>
            </a:r>
            <a:r>
              <a:rPr lang="es-MX" sz="2400" dirty="0" err="1" smtClean="0"/>
              <a:t>historizar</a:t>
            </a:r>
            <a:r>
              <a:rPr lang="es-MX" sz="2400" dirty="0" smtClean="0"/>
              <a:t> y situar el estado actual de la población </a:t>
            </a:r>
            <a:r>
              <a:rPr lang="es-MX" dirty="0" smtClean="0"/>
              <a:t>penal</a:t>
            </a:r>
            <a:r>
              <a:rPr lang="es-MX" sz="2400" dirty="0" smtClean="0"/>
              <a:t>. </a:t>
            </a:r>
          </a:p>
          <a:p>
            <a:pPr marL="0" indent="0" algn="just">
              <a:buNone/>
            </a:pPr>
            <a:endParaRPr lang="es-MX" sz="2400" dirty="0" smtClean="0"/>
          </a:p>
          <a:p>
            <a:pPr algn="just"/>
            <a:r>
              <a:rPr lang="es-MX" sz="2400" dirty="0" smtClean="0"/>
              <a:t>Para ello se tomaron fuentes adicionales de información y se recurrió </a:t>
            </a:r>
            <a:r>
              <a:rPr lang="es-MX" dirty="0" smtClean="0"/>
              <a:t>al análisis de datos secundarios. </a:t>
            </a:r>
          </a:p>
          <a:p>
            <a:pPr algn="just"/>
            <a:endParaRPr lang="es-MX" dirty="0" smtClean="0"/>
          </a:p>
          <a:p>
            <a:pPr algn="just"/>
            <a:r>
              <a:rPr lang="es-MX" dirty="0" smtClean="0"/>
              <a:t>En adelante, los reportes se enviarán en forma </a:t>
            </a:r>
            <a:r>
              <a:rPr lang="es-MX" b="1" dirty="0" smtClean="0"/>
              <a:t>mensual</a:t>
            </a:r>
            <a:r>
              <a:rPr lang="es-MX" dirty="0" smtClean="0"/>
              <a:t>, y serán más acotados conteniendo los principales indicadores y construyendo una evolución sistemática.</a:t>
            </a:r>
          </a:p>
          <a:p>
            <a:pPr marL="0" indent="0" algn="just">
              <a:buNone/>
            </a:pPr>
            <a:endParaRPr lang="es-AR" dirty="0"/>
          </a:p>
        </p:txBody>
      </p:sp>
      <p:pic>
        <p:nvPicPr>
          <p:cNvPr id="5" name="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1679542"/>
            <a:ext cx="289017" cy="317100"/>
          </a:xfrm>
          <a:prstGeom prst="rect">
            <a:avLst/>
          </a:prstGeom>
        </p:spPr>
      </p:pic>
      <p:pic>
        <p:nvPicPr>
          <p:cNvPr id="6" name="5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3656065"/>
            <a:ext cx="289017" cy="317100"/>
          </a:xfrm>
          <a:prstGeom prst="rect">
            <a:avLst/>
          </a:prstGeom>
        </p:spPr>
      </p:pic>
      <p:pic>
        <p:nvPicPr>
          <p:cNvPr id="7" name="6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829" y="4909269"/>
            <a:ext cx="289017" cy="317100"/>
          </a:xfrm>
          <a:prstGeom prst="rect">
            <a:avLst/>
          </a:prstGeom>
        </p:spPr>
      </p:pic>
      <p:sp>
        <p:nvSpPr>
          <p:cNvPr id="9" name="1 Título"/>
          <p:cNvSpPr>
            <a:spLocks noGrp="1"/>
          </p:cNvSpPr>
          <p:nvPr>
            <p:ph type="title"/>
          </p:nvPr>
        </p:nvSpPr>
        <p:spPr>
          <a:xfrm>
            <a:off x="457200" y="125760"/>
            <a:ext cx="8229600" cy="1143000"/>
          </a:xfrm>
        </p:spPr>
        <p:txBody>
          <a:bodyPr>
            <a:normAutofit/>
          </a:bodyPr>
          <a:lstStyle/>
          <a:p>
            <a:r>
              <a:rPr lang="es-MX" sz="3600" dirty="0" smtClean="0"/>
              <a:t>Contenido de los reportes</a:t>
            </a:r>
            <a:endParaRPr lang="es-AR" sz="3600" dirty="0"/>
          </a:p>
        </p:txBody>
      </p:sp>
    </p:spTree>
    <p:extLst>
      <p:ext uri="{BB962C8B-B14F-4D97-AF65-F5344CB8AC3E}">
        <p14:creationId xmlns:p14="http://schemas.microsoft.com/office/powerpoint/2010/main" val="1038487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21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2" name="1 Título"/>
          <p:cNvSpPr>
            <a:spLocks noGrp="1"/>
          </p:cNvSpPr>
          <p:nvPr>
            <p:ph type="title"/>
          </p:nvPr>
        </p:nvSpPr>
        <p:spPr>
          <a:xfrm>
            <a:off x="457199" y="188640"/>
            <a:ext cx="8229600" cy="1143000"/>
          </a:xfrm>
        </p:spPr>
        <p:txBody>
          <a:bodyPr>
            <a:normAutofit/>
          </a:bodyPr>
          <a:lstStyle/>
          <a:p>
            <a:r>
              <a:rPr lang="es-MX" sz="2800" dirty="0" smtClean="0"/>
              <a:t>Evolución de la población penal del SPF</a:t>
            </a:r>
            <a:br>
              <a:rPr lang="es-MX" sz="2800" dirty="0" smtClean="0"/>
            </a:br>
            <a:r>
              <a:rPr lang="es-MX" sz="2000" dirty="0" smtClean="0"/>
              <a:t>La cárcel en cifras. </a:t>
            </a:r>
            <a:endParaRPr lang="es-AR" sz="2000" dirty="0"/>
          </a:p>
        </p:txBody>
      </p:sp>
      <p:graphicFrame>
        <p:nvGraphicFramePr>
          <p:cNvPr id="20" name="19 Gráfico"/>
          <p:cNvGraphicFramePr/>
          <p:nvPr>
            <p:extLst>
              <p:ext uri="{D42A27DB-BD31-4B8C-83A1-F6EECF244321}">
                <p14:modId xmlns:p14="http://schemas.microsoft.com/office/powerpoint/2010/main" val="2715872926"/>
              </p:ext>
            </p:extLst>
          </p:nvPr>
        </p:nvGraphicFramePr>
        <p:xfrm>
          <a:off x="786406" y="1760091"/>
          <a:ext cx="7272808" cy="1512168"/>
        </p:xfrm>
        <a:graphic>
          <a:graphicData uri="http://schemas.openxmlformats.org/drawingml/2006/chart">
            <c:chart xmlns:c="http://schemas.openxmlformats.org/drawingml/2006/chart" xmlns:r="http://schemas.openxmlformats.org/officeDocument/2006/relationships" r:id="rId2"/>
          </a:graphicData>
        </a:graphic>
      </p:graphicFrame>
      <p:pic>
        <p:nvPicPr>
          <p:cNvPr id="16" name="15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83665" y="3933056"/>
            <a:ext cx="997765" cy="1094715"/>
          </a:xfrm>
          <a:prstGeom prst="rect">
            <a:avLst/>
          </a:prstGeom>
        </p:spPr>
      </p:pic>
      <p:pic>
        <p:nvPicPr>
          <p:cNvPr id="17" name="1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87507" y="3967923"/>
            <a:ext cx="997765" cy="1094715"/>
          </a:xfrm>
          <a:prstGeom prst="rect">
            <a:avLst/>
          </a:prstGeom>
        </p:spPr>
      </p:pic>
      <p:graphicFrame>
        <p:nvGraphicFramePr>
          <p:cNvPr id="15" name="14 Gráfico"/>
          <p:cNvGraphicFramePr/>
          <p:nvPr>
            <p:extLst>
              <p:ext uri="{D42A27DB-BD31-4B8C-83A1-F6EECF244321}">
                <p14:modId xmlns:p14="http://schemas.microsoft.com/office/powerpoint/2010/main" val="2331595497"/>
              </p:ext>
            </p:extLst>
          </p:nvPr>
        </p:nvGraphicFramePr>
        <p:xfrm>
          <a:off x="755576" y="4077072"/>
          <a:ext cx="7704856" cy="1815976"/>
        </p:xfrm>
        <a:graphic>
          <a:graphicData uri="http://schemas.openxmlformats.org/drawingml/2006/chart">
            <c:chart xmlns:c="http://schemas.openxmlformats.org/drawingml/2006/chart" xmlns:r="http://schemas.openxmlformats.org/officeDocument/2006/relationships" r:id="rId4"/>
          </a:graphicData>
        </a:graphic>
      </p:graphicFrame>
      <p:sp>
        <p:nvSpPr>
          <p:cNvPr id="19" name="18 CuadroTexto"/>
          <p:cNvSpPr txBox="1"/>
          <p:nvPr/>
        </p:nvSpPr>
        <p:spPr>
          <a:xfrm>
            <a:off x="0" y="6065920"/>
            <a:ext cx="9143999" cy="830997"/>
          </a:xfrm>
          <a:prstGeom prst="rect">
            <a:avLst/>
          </a:prstGeom>
          <a:noFill/>
        </p:spPr>
        <p:txBody>
          <a:bodyPr wrap="square" rtlCol="0">
            <a:spAutoFit/>
          </a:bodyPr>
          <a:lstStyle/>
          <a:p>
            <a:r>
              <a:rPr lang="es-MX" sz="1600" dirty="0" smtClean="0">
                <a:solidFill>
                  <a:schemeClr val="bg1"/>
                </a:solidFill>
              </a:rPr>
              <a:t>Los partes enviados por el SPF a PROCUVIN permitirán construir de primera mano  la evolución de la población penitenciaria. </a:t>
            </a:r>
          </a:p>
          <a:p>
            <a:r>
              <a:rPr lang="es-MX" sz="1600" dirty="0" smtClean="0">
                <a:solidFill>
                  <a:schemeClr val="bg1"/>
                </a:solidFill>
              </a:rPr>
              <a:t>Como se puede apreciar el aumento del encarcelamiento es una tendencia sostenida.</a:t>
            </a:r>
            <a:endParaRPr lang="es-AR" sz="1600" dirty="0">
              <a:solidFill>
                <a:schemeClr val="bg1"/>
              </a:solidFill>
            </a:endParaRPr>
          </a:p>
        </p:txBody>
      </p:sp>
      <p:sp>
        <p:nvSpPr>
          <p:cNvPr id="5" name="4 CuadroTexto"/>
          <p:cNvSpPr txBox="1"/>
          <p:nvPr/>
        </p:nvSpPr>
        <p:spPr>
          <a:xfrm>
            <a:off x="3354597" y="5761598"/>
            <a:ext cx="2337499" cy="215444"/>
          </a:xfrm>
          <a:prstGeom prst="rect">
            <a:avLst/>
          </a:prstGeom>
          <a:noFill/>
        </p:spPr>
        <p:txBody>
          <a:bodyPr wrap="none" rtlCol="0">
            <a:spAutoFit/>
          </a:bodyPr>
          <a:lstStyle/>
          <a:p>
            <a:r>
              <a:rPr lang="es-MX" sz="800" dirty="0" smtClean="0"/>
              <a:t>Fuente: partes semanales enviados por el SPF</a:t>
            </a:r>
            <a:endParaRPr lang="es-AR" sz="800" dirty="0"/>
          </a:p>
        </p:txBody>
      </p:sp>
      <p:sp>
        <p:nvSpPr>
          <p:cNvPr id="21" name="20 CuadroTexto"/>
          <p:cNvSpPr txBox="1"/>
          <p:nvPr/>
        </p:nvSpPr>
        <p:spPr>
          <a:xfrm>
            <a:off x="879134" y="3429580"/>
            <a:ext cx="3583032" cy="215444"/>
          </a:xfrm>
          <a:prstGeom prst="rect">
            <a:avLst/>
          </a:prstGeom>
          <a:noFill/>
        </p:spPr>
        <p:txBody>
          <a:bodyPr wrap="none" rtlCol="0">
            <a:spAutoFit/>
          </a:bodyPr>
          <a:lstStyle/>
          <a:p>
            <a:r>
              <a:rPr lang="es-MX" sz="800" dirty="0" smtClean="0"/>
              <a:t>Fuente: SNEEP. Dirección de política criminal . Ministerio Justicia y DDHH</a:t>
            </a:r>
            <a:endParaRPr lang="es-AR" sz="800" dirty="0"/>
          </a:p>
        </p:txBody>
      </p:sp>
      <p:sp>
        <p:nvSpPr>
          <p:cNvPr id="7" name="6 CuadroTexto"/>
          <p:cNvSpPr txBox="1"/>
          <p:nvPr/>
        </p:nvSpPr>
        <p:spPr>
          <a:xfrm>
            <a:off x="1291071" y="5102598"/>
            <a:ext cx="2931823" cy="246221"/>
          </a:xfrm>
          <a:prstGeom prst="rect">
            <a:avLst/>
          </a:prstGeom>
          <a:noFill/>
          <a:ln>
            <a:solidFill>
              <a:schemeClr val="accent1"/>
            </a:solidFill>
          </a:ln>
        </p:spPr>
        <p:txBody>
          <a:bodyPr wrap="square" rtlCol="0">
            <a:spAutoFit/>
          </a:bodyPr>
          <a:lstStyle/>
          <a:p>
            <a:pPr algn="ctr"/>
            <a:r>
              <a:rPr lang="es-MX" sz="1000" dirty="0" smtClean="0"/>
              <a:t>Se inicia recepción de partes semanales</a:t>
            </a:r>
            <a:endParaRPr lang="es-AR" sz="1000" dirty="0"/>
          </a:p>
        </p:txBody>
      </p:sp>
      <p:cxnSp>
        <p:nvCxnSpPr>
          <p:cNvPr id="9" name="8 Conector recto de flecha"/>
          <p:cNvCxnSpPr/>
          <p:nvPr/>
        </p:nvCxnSpPr>
        <p:spPr>
          <a:xfrm flipV="1">
            <a:off x="4860032" y="2060848"/>
            <a:ext cx="2722115" cy="355276"/>
          </a:xfrm>
          <a:prstGeom prst="straightConnector1">
            <a:avLst/>
          </a:prstGeom>
          <a:ln>
            <a:solidFill>
              <a:schemeClr val="accent6">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sp>
        <p:nvSpPr>
          <p:cNvPr id="10" name="9 CuadroTexto"/>
          <p:cNvSpPr txBox="1"/>
          <p:nvPr/>
        </p:nvSpPr>
        <p:spPr>
          <a:xfrm>
            <a:off x="4872535" y="2496721"/>
            <a:ext cx="3011833" cy="415498"/>
          </a:xfrm>
          <a:prstGeom prst="rect">
            <a:avLst/>
          </a:prstGeom>
          <a:solidFill>
            <a:schemeClr val="accent6">
              <a:lumMod val="60000"/>
              <a:lumOff val="40000"/>
            </a:schemeClr>
          </a:solidFill>
          <a:ln>
            <a:noFill/>
          </a:ln>
        </p:spPr>
        <p:txBody>
          <a:bodyPr wrap="square" rtlCol="0">
            <a:spAutoFit/>
          </a:bodyPr>
          <a:lstStyle/>
          <a:p>
            <a:pPr algn="ctr"/>
            <a:r>
              <a:rPr lang="es-MX" sz="1050" dirty="0" smtClean="0">
                <a:solidFill>
                  <a:schemeClr val="bg1"/>
                </a:solidFill>
              </a:rPr>
              <a:t>Entre 2007 y 2012 la población del SPF se incrementó en un 7%</a:t>
            </a:r>
            <a:endParaRPr lang="es-AR" sz="1050" dirty="0">
              <a:solidFill>
                <a:schemeClr val="bg1"/>
              </a:solidFill>
            </a:endParaRPr>
          </a:p>
        </p:txBody>
      </p:sp>
      <p:sp>
        <p:nvSpPr>
          <p:cNvPr id="3" name="2 Flecha abajo"/>
          <p:cNvSpPr/>
          <p:nvPr/>
        </p:nvSpPr>
        <p:spPr>
          <a:xfrm>
            <a:off x="2664984" y="4941168"/>
            <a:ext cx="183998" cy="1614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8" name="17 CuadroTexto"/>
          <p:cNvSpPr txBox="1"/>
          <p:nvPr/>
        </p:nvSpPr>
        <p:spPr>
          <a:xfrm>
            <a:off x="2882720" y="1280152"/>
            <a:ext cx="3256020" cy="400110"/>
          </a:xfrm>
          <a:prstGeom prst="rect">
            <a:avLst/>
          </a:prstGeom>
          <a:noFill/>
        </p:spPr>
        <p:txBody>
          <a:bodyPr wrap="none" rtlCol="0">
            <a:spAutoFit/>
          </a:bodyPr>
          <a:lstStyle/>
          <a:p>
            <a:pPr algn="ctr"/>
            <a:r>
              <a:rPr lang="es-MX" sz="1000" dirty="0"/>
              <a:t>Evolución de personas alojadas en el SPF 2002-2011.</a:t>
            </a:r>
          </a:p>
          <a:p>
            <a:pPr algn="ctr"/>
            <a:r>
              <a:rPr lang="es-MX" sz="1000" dirty="0"/>
              <a:t>Expresada en números absolutos</a:t>
            </a:r>
            <a:endParaRPr lang="es-AR" sz="1000" dirty="0"/>
          </a:p>
        </p:txBody>
      </p:sp>
      <p:cxnSp>
        <p:nvCxnSpPr>
          <p:cNvPr id="6" name="5 Conector recto"/>
          <p:cNvCxnSpPr/>
          <p:nvPr/>
        </p:nvCxnSpPr>
        <p:spPr>
          <a:xfrm>
            <a:off x="251520" y="3645024"/>
            <a:ext cx="8640960" cy="0"/>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3" name="22 CuadroTexto"/>
          <p:cNvSpPr txBox="1"/>
          <p:nvPr/>
        </p:nvSpPr>
        <p:spPr>
          <a:xfrm>
            <a:off x="2340695" y="3748390"/>
            <a:ext cx="4616970" cy="400110"/>
          </a:xfrm>
          <a:prstGeom prst="rect">
            <a:avLst/>
          </a:prstGeom>
          <a:noFill/>
        </p:spPr>
        <p:txBody>
          <a:bodyPr wrap="none" rtlCol="0">
            <a:spAutoFit/>
          </a:bodyPr>
          <a:lstStyle/>
          <a:p>
            <a:pPr algn="ctr"/>
            <a:r>
              <a:rPr lang="es-MX" sz="1000" dirty="0"/>
              <a:t>Personas alojadas en el SPF a partir de los reportes recibidos por PROCUVIN</a:t>
            </a:r>
          </a:p>
          <a:p>
            <a:pPr algn="ctr"/>
            <a:r>
              <a:rPr lang="es-MX" sz="1000" dirty="0"/>
              <a:t>Expresada en números absolutos</a:t>
            </a:r>
            <a:endParaRPr lang="es-AR" sz="1000" dirty="0"/>
          </a:p>
        </p:txBody>
      </p:sp>
    </p:spTree>
    <p:extLst>
      <p:ext uri="{BB962C8B-B14F-4D97-AF65-F5344CB8AC3E}">
        <p14:creationId xmlns:p14="http://schemas.microsoft.com/office/powerpoint/2010/main" val="270168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Gráfico"/>
          <p:cNvGraphicFramePr/>
          <p:nvPr>
            <p:extLst>
              <p:ext uri="{D42A27DB-BD31-4B8C-83A1-F6EECF244321}">
                <p14:modId xmlns:p14="http://schemas.microsoft.com/office/powerpoint/2010/main" val="1841075628"/>
              </p:ext>
            </p:extLst>
          </p:nvPr>
        </p:nvGraphicFramePr>
        <p:xfrm>
          <a:off x="5004048" y="1196752"/>
          <a:ext cx="3168352" cy="26642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7 Gráfico"/>
          <p:cNvGraphicFramePr/>
          <p:nvPr>
            <p:extLst>
              <p:ext uri="{D42A27DB-BD31-4B8C-83A1-F6EECF244321}">
                <p14:modId xmlns:p14="http://schemas.microsoft.com/office/powerpoint/2010/main" val="3988696280"/>
              </p:ext>
            </p:extLst>
          </p:nvPr>
        </p:nvGraphicFramePr>
        <p:xfrm>
          <a:off x="684824" y="1196752"/>
          <a:ext cx="3168352" cy="2664296"/>
        </p:xfrm>
        <a:graphic>
          <a:graphicData uri="http://schemas.openxmlformats.org/drawingml/2006/chart">
            <c:chart xmlns:c="http://schemas.openxmlformats.org/drawingml/2006/chart" xmlns:r="http://schemas.openxmlformats.org/officeDocument/2006/relationships" r:id="rId3"/>
          </a:graphicData>
        </a:graphic>
      </p:graphicFrame>
      <p:sp>
        <p:nvSpPr>
          <p:cNvPr id="2" name="1 Título"/>
          <p:cNvSpPr>
            <a:spLocks noGrp="1"/>
          </p:cNvSpPr>
          <p:nvPr>
            <p:ph type="title"/>
          </p:nvPr>
        </p:nvSpPr>
        <p:spPr>
          <a:xfrm>
            <a:off x="467544" y="44624"/>
            <a:ext cx="8229600" cy="1143000"/>
          </a:xfrm>
        </p:spPr>
        <p:txBody>
          <a:bodyPr>
            <a:normAutofit/>
          </a:bodyPr>
          <a:lstStyle/>
          <a:p>
            <a:r>
              <a:rPr lang="es-MX" sz="2800" dirty="0" smtClean="0"/>
              <a:t>Síntesis general Octubre 2013</a:t>
            </a:r>
            <a:endParaRPr lang="es-AR" sz="2800" dirty="0"/>
          </a:p>
        </p:txBody>
      </p:sp>
      <p:sp>
        <p:nvSpPr>
          <p:cNvPr id="3" name="2 Marcador de contenido"/>
          <p:cNvSpPr>
            <a:spLocks noGrp="1"/>
          </p:cNvSpPr>
          <p:nvPr>
            <p:ph idx="1"/>
          </p:nvPr>
        </p:nvSpPr>
        <p:spPr>
          <a:xfrm>
            <a:off x="374848" y="764704"/>
            <a:ext cx="8229600" cy="637531"/>
          </a:xfrm>
        </p:spPr>
        <p:txBody>
          <a:bodyPr>
            <a:normAutofit/>
          </a:bodyPr>
          <a:lstStyle/>
          <a:p>
            <a:r>
              <a:rPr lang="es-MX" sz="2000" dirty="0" smtClean="0"/>
              <a:t>Población penal al 25/10/2013: </a:t>
            </a:r>
            <a:r>
              <a:rPr lang="es-MX" sz="2800" dirty="0" smtClean="0">
                <a:solidFill>
                  <a:schemeClr val="accent6">
                    <a:lumMod val="75000"/>
                  </a:schemeClr>
                </a:solidFill>
              </a:rPr>
              <a:t>9.976 personas</a:t>
            </a:r>
            <a:r>
              <a:rPr lang="es-MX" sz="2000" dirty="0" smtClean="0"/>
              <a:t> </a:t>
            </a:r>
            <a:endParaRPr lang="es-AR" sz="2000" dirty="0"/>
          </a:p>
        </p:txBody>
      </p:sp>
      <p:graphicFrame>
        <p:nvGraphicFramePr>
          <p:cNvPr id="4" name="3 Gráfico"/>
          <p:cNvGraphicFramePr/>
          <p:nvPr>
            <p:extLst>
              <p:ext uri="{D42A27DB-BD31-4B8C-83A1-F6EECF244321}">
                <p14:modId xmlns:p14="http://schemas.microsoft.com/office/powerpoint/2010/main" val="1366714572"/>
              </p:ext>
            </p:extLst>
          </p:nvPr>
        </p:nvGraphicFramePr>
        <p:xfrm>
          <a:off x="739747" y="3284984"/>
          <a:ext cx="3168352" cy="2664296"/>
        </p:xfrm>
        <a:graphic>
          <a:graphicData uri="http://schemas.openxmlformats.org/drawingml/2006/chart">
            <c:chart xmlns:c="http://schemas.openxmlformats.org/drawingml/2006/chart" xmlns:r="http://schemas.openxmlformats.org/officeDocument/2006/relationships" r:id="rId4"/>
          </a:graphicData>
        </a:graphic>
      </p:graphicFrame>
      <p:sp>
        <p:nvSpPr>
          <p:cNvPr id="5" name="4 CuadroTexto"/>
          <p:cNvSpPr txBox="1"/>
          <p:nvPr/>
        </p:nvSpPr>
        <p:spPr>
          <a:xfrm>
            <a:off x="1855035" y="5517232"/>
            <a:ext cx="933269" cy="200055"/>
          </a:xfrm>
          <a:prstGeom prst="rect">
            <a:avLst/>
          </a:prstGeom>
          <a:noFill/>
        </p:spPr>
        <p:txBody>
          <a:bodyPr wrap="none" rtlCol="0">
            <a:spAutoFit/>
          </a:bodyPr>
          <a:lstStyle/>
          <a:p>
            <a:r>
              <a:rPr lang="es-MX" sz="700" dirty="0" smtClean="0"/>
              <a:t>Base: 9976 personas</a:t>
            </a:r>
            <a:endParaRPr lang="es-AR" sz="700" dirty="0"/>
          </a:p>
        </p:txBody>
      </p:sp>
      <p:graphicFrame>
        <p:nvGraphicFramePr>
          <p:cNvPr id="6" name="5 Gráfico"/>
          <p:cNvGraphicFramePr/>
          <p:nvPr>
            <p:extLst>
              <p:ext uri="{D42A27DB-BD31-4B8C-83A1-F6EECF244321}">
                <p14:modId xmlns:p14="http://schemas.microsoft.com/office/powerpoint/2010/main" val="644446401"/>
              </p:ext>
            </p:extLst>
          </p:nvPr>
        </p:nvGraphicFramePr>
        <p:xfrm>
          <a:off x="5076056" y="3284984"/>
          <a:ext cx="3168352" cy="2664296"/>
        </p:xfrm>
        <a:graphic>
          <a:graphicData uri="http://schemas.openxmlformats.org/drawingml/2006/chart">
            <c:chart xmlns:c="http://schemas.openxmlformats.org/drawingml/2006/chart" xmlns:r="http://schemas.openxmlformats.org/officeDocument/2006/relationships" r:id="rId5"/>
          </a:graphicData>
        </a:graphic>
      </p:graphicFrame>
      <p:sp>
        <p:nvSpPr>
          <p:cNvPr id="7" name="6 CuadroTexto"/>
          <p:cNvSpPr txBox="1"/>
          <p:nvPr/>
        </p:nvSpPr>
        <p:spPr>
          <a:xfrm>
            <a:off x="6211680" y="5517232"/>
            <a:ext cx="933269" cy="200055"/>
          </a:xfrm>
          <a:prstGeom prst="rect">
            <a:avLst/>
          </a:prstGeom>
          <a:noFill/>
        </p:spPr>
        <p:txBody>
          <a:bodyPr wrap="none" rtlCol="0">
            <a:spAutoFit/>
          </a:bodyPr>
          <a:lstStyle/>
          <a:p>
            <a:r>
              <a:rPr lang="es-MX" sz="700" dirty="0" smtClean="0"/>
              <a:t>Base: 9976 personas</a:t>
            </a:r>
            <a:endParaRPr lang="es-AR" sz="700" dirty="0"/>
          </a:p>
        </p:txBody>
      </p:sp>
      <p:sp>
        <p:nvSpPr>
          <p:cNvPr id="10" name="9 CuadroTexto"/>
          <p:cNvSpPr txBox="1"/>
          <p:nvPr/>
        </p:nvSpPr>
        <p:spPr>
          <a:xfrm>
            <a:off x="1855035" y="3356992"/>
            <a:ext cx="933269" cy="200055"/>
          </a:xfrm>
          <a:prstGeom prst="rect">
            <a:avLst/>
          </a:prstGeom>
          <a:noFill/>
        </p:spPr>
        <p:txBody>
          <a:bodyPr wrap="none" rtlCol="0">
            <a:spAutoFit/>
          </a:bodyPr>
          <a:lstStyle/>
          <a:p>
            <a:r>
              <a:rPr lang="es-MX" sz="700" dirty="0" smtClean="0"/>
              <a:t>Base: 9976 personas</a:t>
            </a:r>
            <a:endParaRPr lang="es-AR" sz="700" dirty="0"/>
          </a:p>
        </p:txBody>
      </p:sp>
      <p:sp>
        <p:nvSpPr>
          <p:cNvPr id="11" name="10 CuadroTexto"/>
          <p:cNvSpPr txBox="1"/>
          <p:nvPr/>
        </p:nvSpPr>
        <p:spPr>
          <a:xfrm>
            <a:off x="6211680" y="3356992"/>
            <a:ext cx="933269" cy="200055"/>
          </a:xfrm>
          <a:prstGeom prst="rect">
            <a:avLst/>
          </a:prstGeom>
          <a:noFill/>
        </p:spPr>
        <p:txBody>
          <a:bodyPr wrap="none" rtlCol="0">
            <a:spAutoFit/>
          </a:bodyPr>
          <a:lstStyle/>
          <a:p>
            <a:r>
              <a:rPr lang="es-MX" sz="700" dirty="0" smtClean="0"/>
              <a:t>Base: 9976 personas</a:t>
            </a:r>
            <a:endParaRPr lang="es-AR" sz="700" dirty="0"/>
          </a:p>
        </p:txBody>
      </p:sp>
      <p:sp>
        <p:nvSpPr>
          <p:cNvPr id="12" name="11 CuadroTexto"/>
          <p:cNvSpPr txBox="1"/>
          <p:nvPr/>
        </p:nvSpPr>
        <p:spPr>
          <a:xfrm>
            <a:off x="17604" y="5893241"/>
            <a:ext cx="2055371" cy="200055"/>
          </a:xfrm>
          <a:prstGeom prst="rect">
            <a:avLst/>
          </a:prstGeom>
          <a:noFill/>
        </p:spPr>
        <p:txBody>
          <a:bodyPr wrap="none" rtlCol="0">
            <a:spAutoFit/>
          </a:bodyPr>
          <a:lstStyle/>
          <a:p>
            <a:r>
              <a:rPr lang="es-MX" sz="700" dirty="0" smtClean="0"/>
              <a:t>Fuente: partes semanales enviados por el SPF</a:t>
            </a:r>
            <a:endParaRPr lang="es-AR" sz="7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4" name="13 CuadroTexto"/>
          <p:cNvSpPr txBox="1"/>
          <p:nvPr/>
        </p:nvSpPr>
        <p:spPr>
          <a:xfrm>
            <a:off x="0" y="6156593"/>
            <a:ext cx="9143999" cy="584775"/>
          </a:xfrm>
          <a:prstGeom prst="rect">
            <a:avLst/>
          </a:prstGeom>
          <a:noFill/>
        </p:spPr>
        <p:txBody>
          <a:bodyPr wrap="square" rtlCol="0">
            <a:spAutoFit/>
          </a:bodyPr>
          <a:lstStyle/>
          <a:p>
            <a:r>
              <a:rPr lang="es-MX" sz="1600" dirty="0" smtClean="0">
                <a:solidFill>
                  <a:schemeClr val="bg1"/>
                </a:solidFill>
              </a:rPr>
              <a:t>Alto porcentaje de personas privadas de su libertad sin ser culpables.</a:t>
            </a:r>
            <a:endParaRPr lang="es-AR" sz="1600" dirty="0">
              <a:solidFill>
                <a:schemeClr val="bg1"/>
              </a:solidFill>
            </a:endParaRPr>
          </a:p>
          <a:p>
            <a:r>
              <a:rPr lang="es-MX" sz="1600" dirty="0" smtClean="0">
                <a:solidFill>
                  <a:schemeClr val="bg1"/>
                </a:solidFill>
              </a:rPr>
              <a:t>6 de cada 10 personas alojadas en dependencias del SPF provienen de jurisdicción Nacional. </a:t>
            </a:r>
          </a:p>
        </p:txBody>
      </p:sp>
      <p:sp>
        <p:nvSpPr>
          <p:cNvPr id="15" name="14 CuadroTexto"/>
          <p:cNvSpPr txBox="1"/>
          <p:nvPr/>
        </p:nvSpPr>
        <p:spPr>
          <a:xfrm>
            <a:off x="1072556" y="1499191"/>
            <a:ext cx="2476960"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a:t>situación</a:t>
            </a:r>
            <a:r>
              <a:rPr lang="es-MX" sz="700" dirty="0" smtClean="0">
                <a:solidFill>
                  <a:schemeClr val="tx2">
                    <a:lumMod val="75000"/>
                  </a:schemeClr>
                </a:solidFill>
              </a:rPr>
              <a:t> </a:t>
            </a:r>
            <a:r>
              <a:rPr lang="es-MX" sz="1100" dirty="0"/>
              <a:t>procesal</a:t>
            </a:r>
            <a:endParaRPr lang="es-AR" sz="1100" dirty="0"/>
          </a:p>
        </p:txBody>
      </p:sp>
      <p:sp>
        <p:nvSpPr>
          <p:cNvPr id="16" name="15 CuadroTexto"/>
          <p:cNvSpPr txBox="1"/>
          <p:nvPr/>
        </p:nvSpPr>
        <p:spPr>
          <a:xfrm>
            <a:off x="1390324" y="3697653"/>
            <a:ext cx="1798890"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smtClean="0"/>
              <a:t>género</a:t>
            </a:r>
            <a:endParaRPr lang="es-AR" sz="1100" dirty="0"/>
          </a:p>
        </p:txBody>
      </p:sp>
      <p:sp>
        <p:nvSpPr>
          <p:cNvPr id="17" name="16 CuadroTexto"/>
          <p:cNvSpPr txBox="1"/>
          <p:nvPr/>
        </p:nvSpPr>
        <p:spPr>
          <a:xfrm>
            <a:off x="5505071" y="1485474"/>
            <a:ext cx="2073003"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 jurisdicción</a:t>
            </a:r>
            <a:endParaRPr lang="es-AR" sz="1100" dirty="0"/>
          </a:p>
        </p:txBody>
      </p:sp>
      <p:sp>
        <p:nvSpPr>
          <p:cNvPr id="18" name="17 CuadroTexto"/>
          <p:cNvSpPr txBox="1"/>
          <p:nvPr/>
        </p:nvSpPr>
        <p:spPr>
          <a:xfrm>
            <a:off x="5557655" y="3697653"/>
            <a:ext cx="2241319" cy="261610"/>
          </a:xfrm>
          <a:prstGeom prst="rect">
            <a:avLst/>
          </a:prstGeom>
          <a:noFill/>
        </p:spPr>
        <p:txBody>
          <a:bodyPr wrap="none" rtlCol="0">
            <a:spAutoFit/>
          </a:bodyPr>
          <a:lstStyle/>
          <a:p>
            <a:pPr algn="ctr"/>
            <a:r>
              <a:rPr lang="es-MX" sz="1100" dirty="0"/>
              <a:t>Distribución</a:t>
            </a:r>
            <a:r>
              <a:rPr lang="es-MX" sz="700" dirty="0" smtClean="0">
                <a:solidFill>
                  <a:schemeClr val="tx2">
                    <a:lumMod val="75000"/>
                  </a:schemeClr>
                </a:solidFill>
              </a:rPr>
              <a:t> </a:t>
            </a:r>
            <a:r>
              <a:rPr lang="es-MX" sz="1100" dirty="0"/>
              <a:t>según</a:t>
            </a:r>
            <a:r>
              <a:rPr lang="es-MX" sz="700" dirty="0" smtClean="0">
                <a:solidFill>
                  <a:schemeClr val="tx2">
                    <a:lumMod val="75000"/>
                  </a:schemeClr>
                </a:solidFill>
              </a:rPr>
              <a:t> </a:t>
            </a:r>
            <a:r>
              <a:rPr lang="es-MX" sz="1100" dirty="0"/>
              <a:t>tramo</a:t>
            </a:r>
            <a:r>
              <a:rPr lang="es-MX" sz="700" dirty="0" smtClean="0">
                <a:solidFill>
                  <a:schemeClr val="tx2">
                    <a:lumMod val="75000"/>
                  </a:schemeClr>
                </a:solidFill>
              </a:rPr>
              <a:t> </a:t>
            </a:r>
            <a:r>
              <a:rPr lang="es-MX" sz="1100" dirty="0"/>
              <a:t>de</a:t>
            </a:r>
            <a:r>
              <a:rPr lang="es-MX" sz="700" dirty="0" smtClean="0">
                <a:solidFill>
                  <a:schemeClr val="tx2">
                    <a:lumMod val="75000"/>
                  </a:schemeClr>
                </a:solidFill>
              </a:rPr>
              <a:t> </a:t>
            </a:r>
            <a:r>
              <a:rPr lang="es-MX" sz="1100" dirty="0"/>
              <a:t>edad</a:t>
            </a:r>
            <a:endParaRPr lang="es-AR" sz="1100" dirty="0"/>
          </a:p>
        </p:txBody>
      </p:sp>
      <p:sp>
        <p:nvSpPr>
          <p:cNvPr id="19" name="18 CuadroTexto"/>
          <p:cNvSpPr txBox="1"/>
          <p:nvPr/>
        </p:nvSpPr>
        <p:spPr>
          <a:xfrm>
            <a:off x="612400" y="2365872"/>
            <a:ext cx="865777" cy="369332"/>
          </a:xfrm>
          <a:prstGeom prst="rect">
            <a:avLst/>
          </a:prstGeom>
          <a:noFill/>
        </p:spPr>
        <p:txBody>
          <a:bodyPr wrap="square" rtlCol="0">
            <a:spAutoFit/>
          </a:bodyPr>
          <a:lstStyle/>
          <a:p>
            <a:pPr algn="ctr"/>
            <a:r>
              <a:rPr lang="es-MX" sz="900" dirty="0" smtClean="0"/>
              <a:t>Condenados 43%</a:t>
            </a:r>
            <a:endParaRPr lang="es-AR" sz="900" dirty="0"/>
          </a:p>
        </p:txBody>
      </p:sp>
      <p:sp>
        <p:nvSpPr>
          <p:cNvPr id="20" name="19 CuadroTexto"/>
          <p:cNvSpPr txBox="1"/>
          <p:nvPr/>
        </p:nvSpPr>
        <p:spPr>
          <a:xfrm>
            <a:off x="3030893" y="2411596"/>
            <a:ext cx="893035" cy="369332"/>
          </a:xfrm>
          <a:prstGeom prst="rect">
            <a:avLst/>
          </a:prstGeom>
          <a:noFill/>
        </p:spPr>
        <p:txBody>
          <a:bodyPr wrap="square" rtlCol="0">
            <a:spAutoFit/>
          </a:bodyPr>
          <a:lstStyle/>
          <a:p>
            <a:pPr algn="ctr"/>
            <a:r>
              <a:rPr lang="es-MX" sz="900" dirty="0" smtClean="0"/>
              <a:t>Procesados 57%</a:t>
            </a:r>
            <a:endParaRPr lang="es-AR" sz="900" dirty="0"/>
          </a:p>
        </p:txBody>
      </p:sp>
    </p:spTree>
    <p:extLst>
      <p:ext uri="{BB962C8B-B14F-4D97-AF65-F5344CB8AC3E}">
        <p14:creationId xmlns:p14="http://schemas.microsoft.com/office/powerpoint/2010/main" val="579540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43 Gráfico"/>
          <p:cNvGraphicFramePr/>
          <p:nvPr>
            <p:extLst>
              <p:ext uri="{D42A27DB-BD31-4B8C-83A1-F6EECF244321}">
                <p14:modId xmlns:p14="http://schemas.microsoft.com/office/powerpoint/2010/main" val="1445552449"/>
              </p:ext>
            </p:extLst>
          </p:nvPr>
        </p:nvGraphicFramePr>
        <p:xfrm>
          <a:off x="539552" y="3616810"/>
          <a:ext cx="6262079" cy="1944216"/>
        </p:xfrm>
        <a:graphic>
          <a:graphicData uri="http://schemas.openxmlformats.org/drawingml/2006/chart">
            <c:chart xmlns:c="http://schemas.openxmlformats.org/drawingml/2006/chart" xmlns:r="http://schemas.openxmlformats.org/officeDocument/2006/relationships" r:id="rId3"/>
          </a:graphicData>
        </a:graphic>
      </p:graphicFrame>
      <p:sp>
        <p:nvSpPr>
          <p:cNvPr id="2" name="1 Título"/>
          <p:cNvSpPr>
            <a:spLocks noGrp="1"/>
          </p:cNvSpPr>
          <p:nvPr>
            <p:ph type="title"/>
          </p:nvPr>
        </p:nvSpPr>
        <p:spPr>
          <a:xfrm>
            <a:off x="479675" y="0"/>
            <a:ext cx="8229600" cy="1143000"/>
          </a:xfrm>
        </p:spPr>
        <p:txBody>
          <a:bodyPr>
            <a:normAutofit/>
          </a:bodyPr>
          <a:lstStyle/>
          <a:p>
            <a:r>
              <a:rPr lang="es-MX" sz="2800" dirty="0" smtClean="0"/>
              <a:t>Foco en situación procesal</a:t>
            </a:r>
            <a:endParaRPr lang="es-AR" sz="28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40" name="39 CuadroTexto"/>
          <p:cNvSpPr txBox="1"/>
          <p:nvPr/>
        </p:nvSpPr>
        <p:spPr>
          <a:xfrm>
            <a:off x="1550527" y="2924944"/>
            <a:ext cx="2733441" cy="184666"/>
          </a:xfrm>
          <a:prstGeom prst="rect">
            <a:avLst/>
          </a:prstGeom>
          <a:noFill/>
        </p:spPr>
        <p:txBody>
          <a:bodyPr wrap="none" rtlCol="0">
            <a:spAutoFit/>
          </a:bodyPr>
          <a:lstStyle/>
          <a:p>
            <a:r>
              <a:rPr lang="es-MX" sz="600" dirty="0" smtClean="0"/>
              <a:t>Fuente: SNEEP. Dirección de política criminal . Ministerio Justicia y DDHH</a:t>
            </a:r>
            <a:endParaRPr lang="es-AR" sz="600" dirty="0"/>
          </a:p>
        </p:txBody>
      </p:sp>
      <p:graphicFrame>
        <p:nvGraphicFramePr>
          <p:cNvPr id="41" name="40 Gráfico"/>
          <p:cNvGraphicFramePr/>
          <p:nvPr>
            <p:extLst>
              <p:ext uri="{D42A27DB-BD31-4B8C-83A1-F6EECF244321}">
                <p14:modId xmlns:p14="http://schemas.microsoft.com/office/powerpoint/2010/main" val="434268461"/>
              </p:ext>
            </p:extLst>
          </p:nvPr>
        </p:nvGraphicFramePr>
        <p:xfrm>
          <a:off x="683568" y="1120313"/>
          <a:ext cx="8100078" cy="1944333"/>
        </p:xfrm>
        <a:graphic>
          <a:graphicData uri="http://schemas.openxmlformats.org/drawingml/2006/chart">
            <c:chart xmlns:c="http://schemas.openxmlformats.org/drawingml/2006/chart" xmlns:r="http://schemas.openxmlformats.org/officeDocument/2006/relationships" r:id="rId4"/>
          </a:graphicData>
        </a:graphic>
      </p:graphicFrame>
      <p:sp>
        <p:nvSpPr>
          <p:cNvPr id="42" name="41 CuadroTexto"/>
          <p:cNvSpPr txBox="1"/>
          <p:nvPr/>
        </p:nvSpPr>
        <p:spPr>
          <a:xfrm>
            <a:off x="3453630" y="980728"/>
            <a:ext cx="2308749" cy="492443"/>
          </a:xfrm>
          <a:prstGeom prst="rect">
            <a:avLst/>
          </a:prstGeom>
          <a:noFill/>
        </p:spPr>
        <p:txBody>
          <a:bodyPr wrap="square" rtlCol="0">
            <a:spAutoFit/>
          </a:bodyPr>
          <a:lstStyle/>
          <a:p>
            <a:pPr algn="ctr"/>
            <a:r>
              <a:rPr lang="es-MX" sz="1400" dirty="0" smtClean="0"/>
              <a:t>Evolución </a:t>
            </a:r>
            <a:r>
              <a:rPr lang="es-MX" sz="1400" dirty="0" smtClean="0"/>
              <a:t>2002-2012</a:t>
            </a:r>
            <a:endParaRPr lang="es-MX" sz="1400" dirty="0" smtClean="0"/>
          </a:p>
          <a:p>
            <a:pPr algn="ctr"/>
            <a:r>
              <a:rPr lang="es-MX" sz="1100" dirty="0" smtClean="0"/>
              <a:t>En porcentajes</a:t>
            </a:r>
          </a:p>
        </p:txBody>
      </p:sp>
      <p:sp>
        <p:nvSpPr>
          <p:cNvPr id="45" name="44 CuadroTexto"/>
          <p:cNvSpPr txBox="1"/>
          <p:nvPr/>
        </p:nvSpPr>
        <p:spPr>
          <a:xfrm>
            <a:off x="1550527" y="5780519"/>
            <a:ext cx="1794081" cy="184666"/>
          </a:xfrm>
          <a:prstGeom prst="rect">
            <a:avLst/>
          </a:prstGeom>
          <a:noFill/>
        </p:spPr>
        <p:txBody>
          <a:bodyPr wrap="none" rtlCol="0">
            <a:spAutoFit/>
          </a:bodyPr>
          <a:lstStyle/>
          <a:p>
            <a:r>
              <a:rPr lang="es-MX" sz="600" dirty="0" smtClean="0"/>
              <a:t>Fuente: partes semanales enviados por el SPF</a:t>
            </a:r>
            <a:endParaRPr lang="es-AR" sz="600" dirty="0"/>
          </a:p>
        </p:txBody>
      </p:sp>
      <p:sp>
        <p:nvSpPr>
          <p:cNvPr id="46" name="45 CuadroTexto"/>
          <p:cNvSpPr txBox="1"/>
          <p:nvPr/>
        </p:nvSpPr>
        <p:spPr>
          <a:xfrm>
            <a:off x="2123728" y="3183359"/>
            <a:ext cx="4968552" cy="477054"/>
          </a:xfrm>
          <a:prstGeom prst="rect">
            <a:avLst/>
          </a:prstGeom>
          <a:noFill/>
        </p:spPr>
        <p:txBody>
          <a:bodyPr wrap="square" rtlCol="0">
            <a:spAutoFit/>
          </a:bodyPr>
          <a:lstStyle/>
          <a:p>
            <a:pPr algn="ctr"/>
            <a:r>
              <a:rPr lang="es-MX" sz="1400" dirty="0" smtClean="0"/>
              <a:t>Situación procesal según jurisdicción. Octubre 2013</a:t>
            </a:r>
          </a:p>
          <a:p>
            <a:pPr algn="ctr"/>
            <a:r>
              <a:rPr lang="es-MX" sz="1100" dirty="0" smtClean="0"/>
              <a:t>En porcentajes</a:t>
            </a:r>
          </a:p>
        </p:txBody>
      </p:sp>
      <p:cxnSp>
        <p:nvCxnSpPr>
          <p:cNvPr id="48" name="47 Conector recto"/>
          <p:cNvCxnSpPr/>
          <p:nvPr/>
        </p:nvCxnSpPr>
        <p:spPr>
          <a:xfrm>
            <a:off x="1731789" y="4375737"/>
            <a:ext cx="4464495" cy="0"/>
          </a:xfrm>
          <a:prstGeom prst="line">
            <a:avLst/>
          </a:prstGeom>
        </p:spPr>
        <p:style>
          <a:lnRef idx="1">
            <a:schemeClr val="accent1"/>
          </a:lnRef>
          <a:fillRef idx="0">
            <a:schemeClr val="accent1"/>
          </a:fillRef>
          <a:effectRef idx="0">
            <a:schemeClr val="accent1"/>
          </a:effectRef>
          <a:fontRef idx="minor">
            <a:schemeClr val="tx1"/>
          </a:fontRef>
        </p:style>
      </p:cxnSp>
      <p:sp>
        <p:nvSpPr>
          <p:cNvPr id="49" name="48 CuadroTexto"/>
          <p:cNvSpPr txBox="1"/>
          <p:nvPr/>
        </p:nvSpPr>
        <p:spPr>
          <a:xfrm>
            <a:off x="0" y="6040131"/>
            <a:ext cx="9143999" cy="830997"/>
          </a:xfrm>
          <a:prstGeom prst="rect">
            <a:avLst/>
          </a:prstGeom>
          <a:noFill/>
        </p:spPr>
        <p:txBody>
          <a:bodyPr wrap="square" rtlCol="0">
            <a:spAutoFit/>
          </a:bodyPr>
          <a:lstStyle/>
          <a:p>
            <a:r>
              <a:rPr lang="es-MX" sz="1600" dirty="0" smtClean="0">
                <a:solidFill>
                  <a:schemeClr val="bg1"/>
                </a:solidFill>
              </a:rPr>
              <a:t>Si bien la proporción de encarcelados es regularmente más elevada respecto de los condenados, se puede apreciar un importante salto desde el último informe anual de la Dirección de Política </a:t>
            </a:r>
            <a:r>
              <a:rPr lang="es-MX" sz="1600" dirty="0">
                <a:solidFill>
                  <a:schemeClr val="bg1"/>
                </a:solidFill>
              </a:rPr>
              <a:t>C</a:t>
            </a:r>
            <a:r>
              <a:rPr lang="es-MX" sz="1600" dirty="0" smtClean="0">
                <a:solidFill>
                  <a:schemeClr val="bg1"/>
                </a:solidFill>
              </a:rPr>
              <a:t>riminal de 2011 y las mediciones reportadas por el SPF de 2013. </a:t>
            </a:r>
          </a:p>
        </p:txBody>
      </p:sp>
      <p:sp>
        <p:nvSpPr>
          <p:cNvPr id="51" name="50 Llamada rectangular redondeada"/>
          <p:cNvSpPr/>
          <p:nvPr/>
        </p:nvSpPr>
        <p:spPr>
          <a:xfrm>
            <a:off x="6516216" y="4315045"/>
            <a:ext cx="2354169" cy="851004"/>
          </a:xfrm>
          <a:prstGeom prst="wedgeRoundRectCallout">
            <a:avLst>
              <a:gd name="adj1" fmla="val -120637"/>
              <a:gd name="adj2" fmla="val -7061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AR" sz="1200" dirty="0"/>
              <a:t>La </a:t>
            </a:r>
            <a:r>
              <a:rPr lang="es-AR" sz="1200" dirty="0" smtClean="0"/>
              <a:t>Justicia Federal mantiene un </a:t>
            </a:r>
            <a:r>
              <a:rPr lang="es-AR" sz="1200" dirty="0"/>
              <a:t>conjunto extremadamente alto de personas encarceladas sin condena. </a:t>
            </a:r>
          </a:p>
        </p:txBody>
      </p:sp>
      <p:sp>
        <p:nvSpPr>
          <p:cNvPr id="52" name="51 Rectángulo"/>
          <p:cNvSpPr/>
          <p:nvPr/>
        </p:nvSpPr>
        <p:spPr>
          <a:xfrm>
            <a:off x="1628896" y="3572658"/>
            <a:ext cx="773640" cy="1702007"/>
          </a:xfrm>
          <a:prstGeom prst="rect">
            <a:avLst/>
          </a:prstGeom>
          <a:solidFill>
            <a:srgbClr val="DDDDDD">
              <a:alpha val="25098"/>
            </a:srgb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3" name="52 CuadroTexto"/>
          <p:cNvSpPr txBox="1"/>
          <p:nvPr/>
        </p:nvSpPr>
        <p:spPr>
          <a:xfrm>
            <a:off x="4335223" y="5503128"/>
            <a:ext cx="575799" cy="184666"/>
          </a:xfrm>
          <a:prstGeom prst="rect">
            <a:avLst/>
          </a:prstGeom>
          <a:noFill/>
        </p:spPr>
        <p:txBody>
          <a:bodyPr wrap="none" rtlCol="0">
            <a:spAutoFit/>
          </a:bodyPr>
          <a:lstStyle/>
          <a:p>
            <a:r>
              <a:rPr lang="es-MX" sz="600" dirty="0" smtClean="0"/>
              <a:t>Base :3335</a:t>
            </a:r>
            <a:endParaRPr lang="es-AR" sz="600" dirty="0"/>
          </a:p>
        </p:txBody>
      </p:sp>
      <p:sp>
        <p:nvSpPr>
          <p:cNvPr id="54" name="53 CuadroTexto"/>
          <p:cNvSpPr txBox="1"/>
          <p:nvPr/>
        </p:nvSpPr>
        <p:spPr>
          <a:xfrm>
            <a:off x="5707996" y="5503128"/>
            <a:ext cx="532518" cy="184666"/>
          </a:xfrm>
          <a:prstGeom prst="rect">
            <a:avLst/>
          </a:prstGeom>
          <a:noFill/>
        </p:spPr>
        <p:txBody>
          <a:bodyPr wrap="none" rtlCol="0">
            <a:spAutoFit/>
          </a:bodyPr>
          <a:lstStyle/>
          <a:p>
            <a:r>
              <a:rPr lang="es-MX" sz="600" dirty="0" smtClean="0"/>
              <a:t>Base :712</a:t>
            </a:r>
            <a:endParaRPr lang="es-AR" sz="600" dirty="0"/>
          </a:p>
        </p:txBody>
      </p:sp>
      <p:sp>
        <p:nvSpPr>
          <p:cNvPr id="55" name="54 CuadroTexto"/>
          <p:cNvSpPr txBox="1"/>
          <p:nvPr/>
        </p:nvSpPr>
        <p:spPr>
          <a:xfrm>
            <a:off x="3056708" y="5503128"/>
            <a:ext cx="575799" cy="184666"/>
          </a:xfrm>
          <a:prstGeom prst="rect">
            <a:avLst/>
          </a:prstGeom>
          <a:noFill/>
        </p:spPr>
        <p:txBody>
          <a:bodyPr wrap="none" rtlCol="0">
            <a:spAutoFit/>
          </a:bodyPr>
          <a:lstStyle/>
          <a:p>
            <a:r>
              <a:rPr lang="es-MX" sz="600" dirty="0" smtClean="0"/>
              <a:t>Base :5929</a:t>
            </a:r>
            <a:endParaRPr lang="es-AR" sz="600" dirty="0"/>
          </a:p>
        </p:txBody>
      </p:sp>
      <p:sp>
        <p:nvSpPr>
          <p:cNvPr id="56" name="55 CuadroTexto"/>
          <p:cNvSpPr txBox="1"/>
          <p:nvPr/>
        </p:nvSpPr>
        <p:spPr>
          <a:xfrm>
            <a:off x="1691945" y="5506058"/>
            <a:ext cx="575799" cy="184666"/>
          </a:xfrm>
          <a:prstGeom prst="rect">
            <a:avLst/>
          </a:prstGeom>
          <a:noFill/>
        </p:spPr>
        <p:txBody>
          <a:bodyPr wrap="none" rtlCol="0">
            <a:spAutoFit/>
          </a:bodyPr>
          <a:lstStyle/>
          <a:p>
            <a:r>
              <a:rPr lang="es-MX" sz="600" dirty="0" smtClean="0"/>
              <a:t>Base :9976</a:t>
            </a:r>
            <a:endParaRPr lang="es-AR" sz="600" dirty="0"/>
          </a:p>
        </p:txBody>
      </p:sp>
    </p:spTree>
    <p:extLst>
      <p:ext uri="{BB962C8B-B14F-4D97-AF65-F5344CB8AC3E}">
        <p14:creationId xmlns:p14="http://schemas.microsoft.com/office/powerpoint/2010/main" val="2197278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35 Gráfico"/>
          <p:cNvGraphicFramePr/>
          <p:nvPr>
            <p:extLst>
              <p:ext uri="{D42A27DB-BD31-4B8C-83A1-F6EECF244321}">
                <p14:modId xmlns:p14="http://schemas.microsoft.com/office/powerpoint/2010/main" val="379541537"/>
              </p:ext>
            </p:extLst>
          </p:nvPr>
        </p:nvGraphicFramePr>
        <p:xfrm>
          <a:off x="-71237" y="2278214"/>
          <a:ext cx="2940093" cy="20882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9" name="38 Gráfico"/>
          <p:cNvGraphicFramePr/>
          <p:nvPr>
            <p:extLst>
              <p:ext uri="{D42A27DB-BD31-4B8C-83A1-F6EECF244321}">
                <p14:modId xmlns:p14="http://schemas.microsoft.com/office/powerpoint/2010/main" val="1331241402"/>
              </p:ext>
            </p:extLst>
          </p:nvPr>
        </p:nvGraphicFramePr>
        <p:xfrm>
          <a:off x="6096403" y="2261861"/>
          <a:ext cx="2909914" cy="19442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7 Gráfico"/>
          <p:cNvGraphicFramePr/>
          <p:nvPr>
            <p:extLst>
              <p:ext uri="{D42A27DB-BD31-4B8C-83A1-F6EECF244321}">
                <p14:modId xmlns:p14="http://schemas.microsoft.com/office/powerpoint/2010/main" val="1702045060"/>
              </p:ext>
            </p:extLst>
          </p:nvPr>
        </p:nvGraphicFramePr>
        <p:xfrm>
          <a:off x="2555776" y="764704"/>
          <a:ext cx="4392488" cy="3298002"/>
        </p:xfrm>
        <a:graphic>
          <a:graphicData uri="http://schemas.openxmlformats.org/drawingml/2006/chart">
            <c:chart xmlns:c="http://schemas.openxmlformats.org/drawingml/2006/chart" xmlns:r="http://schemas.openxmlformats.org/officeDocument/2006/relationships" r:id="rId5"/>
          </a:graphicData>
        </a:graphic>
      </p:graphicFrame>
      <p:sp>
        <p:nvSpPr>
          <p:cNvPr id="2" name="1 Título"/>
          <p:cNvSpPr>
            <a:spLocks noGrp="1"/>
          </p:cNvSpPr>
          <p:nvPr>
            <p:ph type="title"/>
          </p:nvPr>
        </p:nvSpPr>
        <p:spPr>
          <a:xfrm>
            <a:off x="479675" y="0"/>
            <a:ext cx="8229600" cy="1143000"/>
          </a:xfrm>
        </p:spPr>
        <p:txBody>
          <a:bodyPr>
            <a:normAutofit/>
          </a:bodyPr>
          <a:lstStyle/>
          <a:p>
            <a:r>
              <a:rPr lang="es-MX" sz="2800" dirty="0" smtClean="0"/>
              <a:t>Foco en situación procesal</a:t>
            </a:r>
            <a:endParaRPr lang="es-AR" sz="2800" dirty="0"/>
          </a:p>
        </p:txBody>
      </p:sp>
      <p:sp>
        <p:nvSpPr>
          <p:cNvPr id="10" name="9 CuadroTexto"/>
          <p:cNvSpPr txBox="1"/>
          <p:nvPr/>
        </p:nvSpPr>
        <p:spPr>
          <a:xfrm>
            <a:off x="3133081" y="3036853"/>
            <a:ext cx="772497" cy="415498"/>
          </a:xfrm>
          <a:prstGeom prst="rect">
            <a:avLst/>
          </a:prstGeom>
          <a:noFill/>
        </p:spPr>
        <p:txBody>
          <a:bodyPr wrap="square" rtlCol="0">
            <a:spAutoFit/>
          </a:bodyPr>
          <a:lstStyle/>
          <a:p>
            <a:pPr algn="ctr"/>
            <a:r>
              <a:rPr lang="es-MX" sz="700" dirty="0" smtClean="0"/>
              <a:t>Base: 4307 personas condenadas</a:t>
            </a:r>
            <a:endParaRPr lang="es-AR" sz="700" dirty="0"/>
          </a:p>
        </p:txBody>
      </p:sp>
      <p:sp>
        <p:nvSpPr>
          <p:cNvPr id="12" name="11 CuadroTexto"/>
          <p:cNvSpPr txBox="1"/>
          <p:nvPr/>
        </p:nvSpPr>
        <p:spPr>
          <a:xfrm>
            <a:off x="17604" y="5620598"/>
            <a:ext cx="1794081" cy="184666"/>
          </a:xfrm>
          <a:prstGeom prst="rect">
            <a:avLst/>
          </a:prstGeom>
          <a:noFill/>
        </p:spPr>
        <p:txBody>
          <a:bodyPr wrap="none" rtlCol="0">
            <a:spAutoFit/>
          </a:bodyPr>
          <a:lstStyle/>
          <a:p>
            <a:r>
              <a:rPr lang="es-MX" sz="600" dirty="0" smtClean="0"/>
              <a:t>Fuente: partes semanales enviados por el SPF</a:t>
            </a:r>
            <a:endParaRPr lang="es-AR" sz="600" dirty="0"/>
          </a:p>
        </p:txBody>
      </p:sp>
      <p:sp>
        <p:nvSpPr>
          <p:cNvPr id="13" name="12 Rectángulo"/>
          <p:cNvSpPr/>
          <p:nvPr/>
        </p:nvSpPr>
        <p:spPr>
          <a:xfrm>
            <a:off x="-3473" y="606592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9" name="18 CuadroTexto"/>
          <p:cNvSpPr txBox="1"/>
          <p:nvPr/>
        </p:nvSpPr>
        <p:spPr>
          <a:xfrm>
            <a:off x="3338059" y="2047382"/>
            <a:ext cx="1081801" cy="461665"/>
          </a:xfrm>
          <a:prstGeom prst="rect">
            <a:avLst/>
          </a:prstGeom>
          <a:noFill/>
        </p:spPr>
        <p:txBody>
          <a:bodyPr wrap="square" rtlCol="0">
            <a:spAutoFit/>
          </a:bodyPr>
          <a:lstStyle/>
          <a:p>
            <a:pPr algn="ctr"/>
            <a:r>
              <a:rPr lang="es-MX" sz="1200" dirty="0" smtClean="0"/>
              <a:t>Condenados 43%</a:t>
            </a:r>
            <a:endParaRPr lang="es-AR" sz="1200" dirty="0"/>
          </a:p>
        </p:txBody>
      </p:sp>
      <p:sp>
        <p:nvSpPr>
          <p:cNvPr id="20" name="19 CuadroTexto"/>
          <p:cNvSpPr txBox="1"/>
          <p:nvPr/>
        </p:nvSpPr>
        <p:spPr>
          <a:xfrm>
            <a:off x="4416837" y="2305906"/>
            <a:ext cx="1115860" cy="461665"/>
          </a:xfrm>
          <a:prstGeom prst="rect">
            <a:avLst/>
          </a:prstGeom>
          <a:noFill/>
        </p:spPr>
        <p:txBody>
          <a:bodyPr wrap="square" rtlCol="0">
            <a:spAutoFit/>
          </a:bodyPr>
          <a:lstStyle/>
          <a:p>
            <a:pPr algn="ctr"/>
            <a:r>
              <a:rPr lang="es-MX" sz="1200" dirty="0" smtClean="0"/>
              <a:t>Procesados 57%</a:t>
            </a:r>
            <a:endParaRPr lang="es-AR" sz="1200" dirty="0"/>
          </a:p>
        </p:txBody>
      </p:sp>
      <p:sp>
        <p:nvSpPr>
          <p:cNvPr id="22" name="21 Flecha abajo"/>
          <p:cNvSpPr/>
          <p:nvPr/>
        </p:nvSpPr>
        <p:spPr>
          <a:xfrm rot="5400000">
            <a:off x="2598406" y="1769161"/>
            <a:ext cx="540901" cy="404196"/>
          </a:xfrm>
          <a:prstGeom prst="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graphicFrame>
        <p:nvGraphicFramePr>
          <p:cNvPr id="23" name="22 Tabla"/>
          <p:cNvGraphicFramePr>
            <a:graphicFrameLocks noGrp="1"/>
          </p:cNvGraphicFramePr>
          <p:nvPr>
            <p:extLst>
              <p:ext uri="{D42A27DB-BD31-4B8C-83A1-F6EECF244321}">
                <p14:modId xmlns:p14="http://schemas.microsoft.com/office/powerpoint/2010/main" val="711807791"/>
              </p:ext>
            </p:extLst>
          </p:nvPr>
        </p:nvGraphicFramePr>
        <p:xfrm>
          <a:off x="107504" y="1816191"/>
          <a:ext cx="2235579" cy="396240"/>
        </p:xfrm>
        <a:graphic>
          <a:graphicData uri="http://schemas.openxmlformats.org/drawingml/2006/table">
            <a:tbl>
              <a:tblPr firstRow="1" bandRow="1">
                <a:tableStyleId>{21E4AEA4-8DFA-4A89-87EB-49C32662AFE0}</a:tableStyleId>
              </a:tblPr>
              <a:tblGrid>
                <a:gridCol w="2235579"/>
              </a:tblGrid>
              <a:tr h="223825">
                <a:tc>
                  <a:txBody>
                    <a:bodyPr/>
                    <a:lstStyle/>
                    <a:p>
                      <a:pPr algn="ctr"/>
                      <a:r>
                        <a:rPr lang="es-MX" sz="1000" dirty="0" smtClean="0"/>
                        <a:t>Total condenados</a:t>
                      </a:r>
                      <a:r>
                        <a:rPr lang="es-MX" sz="1000" baseline="0" dirty="0" smtClean="0"/>
                        <a:t> por j</a:t>
                      </a:r>
                      <a:r>
                        <a:rPr lang="es-MX" sz="1000" dirty="0" smtClean="0"/>
                        <a:t>urisdicción de origen</a:t>
                      </a:r>
                      <a:endParaRPr lang="es-AR" sz="1000" dirty="0"/>
                    </a:p>
                  </a:txBody>
                  <a:tcPr anchor="ctr"/>
                </a:tc>
              </a:tr>
            </a:tbl>
          </a:graphicData>
        </a:graphic>
      </p:graphicFrame>
      <p:graphicFrame>
        <p:nvGraphicFramePr>
          <p:cNvPr id="24" name="23 Tabla"/>
          <p:cNvGraphicFramePr>
            <a:graphicFrameLocks noGrp="1"/>
          </p:cNvGraphicFramePr>
          <p:nvPr>
            <p:extLst>
              <p:ext uri="{D42A27DB-BD31-4B8C-83A1-F6EECF244321}">
                <p14:modId xmlns:p14="http://schemas.microsoft.com/office/powerpoint/2010/main" val="4222298992"/>
              </p:ext>
            </p:extLst>
          </p:nvPr>
        </p:nvGraphicFramePr>
        <p:xfrm>
          <a:off x="6372200" y="1816191"/>
          <a:ext cx="2232249" cy="396240"/>
        </p:xfrm>
        <a:graphic>
          <a:graphicData uri="http://schemas.openxmlformats.org/drawingml/2006/table">
            <a:tbl>
              <a:tblPr firstRow="1" bandRow="1">
                <a:tableStyleId>{5C22544A-7EE6-4342-B048-85BDC9FD1C3A}</a:tableStyleId>
              </a:tblPr>
              <a:tblGrid>
                <a:gridCol w="2232249"/>
              </a:tblGrid>
              <a:tr h="223825">
                <a:tc>
                  <a:txBody>
                    <a:bodyPr/>
                    <a:lstStyle/>
                    <a:p>
                      <a:pPr algn="ctr"/>
                      <a:r>
                        <a:rPr lang="es-MX" sz="1000" dirty="0" smtClean="0"/>
                        <a:t>Total procesados  por jurisdicción de origen</a:t>
                      </a:r>
                      <a:endParaRPr lang="es-AR" sz="1000" dirty="0"/>
                    </a:p>
                  </a:txBody>
                  <a:tcPr anchor="ctr"/>
                </a:tc>
              </a:tr>
            </a:tbl>
          </a:graphicData>
        </a:graphic>
      </p:graphicFrame>
      <p:sp>
        <p:nvSpPr>
          <p:cNvPr id="25" name="24 Flecha abajo"/>
          <p:cNvSpPr/>
          <p:nvPr/>
        </p:nvSpPr>
        <p:spPr>
          <a:xfrm rot="16200000">
            <a:off x="5567640" y="1783548"/>
            <a:ext cx="612910" cy="444616"/>
          </a:xfrm>
          <a:prstGeom prst="downArrow">
            <a:avLst/>
          </a:pr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s-AR"/>
          </a:p>
        </p:txBody>
      </p:sp>
      <p:sp>
        <p:nvSpPr>
          <p:cNvPr id="26" name="25 CuadroTexto"/>
          <p:cNvSpPr txBox="1"/>
          <p:nvPr/>
        </p:nvSpPr>
        <p:spPr>
          <a:xfrm>
            <a:off x="4483005" y="3256816"/>
            <a:ext cx="983524" cy="415498"/>
          </a:xfrm>
          <a:prstGeom prst="rect">
            <a:avLst/>
          </a:prstGeom>
          <a:noFill/>
        </p:spPr>
        <p:txBody>
          <a:bodyPr wrap="square" rtlCol="0">
            <a:spAutoFit/>
          </a:bodyPr>
          <a:lstStyle/>
          <a:p>
            <a:pPr algn="ctr"/>
            <a:r>
              <a:rPr lang="es-MX" sz="700" dirty="0" smtClean="0"/>
              <a:t>Base: 5661 personas procesadas</a:t>
            </a:r>
            <a:endParaRPr lang="es-AR" sz="700" dirty="0"/>
          </a:p>
        </p:txBody>
      </p:sp>
      <p:sp>
        <p:nvSpPr>
          <p:cNvPr id="27" name="26 CuadroTexto"/>
          <p:cNvSpPr txBox="1"/>
          <p:nvPr/>
        </p:nvSpPr>
        <p:spPr>
          <a:xfrm>
            <a:off x="24863" y="5532170"/>
            <a:ext cx="2993127" cy="184666"/>
          </a:xfrm>
          <a:prstGeom prst="rect">
            <a:avLst/>
          </a:prstGeom>
          <a:noFill/>
        </p:spPr>
        <p:txBody>
          <a:bodyPr wrap="none" rtlCol="0">
            <a:spAutoFit/>
          </a:bodyPr>
          <a:lstStyle/>
          <a:p>
            <a:r>
              <a:rPr lang="es-MX" sz="600" dirty="0" smtClean="0"/>
              <a:t>* Existen 8 personas que no forman parte de esta caracterización (art.77 y art 34) </a:t>
            </a:r>
            <a:endParaRPr lang="es-AR" sz="600" dirty="0"/>
          </a:p>
        </p:txBody>
      </p:sp>
      <p:graphicFrame>
        <p:nvGraphicFramePr>
          <p:cNvPr id="28" name="27 Tabla"/>
          <p:cNvGraphicFramePr>
            <a:graphicFrameLocks noGrp="1"/>
          </p:cNvGraphicFramePr>
          <p:nvPr>
            <p:extLst>
              <p:ext uri="{D42A27DB-BD31-4B8C-83A1-F6EECF244321}">
                <p14:modId xmlns:p14="http://schemas.microsoft.com/office/powerpoint/2010/main" val="1027021336"/>
              </p:ext>
            </p:extLst>
          </p:nvPr>
        </p:nvGraphicFramePr>
        <p:xfrm>
          <a:off x="82961" y="4549109"/>
          <a:ext cx="1512168" cy="794409"/>
        </p:xfrm>
        <a:graphic>
          <a:graphicData uri="http://schemas.openxmlformats.org/drawingml/2006/table">
            <a:tbl>
              <a:tblPr firstRow="1" bandRow="1">
                <a:tableStyleId>{21E4AEA4-8DFA-4A89-87EB-49C32662AFE0}</a:tableStyleId>
              </a:tblPr>
              <a:tblGrid>
                <a:gridCol w="756084"/>
                <a:gridCol w="756084"/>
              </a:tblGrid>
              <a:tr h="223825">
                <a:tc gridSpan="2">
                  <a:txBody>
                    <a:bodyPr/>
                    <a:lstStyle/>
                    <a:p>
                      <a:pPr algn="ctr"/>
                      <a:r>
                        <a:rPr lang="es-MX" sz="1000" dirty="0" smtClean="0"/>
                        <a:t>Género</a:t>
                      </a:r>
                      <a:endParaRPr lang="es-AR" sz="1000" dirty="0"/>
                    </a:p>
                  </a:txBody>
                  <a:tcPr anchor="ctr"/>
                </a:tc>
                <a:tc hMerge="1">
                  <a:txBody>
                    <a:bodyPr/>
                    <a:lstStyle/>
                    <a:p>
                      <a:endParaRPr lang="es-AR" dirty="0"/>
                    </a:p>
                  </a:txBody>
                  <a:tcPr/>
                </a:tc>
              </a:tr>
              <a:tr h="321969">
                <a:tc>
                  <a:txBody>
                    <a:bodyPr/>
                    <a:lstStyle/>
                    <a:p>
                      <a:pPr algn="ctr"/>
                      <a:r>
                        <a:rPr lang="es-MX" sz="900" dirty="0" smtClean="0"/>
                        <a:t>Femenino</a:t>
                      </a:r>
                      <a:endParaRPr lang="es-AR" sz="900" dirty="0"/>
                    </a:p>
                  </a:txBody>
                  <a:tcPr anchor="ctr"/>
                </a:tc>
                <a:tc>
                  <a:txBody>
                    <a:bodyPr/>
                    <a:lstStyle/>
                    <a:p>
                      <a:pPr algn="ctr"/>
                      <a:r>
                        <a:rPr lang="es-MX" sz="900" dirty="0" smtClean="0"/>
                        <a:t>Masculino</a:t>
                      </a:r>
                      <a:endParaRPr lang="es-AR" sz="900" dirty="0"/>
                    </a:p>
                  </a:txBody>
                  <a:tcPr anchor="ctr"/>
                </a:tc>
              </a:tr>
              <a:tr h="223825">
                <a:tc>
                  <a:txBody>
                    <a:bodyPr/>
                    <a:lstStyle/>
                    <a:p>
                      <a:pPr algn="ctr"/>
                      <a:r>
                        <a:rPr lang="es-MX" sz="900" dirty="0" smtClean="0"/>
                        <a:t>7%</a:t>
                      </a:r>
                      <a:endParaRPr lang="es-AR" sz="900" dirty="0"/>
                    </a:p>
                  </a:txBody>
                  <a:tcPr anchor="ctr"/>
                </a:tc>
                <a:tc>
                  <a:txBody>
                    <a:bodyPr/>
                    <a:lstStyle/>
                    <a:p>
                      <a:pPr algn="ctr"/>
                      <a:r>
                        <a:rPr lang="es-MX" sz="900" dirty="0" smtClean="0"/>
                        <a:t>93%</a:t>
                      </a:r>
                      <a:endParaRPr lang="es-AR" sz="900" dirty="0"/>
                    </a:p>
                  </a:txBody>
                  <a:tcPr anchor="ctr"/>
                </a:tc>
              </a:tr>
            </a:tbl>
          </a:graphicData>
        </a:graphic>
      </p:graphicFrame>
      <p:graphicFrame>
        <p:nvGraphicFramePr>
          <p:cNvPr id="29" name="28 Tabla"/>
          <p:cNvGraphicFramePr>
            <a:graphicFrameLocks noGrp="1"/>
          </p:cNvGraphicFramePr>
          <p:nvPr>
            <p:extLst>
              <p:ext uri="{D42A27DB-BD31-4B8C-83A1-F6EECF244321}">
                <p14:modId xmlns:p14="http://schemas.microsoft.com/office/powerpoint/2010/main" val="30017465"/>
              </p:ext>
            </p:extLst>
          </p:nvPr>
        </p:nvGraphicFramePr>
        <p:xfrm>
          <a:off x="1640624" y="4549109"/>
          <a:ext cx="1490386" cy="802029"/>
        </p:xfrm>
        <a:graphic>
          <a:graphicData uri="http://schemas.openxmlformats.org/drawingml/2006/table">
            <a:tbl>
              <a:tblPr firstRow="1" bandRow="1">
                <a:tableStyleId>{21E4AEA4-8DFA-4A89-87EB-49C32662AFE0}</a:tableStyleId>
              </a:tblPr>
              <a:tblGrid>
                <a:gridCol w="745193"/>
                <a:gridCol w="745193"/>
              </a:tblGrid>
              <a:tr h="284591">
                <a:tc gridSpan="2">
                  <a:txBody>
                    <a:bodyPr/>
                    <a:lstStyle/>
                    <a:p>
                      <a:pPr algn="ctr"/>
                      <a:r>
                        <a:rPr lang="es-MX" sz="1000" dirty="0" smtClean="0"/>
                        <a:t>Edad</a:t>
                      </a:r>
                      <a:endParaRPr lang="es-AR" sz="1000" dirty="0"/>
                    </a:p>
                  </a:txBody>
                  <a:tcPr/>
                </a:tc>
                <a:tc hMerge="1">
                  <a:txBody>
                    <a:bodyPr/>
                    <a:lstStyle/>
                    <a:p>
                      <a:endParaRPr lang="es-AR" dirty="0"/>
                    </a:p>
                  </a:txBody>
                  <a:tcPr/>
                </a:tc>
              </a:tr>
              <a:tr h="258719">
                <a:tc>
                  <a:txBody>
                    <a:bodyPr/>
                    <a:lstStyle/>
                    <a:p>
                      <a:pPr algn="ctr"/>
                      <a:r>
                        <a:rPr lang="es-MX" sz="900" dirty="0" smtClean="0"/>
                        <a:t>Jóvenes</a:t>
                      </a:r>
                      <a:endParaRPr lang="es-AR" sz="900" dirty="0"/>
                    </a:p>
                  </a:txBody>
                  <a:tcPr/>
                </a:tc>
                <a:tc>
                  <a:txBody>
                    <a:bodyPr/>
                    <a:lstStyle/>
                    <a:p>
                      <a:pPr algn="ctr"/>
                      <a:r>
                        <a:rPr lang="es-MX" sz="900" dirty="0" smtClean="0"/>
                        <a:t>Adultos</a:t>
                      </a:r>
                      <a:endParaRPr lang="es-AR" sz="900" dirty="0"/>
                    </a:p>
                  </a:txBody>
                  <a:tcPr/>
                </a:tc>
              </a:tr>
              <a:tr h="258719">
                <a:tc>
                  <a:txBody>
                    <a:bodyPr/>
                    <a:lstStyle/>
                    <a:p>
                      <a:pPr algn="ctr"/>
                      <a:r>
                        <a:rPr lang="es-MX" sz="900" dirty="0" smtClean="0"/>
                        <a:t>2%</a:t>
                      </a:r>
                      <a:endParaRPr lang="es-AR" sz="900" dirty="0"/>
                    </a:p>
                  </a:txBody>
                  <a:tcPr/>
                </a:tc>
                <a:tc>
                  <a:txBody>
                    <a:bodyPr/>
                    <a:lstStyle/>
                    <a:p>
                      <a:pPr algn="ctr"/>
                      <a:r>
                        <a:rPr lang="es-MX" sz="900" dirty="0" smtClean="0"/>
                        <a:t>98%</a:t>
                      </a:r>
                      <a:endParaRPr lang="es-AR" sz="900" dirty="0"/>
                    </a:p>
                  </a:txBody>
                  <a:tcPr/>
                </a:tc>
              </a:tr>
            </a:tbl>
          </a:graphicData>
        </a:graphic>
      </p:graphicFrame>
      <p:graphicFrame>
        <p:nvGraphicFramePr>
          <p:cNvPr id="30" name="29 Tabla"/>
          <p:cNvGraphicFramePr>
            <a:graphicFrameLocks noGrp="1"/>
          </p:cNvGraphicFramePr>
          <p:nvPr>
            <p:extLst>
              <p:ext uri="{D42A27DB-BD31-4B8C-83A1-F6EECF244321}">
                <p14:modId xmlns:p14="http://schemas.microsoft.com/office/powerpoint/2010/main" val="3750808006"/>
              </p:ext>
            </p:extLst>
          </p:nvPr>
        </p:nvGraphicFramePr>
        <p:xfrm>
          <a:off x="5902074" y="4549109"/>
          <a:ext cx="1584176" cy="813680"/>
        </p:xfrm>
        <a:graphic>
          <a:graphicData uri="http://schemas.openxmlformats.org/drawingml/2006/table">
            <a:tbl>
              <a:tblPr firstRow="1" bandRow="1">
                <a:tableStyleId>{5C22544A-7EE6-4342-B048-85BDC9FD1C3A}</a:tableStyleId>
              </a:tblPr>
              <a:tblGrid>
                <a:gridCol w="792088"/>
                <a:gridCol w="792088"/>
              </a:tblGrid>
              <a:tr h="281207">
                <a:tc gridSpan="2">
                  <a:txBody>
                    <a:bodyPr/>
                    <a:lstStyle/>
                    <a:p>
                      <a:pPr algn="ctr"/>
                      <a:r>
                        <a:rPr lang="es-MX" sz="1000" dirty="0" smtClean="0"/>
                        <a:t>Género</a:t>
                      </a:r>
                      <a:endParaRPr lang="es-AR" sz="1000" dirty="0"/>
                    </a:p>
                  </a:txBody>
                  <a:tcPr anchor="ctr"/>
                </a:tc>
                <a:tc hMerge="1">
                  <a:txBody>
                    <a:bodyPr/>
                    <a:lstStyle/>
                    <a:p>
                      <a:endParaRPr lang="es-AR" dirty="0"/>
                    </a:p>
                  </a:txBody>
                  <a:tcPr/>
                </a:tc>
              </a:tr>
              <a:tr h="276830">
                <a:tc>
                  <a:txBody>
                    <a:bodyPr/>
                    <a:lstStyle/>
                    <a:p>
                      <a:pPr algn="ctr"/>
                      <a:r>
                        <a:rPr lang="es-MX" sz="900" dirty="0" smtClean="0"/>
                        <a:t>Femenino</a:t>
                      </a:r>
                      <a:endParaRPr lang="es-AR" sz="900" dirty="0"/>
                    </a:p>
                  </a:txBody>
                  <a:tcPr anchor="ctr"/>
                </a:tc>
                <a:tc>
                  <a:txBody>
                    <a:bodyPr/>
                    <a:lstStyle/>
                    <a:p>
                      <a:pPr algn="ctr"/>
                      <a:r>
                        <a:rPr lang="es-MX" sz="900" dirty="0" smtClean="0"/>
                        <a:t>Masculino</a:t>
                      </a:r>
                      <a:endParaRPr lang="es-AR" sz="900" dirty="0"/>
                    </a:p>
                  </a:txBody>
                  <a:tcPr anchor="ctr"/>
                </a:tc>
              </a:tr>
              <a:tr h="255643">
                <a:tc>
                  <a:txBody>
                    <a:bodyPr/>
                    <a:lstStyle/>
                    <a:p>
                      <a:pPr algn="ctr"/>
                      <a:r>
                        <a:rPr lang="es-MX" sz="900" dirty="0" smtClean="0"/>
                        <a:t>8%</a:t>
                      </a:r>
                      <a:endParaRPr lang="es-AR" sz="900" dirty="0"/>
                    </a:p>
                  </a:txBody>
                  <a:tcPr anchor="ctr"/>
                </a:tc>
                <a:tc>
                  <a:txBody>
                    <a:bodyPr/>
                    <a:lstStyle/>
                    <a:p>
                      <a:pPr algn="ctr"/>
                      <a:r>
                        <a:rPr lang="es-MX" sz="900" dirty="0" smtClean="0"/>
                        <a:t>92%</a:t>
                      </a:r>
                      <a:endParaRPr lang="es-AR" sz="900" dirty="0"/>
                    </a:p>
                  </a:txBody>
                  <a:tcPr anchor="ctr"/>
                </a:tc>
              </a:tr>
            </a:tbl>
          </a:graphicData>
        </a:graphic>
      </p:graphicFrame>
      <p:graphicFrame>
        <p:nvGraphicFramePr>
          <p:cNvPr id="31" name="30 Tabla"/>
          <p:cNvGraphicFramePr>
            <a:graphicFrameLocks noGrp="1"/>
          </p:cNvGraphicFramePr>
          <p:nvPr>
            <p:extLst>
              <p:ext uri="{D42A27DB-BD31-4B8C-83A1-F6EECF244321}">
                <p14:modId xmlns:p14="http://schemas.microsoft.com/office/powerpoint/2010/main" val="2301685089"/>
              </p:ext>
            </p:extLst>
          </p:nvPr>
        </p:nvGraphicFramePr>
        <p:xfrm>
          <a:off x="7546110" y="4549109"/>
          <a:ext cx="1490386" cy="794409"/>
        </p:xfrm>
        <a:graphic>
          <a:graphicData uri="http://schemas.openxmlformats.org/drawingml/2006/table">
            <a:tbl>
              <a:tblPr firstRow="1" bandRow="1">
                <a:tableStyleId>{5C22544A-7EE6-4342-B048-85BDC9FD1C3A}</a:tableStyleId>
              </a:tblPr>
              <a:tblGrid>
                <a:gridCol w="745193"/>
                <a:gridCol w="745193"/>
              </a:tblGrid>
              <a:tr h="223825">
                <a:tc gridSpan="2">
                  <a:txBody>
                    <a:bodyPr/>
                    <a:lstStyle/>
                    <a:p>
                      <a:pPr algn="ctr"/>
                      <a:r>
                        <a:rPr lang="es-MX" sz="1000" dirty="0" smtClean="0"/>
                        <a:t>Edad</a:t>
                      </a:r>
                      <a:endParaRPr lang="es-AR" sz="1000" dirty="0"/>
                    </a:p>
                  </a:txBody>
                  <a:tcPr anchor="ctr"/>
                </a:tc>
                <a:tc hMerge="1">
                  <a:txBody>
                    <a:bodyPr/>
                    <a:lstStyle/>
                    <a:p>
                      <a:endParaRPr lang="es-AR" dirty="0"/>
                    </a:p>
                  </a:txBody>
                  <a:tcPr/>
                </a:tc>
              </a:tr>
              <a:tr h="321969">
                <a:tc>
                  <a:txBody>
                    <a:bodyPr/>
                    <a:lstStyle/>
                    <a:p>
                      <a:pPr algn="ctr"/>
                      <a:r>
                        <a:rPr lang="es-MX" sz="900" dirty="0" smtClean="0"/>
                        <a:t>Jóvenes</a:t>
                      </a:r>
                      <a:endParaRPr lang="es-AR" sz="900" dirty="0"/>
                    </a:p>
                  </a:txBody>
                  <a:tcPr anchor="ctr"/>
                </a:tc>
                <a:tc>
                  <a:txBody>
                    <a:bodyPr/>
                    <a:lstStyle/>
                    <a:p>
                      <a:pPr algn="ctr"/>
                      <a:r>
                        <a:rPr lang="es-MX" sz="900" dirty="0" smtClean="0"/>
                        <a:t>Adultos</a:t>
                      </a:r>
                      <a:endParaRPr lang="es-AR" sz="900" dirty="0"/>
                    </a:p>
                  </a:txBody>
                  <a:tcPr anchor="ctr"/>
                </a:tc>
              </a:tr>
              <a:tr h="223825">
                <a:tc>
                  <a:txBody>
                    <a:bodyPr/>
                    <a:lstStyle/>
                    <a:p>
                      <a:pPr algn="ctr"/>
                      <a:r>
                        <a:rPr lang="es-MX" sz="900" dirty="0" smtClean="0"/>
                        <a:t>6%</a:t>
                      </a:r>
                      <a:endParaRPr lang="es-AR" sz="900" dirty="0"/>
                    </a:p>
                  </a:txBody>
                  <a:tcPr anchor="ctr"/>
                </a:tc>
                <a:tc>
                  <a:txBody>
                    <a:bodyPr/>
                    <a:lstStyle/>
                    <a:p>
                      <a:pPr algn="ctr"/>
                      <a:r>
                        <a:rPr lang="es-MX" sz="900" dirty="0" smtClean="0"/>
                        <a:t>94%</a:t>
                      </a:r>
                      <a:endParaRPr lang="es-AR" sz="900" dirty="0"/>
                    </a:p>
                  </a:txBody>
                  <a:tcPr anchor="ctr"/>
                </a:tc>
              </a:tr>
            </a:tbl>
          </a:graphicData>
        </a:graphic>
      </p:graphicFrame>
      <p:sp>
        <p:nvSpPr>
          <p:cNvPr id="32" name="31 CuadroTexto"/>
          <p:cNvSpPr txBox="1"/>
          <p:nvPr/>
        </p:nvSpPr>
        <p:spPr>
          <a:xfrm>
            <a:off x="7001610" y="3922423"/>
            <a:ext cx="1242798" cy="184666"/>
          </a:xfrm>
          <a:prstGeom prst="rect">
            <a:avLst/>
          </a:prstGeom>
          <a:noFill/>
        </p:spPr>
        <p:txBody>
          <a:bodyPr wrap="square" rtlCol="0">
            <a:spAutoFit/>
          </a:bodyPr>
          <a:lstStyle/>
          <a:p>
            <a:r>
              <a:rPr lang="es-MX" sz="600" dirty="0" smtClean="0"/>
              <a:t>Base: 5661 procesados</a:t>
            </a:r>
            <a:endParaRPr lang="es-AR" sz="600" dirty="0"/>
          </a:p>
        </p:txBody>
      </p:sp>
      <p:sp>
        <p:nvSpPr>
          <p:cNvPr id="33" name="32 CuadroTexto"/>
          <p:cNvSpPr txBox="1"/>
          <p:nvPr/>
        </p:nvSpPr>
        <p:spPr>
          <a:xfrm>
            <a:off x="6346478" y="5342078"/>
            <a:ext cx="983524" cy="184666"/>
          </a:xfrm>
          <a:prstGeom prst="rect">
            <a:avLst/>
          </a:prstGeom>
          <a:noFill/>
        </p:spPr>
        <p:txBody>
          <a:bodyPr wrap="square" rtlCol="0">
            <a:spAutoFit/>
          </a:bodyPr>
          <a:lstStyle/>
          <a:p>
            <a:r>
              <a:rPr lang="es-MX" sz="600" dirty="0" smtClean="0"/>
              <a:t>Base: 5661</a:t>
            </a:r>
            <a:endParaRPr lang="es-AR" sz="600" dirty="0"/>
          </a:p>
        </p:txBody>
      </p:sp>
      <p:sp>
        <p:nvSpPr>
          <p:cNvPr id="34" name="33 CuadroTexto"/>
          <p:cNvSpPr txBox="1"/>
          <p:nvPr/>
        </p:nvSpPr>
        <p:spPr>
          <a:xfrm>
            <a:off x="8052972" y="5342078"/>
            <a:ext cx="983524" cy="184666"/>
          </a:xfrm>
          <a:prstGeom prst="rect">
            <a:avLst/>
          </a:prstGeom>
          <a:noFill/>
        </p:spPr>
        <p:txBody>
          <a:bodyPr wrap="square" rtlCol="0">
            <a:spAutoFit/>
          </a:bodyPr>
          <a:lstStyle/>
          <a:p>
            <a:r>
              <a:rPr lang="es-MX" sz="600" dirty="0" smtClean="0"/>
              <a:t>Base: 5661</a:t>
            </a:r>
            <a:endParaRPr lang="es-AR" sz="600" dirty="0"/>
          </a:p>
        </p:txBody>
      </p:sp>
      <p:sp>
        <p:nvSpPr>
          <p:cNvPr id="35" name="34 CuadroTexto"/>
          <p:cNvSpPr txBox="1"/>
          <p:nvPr/>
        </p:nvSpPr>
        <p:spPr>
          <a:xfrm>
            <a:off x="755576" y="3905284"/>
            <a:ext cx="1205293" cy="184666"/>
          </a:xfrm>
          <a:prstGeom prst="rect">
            <a:avLst/>
          </a:prstGeom>
          <a:noFill/>
        </p:spPr>
        <p:txBody>
          <a:bodyPr wrap="square" rtlCol="0">
            <a:spAutoFit/>
          </a:bodyPr>
          <a:lstStyle/>
          <a:p>
            <a:r>
              <a:rPr lang="es-MX" sz="600" dirty="0" smtClean="0"/>
              <a:t>Base: 4307 condenados</a:t>
            </a:r>
            <a:endParaRPr lang="es-AR" sz="600" dirty="0"/>
          </a:p>
        </p:txBody>
      </p:sp>
      <p:sp>
        <p:nvSpPr>
          <p:cNvPr id="37" name="36 CuadroTexto"/>
          <p:cNvSpPr txBox="1"/>
          <p:nvPr/>
        </p:nvSpPr>
        <p:spPr>
          <a:xfrm>
            <a:off x="443001" y="5342078"/>
            <a:ext cx="772497" cy="184666"/>
          </a:xfrm>
          <a:prstGeom prst="rect">
            <a:avLst/>
          </a:prstGeom>
          <a:noFill/>
        </p:spPr>
        <p:txBody>
          <a:bodyPr wrap="square" rtlCol="0">
            <a:spAutoFit/>
          </a:bodyPr>
          <a:lstStyle/>
          <a:p>
            <a:r>
              <a:rPr lang="es-MX" sz="600" dirty="0" smtClean="0"/>
              <a:t>Base: 4307</a:t>
            </a:r>
            <a:endParaRPr lang="es-AR" sz="600" dirty="0"/>
          </a:p>
        </p:txBody>
      </p:sp>
      <p:sp>
        <p:nvSpPr>
          <p:cNvPr id="38" name="37 CuadroTexto"/>
          <p:cNvSpPr txBox="1"/>
          <p:nvPr/>
        </p:nvSpPr>
        <p:spPr>
          <a:xfrm>
            <a:off x="2000663" y="5342078"/>
            <a:ext cx="772497" cy="184666"/>
          </a:xfrm>
          <a:prstGeom prst="rect">
            <a:avLst/>
          </a:prstGeom>
          <a:noFill/>
        </p:spPr>
        <p:txBody>
          <a:bodyPr wrap="square" rtlCol="0">
            <a:spAutoFit/>
          </a:bodyPr>
          <a:lstStyle/>
          <a:p>
            <a:r>
              <a:rPr lang="es-MX" sz="600" dirty="0" smtClean="0"/>
              <a:t>Base: 4307</a:t>
            </a:r>
            <a:endParaRPr lang="es-AR" sz="600" dirty="0"/>
          </a:p>
        </p:txBody>
      </p:sp>
      <p:sp>
        <p:nvSpPr>
          <p:cNvPr id="43" name="42 CuadroTexto"/>
          <p:cNvSpPr txBox="1"/>
          <p:nvPr/>
        </p:nvSpPr>
        <p:spPr>
          <a:xfrm>
            <a:off x="3262757" y="1084094"/>
            <a:ext cx="2462677" cy="307777"/>
          </a:xfrm>
          <a:prstGeom prst="rect">
            <a:avLst/>
          </a:prstGeom>
          <a:noFill/>
        </p:spPr>
        <p:txBody>
          <a:bodyPr wrap="square" rtlCol="0">
            <a:spAutoFit/>
          </a:bodyPr>
          <a:lstStyle/>
          <a:p>
            <a:pPr algn="ctr"/>
            <a:r>
              <a:rPr lang="es-MX" sz="1400" dirty="0" smtClean="0"/>
              <a:t>Composición a octubre 2013</a:t>
            </a:r>
          </a:p>
        </p:txBody>
      </p:sp>
      <p:cxnSp>
        <p:nvCxnSpPr>
          <p:cNvPr id="4" name="3 Conector recto"/>
          <p:cNvCxnSpPr/>
          <p:nvPr/>
        </p:nvCxnSpPr>
        <p:spPr>
          <a:xfrm>
            <a:off x="323528" y="3905284"/>
            <a:ext cx="8221206" cy="0"/>
          </a:xfrm>
          <a:prstGeom prst="line">
            <a:avLst/>
          </a:prstGeom>
        </p:spPr>
        <p:style>
          <a:lnRef idx="1">
            <a:schemeClr val="accent1"/>
          </a:lnRef>
          <a:fillRef idx="0">
            <a:schemeClr val="accent1"/>
          </a:fillRef>
          <a:effectRef idx="0">
            <a:schemeClr val="accent1"/>
          </a:effectRef>
          <a:fontRef idx="minor">
            <a:schemeClr val="tx1"/>
          </a:fontRef>
        </p:style>
      </p:cxnSp>
      <p:sp>
        <p:nvSpPr>
          <p:cNvPr id="45" name="44 CuadroTexto"/>
          <p:cNvSpPr txBox="1"/>
          <p:nvPr/>
        </p:nvSpPr>
        <p:spPr>
          <a:xfrm>
            <a:off x="0" y="6044654"/>
            <a:ext cx="9143999" cy="830997"/>
          </a:xfrm>
          <a:prstGeom prst="rect">
            <a:avLst/>
          </a:prstGeom>
          <a:noFill/>
        </p:spPr>
        <p:txBody>
          <a:bodyPr wrap="square" rtlCol="0">
            <a:spAutoFit/>
          </a:bodyPr>
          <a:lstStyle/>
          <a:p>
            <a:r>
              <a:rPr lang="es-MX" sz="1600" dirty="0" smtClean="0">
                <a:solidFill>
                  <a:schemeClr val="bg1"/>
                </a:solidFill>
              </a:rPr>
              <a:t>Como se mencionó anteriormente el 60% de los presos provienen de jurisdicción Nacional, este conjunto es mayor entre los condenados. </a:t>
            </a:r>
          </a:p>
          <a:p>
            <a:r>
              <a:rPr lang="es-MX" sz="1600" dirty="0" smtClean="0">
                <a:solidFill>
                  <a:schemeClr val="bg1"/>
                </a:solidFill>
              </a:rPr>
              <a:t>4 de cada 10 procesados provienen de la Justicia Federal. </a:t>
            </a:r>
            <a:endParaRPr lang="es-AR" sz="1600" dirty="0">
              <a:solidFill>
                <a:schemeClr val="bg1"/>
              </a:solidFill>
            </a:endParaRPr>
          </a:p>
        </p:txBody>
      </p:sp>
    </p:spTree>
    <p:extLst>
      <p:ext uri="{BB962C8B-B14F-4D97-AF65-F5344CB8AC3E}">
        <p14:creationId xmlns:p14="http://schemas.microsoft.com/office/powerpoint/2010/main" val="26550401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1540</TotalTime>
  <Words>1799</Words>
  <Application>Microsoft Office PowerPoint</Application>
  <PresentationFormat>Presentación en pantalla (4:3)</PresentationFormat>
  <Paragraphs>342</Paragraphs>
  <Slides>16</Slides>
  <Notes>2</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Claridad</vt:lpstr>
      <vt:lpstr>Población SPF</vt:lpstr>
      <vt:lpstr>Introducción</vt:lpstr>
      <vt:lpstr>Presentación de PowerPoint</vt:lpstr>
      <vt:lpstr>Metodología</vt:lpstr>
      <vt:lpstr>Contenido de los reportes</vt:lpstr>
      <vt:lpstr>Evolución de la población penal del SPF La cárcel en cifras. </vt:lpstr>
      <vt:lpstr>Síntesis general Octubre 2013</vt:lpstr>
      <vt:lpstr>Foco en situación procesal</vt:lpstr>
      <vt:lpstr>Foco en situación procesal</vt:lpstr>
      <vt:lpstr>Evolución de la población penal del SPF </vt:lpstr>
      <vt:lpstr>Establecimientos penitenciarios</vt:lpstr>
      <vt:lpstr>Población alojada por unidad  Expresada en números absolutos.</vt:lpstr>
      <vt:lpstr>Población alojada por unidad y capacidad  Expresada en números absolutos.</vt:lpstr>
      <vt:lpstr>Foco en población femenina</vt:lpstr>
      <vt:lpstr>Foco en jóvenes adultos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Población SPF</dc:title>
  <dc:creator>DAMONE, María Luz</dc:creator>
  <cp:lastModifiedBy>DAMONE, María Luz</cp:lastModifiedBy>
  <cp:revision>120</cp:revision>
  <dcterms:created xsi:type="dcterms:W3CDTF">2013-10-30T13:30:56Z</dcterms:created>
  <dcterms:modified xsi:type="dcterms:W3CDTF">2014-03-10T15:31:19Z</dcterms:modified>
</cp:coreProperties>
</file>