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6.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7.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8.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10.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11.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2.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theme/theme13.xml" ContentType="application/vnd.openxmlformats-officedocument.theme+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theme/theme14.xml" ContentType="application/vnd.openxmlformats-officedocument.theme+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theme/theme15.xml" ContentType="application/vnd.openxmlformats-officedocument.theme+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theme/theme16.xml" ContentType="application/vnd.openxmlformats-officedocument.theme+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theme/theme17.xml" ContentType="application/vnd.openxmlformats-officedocument.theme+xml"/>
  <Override PartName="/ppt/theme/theme18.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chart36.xml" ContentType="application/vnd.openxmlformats-officedocument.drawingml.chart+xml"/>
  <Override PartName="/ppt/charts/chart37.xml" ContentType="application/vnd.openxmlformats-officedocument.drawingml.chart+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charts/chart42.xml" ContentType="application/vnd.openxmlformats-officedocument.drawingml.chart+xml"/>
  <Override PartName="/ppt/charts/chart43.xml" ContentType="application/vnd.openxmlformats-officedocument.drawingml.chart+xml"/>
  <Override PartName="/ppt/charts/chart44.xml" ContentType="application/vnd.openxmlformats-officedocument.drawingml.chart+xml"/>
  <Override PartName="/ppt/charts/chart45.xml" ContentType="application/vnd.openxmlformats-officedocument.drawingml.chart+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chart49.xml" ContentType="application/vnd.openxmlformats-officedocument.drawingml.chart+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charts/style1.xml" ContentType="application/vnd.ms-office.chartstyle+xml"/>
  <Override PartName="/ppt/charts/colors1.xml" ContentType="application/vnd.ms-office.chartcolorstyle+xml"/>
  <Override PartName="/ppt/charts/style2.xml" ContentType="application/vnd.ms-office.chartstyle+xml"/>
  <Override PartName="/ppt/charts/colors2.xml" ContentType="application/vnd.ms-office.chartcolorstyle+xml"/>
  <Override PartName="/ppt/charts/style3.xml" ContentType="application/vnd.ms-office.chartstyle+xml"/>
  <Override PartName="/ppt/charts/colors3.xml" ContentType="application/vnd.ms-office.chartcolorstyle+xml"/>
  <Override PartName="/ppt/charts/style4.xml" ContentType="application/vnd.ms-office.chartstyle+xml"/>
  <Override PartName="/ppt/charts/colors4.xml" ContentType="application/vnd.ms-office.chartcolorstyle+xml"/>
  <Override PartName="/ppt/charts/style5.xml" ContentType="application/vnd.ms-office.chartstyle+xml"/>
  <Override PartName="/ppt/charts/colors5.xml" ContentType="application/vnd.ms-office.chartcolorstyle+xml"/>
  <Override PartName="/ppt/charts/style6.xml" ContentType="application/vnd.ms-office.chartstyle+xml"/>
  <Override PartName="/ppt/charts/colors6.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9" r:id="rId2"/>
    <p:sldMasterId id="2147483670" r:id="rId3"/>
    <p:sldMasterId id="2147483682" r:id="rId4"/>
    <p:sldMasterId id="2147483693" r:id="rId5"/>
    <p:sldMasterId id="2147483704" r:id="rId6"/>
    <p:sldMasterId id="2147483715" r:id="rId7"/>
    <p:sldMasterId id="2147483726" r:id="rId8"/>
    <p:sldMasterId id="2147483737" r:id="rId9"/>
    <p:sldMasterId id="2147483748" r:id="rId10"/>
    <p:sldMasterId id="2147483759" r:id="rId11"/>
    <p:sldMasterId id="2147483781" r:id="rId12"/>
    <p:sldMasterId id="2147483792" r:id="rId13"/>
    <p:sldMasterId id="2147483814" r:id="rId14"/>
    <p:sldMasterId id="2147483825" r:id="rId15"/>
    <p:sldMasterId id="2147483847" r:id="rId16"/>
    <p:sldMasterId id="2147483858" r:id="rId17"/>
  </p:sldMasterIdLst>
  <p:notesMasterIdLst>
    <p:notesMasterId r:id="rId68"/>
  </p:notesMasterIdLst>
  <p:sldIdLst>
    <p:sldId id="257" r:id="rId18"/>
    <p:sldId id="263" r:id="rId19"/>
    <p:sldId id="265" r:id="rId20"/>
    <p:sldId id="266" r:id="rId21"/>
    <p:sldId id="260" r:id="rId22"/>
    <p:sldId id="344" r:id="rId23"/>
    <p:sldId id="296" r:id="rId24"/>
    <p:sldId id="267" r:id="rId25"/>
    <p:sldId id="282" r:id="rId26"/>
    <p:sldId id="279" r:id="rId27"/>
    <p:sldId id="268" r:id="rId28"/>
    <p:sldId id="269" r:id="rId29"/>
    <p:sldId id="270" r:id="rId30"/>
    <p:sldId id="283" r:id="rId31"/>
    <p:sldId id="271" r:id="rId32"/>
    <p:sldId id="272" r:id="rId33"/>
    <p:sldId id="273" r:id="rId34"/>
    <p:sldId id="274" r:id="rId35"/>
    <p:sldId id="336" r:id="rId36"/>
    <p:sldId id="275" r:id="rId37"/>
    <p:sldId id="286" r:id="rId38"/>
    <p:sldId id="276" r:id="rId39"/>
    <p:sldId id="277" r:id="rId40"/>
    <p:sldId id="285" r:id="rId41"/>
    <p:sldId id="278" r:id="rId42"/>
    <p:sldId id="287" r:id="rId43"/>
    <p:sldId id="288" r:id="rId44"/>
    <p:sldId id="328" r:id="rId45"/>
    <p:sldId id="345" r:id="rId46"/>
    <p:sldId id="338" r:id="rId47"/>
    <p:sldId id="339" r:id="rId48"/>
    <p:sldId id="340" r:id="rId49"/>
    <p:sldId id="330" r:id="rId50"/>
    <p:sldId id="319" r:id="rId51"/>
    <p:sldId id="320" r:id="rId52"/>
    <p:sldId id="321" r:id="rId53"/>
    <p:sldId id="323" r:id="rId54"/>
    <p:sldId id="341" r:id="rId55"/>
    <p:sldId id="342" r:id="rId56"/>
    <p:sldId id="343" r:id="rId57"/>
    <p:sldId id="332" r:id="rId58"/>
    <p:sldId id="316" r:id="rId59"/>
    <p:sldId id="291" r:id="rId60"/>
    <p:sldId id="292" r:id="rId61"/>
    <p:sldId id="293" r:id="rId62"/>
    <p:sldId id="294" r:id="rId63"/>
    <p:sldId id="333" r:id="rId64"/>
    <p:sldId id="334" r:id="rId65"/>
    <p:sldId id="325" r:id="rId66"/>
    <p:sldId id="262" r:id="rId67"/>
  </p:sldIdLst>
  <p:sldSz cx="9144000" cy="6858000" type="screen4x3"/>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BFBF"/>
    <a:srgbClr val="EF57D9"/>
    <a:srgbClr val="93A9CF"/>
    <a:srgbClr val="C0504D"/>
    <a:srgbClr val="F79646"/>
    <a:srgbClr val="4F81BD"/>
    <a:srgbClr val="17375E"/>
    <a:srgbClr val="001F5C"/>
    <a:srgbClr val="00194C"/>
    <a:srgbClr val="0D1F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Estilo medio 1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361" autoAdjust="0"/>
    <p:restoredTop sz="99512" autoAdjust="0"/>
  </p:normalViewPr>
  <p:slideViewPr>
    <p:cSldViewPr>
      <p:cViewPr>
        <p:scale>
          <a:sx n="90" d="100"/>
          <a:sy n="90" d="100"/>
        </p:scale>
        <p:origin x="-714" y="-43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1.xml"/><Relationship Id="rId26" Type="http://schemas.openxmlformats.org/officeDocument/2006/relationships/slide" Target="slides/slide9.xml"/><Relationship Id="rId39" Type="http://schemas.openxmlformats.org/officeDocument/2006/relationships/slide" Target="slides/slide22.xml"/><Relationship Id="rId21" Type="http://schemas.openxmlformats.org/officeDocument/2006/relationships/slide" Target="slides/slide4.xml"/><Relationship Id="rId34" Type="http://schemas.openxmlformats.org/officeDocument/2006/relationships/slide" Target="slides/slide17.xml"/><Relationship Id="rId42" Type="http://schemas.openxmlformats.org/officeDocument/2006/relationships/slide" Target="slides/slide25.xml"/><Relationship Id="rId47" Type="http://schemas.openxmlformats.org/officeDocument/2006/relationships/slide" Target="slides/slide30.xml"/><Relationship Id="rId50" Type="http://schemas.openxmlformats.org/officeDocument/2006/relationships/slide" Target="slides/slide33.xml"/><Relationship Id="rId55" Type="http://schemas.openxmlformats.org/officeDocument/2006/relationships/slide" Target="slides/slide38.xml"/><Relationship Id="rId63" Type="http://schemas.openxmlformats.org/officeDocument/2006/relationships/slide" Target="slides/slide46.xml"/><Relationship Id="rId68" Type="http://schemas.openxmlformats.org/officeDocument/2006/relationships/notesMaster" Target="notesMasters/notesMaster1.xml"/><Relationship Id="rId7" Type="http://schemas.openxmlformats.org/officeDocument/2006/relationships/slideMaster" Target="slideMasters/slideMaster7.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7.xml"/><Relationship Id="rId32" Type="http://schemas.openxmlformats.org/officeDocument/2006/relationships/slide" Target="slides/slide15.xml"/><Relationship Id="rId37" Type="http://schemas.openxmlformats.org/officeDocument/2006/relationships/slide" Target="slides/slide20.xml"/><Relationship Id="rId40" Type="http://schemas.openxmlformats.org/officeDocument/2006/relationships/slide" Target="slides/slide23.xml"/><Relationship Id="rId45" Type="http://schemas.openxmlformats.org/officeDocument/2006/relationships/slide" Target="slides/slide28.xml"/><Relationship Id="rId53" Type="http://schemas.openxmlformats.org/officeDocument/2006/relationships/slide" Target="slides/slide36.xml"/><Relationship Id="rId58" Type="http://schemas.openxmlformats.org/officeDocument/2006/relationships/slide" Target="slides/slide41.xml"/><Relationship Id="rId66" Type="http://schemas.openxmlformats.org/officeDocument/2006/relationships/slide" Target="slides/slide49.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slide" Target="slides/slide19.xml"/><Relationship Id="rId49" Type="http://schemas.openxmlformats.org/officeDocument/2006/relationships/slide" Target="slides/slide32.xml"/><Relationship Id="rId57" Type="http://schemas.openxmlformats.org/officeDocument/2006/relationships/slide" Target="slides/slide40.xml"/><Relationship Id="rId61" Type="http://schemas.openxmlformats.org/officeDocument/2006/relationships/slide" Target="slides/slide44.xml"/><Relationship Id="rId10" Type="http://schemas.openxmlformats.org/officeDocument/2006/relationships/slideMaster" Target="slideMasters/slideMaster10.xml"/><Relationship Id="rId19" Type="http://schemas.openxmlformats.org/officeDocument/2006/relationships/slide" Target="slides/slide2.xml"/><Relationship Id="rId31" Type="http://schemas.openxmlformats.org/officeDocument/2006/relationships/slide" Target="slides/slide14.xml"/><Relationship Id="rId44" Type="http://schemas.openxmlformats.org/officeDocument/2006/relationships/slide" Target="slides/slide27.xml"/><Relationship Id="rId52" Type="http://schemas.openxmlformats.org/officeDocument/2006/relationships/slide" Target="slides/slide35.xml"/><Relationship Id="rId60" Type="http://schemas.openxmlformats.org/officeDocument/2006/relationships/slide" Target="slides/slide43.xml"/><Relationship Id="rId65" Type="http://schemas.openxmlformats.org/officeDocument/2006/relationships/slide" Target="slides/slide48.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slide" Target="slides/slide13.xml"/><Relationship Id="rId35" Type="http://schemas.openxmlformats.org/officeDocument/2006/relationships/slide" Target="slides/slide18.xml"/><Relationship Id="rId43" Type="http://schemas.openxmlformats.org/officeDocument/2006/relationships/slide" Target="slides/slide26.xml"/><Relationship Id="rId48" Type="http://schemas.openxmlformats.org/officeDocument/2006/relationships/slide" Target="slides/slide31.xml"/><Relationship Id="rId56" Type="http://schemas.openxmlformats.org/officeDocument/2006/relationships/slide" Target="slides/slide39.xml"/><Relationship Id="rId64" Type="http://schemas.openxmlformats.org/officeDocument/2006/relationships/slide" Target="slides/slide47.xml"/><Relationship Id="rId69"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34.xml"/><Relationship Id="rId72"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8.xml"/><Relationship Id="rId33" Type="http://schemas.openxmlformats.org/officeDocument/2006/relationships/slide" Target="slides/slide16.xml"/><Relationship Id="rId38" Type="http://schemas.openxmlformats.org/officeDocument/2006/relationships/slide" Target="slides/slide21.xml"/><Relationship Id="rId46" Type="http://schemas.openxmlformats.org/officeDocument/2006/relationships/slide" Target="slides/slide29.xml"/><Relationship Id="rId59" Type="http://schemas.openxmlformats.org/officeDocument/2006/relationships/slide" Target="slides/slide42.xml"/><Relationship Id="rId67" Type="http://schemas.openxmlformats.org/officeDocument/2006/relationships/slide" Target="slides/slide50.xml"/><Relationship Id="rId20" Type="http://schemas.openxmlformats.org/officeDocument/2006/relationships/slide" Target="slides/slide3.xml"/><Relationship Id="rId41" Type="http://schemas.openxmlformats.org/officeDocument/2006/relationships/slide" Target="slides/slide24.xml"/><Relationship Id="rId54" Type="http://schemas.openxmlformats.org/officeDocument/2006/relationships/slide" Target="slides/slide37.xml"/><Relationship Id="rId62" Type="http://schemas.openxmlformats.org/officeDocument/2006/relationships/slide" Target="slides/slide45.xml"/><Relationship Id="rId7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2.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Worksheet33.xlsx"/></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35.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Worksheet36.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Worksheet37.xlsx"/></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Excel_Worksheet38.xlsx"/></Relationships>
</file>

<file path=ppt/charts/_rels/chart39.xml.rels><?xml version="1.0" encoding="UTF-8" standalone="yes"?>
<Relationships xmlns="http://schemas.openxmlformats.org/package/2006/relationships"><Relationship Id="rId1" Type="http://schemas.openxmlformats.org/officeDocument/2006/relationships/package" Target="../embeddings/Microsoft_Excel_Worksheet39.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_Worksheet40.xlsx"/></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Excel_Worksheet41.xlsx"/></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Excel_Worksheet42.xlsx"/></Relationships>
</file>

<file path=ppt/charts/_rels/chart43.xml.rels><?xml version="1.0" encoding="UTF-8" standalone="yes"?>
<Relationships xmlns="http://schemas.openxmlformats.org/package/2006/relationships"><Relationship Id="rId1" Type="http://schemas.openxmlformats.org/officeDocument/2006/relationships/package" Target="../embeddings/Microsoft_Excel_Worksheet43.xlsx"/></Relationships>
</file>

<file path=ppt/charts/_rels/chart44.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44.xlsx"/></Relationships>
</file>

<file path=ppt/charts/_rels/chart45.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Microsoft_Excel_Worksheet45.xlsx"/></Relationships>
</file>

<file path=ppt/charts/_rels/chart46.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package" Target="../embeddings/Microsoft_Excel_Worksheet46.xlsx"/></Relationships>
</file>

<file path=ppt/charts/_rels/chart47.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package" Target="../embeddings/Microsoft_Excel_Worksheet47.xlsx"/></Relationships>
</file>

<file path=ppt/charts/_rels/chart48.xml.rels><?xml version="1.0" encoding="UTF-8" standalone="yes"?>
<Relationships xmlns="http://schemas.openxmlformats.org/package/2006/relationships"><Relationship Id="rId3" Type="http://schemas.microsoft.com/office/2011/relationships/chartStyle" Target="style5.xml"/><Relationship Id="rId2" Type="http://schemas.microsoft.com/office/2011/relationships/chartColorStyle" Target="colors5.xml"/><Relationship Id="rId1" Type="http://schemas.openxmlformats.org/officeDocument/2006/relationships/package" Target="../embeddings/Microsoft_Excel_Worksheet48.xlsx"/></Relationships>
</file>

<file path=ppt/charts/_rels/chart49.xml.rels><?xml version="1.0" encoding="UTF-8" standalone="yes"?>
<Relationships xmlns="http://schemas.openxmlformats.org/package/2006/relationships"><Relationship Id="rId3" Type="http://schemas.microsoft.com/office/2011/relationships/chartStyle" Target="style6.xml"/><Relationship Id="rId2" Type="http://schemas.microsoft.com/office/2011/relationships/chartColorStyle" Target="colors6.xml"/><Relationship Id="rId1" Type="http://schemas.openxmlformats.org/officeDocument/2006/relationships/package" Target="../embeddings/Microsoft_Excel_Worksheet49.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A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7321984065262589E-2"/>
          <c:y val="7.1536765391158122E-2"/>
          <c:w val="0.96535603186947483"/>
          <c:h val="0.75777438838078359"/>
        </c:manualLayout>
      </c:layout>
      <c:lineChart>
        <c:grouping val="standard"/>
        <c:varyColors val="0"/>
        <c:ser>
          <c:idx val="0"/>
          <c:order val="0"/>
          <c:tx>
            <c:strRef>
              <c:f>Hoja1!$B$1</c:f>
              <c:strCache>
                <c:ptCount val="1"/>
                <c:pt idx="0">
                  <c:v>Serie 1</c:v>
                </c:pt>
              </c:strCache>
            </c:strRef>
          </c:tx>
          <c:spPr>
            <a:ln>
              <a:solidFill>
                <a:schemeClr val="bg2">
                  <a:lumMod val="50000"/>
                </a:schemeClr>
              </a:solidFill>
            </a:ln>
          </c:spPr>
          <c:marker>
            <c:spPr>
              <a:solidFill>
                <a:schemeClr val="bg2">
                  <a:lumMod val="75000"/>
                </a:schemeClr>
              </a:solidFill>
              <a:ln>
                <a:solidFill>
                  <a:schemeClr val="bg2">
                    <a:lumMod val="50000"/>
                  </a:schemeClr>
                </a:solidFill>
              </a:ln>
            </c:spPr>
          </c:marker>
          <c:dLbls>
            <c:dLbl>
              <c:idx val="0"/>
              <c:layout>
                <c:manualLayout>
                  <c:x val="-3.1010081675535907E-2"/>
                  <c:y val="-5.7350957261146189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2.6501195924278648E-2"/>
                  <c:y val="-5.7351378711449429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2.9402962384738301E-2"/>
                  <c:y val="-5.7350957261146217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2.9511022089929503E-2"/>
                  <c:y val="-5.7350957261146224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3.2639273114411754E-2"/>
                  <c:y val="-5.7350957261146224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3.7193626312144998E-2"/>
                  <c:y val="-4.6646962460157142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2.9647794462100946E-2"/>
                  <c:y val="-5.7350957261146217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3.2334156350360299E-2"/>
                  <c:y val="-4.1293700708752976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8"/>
              <c:layout>
                <c:manualLayout>
                  <c:x val="-3.7068529630280928E-2"/>
                  <c:y val="-5.199938131095487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9"/>
              <c:layout>
                <c:manualLayout>
                  <c:x val="-2.6091831925340394E-2"/>
                  <c:y val="-5.7350957261146217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0"/>
              <c:layout>
                <c:manualLayout>
                  <c:x val="-2.775883456595275E-2"/>
                  <c:y val="-6.8055794962741695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1"/>
              <c:layout>
                <c:manualLayout>
                  <c:x val="-3.0484869973317473E-2"/>
                  <c:y val="-7.8760632664337166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2"/>
              <c:layout>
                <c:manualLayout>
                  <c:x val="-3.3362570214980548E-2"/>
                  <c:y val="-8.4113051515134915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3"/>
              <c:spPr>
                <a:noFill/>
                <a:ln>
                  <a:noFill/>
                </a:ln>
                <a:effectLst/>
              </c:spPr>
              <c:txPr>
                <a:bodyPr/>
                <a:lstStyle/>
                <a:p>
                  <a:pPr>
                    <a:defRPr sz="1000" b="1">
                      <a:solidFill>
                        <a:schemeClr val="bg1"/>
                      </a:solidFill>
                      <a:latin typeface="Arial" panose="020B0604020202020204" pitchFamily="34" charset="0"/>
                      <a:cs typeface="Arial" panose="020B0604020202020204" pitchFamily="34" charset="0"/>
                    </a:defRPr>
                  </a:pPr>
                  <a:endParaRPr lang="es-AR"/>
                </a:p>
              </c:txPr>
              <c:dLblPos val="t"/>
              <c:showLegendKey val="0"/>
              <c:showVal val="1"/>
              <c:showCatName val="0"/>
              <c:showSerName val="0"/>
              <c:showPercent val="0"/>
              <c:showBubbleSize val="0"/>
            </c:dLbl>
            <c:spPr>
              <a:noFill/>
              <a:ln>
                <a:noFill/>
              </a:ln>
              <a:effectLst/>
            </c:spPr>
            <c:txPr>
              <a:bodyPr/>
              <a:lstStyle/>
              <a:p>
                <a:pPr>
                  <a:defRPr sz="1000" b="0">
                    <a:solidFill>
                      <a:schemeClr val="bg1"/>
                    </a:solidFill>
                    <a:latin typeface="Arial" panose="020B0604020202020204" pitchFamily="34" charset="0"/>
                    <a:cs typeface="Arial" panose="020B0604020202020204" pitchFamily="34" charset="0"/>
                  </a:defRPr>
                </a:pPr>
                <a:endParaRPr lang="es-AR"/>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Hoja1!$A$2:$A$15</c:f>
              <c:numCache>
                <c:formatCode>mmm\-yy</c:formatCode>
                <c:ptCount val="14"/>
                <c:pt idx="0">
                  <c:v>41518</c:v>
                </c:pt>
                <c:pt idx="1">
                  <c:v>41548</c:v>
                </c:pt>
                <c:pt idx="2">
                  <c:v>41579</c:v>
                </c:pt>
                <c:pt idx="3">
                  <c:v>41609</c:v>
                </c:pt>
                <c:pt idx="4">
                  <c:v>41640</c:v>
                </c:pt>
                <c:pt idx="5">
                  <c:v>41671</c:v>
                </c:pt>
                <c:pt idx="6">
                  <c:v>41699</c:v>
                </c:pt>
                <c:pt idx="7">
                  <c:v>41730</c:v>
                </c:pt>
                <c:pt idx="8">
                  <c:v>41760</c:v>
                </c:pt>
                <c:pt idx="9">
                  <c:v>41791</c:v>
                </c:pt>
                <c:pt idx="10">
                  <c:v>41821</c:v>
                </c:pt>
                <c:pt idx="11">
                  <c:v>41852</c:v>
                </c:pt>
                <c:pt idx="12">
                  <c:v>41883</c:v>
                </c:pt>
                <c:pt idx="13">
                  <c:v>41913</c:v>
                </c:pt>
              </c:numCache>
            </c:numRef>
          </c:cat>
          <c:val>
            <c:numRef>
              <c:f>Hoja1!$B$2:$B$15</c:f>
              <c:numCache>
                <c:formatCode>General</c:formatCode>
                <c:ptCount val="14"/>
                <c:pt idx="0">
                  <c:v>9954</c:v>
                </c:pt>
                <c:pt idx="1">
                  <c:v>9976</c:v>
                </c:pt>
                <c:pt idx="2">
                  <c:v>10043</c:v>
                </c:pt>
                <c:pt idx="3">
                  <c:v>9795</c:v>
                </c:pt>
                <c:pt idx="4">
                  <c:v>9850</c:v>
                </c:pt>
                <c:pt idx="5">
                  <c:v>9874</c:v>
                </c:pt>
                <c:pt idx="6">
                  <c:v>9902</c:v>
                </c:pt>
                <c:pt idx="7">
                  <c:v>10083</c:v>
                </c:pt>
                <c:pt idx="8">
                  <c:v>10074</c:v>
                </c:pt>
                <c:pt idx="9">
                  <c:v>10111</c:v>
                </c:pt>
                <c:pt idx="10">
                  <c:v>10094</c:v>
                </c:pt>
                <c:pt idx="11">
                  <c:v>10205</c:v>
                </c:pt>
                <c:pt idx="12">
                  <c:v>10300</c:v>
                </c:pt>
                <c:pt idx="13">
                  <c:v>10485</c:v>
                </c:pt>
              </c:numCache>
            </c:numRef>
          </c:val>
          <c:smooth val="0"/>
        </c:ser>
        <c:dLbls>
          <c:showLegendKey val="0"/>
          <c:showVal val="0"/>
          <c:showCatName val="0"/>
          <c:showSerName val="0"/>
          <c:showPercent val="0"/>
          <c:showBubbleSize val="0"/>
        </c:dLbls>
        <c:marker val="1"/>
        <c:smooth val="0"/>
        <c:axId val="41992192"/>
        <c:axId val="41993728"/>
      </c:lineChart>
      <c:dateAx>
        <c:axId val="41992192"/>
        <c:scaling>
          <c:orientation val="minMax"/>
        </c:scaling>
        <c:delete val="0"/>
        <c:axPos val="b"/>
        <c:numFmt formatCode="mmm\-yy" sourceLinked="1"/>
        <c:majorTickMark val="out"/>
        <c:minorTickMark val="none"/>
        <c:tickLblPos val="nextTo"/>
        <c:txPr>
          <a:bodyPr/>
          <a:lstStyle/>
          <a:p>
            <a:pPr>
              <a:defRPr sz="1000">
                <a:latin typeface="Arial" panose="020B0604020202020204" pitchFamily="34" charset="0"/>
                <a:cs typeface="Arial" panose="020B0604020202020204" pitchFamily="34" charset="0"/>
              </a:defRPr>
            </a:pPr>
            <a:endParaRPr lang="es-AR"/>
          </a:p>
        </c:txPr>
        <c:crossAx val="41993728"/>
        <c:crosses val="autoZero"/>
        <c:auto val="1"/>
        <c:lblOffset val="100"/>
        <c:baseTimeUnit val="months"/>
      </c:dateAx>
      <c:valAx>
        <c:axId val="41993728"/>
        <c:scaling>
          <c:orientation val="minMax"/>
          <c:min val="6000"/>
        </c:scaling>
        <c:delete val="1"/>
        <c:axPos val="l"/>
        <c:numFmt formatCode="General" sourceLinked="1"/>
        <c:majorTickMark val="out"/>
        <c:minorTickMark val="none"/>
        <c:tickLblPos val="nextTo"/>
        <c:crossAx val="41992192"/>
        <c:crosses val="autoZero"/>
        <c:crossBetween val="between"/>
      </c:valAx>
    </c:plotArea>
    <c:plotVisOnly val="1"/>
    <c:dispBlanksAs val="gap"/>
    <c:showDLblsOverMax val="0"/>
  </c:chart>
  <c:txPr>
    <a:bodyPr/>
    <a:lstStyle/>
    <a:p>
      <a:pPr>
        <a:defRPr sz="1800"/>
      </a:pPr>
      <a:endParaRPr lang="es-AR"/>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s-A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7798735920269818E-2"/>
          <c:y val="0.14277514138640679"/>
          <c:w val="0.79867119759374339"/>
          <c:h val="0.73642545008226601"/>
        </c:manualLayout>
      </c:layout>
      <c:lineChart>
        <c:grouping val="standard"/>
        <c:varyColors val="0"/>
        <c:ser>
          <c:idx val="0"/>
          <c:order val="0"/>
          <c:tx>
            <c:strRef>
              <c:f>Hoja1!$B$1</c:f>
              <c:strCache>
                <c:ptCount val="1"/>
                <c:pt idx="0">
                  <c:v>Justicia Nacional</c:v>
                </c:pt>
              </c:strCache>
            </c:strRef>
          </c:tx>
          <c:dLbls>
            <c:spPr>
              <a:noFill/>
              <a:ln>
                <a:noFill/>
              </a:ln>
              <a:effectLst/>
            </c:spPr>
            <c:txPr>
              <a:bodyPr/>
              <a:lstStyle/>
              <a:p>
                <a:pPr>
                  <a:defRPr sz="1400">
                    <a:solidFill>
                      <a:schemeClr val="accent1">
                        <a:lumMod val="75000"/>
                      </a:schemeClr>
                    </a:solidFill>
                    <a:latin typeface="Arial" panose="020B0604020202020204" pitchFamily="34" charset="0"/>
                    <a:cs typeface="Arial" panose="020B0604020202020204" pitchFamily="34" charset="0"/>
                  </a:defRPr>
                </a:pPr>
                <a:endParaRPr lang="es-AR"/>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Hoja1!$A$2:$A$11</c:f>
              <c:numCache>
                <c:formatCode>mmm\-yy</c:formatCode>
                <c:ptCount val="10"/>
                <c:pt idx="0">
                  <c:v>41640</c:v>
                </c:pt>
                <c:pt idx="1">
                  <c:v>41671</c:v>
                </c:pt>
                <c:pt idx="2">
                  <c:v>41699</c:v>
                </c:pt>
                <c:pt idx="3">
                  <c:v>41730</c:v>
                </c:pt>
                <c:pt idx="4">
                  <c:v>41760</c:v>
                </c:pt>
                <c:pt idx="5">
                  <c:v>41791</c:v>
                </c:pt>
                <c:pt idx="6">
                  <c:v>41821</c:v>
                </c:pt>
                <c:pt idx="7">
                  <c:v>41852</c:v>
                </c:pt>
                <c:pt idx="8">
                  <c:v>41883</c:v>
                </c:pt>
                <c:pt idx="9">
                  <c:v>41913</c:v>
                </c:pt>
              </c:numCache>
            </c:numRef>
          </c:cat>
          <c:val>
            <c:numRef>
              <c:f>Hoja1!$B$2:$B$11</c:f>
              <c:numCache>
                <c:formatCode>General</c:formatCode>
                <c:ptCount val="10"/>
                <c:pt idx="0">
                  <c:v>51.9</c:v>
                </c:pt>
                <c:pt idx="1">
                  <c:v>53.1</c:v>
                </c:pt>
                <c:pt idx="2">
                  <c:v>53.4</c:v>
                </c:pt>
                <c:pt idx="3">
                  <c:v>54.9</c:v>
                </c:pt>
                <c:pt idx="4">
                  <c:v>54.9</c:v>
                </c:pt>
                <c:pt idx="5">
                  <c:v>57.1</c:v>
                </c:pt>
                <c:pt idx="6">
                  <c:v>54.9</c:v>
                </c:pt>
                <c:pt idx="7">
                  <c:v>55.9</c:v>
                </c:pt>
                <c:pt idx="8">
                  <c:v>55.9</c:v>
                </c:pt>
                <c:pt idx="9">
                  <c:v>56.7</c:v>
                </c:pt>
              </c:numCache>
            </c:numRef>
          </c:val>
          <c:smooth val="0"/>
        </c:ser>
        <c:ser>
          <c:idx val="1"/>
          <c:order val="1"/>
          <c:tx>
            <c:strRef>
              <c:f>Hoja1!$C$1</c:f>
              <c:strCache>
                <c:ptCount val="1"/>
                <c:pt idx="0">
                  <c:v>Justicia Federal</c:v>
                </c:pt>
              </c:strCache>
            </c:strRef>
          </c:tx>
          <c:spPr>
            <a:ln>
              <a:solidFill>
                <a:schemeClr val="bg2">
                  <a:lumMod val="25000"/>
                </a:schemeClr>
              </a:solidFill>
            </a:ln>
          </c:spPr>
          <c:marker>
            <c:spPr>
              <a:solidFill>
                <a:schemeClr val="bg2">
                  <a:lumMod val="25000"/>
                </a:schemeClr>
              </a:solidFill>
              <a:ln>
                <a:solidFill>
                  <a:schemeClr val="bg2">
                    <a:lumMod val="25000"/>
                  </a:schemeClr>
                </a:solidFill>
              </a:ln>
            </c:spPr>
          </c:marker>
          <c:dLbls>
            <c:spPr>
              <a:noFill/>
              <a:ln>
                <a:noFill/>
              </a:ln>
              <a:effectLst/>
            </c:spPr>
            <c:txPr>
              <a:bodyPr/>
              <a:lstStyle/>
              <a:p>
                <a:pPr>
                  <a:defRPr sz="1400">
                    <a:solidFill>
                      <a:schemeClr val="bg2">
                        <a:lumMod val="25000"/>
                      </a:schemeClr>
                    </a:solidFill>
                    <a:latin typeface="Arial" panose="020B0604020202020204" pitchFamily="34" charset="0"/>
                    <a:cs typeface="Arial" panose="020B0604020202020204" pitchFamily="34" charset="0"/>
                  </a:defRPr>
                </a:pPr>
                <a:endParaRPr lang="es-AR"/>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Hoja1!$A$2:$A$11</c:f>
              <c:numCache>
                <c:formatCode>mmm\-yy</c:formatCode>
                <c:ptCount val="10"/>
                <c:pt idx="0">
                  <c:v>41640</c:v>
                </c:pt>
                <c:pt idx="1">
                  <c:v>41671</c:v>
                </c:pt>
                <c:pt idx="2">
                  <c:v>41699</c:v>
                </c:pt>
                <c:pt idx="3">
                  <c:v>41730</c:v>
                </c:pt>
                <c:pt idx="4">
                  <c:v>41760</c:v>
                </c:pt>
                <c:pt idx="5">
                  <c:v>41791</c:v>
                </c:pt>
                <c:pt idx="6">
                  <c:v>41821</c:v>
                </c:pt>
                <c:pt idx="7">
                  <c:v>41852</c:v>
                </c:pt>
                <c:pt idx="8">
                  <c:v>41883</c:v>
                </c:pt>
                <c:pt idx="9">
                  <c:v>41913</c:v>
                </c:pt>
              </c:numCache>
            </c:numRef>
          </c:cat>
          <c:val>
            <c:numRef>
              <c:f>Hoja1!$C$2:$C$11</c:f>
              <c:numCache>
                <c:formatCode>General</c:formatCode>
                <c:ptCount val="10"/>
                <c:pt idx="0">
                  <c:v>73.099999999999994</c:v>
                </c:pt>
                <c:pt idx="1">
                  <c:v>73.7</c:v>
                </c:pt>
                <c:pt idx="2">
                  <c:v>73.900000000000006</c:v>
                </c:pt>
                <c:pt idx="3">
                  <c:v>74.099999999999994</c:v>
                </c:pt>
                <c:pt idx="4">
                  <c:v>73.400000000000006</c:v>
                </c:pt>
                <c:pt idx="5">
                  <c:v>71.5</c:v>
                </c:pt>
                <c:pt idx="6">
                  <c:v>73.3</c:v>
                </c:pt>
                <c:pt idx="7">
                  <c:v>74</c:v>
                </c:pt>
                <c:pt idx="8">
                  <c:v>74.900000000000006</c:v>
                </c:pt>
                <c:pt idx="9">
                  <c:v>75.3</c:v>
                </c:pt>
              </c:numCache>
            </c:numRef>
          </c:val>
          <c:smooth val="0"/>
        </c:ser>
        <c:ser>
          <c:idx val="2"/>
          <c:order val="2"/>
          <c:tx>
            <c:strRef>
              <c:f>Hoja1!$D$1</c:f>
              <c:strCache>
                <c:ptCount val="1"/>
                <c:pt idx="0">
                  <c:v>Justicias Provinciales</c:v>
                </c:pt>
              </c:strCache>
            </c:strRef>
          </c:tx>
          <c:spPr>
            <a:ln>
              <a:solidFill>
                <a:schemeClr val="accent3">
                  <a:lumMod val="75000"/>
                </a:schemeClr>
              </a:solidFill>
            </a:ln>
          </c:spPr>
          <c:marker>
            <c:spPr>
              <a:solidFill>
                <a:schemeClr val="accent3">
                  <a:lumMod val="75000"/>
                </a:schemeClr>
              </a:solidFill>
              <a:ln>
                <a:solidFill>
                  <a:schemeClr val="accent3">
                    <a:lumMod val="75000"/>
                  </a:schemeClr>
                </a:solidFill>
              </a:ln>
            </c:spPr>
          </c:marker>
          <c:dLbls>
            <c:spPr>
              <a:noFill/>
              <a:ln>
                <a:noFill/>
              </a:ln>
              <a:effectLst/>
            </c:spPr>
            <c:txPr>
              <a:bodyPr/>
              <a:lstStyle/>
              <a:p>
                <a:pPr>
                  <a:defRPr sz="1400">
                    <a:solidFill>
                      <a:schemeClr val="accent3">
                        <a:lumMod val="75000"/>
                      </a:schemeClr>
                    </a:solidFill>
                    <a:latin typeface="Arial" panose="020B0604020202020204" pitchFamily="34" charset="0"/>
                    <a:cs typeface="Arial" panose="020B0604020202020204" pitchFamily="34" charset="0"/>
                  </a:defRPr>
                </a:pPr>
                <a:endParaRPr lang="es-AR"/>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Hoja1!$A$2:$A$11</c:f>
              <c:numCache>
                <c:formatCode>mmm\-yy</c:formatCode>
                <c:ptCount val="10"/>
                <c:pt idx="0">
                  <c:v>41640</c:v>
                </c:pt>
                <c:pt idx="1">
                  <c:v>41671</c:v>
                </c:pt>
                <c:pt idx="2">
                  <c:v>41699</c:v>
                </c:pt>
                <c:pt idx="3">
                  <c:v>41730</c:v>
                </c:pt>
                <c:pt idx="4">
                  <c:v>41760</c:v>
                </c:pt>
                <c:pt idx="5">
                  <c:v>41791</c:v>
                </c:pt>
                <c:pt idx="6">
                  <c:v>41821</c:v>
                </c:pt>
                <c:pt idx="7">
                  <c:v>41852</c:v>
                </c:pt>
                <c:pt idx="8">
                  <c:v>41883</c:v>
                </c:pt>
                <c:pt idx="9">
                  <c:v>41913</c:v>
                </c:pt>
              </c:numCache>
            </c:numRef>
          </c:cat>
          <c:val>
            <c:numRef>
              <c:f>Hoja1!$D$2:$D$11</c:f>
              <c:numCache>
                <c:formatCode>General</c:formatCode>
                <c:ptCount val="10"/>
                <c:pt idx="0">
                  <c:v>30.1</c:v>
                </c:pt>
                <c:pt idx="1">
                  <c:v>30.8</c:v>
                </c:pt>
                <c:pt idx="2">
                  <c:v>30.5</c:v>
                </c:pt>
                <c:pt idx="3">
                  <c:v>31.4</c:v>
                </c:pt>
                <c:pt idx="4">
                  <c:v>33.1</c:v>
                </c:pt>
                <c:pt idx="5">
                  <c:v>30.9</c:v>
                </c:pt>
                <c:pt idx="6">
                  <c:v>30.4</c:v>
                </c:pt>
                <c:pt idx="7">
                  <c:v>29.4</c:v>
                </c:pt>
                <c:pt idx="8">
                  <c:v>28.7</c:v>
                </c:pt>
                <c:pt idx="9">
                  <c:v>27.3</c:v>
                </c:pt>
              </c:numCache>
            </c:numRef>
          </c:val>
          <c:smooth val="0"/>
        </c:ser>
        <c:dLbls>
          <c:showLegendKey val="0"/>
          <c:showVal val="0"/>
          <c:showCatName val="0"/>
          <c:showSerName val="0"/>
          <c:showPercent val="0"/>
          <c:showBubbleSize val="0"/>
        </c:dLbls>
        <c:marker val="1"/>
        <c:smooth val="0"/>
        <c:axId val="35128832"/>
        <c:axId val="35130368"/>
      </c:lineChart>
      <c:dateAx>
        <c:axId val="35128832"/>
        <c:scaling>
          <c:orientation val="minMax"/>
        </c:scaling>
        <c:delete val="0"/>
        <c:axPos val="b"/>
        <c:numFmt formatCode="mmm\-yy" sourceLinked="1"/>
        <c:majorTickMark val="out"/>
        <c:minorTickMark val="none"/>
        <c:tickLblPos val="nextTo"/>
        <c:txPr>
          <a:bodyPr/>
          <a:lstStyle/>
          <a:p>
            <a:pPr>
              <a:defRPr sz="1200">
                <a:latin typeface="Arial" panose="020B0604020202020204" pitchFamily="34" charset="0"/>
                <a:cs typeface="Arial" panose="020B0604020202020204" pitchFamily="34" charset="0"/>
              </a:defRPr>
            </a:pPr>
            <a:endParaRPr lang="es-AR"/>
          </a:p>
        </c:txPr>
        <c:crossAx val="35130368"/>
        <c:crosses val="autoZero"/>
        <c:auto val="1"/>
        <c:lblOffset val="100"/>
        <c:baseTimeUnit val="months"/>
      </c:dateAx>
      <c:valAx>
        <c:axId val="35130368"/>
        <c:scaling>
          <c:orientation val="minMax"/>
          <c:min val="15"/>
        </c:scaling>
        <c:delete val="1"/>
        <c:axPos val="l"/>
        <c:numFmt formatCode="General" sourceLinked="1"/>
        <c:majorTickMark val="out"/>
        <c:minorTickMark val="none"/>
        <c:tickLblPos val="nextTo"/>
        <c:crossAx val="35128832"/>
        <c:crosses val="autoZero"/>
        <c:crossBetween val="between"/>
      </c:valAx>
    </c:plotArea>
    <c:legend>
      <c:legendPos val="r"/>
      <c:layout>
        <c:manualLayout>
          <c:xMode val="edge"/>
          <c:yMode val="edge"/>
          <c:x val="0.84488624827126491"/>
          <c:y val="0.24974506800831653"/>
          <c:w val="0.13838907745882642"/>
          <c:h val="0.47531392014643875"/>
        </c:manualLayout>
      </c:layout>
      <c:overlay val="0"/>
      <c:txPr>
        <a:bodyPr/>
        <a:lstStyle/>
        <a:p>
          <a:pPr>
            <a:defRPr sz="1000">
              <a:latin typeface="Arial" panose="020B0604020202020204" pitchFamily="34" charset="0"/>
              <a:cs typeface="Arial" panose="020B0604020202020204" pitchFamily="34" charset="0"/>
            </a:defRPr>
          </a:pPr>
          <a:endParaRPr lang="es-AR"/>
        </a:p>
      </c:txPr>
    </c:legend>
    <c:plotVisOnly val="1"/>
    <c:dispBlanksAs val="gap"/>
    <c:showDLblsOverMax val="0"/>
  </c:chart>
  <c:txPr>
    <a:bodyPr/>
    <a:lstStyle/>
    <a:p>
      <a:pPr>
        <a:defRPr sz="1800"/>
      </a:pPr>
      <a:endParaRPr lang="es-AR"/>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s-A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
          <c:y val="2.7842585391746597E-2"/>
          <c:w val="0.97526906364856181"/>
          <c:h val="0.75281961008163845"/>
        </c:manualLayout>
      </c:layout>
      <c:barChart>
        <c:barDir val="col"/>
        <c:grouping val="percentStacked"/>
        <c:varyColors val="0"/>
        <c:ser>
          <c:idx val="0"/>
          <c:order val="0"/>
          <c:tx>
            <c:strRef>
              <c:f>Hoja1!$B$1</c:f>
              <c:strCache>
                <c:ptCount val="1"/>
                <c:pt idx="0">
                  <c:v>Nacional</c:v>
                </c:pt>
              </c:strCache>
            </c:strRef>
          </c:tx>
          <c:spPr>
            <a:solidFill>
              <a:schemeClr val="tx2">
                <a:lumMod val="75000"/>
              </a:schemeClr>
            </a:solidFill>
          </c:spPr>
          <c:invertIfNegative val="0"/>
          <c:dLbls>
            <c:dLbl>
              <c:idx val="0"/>
              <c:layout/>
              <c:tx>
                <c:rich>
                  <a:bodyPr/>
                  <a:lstStyle/>
                  <a:p>
                    <a:pPr>
                      <a:defRPr sz="1400">
                        <a:solidFill>
                          <a:schemeClr val="bg1"/>
                        </a:solidFill>
                        <a:latin typeface="Arial" panose="020B0604020202020204" pitchFamily="34" charset="0"/>
                        <a:cs typeface="Arial" panose="020B0604020202020204" pitchFamily="34" charset="0"/>
                      </a:defRPr>
                    </a:pPr>
                    <a:r>
                      <a:rPr lang="en-US" sz="1400" dirty="0" smtClean="0">
                        <a:latin typeface="Arial" panose="020B0604020202020204" pitchFamily="34" charset="0"/>
                        <a:cs typeface="Arial" panose="020B0604020202020204" pitchFamily="34" charset="0"/>
                      </a:rPr>
                      <a:t>64%</a:t>
                    </a:r>
                    <a:endParaRPr lang="en-US" sz="1400" dirty="0">
                      <a:latin typeface="Arial" panose="020B0604020202020204" pitchFamily="34" charset="0"/>
                      <a:cs typeface="Arial" panose="020B0604020202020204" pitchFamily="34" charset="0"/>
                    </a:endParaRPr>
                  </a:p>
                </c:rich>
              </c:tx>
              <c:sp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wrap="square" lIns="38100" tIns="19050" rIns="38100" bIns="19050" anchor="ctr">
                <a:spAutoFit/>
              </a:bodyPr>
              <a:lstStyle/>
              <a:p>
                <a:pPr>
                  <a:defRPr sz="1400">
                    <a:latin typeface="Arial" panose="020B0604020202020204" pitchFamily="34" charset="0"/>
                    <a:cs typeface="Arial" panose="020B0604020202020204" pitchFamily="34" charset="0"/>
                  </a:defRPr>
                </a:pPr>
                <a:endParaRPr lang="es-A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c:f>
              <c:strCache>
                <c:ptCount val="1"/>
                <c:pt idx="0">
                  <c:v>Condenados</c:v>
                </c:pt>
              </c:strCache>
            </c:strRef>
          </c:cat>
          <c:val>
            <c:numRef>
              <c:f>Hoja1!$B$2</c:f>
              <c:numCache>
                <c:formatCode>General</c:formatCode>
                <c:ptCount val="1"/>
                <c:pt idx="0">
                  <c:v>64.400000000000006</c:v>
                </c:pt>
              </c:numCache>
            </c:numRef>
          </c:val>
        </c:ser>
        <c:ser>
          <c:idx val="1"/>
          <c:order val="1"/>
          <c:tx>
            <c:strRef>
              <c:f>Hoja1!$C$1</c:f>
              <c:strCache>
                <c:ptCount val="1"/>
                <c:pt idx="0">
                  <c:v>Federal </c:v>
                </c:pt>
              </c:strCache>
            </c:strRef>
          </c:tx>
          <c:invertIfNegative val="0"/>
          <c:dLbls>
            <c:dLbl>
              <c:idx val="0"/>
              <c:layout/>
              <c:tx>
                <c:rich>
                  <a:bodyPr/>
                  <a:lstStyle/>
                  <a:p>
                    <a:pPr>
                      <a:defRPr sz="1400">
                        <a:solidFill>
                          <a:schemeClr val="bg1"/>
                        </a:solidFill>
                        <a:latin typeface="Arial" panose="020B0604020202020204" pitchFamily="34" charset="0"/>
                        <a:cs typeface="Arial" panose="020B0604020202020204" pitchFamily="34" charset="0"/>
                      </a:defRPr>
                    </a:pPr>
                    <a:r>
                      <a:rPr lang="en-US" sz="1400" dirty="0" smtClean="0">
                        <a:latin typeface="Arial" panose="020B0604020202020204" pitchFamily="34" charset="0"/>
                        <a:cs typeface="Arial" panose="020B0604020202020204" pitchFamily="34" charset="0"/>
                      </a:rPr>
                      <a:t>24%</a:t>
                    </a:r>
                    <a:endParaRPr lang="en-US" sz="1400" dirty="0">
                      <a:latin typeface="Arial" panose="020B0604020202020204" pitchFamily="34" charset="0"/>
                      <a:cs typeface="Arial" panose="020B0604020202020204" pitchFamily="34" charset="0"/>
                    </a:endParaRPr>
                  </a:p>
                </c:rich>
              </c:tx>
              <c:sp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400">
                    <a:solidFill>
                      <a:schemeClr val="bg1"/>
                    </a:solidFill>
                    <a:latin typeface="Arial" panose="020B0604020202020204" pitchFamily="34" charset="0"/>
                    <a:cs typeface="Arial" panose="020B0604020202020204" pitchFamily="34" charset="0"/>
                  </a:defRPr>
                </a:pPr>
                <a:endParaRPr lang="es-A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c:f>
              <c:strCache>
                <c:ptCount val="1"/>
                <c:pt idx="0">
                  <c:v>Condenados</c:v>
                </c:pt>
              </c:strCache>
            </c:strRef>
          </c:cat>
          <c:val>
            <c:numRef>
              <c:f>Hoja1!$C$2</c:f>
              <c:numCache>
                <c:formatCode>0</c:formatCode>
                <c:ptCount val="1"/>
                <c:pt idx="0">
                  <c:v>23.4</c:v>
                </c:pt>
              </c:numCache>
            </c:numRef>
          </c:val>
        </c:ser>
        <c:ser>
          <c:idx val="2"/>
          <c:order val="2"/>
          <c:tx>
            <c:strRef>
              <c:f>Hoja1!$D$1</c:f>
              <c:strCache>
                <c:ptCount val="1"/>
                <c:pt idx="0">
                  <c:v>Provincial</c:v>
                </c:pt>
              </c:strCache>
            </c:strRef>
          </c:tx>
          <c:invertIfNegative val="0"/>
          <c:dLbls>
            <c:dLbl>
              <c:idx val="0"/>
              <c:layout/>
              <c:tx>
                <c:rich>
                  <a:bodyPr/>
                  <a:lstStyle/>
                  <a:p>
                    <a:pPr>
                      <a:defRPr sz="1400">
                        <a:latin typeface="Arial" panose="020B0604020202020204" pitchFamily="34" charset="0"/>
                        <a:cs typeface="Arial" panose="020B0604020202020204" pitchFamily="34" charset="0"/>
                      </a:defRPr>
                    </a:pPr>
                    <a:r>
                      <a:rPr lang="en-US" sz="1400" smtClean="0">
                        <a:latin typeface="Arial" panose="020B0604020202020204" pitchFamily="34" charset="0"/>
                        <a:cs typeface="Arial" panose="020B0604020202020204" pitchFamily="34" charset="0"/>
                      </a:rPr>
                      <a:t>12%</a:t>
                    </a:r>
                    <a:endParaRPr lang="en-US" sz="1400">
                      <a:latin typeface="Arial" panose="020B0604020202020204" pitchFamily="34" charset="0"/>
                      <a:cs typeface="Arial" panose="020B0604020202020204" pitchFamily="34" charset="0"/>
                    </a:endParaRPr>
                  </a:p>
                </c:rich>
              </c:tx>
              <c:sp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wrap="square" lIns="38100" tIns="19050" rIns="38100" bIns="19050" anchor="ctr">
                <a:spAutoFit/>
              </a:bodyPr>
              <a:lstStyle/>
              <a:p>
                <a:pPr>
                  <a:defRPr sz="1400">
                    <a:latin typeface="Arial" panose="020B0604020202020204" pitchFamily="34" charset="0"/>
                    <a:cs typeface="Arial" panose="020B0604020202020204" pitchFamily="34" charset="0"/>
                  </a:defRPr>
                </a:pPr>
                <a:endParaRPr lang="es-A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c:f>
              <c:strCache>
                <c:ptCount val="1"/>
                <c:pt idx="0">
                  <c:v>Condenados</c:v>
                </c:pt>
              </c:strCache>
            </c:strRef>
          </c:cat>
          <c:val>
            <c:numRef>
              <c:f>Hoja1!$D$2</c:f>
              <c:numCache>
                <c:formatCode>0</c:formatCode>
                <c:ptCount val="1"/>
                <c:pt idx="0">
                  <c:v>12.2</c:v>
                </c:pt>
              </c:numCache>
            </c:numRef>
          </c:val>
        </c:ser>
        <c:dLbls>
          <c:showLegendKey val="0"/>
          <c:showVal val="0"/>
          <c:showCatName val="0"/>
          <c:showSerName val="0"/>
          <c:showPercent val="0"/>
          <c:showBubbleSize val="0"/>
        </c:dLbls>
        <c:gapWidth val="202"/>
        <c:overlap val="100"/>
        <c:axId val="58720640"/>
        <c:axId val="58722176"/>
      </c:barChart>
      <c:catAx>
        <c:axId val="58720640"/>
        <c:scaling>
          <c:orientation val="minMax"/>
        </c:scaling>
        <c:delete val="1"/>
        <c:axPos val="b"/>
        <c:numFmt formatCode="General" sourceLinked="0"/>
        <c:majorTickMark val="out"/>
        <c:minorTickMark val="none"/>
        <c:tickLblPos val="nextTo"/>
        <c:crossAx val="58722176"/>
        <c:crosses val="autoZero"/>
        <c:auto val="1"/>
        <c:lblAlgn val="ctr"/>
        <c:lblOffset val="100"/>
        <c:noMultiLvlLbl val="0"/>
      </c:catAx>
      <c:valAx>
        <c:axId val="58722176"/>
        <c:scaling>
          <c:orientation val="minMax"/>
        </c:scaling>
        <c:delete val="1"/>
        <c:axPos val="l"/>
        <c:numFmt formatCode="0%" sourceLinked="1"/>
        <c:majorTickMark val="out"/>
        <c:minorTickMark val="none"/>
        <c:tickLblPos val="nextTo"/>
        <c:crossAx val="58720640"/>
        <c:crosses val="autoZero"/>
        <c:crossBetween val="between"/>
      </c:valAx>
    </c:plotArea>
    <c:legend>
      <c:legendPos val="r"/>
      <c:layout>
        <c:manualLayout>
          <c:xMode val="edge"/>
          <c:yMode val="edge"/>
          <c:x val="1.4559063267726565E-2"/>
          <c:y val="0.17880867643058818"/>
          <c:w val="0.26030367066620003"/>
          <c:h val="0.37774197928625214"/>
        </c:manualLayout>
      </c:layout>
      <c:overlay val="0"/>
      <c:txPr>
        <a:bodyPr/>
        <a:lstStyle/>
        <a:p>
          <a:pPr>
            <a:defRPr sz="900">
              <a:latin typeface="Arial" panose="020B0604020202020204" pitchFamily="34" charset="0"/>
              <a:cs typeface="Arial" panose="020B0604020202020204" pitchFamily="34" charset="0"/>
            </a:defRPr>
          </a:pPr>
          <a:endParaRPr lang="es-AR"/>
        </a:p>
      </c:txPr>
    </c:legend>
    <c:plotVisOnly val="1"/>
    <c:dispBlanksAs val="gap"/>
    <c:showDLblsOverMax val="0"/>
  </c:chart>
  <c:txPr>
    <a:bodyPr/>
    <a:lstStyle/>
    <a:p>
      <a:pPr>
        <a:defRPr sz="1800"/>
      </a:pPr>
      <a:endParaRPr lang="es-AR"/>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s-A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251794427213005"/>
          <c:y val="9.1475080973268064E-2"/>
          <c:w val="0.53780044475932542"/>
          <c:h val="0.71627670328883974"/>
        </c:manualLayout>
      </c:layout>
      <c:pieChart>
        <c:varyColors val="1"/>
        <c:ser>
          <c:idx val="0"/>
          <c:order val="0"/>
          <c:tx>
            <c:strRef>
              <c:f>Hoja1!$B$1</c:f>
              <c:strCache>
                <c:ptCount val="1"/>
                <c:pt idx="0">
                  <c:v>Ventas</c:v>
                </c:pt>
              </c:strCache>
            </c:strRef>
          </c:tx>
          <c:explosion val="18"/>
          <c:dPt>
            <c:idx val="0"/>
            <c:bubble3D val="0"/>
            <c:explosion val="8"/>
            <c:spPr>
              <a:solidFill>
                <a:schemeClr val="tx2">
                  <a:lumMod val="75000"/>
                </a:schemeClr>
              </a:solidFill>
            </c:spPr>
          </c:dPt>
          <c:dPt>
            <c:idx val="1"/>
            <c:bubble3D val="0"/>
            <c:explosion val="0"/>
          </c:dPt>
          <c:cat>
            <c:strRef>
              <c:f>Hoja1!$A$2:$A$3</c:f>
              <c:strCache>
                <c:ptCount val="2"/>
                <c:pt idx="0">
                  <c:v>Procesados</c:v>
                </c:pt>
                <c:pt idx="1">
                  <c:v>Condenados</c:v>
                </c:pt>
              </c:strCache>
            </c:strRef>
          </c:cat>
          <c:val>
            <c:numRef>
              <c:f>Hoja1!$B$2:$B$3</c:f>
              <c:numCache>
                <c:formatCode>General</c:formatCode>
                <c:ptCount val="2"/>
                <c:pt idx="0">
                  <c:v>6453</c:v>
                </c:pt>
                <c:pt idx="1">
                  <c:v>4025</c:v>
                </c:pt>
              </c:numCache>
            </c:numRef>
          </c:val>
        </c:ser>
        <c:dLbls>
          <c:showLegendKey val="0"/>
          <c:showVal val="0"/>
          <c:showCatName val="0"/>
          <c:showSerName val="0"/>
          <c:showPercent val="0"/>
          <c:showBubbleSize val="0"/>
          <c:showLeaderLines val="0"/>
        </c:dLbls>
        <c:firstSliceAng val="0"/>
      </c:pieChart>
    </c:plotArea>
    <c:plotVisOnly val="1"/>
    <c:dispBlanksAs val="gap"/>
    <c:showDLblsOverMax val="0"/>
  </c:chart>
  <c:txPr>
    <a:bodyPr/>
    <a:lstStyle/>
    <a:p>
      <a:pPr>
        <a:defRPr sz="1800"/>
      </a:pPr>
      <a:endParaRPr lang="es-AR"/>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s-A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
          <c:y val="2.7842585391746597E-2"/>
          <c:w val="0.97526906364856181"/>
          <c:h val="0.81971850393700785"/>
        </c:manualLayout>
      </c:layout>
      <c:barChart>
        <c:barDir val="col"/>
        <c:grouping val="percentStacked"/>
        <c:varyColors val="0"/>
        <c:ser>
          <c:idx val="0"/>
          <c:order val="0"/>
          <c:tx>
            <c:strRef>
              <c:f>Hoja1!$B$1</c:f>
              <c:strCache>
                <c:ptCount val="1"/>
                <c:pt idx="0">
                  <c:v>Nacional</c:v>
                </c:pt>
              </c:strCache>
            </c:strRef>
          </c:tx>
          <c:spPr>
            <a:solidFill>
              <a:schemeClr val="tx2">
                <a:lumMod val="75000"/>
              </a:schemeClr>
            </a:solidFill>
          </c:spPr>
          <c:invertIfNegative val="0"/>
          <c:dLbls>
            <c:dLbl>
              <c:idx val="0"/>
              <c:layout/>
              <c:tx>
                <c:rich>
                  <a:bodyPr/>
                  <a:lstStyle/>
                  <a:p>
                    <a:pPr>
                      <a:defRPr sz="1400">
                        <a:solidFill>
                          <a:schemeClr val="bg1"/>
                        </a:solidFill>
                        <a:latin typeface="Arial" panose="020B0604020202020204" pitchFamily="34" charset="0"/>
                        <a:cs typeface="Arial" panose="020B0604020202020204" pitchFamily="34" charset="0"/>
                      </a:defRPr>
                    </a:pPr>
                    <a:r>
                      <a:rPr lang="en-US" sz="1400">
                        <a:solidFill>
                          <a:schemeClr val="bg1"/>
                        </a:solidFill>
                        <a:latin typeface="Arial" panose="020B0604020202020204" pitchFamily="34" charset="0"/>
                        <a:cs typeface="Arial" panose="020B0604020202020204" pitchFamily="34" charset="0"/>
                      </a:rPr>
                      <a:t>53%</a:t>
                    </a:r>
                  </a:p>
                </c:rich>
              </c:tx>
              <c:sp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400">
                    <a:solidFill>
                      <a:schemeClr val="bg1"/>
                    </a:solidFill>
                    <a:latin typeface="Arial" panose="020B0604020202020204" pitchFamily="34" charset="0"/>
                    <a:cs typeface="Arial" panose="020B0604020202020204" pitchFamily="34" charset="0"/>
                  </a:defRPr>
                </a:pPr>
                <a:endParaRPr lang="es-A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c:f>
              <c:strCache>
                <c:ptCount val="1"/>
                <c:pt idx="0">
                  <c:v>Preventiva</c:v>
                </c:pt>
              </c:strCache>
            </c:strRef>
          </c:cat>
          <c:val>
            <c:numRef>
              <c:f>Hoja1!$B$2</c:f>
              <c:numCache>
                <c:formatCode>General</c:formatCode>
                <c:ptCount val="1"/>
                <c:pt idx="0">
                  <c:v>52.7</c:v>
                </c:pt>
              </c:numCache>
            </c:numRef>
          </c:val>
        </c:ser>
        <c:ser>
          <c:idx val="1"/>
          <c:order val="1"/>
          <c:tx>
            <c:strRef>
              <c:f>Hoja1!$C$1</c:f>
              <c:strCache>
                <c:ptCount val="1"/>
                <c:pt idx="0">
                  <c:v>Federal </c:v>
                </c:pt>
              </c:strCache>
            </c:strRef>
          </c:tx>
          <c:invertIfNegative val="0"/>
          <c:dLbls>
            <c:dLbl>
              <c:idx val="0"/>
              <c:layout/>
              <c:tx>
                <c:rich>
                  <a:bodyPr/>
                  <a:lstStyle/>
                  <a:p>
                    <a:r>
                      <a:rPr lang="en-US" sz="1400" b="0" dirty="0" smtClean="0">
                        <a:solidFill>
                          <a:schemeClr val="bg1"/>
                        </a:solidFill>
                      </a:rPr>
                      <a:t>44%</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400"/>
                </a:pPr>
                <a:endParaRPr lang="es-A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c:f>
              <c:strCache>
                <c:ptCount val="1"/>
                <c:pt idx="0">
                  <c:v>Preventiva</c:v>
                </c:pt>
              </c:strCache>
            </c:strRef>
          </c:cat>
          <c:val>
            <c:numRef>
              <c:f>Hoja1!$C$2</c:f>
              <c:numCache>
                <c:formatCode>General</c:formatCode>
                <c:ptCount val="1"/>
                <c:pt idx="0">
                  <c:v>44.4</c:v>
                </c:pt>
              </c:numCache>
            </c:numRef>
          </c:val>
        </c:ser>
        <c:ser>
          <c:idx val="2"/>
          <c:order val="2"/>
          <c:tx>
            <c:strRef>
              <c:f>Hoja1!$D$1</c:f>
              <c:strCache>
                <c:ptCount val="1"/>
                <c:pt idx="0">
                  <c:v>Provincial</c:v>
                </c:pt>
              </c:strCache>
            </c:strRef>
          </c:tx>
          <c:invertIfNegative val="0"/>
          <c:dLbls>
            <c:dLbl>
              <c:idx val="0"/>
              <c:layout/>
              <c:tx>
                <c:rich>
                  <a:bodyPr/>
                  <a:lstStyle/>
                  <a:p>
                    <a:r>
                      <a:rPr lang="en-US" sz="1400" b="0" dirty="0" smtClean="0"/>
                      <a:t>3%</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400"/>
                </a:pPr>
                <a:endParaRPr lang="es-A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c:f>
              <c:strCache>
                <c:ptCount val="1"/>
                <c:pt idx="0">
                  <c:v>Preventiva</c:v>
                </c:pt>
              </c:strCache>
            </c:strRef>
          </c:cat>
          <c:val>
            <c:numRef>
              <c:f>Hoja1!$D$2</c:f>
              <c:numCache>
                <c:formatCode>General</c:formatCode>
                <c:ptCount val="1"/>
                <c:pt idx="0">
                  <c:v>2.9</c:v>
                </c:pt>
              </c:numCache>
            </c:numRef>
          </c:val>
        </c:ser>
        <c:dLbls>
          <c:showLegendKey val="0"/>
          <c:showVal val="0"/>
          <c:showCatName val="0"/>
          <c:showSerName val="0"/>
          <c:showPercent val="0"/>
          <c:showBubbleSize val="0"/>
        </c:dLbls>
        <c:gapWidth val="202"/>
        <c:overlap val="100"/>
        <c:axId val="82119296"/>
        <c:axId val="82133376"/>
      </c:barChart>
      <c:catAx>
        <c:axId val="82119296"/>
        <c:scaling>
          <c:orientation val="minMax"/>
        </c:scaling>
        <c:delete val="1"/>
        <c:axPos val="b"/>
        <c:numFmt formatCode="General" sourceLinked="0"/>
        <c:majorTickMark val="out"/>
        <c:minorTickMark val="none"/>
        <c:tickLblPos val="nextTo"/>
        <c:crossAx val="82133376"/>
        <c:crosses val="autoZero"/>
        <c:auto val="1"/>
        <c:lblAlgn val="ctr"/>
        <c:lblOffset val="100"/>
        <c:noMultiLvlLbl val="0"/>
      </c:catAx>
      <c:valAx>
        <c:axId val="82133376"/>
        <c:scaling>
          <c:orientation val="minMax"/>
        </c:scaling>
        <c:delete val="1"/>
        <c:axPos val="l"/>
        <c:numFmt formatCode="0%" sourceLinked="1"/>
        <c:majorTickMark val="out"/>
        <c:minorTickMark val="none"/>
        <c:tickLblPos val="nextTo"/>
        <c:crossAx val="82119296"/>
        <c:crosses val="autoZero"/>
        <c:crossBetween val="between"/>
      </c:valAx>
    </c:plotArea>
    <c:legend>
      <c:legendPos val="r"/>
      <c:layout>
        <c:manualLayout>
          <c:xMode val="edge"/>
          <c:yMode val="edge"/>
          <c:x val="1.9247991521398916E-2"/>
          <c:y val="0.18421461401408074"/>
          <c:w val="0.2813155302871494"/>
          <c:h val="0.50838589950910806"/>
        </c:manualLayout>
      </c:layout>
      <c:overlay val="0"/>
    </c:legend>
    <c:plotVisOnly val="1"/>
    <c:dispBlanksAs val="gap"/>
    <c:showDLblsOverMax val="0"/>
  </c:chart>
  <c:txPr>
    <a:bodyPr/>
    <a:lstStyle/>
    <a:p>
      <a:pPr>
        <a:defRPr sz="900">
          <a:latin typeface="Arial" panose="020B0604020202020204" pitchFamily="34" charset="0"/>
          <a:cs typeface="Arial" panose="020B0604020202020204" pitchFamily="34" charset="0"/>
        </a:defRPr>
      </a:pPr>
      <a:endParaRPr lang="es-AR"/>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s-A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975308641975308E-2"/>
          <c:y val="0.47167490649187127"/>
          <c:w val="0.98025821425099635"/>
          <c:h val="0.29930563270747695"/>
        </c:manualLayout>
      </c:layout>
      <c:barChart>
        <c:barDir val="col"/>
        <c:grouping val="clustered"/>
        <c:varyColors val="0"/>
        <c:ser>
          <c:idx val="0"/>
          <c:order val="0"/>
          <c:tx>
            <c:strRef>
              <c:f>Hoja1!$B$1</c:f>
              <c:strCache>
                <c:ptCount val="1"/>
                <c:pt idx="0">
                  <c:v>Columna2</c:v>
                </c:pt>
              </c:strCache>
            </c:strRef>
          </c:tx>
          <c:spPr>
            <a:solidFill>
              <a:schemeClr val="tx2">
                <a:lumMod val="75000"/>
              </a:schemeClr>
            </a:solidFill>
          </c:spPr>
          <c:invertIfNegative val="0"/>
          <c:dLbls>
            <c:dLbl>
              <c:idx val="10"/>
              <c:layout/>
              <c:tx>
                <c:rich>
                  <a:bodyPr/>
                  <a:lstStyle/>
                  <a:p>
                    <a:r>
                      <a:rPr lang="en-US" dirty="0" smtClean="0"/>
                      <a:t>562</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900">
                    <a:latin typeface="Arial" panose="020B0604020202020204" pitchFamily="34" charset="0"/>
                    <a:cs typeface="Arial" panose="020B0604020202020204" pitchFamily="34" charset="0"/>
                  </a:defRPr>
                </a:pPr>
                <a:endParaRPr lang="es-A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Hoja1!$A$2:$A$16</c:f>
              <c:strCache>
                <c:ptCount val="15"/>
                <c:pt idx="0">
                  <c:v>U. 13</c:v>
                </c:pt>
                <c:pt idx="1">
                  <c:v>U. 14</c:v>
                </c:pt>
                <c:pt idx="2">
                  <c:v>U. 15</c:v>
                </c:pt>
                <c:pt idx="3">
                  <c:v>U. 16</c:v>
                </c:pt>
                <c:pt idx="4">
                  <c:v>U. 17</c:v>
                </c:pt>
                <c:pt idx="5">
                  <c:v>U. 18</c:v>
                </c:pt>
                <c:pt idx="6">
                  <c:v>U. 19</c:v>
                </c:pt>
                <c:pt idx="7">
                  <c:v>U. 21</c:v>
                </c:pt>
                <c:pt idx="8">
                  <c:v>U. 22</c:v>
                </c:pt>
                <c:pt idx="9">
                  <c:v>U. 23</c:v>
                </c:pt>
                <c:pt idx="10">
                  <c:v>COMP. FED. PARA JOV. ADULTOS</c:v>
                </c:pt>
                <c:pt idx="11">
                  <c:v>U. 25</c:v>
                </c:pt>
                <c:pt idx="12">
                  <c:v>U. 30</c:v>
                </c:pt>
                <c:pt idx="13">
                  <c:v>U. 31</c:v>
                </c:pt>
                <c:pt idx="14">
                  <c:v>U. 35</c:v>
                </c:pt>
              </c:strCache>
            </c:strRef>
          </c:cat>
          <c:val>
            <c:numRef>
              <c:f>Hoja1!$B$2:$B$16</c:f>
              <c:numCache>
                <c:formatCode>General</c:formatCode>
                <c:ptCount val="15"/>
                <c:pt idx="0">
                  <c:v>43</c:v>
                </c:pt>
                <c:pt idx="1">
                  <c:v>122</c:v>
                </c:pt>
                <c:pt idx="2">
                  <c:v>94</c:v>
                </c:pt>
                <c:pt idx="3">
                  <c:v>118</c:v>
                </c:pt>
                <c:pt idx="4">
                  <c:v>208</c:v>
                </c:pt>
                <c:pt idx="5">
                  <c:v>5</c:v>
                </c:pt>
                <c:pt idx="6">
                  <c:v>234</c:v>
                </c:pt>
                <c:pt idx="7">
                  <c:v>19</c:v>
                </c:pt>
                <c:pt idx="8">
                  <c:v>86</c:v>
                </c:pt>
                <c:pt idx="9">
                  <c:v>2</c:v>
                </c:pt>
                <c:pt idx="10">
                  <c:v>571</c:v>
                </c:pt>
                <c:pt idx="11">
                  <c:v>21</c:v>
                </c:pt>
                <c:pt idx="12">
                  <c:v>17</c:v>
                </c:pt>
                <c:pt idx="13">
                  <c:v>191</c:v>
                </c:pt>
                <c:pt idx="14">
                  <c:v>147</c:v>
                </c:pt>
              </c:numCache>
            </c:numRef>
          </c:val>
        </c:ser>
        <c:dLbls>
          <c:showLegendKey val="0"/>
          <c:showVal val="0"/>
          <c:showCatName val="0"/>
          <c:showSerName val="0"/>
          <c:showPercent val="0"/>
          <c:showBubbleSize val="0"/>
        </c:dLbls>
        <c:gapWidth val="150"/>
        <c:axId val="82458496"/>
        <c:axId val="82460032"/>
      </c:barChart>
      <c:catAx>
        <c:axId val="82458496"/>
        <c:scaling>
          <c:orientation val="minMax"/>
        </c:scaling>
        <c:delete val="0"/>
        <c:axPos val="b"/>
        <c:numFmt formatCode="General" sourceLinked="1"/>
        <c:majorTickMark val="out"/>
        <c:minorTickMark val="none"/>
        <c:tickLblPos val="nextTo"/>
        <c:txPr>
          <a:bodyPr/>
          <a:lstStyle/>
          <a:p>
            <a:pPr>
              <a:defRPr sz="700">
                <a:latin typeface="Arial" panose="020B0604020202020204" pitchFamily="34" charset="0"/>
                <a:cs typeface="Arial" panose="020B0604020202020204" pitchFamily="34" charset="0"/>
              </a:defRPr>
            </a:pPr>
            <a:endParaRPr lang="es-AR"/>
          </a:p>
        </c:txPr>
        <c:crossAx val="82460032"/>
        <c:crosses val="autoZero"/>
        <c:auto val="1"/>
        <c:lblAlgn val="ctr"/>
        <c:lblOffset val="100"/>
        <c:noMultiLvlLbl val="0"/>
      </c:catAx>
      <c:valAx>
        <c:axId val="82460032"/>
        <c:scaling>
          <c:orientation val="minMax"/>
        </c:scaling>
        <c:delete val="1"/>
        <c:axPos val="l"/>
        <c:numFmt formatCode="General" sourceLinked="1"/>
        <c:majorTickMark val="out"/>
        <c:minorTickMark val="none"/>
        <c:tickLblPos val="nextTo"/>
        <c:crossAx val="82458496"/>
        <c:crosses val="autoZero"/>
        <c:crossBetween val="between"/>
      </c:valAx>
    </c:plotArea>
    <c:plotVisOnly val="1"/>
    <c:dispBlanksAs val="gap"/>
    <c:showDLblsOverMax val="0"/>
  </c:chart>
  <c:txPr>
    <a:bodyPr/>
    <a:lstStyle/>
    <a:p>
      <a:pPr>
        <a:defRPr sz="1800"/>
      </a:pPr>
      <a:endParaRPr lang="es-AR"/>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s-A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975308641975308E-2"/>
          <c:y val="9.5998210049122859E-2"/>
          <c:w val="0.98025821425099635"/>
          <c:h val="0.7719712438747599"/>
        </c:manualLayout>
      </c:layout>
      <c:barChart>
        <c:barDir val="col"/>
        <c:grouping val="clustered"/>
        <c:varyColors val="0"/>
        <c:ser>
          <c:idx val="0"/>
          <c:order val="0"/>
          <c:tx>
            <c:strRef>
              <c:f>Hoja1!$B$1</c:f>
              <c:strCache>
                <c:ptCount val="1"/>
                <c:pt idx="0">
                  <c:v>Columna2</c:v>
                </c:pt>
              </c:strCache>
            </c:strRef>
          </c:tx>
          <c:spPr>
            <a:solidFill>
              <a:schemeClr val="tx2">
                <a:lumMod val="75000"/>
              </a:schemeClr>
            </a:solidFill>
          </c:spPr>
          <c:invertIfNegative val="0"/>
          <c:dLbls>
            <c:dLbl>
              <c:idx val="0"/>
              <c:layout>
                <c:manualLayout>
                  <c:x val="-4.5222895461757848E-3"/>
                  <c:y val="6.3998806699415243E-3"/>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wrap="square" lIns="38100" tIns="19050" rIns="38100" bIns="19050" anchor="ctr">
                <a:spAutoFit/>
              </a:bodyPr>
              <a:lstStyle/>
              <a:p>
                <a:pPr>
                  <a:defRPr sz="900">
                    <a:latin typeface="Arial" panose="020B0604020202020204" pitchFamily="34" charset="0"/>
                    <a:cs typeface="Arial" panose="020B0604020202020204" pitchFamily="34" charset="0"/>
                  </a:defRPr>
                </a:pPr>
                <a:endParaRPr lang="es-A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Hoja1!$A$2:$A$15</c:f>
              <c:strCache>
                <c:ptCount val="14"/>
                <c:pt idx="0">
                  <c:v>CPF I</c:v>
                </c:pt>
                <c:pt idx="1">
                  <c:v>CPF II</c:v>
                </c:pt>
                <c:pt idx="2">
                  <c:v>C.P.F. III - CFNOA</c:v>
                </c:pt>
                <c:pt idx="3">
                  <c:v>C.P.F. C.A.B.A.</c:v>
                </c:pt>
                <c:pt idx="4">
                  <c:v>C.P.F IV </c:v>
                </c:pt>
                <c:pt idx="5">
                  <c:v>U. 4</c:v>
                </c:pt>
                <c:pt idx="6">
                  <c:v>U. 5</c:v>
                </c:pt>
                <c:pt idx="7">
                  <c:v>U. 6</c:v>
                </c:pt>
                <c:pt idx="8">
                  <c:v>U. 7</c:v>
                </c:pt>
                <c:pt idx="9">
                  <c:v>U. 8</c:v>
                </c:pt>
                <c:pt idx="10">
                  <c:v>U. 9</c:v>
                </c:pt>
                <c:pt idx="11">
                  <c:v>U. 10</c:v>
                </c:pt>
                <c:pt idx="12">
                  <c:v>U. 11</c:v>
                </c:pt>
                <c:pt idx="13">
                  <c:v>U. 12</c:v>
                </c:pt>
              </c:strCache>
            </c:strRef>
          </c:cat>
          <c:val>
            <c:numRef>
              <c:f>Hoja1!$B$2:$B$15</c:f>
              <c:numCache>
                <c:formatCode>General</c:formatCode>
                <c:ptCount val="14"/>
                <c:pt idx="0">
                  <c:v>2021</c:v>
                </c:pt>
                <c:pt idx="1">
                  <c:v>1608</c:v>
                </c:pt>
                <c:pt idx="2">
                  <c:v>438</c:v>
                </c:pt>
                <c:pt idx="3">
                  <c:v>1740</c:v>
                </c:pt>
                <c:pt idx="4">
                  <c:v>461</c:v>
                </c:pt>
                <c:pt idx="5">
                  <c:v>430</c:v>
                </c:pt>
                <c:pt idx="6">
                  <c:v>283</c:v>
                </c:pt>
                <c:pt idx="7">
                  <c:v>466</c:v>
                </c:pt>
                <c:pt idx="8">
                  <c:v>311</c:v>
                </c:pt>
                <c:pt idx="9">
                  <c:v>132</c:v>
                </c:pt>
                <c:pt idx="10">
                  <c:v>175</c:v>
                </c:pt>
                <c:pt idx="11">
                  <c:v>111</c:v>
                </c:pt>
                <c:pt idx="12">
                  <c:v>132</c:v>
                </c:pt>
                <c:pt idx="13">
                  <c:v>299</c:v>
                </c:pt>
              </c:numCache>
            </c:numRef>
          </c:val>
        </c:ser>
        <c:dLbls>
          <c:showLegendKey val="0"/>
          <c:showVal val="0"/>
          <c:showCatName val="0"/>
          <c:showSerName val="0"/>
          <c:showPercent val="0"/>
          <c:showBubbleSize val="0"/>
        </c:dLbls>
        <c:gapWidth val="150"/>
        <c:axId val="82480512"/>
        <c:axId val="82486400"/>
      </c:barChart>
      <c:catAx>
        <c:axId val="82480512"/>
        <c:scaling>
          <c:orientation val="minMax"/>
        </c:scaling>
        <c:delete val="0"/>
        <c:axPos val="b"/>
        <c:numFmt formatCode="General" sourceLinked="1"/>
        <c:majorTickMark val="out"/>
        <c:minorTickMark val="none"/>
        <c:tickLblPos val="nextTo"/>
        <c:txPr>
          <a:bodyPr/>
          <a:lstStyle/>
          <a:p>
            <a:pPr>
              <a:defRPr sz="600">
                <a:latin typeface="Arial" panose="020B0604020202020204" pitchFamily="34" charset="0"/>
                <a:cs typeface="Arial" panose="020B0604020202020204" pitchFamily="34" charset="0"/>
              </a:defRPr>
            </a:pPr>
            <a:endParaRPr lang="es-AR"/>
          </a:p>
        </c:txPr>
        <c:crossAx val="82486400"/>
        <c:crosses val="autoZero"/>
        <c:auto val="1"/>
        <c:lblAlgn val="ctr"/>
        <c:lblOffset val="100"/>
        <c:noMultiLvlLbl val="0"/>
      </c:catAx>
      <c:valAx>
        <c:axId val="82486400"/>
        <c:scaling>
          <c:orientation val="minMax"/>
          <c:max val="2500"/>
          <c:min val="0"/>
        </c:scaling>
        <c:delete val="1"/>
        <c:axPos val="l"/>
        <c:numFmt formatCode="General" sourceLinked="1"/>
        <c:majorTickMark val="out"/>
        <c:minorTickMark val="none"/>
        <c:tickLblPos val="nextTo"/>
        <c:crossAx val="82480512"/>
        <c:crosses val="autoZero"/>
        <c:crossBetween val="between"/>
      </c:valAx>
    </c:plotArea>
    <c:plotVisOnly val="1"/>
    <c:dispBlanksAs val="gap"/>
    <c:showDLblsOverMax val="0"/>
  </c:chart>
  <c:txPr>
    <a:bodyPr/>
    <a:lstStyle/>
    <a:p>
      <a:pPr>
        <a:defRPr sz="1800"/>
      </a:pPr>
      <a:endParaRPr lang="es-AR"/>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s-A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975308641975308E-2"/>
          <c:y val="0.47167490649187127"/>
          <c:w val="0.98025821425099635"/>
          <c:h val="0.29930563270747695"/>
        </c:manualLayout>
      </c:layout>
      <c:barChart>
        <c:barDir val="col"/>
        <c:grouping val="clustered"/>
        <c:varyColors val="0"/>
        <c:ser>
          <c:idx val="0"/>
          <c:order val="0"/>
          <c:tx>
            <c:strRef>
              <c:f>Hoja1!$B$1</c:f>
              <c:strCache>
                <c:ptCount val="1"/>
                <c:pt idx="0">
                  <c:v>Septiembre</c:v>
                </c:pt>
              </c:strCache>
            </c:strRef>
          </c:tx>
          <c:spPr>
            <a:solidFill>
              <a:schemeClr val="accent2">
                <a:lumMod val="75000"/>
              </a:schemeClr>
            </a:solidFill>
          </c:spPr>
          <c:invertIfNegative val="0"/>
          <c:dLbls>
            <c:spPr>
              <a:noFill/>
              <a:ln>
                <a:noFill/>
              </a:ln>
              <a:effectLst/>
            </c:spPr>
            <c:txPr>
              <a:bodyPr/>
              <a:lstStyle/>
              <a:p>
                <a:pPr>
                  <a:defRPr sz="750">
                    <a:latin typeface="Arial" panose="020B0604020202020204" pitchFamily="34" charset="0"/>
                    <a:cs typeface="Arial" panose="020B0604020202020204" pitchFamily="34" charset="0"/>
                  </a:defRPr>
                </a:pPr>
                <a:endParaRPr lang="es-A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Hoja1!$A$2:$A$16</c:f>
              <c:strCache>
                <c:ptCount val="15"/>
                <c:pt idx="0">
                  <c:v>U. 13</c:v>
                </c:pt>
                <c:pt idx="1">
                  <c:v>U. 14</c:v>
                </c:pt>
                <c:pt idx="2">
                  <c:v>U. 15</c:v>
                </c:pt>
                <c:pt idx="3">
                  <c:v>U. 16</c:v>
                </c:pt>
                <c:pt idx="4">
                  <c:v>U. 17</c:v>
                </c:pt>
                <c:pt idx="5">
                  <c:v>U. 18</c:v>
                </c:pt>
                <c:pt idx="6">
                  <c:v>U. 19</c:v>
                </c:pt>
                <c:pt idx="7">
                  <c:v>U. 21</c:v>
                </c:pt>
                <c:pt idx="8">
                  <c:v>U. 22</c:v>
                </c:pt>
                <c:pt idx="9">
                  <c:v>U. 23</c:v>
                </c:pt>
                <c:pt idx="10">
                  <c:v>COMP. FED. PARA JOV. ADULTOS</c:v>
                </c:pt>
                <c:pt idx="11">
                  <c:v>U. 25</c:v>
                </c:pt>
                <c:pt idx="12">
                  <c:v>U. 30</c:v>
                </c:pt>
                <c:pt idx="13">
                  <c:v>U. 31</c:v>
                </c:pt>
                <c:pt idx="14">
                  <c:v>U. 35</c:v>
                </c:pt>
              </c:strCache>
            </c:strRef>
          </c:cat>
          <c:val>
            <c:numRef>
              <c:f>Hoja1!$B$2:$B$16</c:f>
              <c:numCache>
                <c:formatCode>General</c:formatCode>
                <c:ptCount val="15"/>
                <c:pt idx="0">
                  <c:v>43</c:v>
                </c:pt>
                <c:pt idx="1">
                  <c:v>126</c:v>
                </c:pt>
                <c:pt idx="2">
                  <c:v>94</c:v>
                </c:pt>
                <c:pt idx="3">
                  <c:v>120</c:v>
                </c:pt>
                <c:pt idx="4">
                  <c:v>198</c:v>
                </c:pt>
                <c:pt idx="5">
                  <c:v>6</c:v>
                </c:pt>
                <c:pt idx="6">
                  <c:v>222</c:v>
                </c:pt>
                <c:pt idx="7">
                  <c:v>20</c:v>
                </c:pt>
                <c:pt idx="8">
                  <c:v>89</c:v>
                </c:pt>
                <c:pt idx="9">
                  <c:v>4</c:v>
                </c:pt>
                <c:pt idx="10">
                  <c:v>570</c:v>
                </c:pt>
                <c:pt idx="11">
                  <c:v>20</c:v>
                </c:pt>
                <c:pt idx="12">
                  <c:v>18</c:v>
                </c:pt>
                <c:pt idx="13">
                  <c:v>182</c:v>
                </c:pt>
                <c:pt idx="14">
                  <c:v>136</c:v>
                </c:pt>
              </c:numCache>
            </c:numRef>
          </c:val>
        </c:ser>
        <c:ser>
          <c:idx val="1"/>
          <c:order val="1"/>
          <c:tx>
            <c:strRef>
              <c:f>Hoja1!$C$1</c:f>
              <c:strCache>
                <c:ptCount val="1"/>
                <c:pt idx="0">
                  <c:v>Octubre</c:v>
                </c:pt>
              </c:strCache>
            </c:strRef>
          </c:tx>
          <c:spPr>
            <a:solidFill>
              <a:srgbClr val="17375E"/>
            </a:solidFill>
          </c:spPr>
          <c:invertIfNegative val="0"/>
          <c:dLbls>
            <c:spPr>
              <a:noFill/>
              <a:ln>
                <a:noFill/>
              </a:ln>
              <a:effectLst/>
            </c:spPr>
            <c:txPr>
              <a:bodyPr wrap="square" lIns="38100" tIns="19050" rIns="38100" bIns="19050" anchor="ctr">
                <a:spAutoFit/>
              </a:bodyPr>
              <a:lstStyle/>
              <a:p>
                <a:pPr>
                  <a:defRPr sz="750">
                    <a:latin typeface="Arial" panose="020B0604020202020204" pitchFamily="34" charset="0"/>
                    <a:cs typeface="Arial" panose="020B0604020202020204" pitchFamily="34" charset="0"/>
                  </a:defRPr>
                </a:pPr>
                <a:endParaRPr lang="es-A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Hoja1!$A$2:$A$16</c:f>
              <c:strCache>
                <c:ptCount val="15"/>
                <c:pt idx="0">
                  <c:v>U. 13</c:v>
                </c:pt>
                <c:pt idx="1">
                  <c:v>U. 14</c:v>
                </c:pt>
                <c:pt idx="2">
                  <c:v>U. 15</c:v>
                </c:pt>
                <c:pt idx="3">
                  <c:v>U. 16</c:v>
                </c:pt>
                <c:pt idx="4">
                  <c:v>U. 17</c:v>
                </c:pt>
                <c:pt idx="5">
                  <c:v>U. 18</c:v>
                </c:pt>
                <c:pt idx="6">
                  <c:v>U. 19</c:v>
                </c:pt>
                <c:pt idx="7">
                  <c:v>U. 21</c:v>
                </c:pt>
                <c:pt idx="8">
                  <c:v>U. 22</c:v>
                </c:pt>
                <c:pt idx="9">
                  <c:v>U. 23</c:v>
                </c:pt>
                <c:pt idx="10">
                  <c:v>COMP. FED. PARA JOV. ADULTOS</c:v>
                </c:pt>
                <c:pt idx="11">
                  <c:v>U. 25</c:v>
                </c:pt>
                <c:pt idx="12">
                  <c:v>U. 30</c:v>
                </c:pt>
                <c:pt idx="13">
                  <c:v>U. 31</c:v>
                </c:pt>
                <c:pt idx="14">
                  <c:v>U. 35</c:v>
                </c:pt>
              </c:strCache>
            </c:strRef>
          </c:cat>
          <c:val>
            <c:numRef>
              <c:f>Hoja1!$C$2:$C$16</c:f>
              <c:numCache>
                <c:formatCode>General</c:formatCode>
                <c:ptCount val="15"/>
                <c:pt idx="0">
                  <c:v>43</c:v>
                </c:pt>
                <c:pt idx="1">
                  <c:v>122</c:v>
                </c:pt>
                <c:pt idx="2">
                  <c:v>94</c:v>
                </c:pt>
                <c:pt idx="3">
                  <c:v>118</c:v>
                </c:pt>
                <c:pt idx="4">
                  <c:v>208</c:v>
                </c:pt>
                <c:pt idx="5">
                  <c:v>5</c:v>
                </c:pt>
                <c:pt idx="6">
                  <c:v>234</c:v>
                </c:pt>
                <c:pt idx="7">
                  <c:v>19</c:v>
                </c:pt>
                <c:pt idx="8">
                  <c:v>86</c:v>
                </c:pt>
                <c:pt idx="9">
                  <c:v>2</c:v>
                </c:pt>
                <c:pt idx="10">
                  <c:v>571</c:v>
                </c:pt>
                <c:pt idx="11">
                  <c:v>21</c:v>
                </c:pt>
                <c:pt idx="12">
                  <c:v>17</c:v>
                </c:pt>
                <c:pt idx="13">
                  <c:v>191</c:v>
                </c:pt>
                <c:pt idx="14">
                  <c:v>147</c:v>
                </c:pt>
              </c:numCache>
            </c:numRef>
          </c:val>
        </c:ser>
        <c:dLbls>
          <c:showLegendKey val="0"/>
          <c:showVal val="0"/>
          <c:showCatName val="0"/>
          <c:showSerName val="0"/>
          <c:showPercent val="0"/>
          <c:showBubbleSize val="0"/>
        </c:dLbls>
        <c:gapWidth val="82"/>
        <c:overlap val="-5"/>
        <c:axId val="85455232"/>
        <c:axId val="85456768"/>
      </c:barChart>
      <c:catAx>
        <c:axId val="85455232"/>
        <c:scaling>
          <c:orientation val="minMax"/>
        </c:scaling>
        <c:delete val="0"/>
        <c:axPos val="b"/>
        <c:numFmt formatCode="General" sourceLinked="1"/>
        <c:majorTickMark val="out"/>
        <c:minorTickMark val="none"/>
        <c:tickLblPos val="nextTo"/>
        <c:txPr>
          <a:bodyPr/>
          <a:lstStyle/>
          <a:p>
            <a:pPr>
              <a:defRPr sz="700">
                <a:latin typeface="Arial" panose="020B0604020202020204" pitchFamily="34" charset="0"/>
                <a:cs typeface="Arial" panose="020B0604020202020204" pitchFamily="34" charset="0"/>
              </a:defRPr>
            </a:pPr>
            <a:endParaRPr lang="es-AR"/>
          </a:p>
        </c:txPr>
        <c:crossAx val="85456768"/>
        <c:crosses val="autoZero"/>
        <c:auto val="1"/>
        <c:lblAlgn val="ctr"/>
        <c:lblOffset val="100"/>
        <c:noMultiLvlLbl val="0"/>
      </c:catAx>
      <c:valAx>
        <c:axId val="85456768"/>
        <c:scaling>
          <c:orientation val="minMax"/>
        </c:scaling>
        <c:delete val="1"/>
        <c:axPos val="l"/>
        <c:numFmt formatCode="General" sourceLinked="1"/>
        <c:majorTickMark val="out"/>
        <c:minorTickMark val="none"/>
        <c:tickLblPos val="nextTo"/>
        <c:crossAx val="85455232"/>
        <c:crosses val="autoZero"/>
        <c:crossBetween val="between"/>
      </c:valAx>
    </c:plotArea>
    <c:plotVisOnly val="1"/>
    <c:dispBlanksAs val="gap"/>
    <c:showDLblsOverMax val="0"/>
  </c:chart>
  <c:txPr>
    <a:bodyPr/>
    <a:lstStyle/>
    <a:p>
      <a:pPr>
        <a:defRPr sz="1800"/>
      </a:pPr>
      <a:endParaRPr lang="es-AR"/>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s-A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975308641975308E-2"/>
          <c:y val="6.7838832468316429E-2"/>
          <c:w val="0.98025821425099635"/>
          <c:h val="0.80013093046550154"/>
        </c:manualLayout>
      </c:layout>
      <c:barChart>
        <c:barDir val="col"/>
        <c:grouping val="clustered"/>
        <c:varyColors val="0"/>
        <c:ser>
          <c:idx val="0"/>
          <c:order val="0"/>
          <c:tx>
            <c:strRef>
              <c:f>Hoja1!$B$1</c:f>
              <c:strCache>
                <c:ptCount val="1"/>
                <c:pt idx="0">
                  <c:v>Septiembre</c:v>
                </c:pt>
              </c:strCache>
            </c:strRef>
          </c:tx>
          <c:spPr>
            <a:solidFill>
              <a:schemeClr val="accent2">
                <a:lumMod val="75000"/>
              </a:schemeClr>
            </a:solidFill>
          </c:spPr>
          <c:invertIfNegative val="0"/>
          <c:dLbls>
            <c:dLbl>
              <c:idx val="0"/>
              <c:layout>
                <c:manualLayout>
                  <c:x val="-4.5222895461757848E-3"/>
                  <c:y val="6.3998806699415243E-3"/>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750">
                    <a:latin typeface="Arial" panose="020B0604020202020204" pitchFamily="34" charset="0"/>
                    <a:cs typeface="Arial" panose="020B0604020202020204" pitchFamily="34" charset="0"/>
                  </a:defRPr>
                </a:pPr>
                <a:endParaRPr lang="es-A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Hoja1!$A$2:$A$15</c:f>
              <c:strCache>
                <c:ptCount val="14"/>
                <c:pt idx="0">
                  <c:v>CPF I</c:v>
                </c:pt>
                <c:pt idx="1">
                  <c:v>CPF II</c:v>
                </c:pt>
                <c:pt idx="2">
                  <c:v>C.P.F. III - CFNOA</c:v>
                </c:pt>
                <c:pt idx="3">
                  <c:v>C.P.F. C.A.B.A.</c:v>
                </c:pt>
                <c:pt idx="4">
                  <c:v>C.P.F IV </c:v>
                </c:pt>
                <c:pt idx="5">
                  <c:v>U. 4</c:v>
                </c:pt>
                <c:pt idx="6">
                  <c:v>U. 5</c:v>
                </c:pt>
                <c:pt idx="7">
                  <c:v>U. 6</c:v>
                </c:pt>
                <c:pt idx="8">
                  <c:v>U. 7</c:v>
                </c:pt>
                <c:pt idx="9">
                  <c:v>U. 8</c:v>
                </c:pt>
                <c:pt idx="10">
                  <c:v>U. 9</c:v>
                </c:pt>
                <c:pt idx="11">
                  <c:v>U. 10</c:v>
                </c:pt>
                <c:pt idx="12">
                  <c:v>U. 11</c:v>
                </c:pt>
                <c:pt idx="13">
                  <c:v>U. 12</c:v>
                </c:pt>
              </c:strCache>
            </c:strRef>
          </c:cat>
          <c:val>
            <c:numRef>
              <c:f>Hoja1!$B$2:$B$15</c:f>
              <c:numCache>
                <c:formatCode>General</c:formatCode>
                <c:ptCount val="14"/>
                <c:pt idx="0">
                  <c:v>1976</c:v>
                </c:pt>
                <c:pt idx="1">
                  <c:v>1547</c:v>
                </c:pt>
                <c:pt idx="2">
                  <c:v>424</c:v>
                </c:pt>
                <c:pt idx="3">
                  <c:v>1704</c:v>
                </c:pt>
                <c:pt idx="4">
                  <c:v>460</c:v>
                </c:pt>
                <c:pt idx="5">
                  <c:v>442</c:v>
                </c:pt>
                <c:pt idx="6">
                  <c:v>280</c:v>
                </c:pt>
                <c:pt idx="7">
                  <c:v>471</c:v>
                </c:pt>
                <c:pt idx="8">
                  <c:v>310</c:v>
                </c:pt>
                <c:pt idx="9">
                  <c:v>133</c:v>
                </c:pt>
                <c:pt idx="10">
                  <c:v>177</c:v>
                </c:pt>
                <c:pt idx="11">
                  <c:v>106</c:v>
                </c:pt>
                <c:pt idx="12">
                  <c:v>127</c:v>
                </c:pt>
                <c:pt idx="13">
                  <c:v>295</c:v>
                </c:pt>
              </c:numCache>
            </c:numRef>
          </c:val>
        </c:ser>
        <c:ser>
          <c:idx val="1"/>
          <c:order val="1"/>
          <c:tx>
            <c:strRef>
              <c:f>Hoja1!$C$1</c:f>
              <c:strCache>
                <c:ptCount val="1"/>
                <c:pt idx="0">
                  <c:v>Octubre</c:v>
                </c:pt>
              </c:strCache>
            </c:strRef>
          </c:tx>
          <c:spPr>
            <a:solidFill>
              <a:srgbClr val="17375E"/>
            </a:solidFill>
          </c:spPr>
          <c:invertIfNegative val="0"/>
          <c:dLbls>
            <c:spPr>
              <a:noFill/>
              <a:ln>
                <a:noFill/>
              </a:ln>
              <a:effectLst/>
            </c:spPr>
            <c:txPr>
              <a:bodyPr wrap="square" lIns="38100" tIns="19050" rIns="38100" bIns="19050" anchor="ctr">
                <a:spAutoFit/>
              </a:bodyPr>
              <a:lstStyle/>
              <a:p>
                <a:pPr>
                  <a:defRPr sz="750">
                    <a:latin typeface="Arial" panose="020B0604020202020204" pitchFamily="34" charset="0"/>
                    <a:cs typeface="Arial" panose="020B0604020202020204" pitchFamily="34" charset="0"/>
                  </a:defRPr>
                </a:pPr>
                <a:endParaRPr lang="es-A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Hoja1!$A$2:$A$15</c:f>
              <c:strCache>
                <c:ptCount val="14"/>
                <c:pt idx="0">
                  <c:v>CPF I</c:v>
                </c:pt>
                <c:pt idx="1">
                  <c:v>CPF II</c:v>
                </c:pt>
                <c:pt idx="2">
                  <c:v>C.P.F. III - CFNOA</c:v>
                </c:pt>
                <c:pt idx="3">
                  <c:v>C.P.F. C.A.B.A.</c:v>
                </c:pt>
                <c:pt idx="4">
                  <c:v>C.P.F IV </c:v>
                </c:pt>
                <c:pt idx="5">
                  <c:v>U. 4</c:v>
                </c:pt>
                <c:pt idx="6">
                  <c:v>U. 5</c:v>
                </c:pt>
                <c:pt idx="7">
                  <c:v>U. 6</c:v>
                </c:pt>
                <c:pt idx="8">
                  <c:v>U. 7</c:v>
                </c:pt>
                <c:pt idx="9">
                  <c:v>U. 8</c:v>
                </c:pt>
                <c:pt idx="10">
                  <c:v>U. 9</c:v>
                </c:pt>
                <c:pt idx="11">
                  <c:v>U. 10</c:v>
                </c:pt>
                <c:pt idx="12">
                  <c:v>U. 11</c:v>
                </c:pt>
                <c:pt idx="13">
                  <c:v>U. 12</c:v>
                </c:pt>
              </c:strCache>
            </c:strRef>
          </c:cat>
          <c:val>
            <c:numRef>
              <c:f>Hoja1!$C$2:$C$15</c:f>
              <c:numCache>
                <c:formatCode>General</c:formatCode>
                <c:ptCount val="14"/>
                <c:pt idx="0">
                  <c:v>2021</c:v>
                </c:pt>
                <c:pt idx="1">
                  <c:v>1608</c:v>
                </c:pt>
                <c:pt idx="2">
                  <c:v>438</c:v>
                </c:pt>
                <c:pt idx="3">
                  <c:v>1740</c:v>
                </c:pt>
                <c:pt idx="4">
                  <c:v>461</c:v>
                </c:pt>
                <c:pt idx="5">
                  <c:v>430</c:v>
                </c:pt>
                <c:pt idx="6">
                  <c:v>283</c:v>
                </c:pt>
                <c:pt idx="7">
                  <c:v>466</c:v>
                </c:pt>
                <c:pt idx="8">
                  <c:v>311</c:v>
                </c:pt>
                <c:pt idx="9">
                  <c:v>132</c:v>
                </c:pt>
                <c:pt idx="10">
                  <c:v>175</c:v>
                </c:pt>
                <c:pt idx="11">
                  <c:v>111</c:v>
                </c:pt>
                <c:pt idx="12">
                  <c:v>132</c:v>
                </c:pt>
                <c:pt idx="13">
                  <c:v>299</c:v>
                </c:pt>
              </c:numCache>
            </c:numRef>
          </c:val>
        </c:ser>
        <c:dLbls>
          <c:showLegendKey val="0"/>
          <c:showVal val="0"/>
          <c:showCatName val="0"/>
          <c:showSerName val="0"/>
          <c:showPercent val="0"/>
          <c:showBubbleSize val="0"/>
        </c:dLbls>
        <c:gapWidth val="82"/>
        <c:overlap val="-5"/>
        <c:axId val="85552512"/>
        <c:axId val="85558400"/>
      </c:barChart>
      <c:catAx>
        <c:axId val="85552512"/>
        <c:scaling>
          <c:orientation val="minMax"/>
        </c:scaling>
        <c:delete val="0"/>
        <c:axPos val="b"/>
        <c:numFmt formatCode="General" sourceLinked="1"/>
        <c:majorTickMark val="out"/>
        <c:minorTickMark val="none"/>
        <c:tickLblPos val="nextTo"/>
        <c:txPr>
          <a:bodyPr/>
          <a:lstStyle/>
          <a:p>
            <a:pPr>
              <a:defRPr sz="600">
                <a:latin typeface="Arial" panose="020B0604020202020204" pitchFamily="34" charset="0"/>
                <a:cs typeface="Arial" panose="020B0604020202020204" pitchFamily="34" charset="0"/>
              </a:defRPr>
            </a:pPr>
            <a:endParaRPr lang="es-AR"/>
          </a:p>
        </c:txPr>
        <c:crossAx val="85558400"/>
        <c:crosses val="autoZero"/>
        <c:auto val="1"/>
        <c:lblAlgn val="ctr"/>
        <c:lblOffset val="100"/>
        <c:noMultiLvlLbl val="0"/>
      </c:catAx>
      <c:valAx>
        <c:axId val="85558400"/>
        <c:scaling>
          <c:orientation val="minMax"/>
          <c:max val="2500"/>
          <c:min val="0"/>
        </c:scaling>
        <c:delete val="1"/>
        <c:axPos val="l"/>
        <c:numFmt formatCode="General" sourceLinked="1"/>
        <c:majorTickMark val="out"/>
        <c:minorTickMark val="none"/>
        <c:tickLblPos val="nextTo"/>
        <c:crossAx val="85552512"/>
        <c:crosses val="autoZero"/>
        <c:crossBetween val="between"/>
      </c:valAx>
    </c:plotArea>
    <c:legend>
      <c:legendPos val="r"/>
      <c:layout>
        <c:manualLayout>
          <c:xMode val="edge"/>
          <c:yMode val="edge"/>
          <c:x val="0.60706953738283598"/>
          <c:y val="0.13564994891938018"/>
          <c:w val="0.21716817789476384"/>
          <c:h val="0.11143059484201651"/>
        </c:manualLayout>
      </c:layout>
      <c:overlay val="0"/>
      <c:txPr>
        <a:bodyPr/>
        <a:lstStyle/>
        <a:p>
          <a:pPr>
            <a:defRPr sz="900">
              <a:latin typeface="Arial" panose="020B0604020202020204" pitchFamily="34" charset="0"/>
              <a:cs typeface="Arial" panose="020B0604020202020204" pitchFamily="34" charset="0"/>
            </a:defRPr>
          </a:pPr>
          <a:endParaRPr lang="es-AR"/>
        </a:p>
      </c:txPr>
    </c:legend>
    <c:plotVisOnly val="1"/>
    <c:dispBlanksAs val="gap"/>
    <c:showDLblsOverMax val="0"/>
  </c:chart>
  <c:txPr>
    <a:bodyPr/>
    <a:lstStyle/>
    <a:p>
      <a:pPr>
        <a:defRPr sz="1800"/>
      </a:pPr>
      <a:endParaRPr lang="es-AR"/>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s-A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Hoja1!$B$1</c:f>
              <c:strCache>
                <c:ptCount val="1"/>
                <c:pt idx="0">
                  <c:v>CI</c:v>
                </c:pt>
              </c:strCache>
            </c:strRef>
          </c:tx>
          <c:dLbls>
            <c:txPr>
              <a:bodyPr/>
              <a:lstStyle/>
              <a:p>
                <a:pPr>
                  <a:defRPr sz="1100"/>
                </a:pPr>
                <a:endParaRPr lang="es-AR"/>
              </a:p>
            </c:txPr>
            <c:dLblPos val="t"/>
            <c:showLegendKey val="0"/>
            <c:showVal val="1"/>
            <c:showCatName val="0"/>
            <c:showSerName val="0"/>
            <c:showPercent val="0"/>
            <c:showBubbleSize val="0"/>
            <c:showLeaderLines val="0"/>
          </c:dLbls>
          <c:cat>
            <c:strRef>
              <c:f>Hoja1!$A$2:$A$11</c:f>
              <c:strCache>
                <c:ptCount val="10"/>
                <c:pt idx="0">
                  <c:v>Enero</c:v>
                </c:pt>
                <c:pt idx="1">
                  <c:v>Febrero</c:v>
                </c:pt>
                <c:pt idx="2">
                  <c:v>Marzo</c:v>
                </c:pt>
                <c:pt idx="3">
                  <c:v>Abril</c:v>
                </c:pt>
                <c:pt idx="4">
                  <c:v>Mayo</c:v>
                </c:pt>
                <c:pt idx="5">
                  <c:v>Junio</c:v>
                </c:pt>
                <c:pt idx="6">
                  <c:v>Julio</c:v>
                </c:pt>
                <c:pt idx="7">
                  <c:v>Agosto </c:v>
                </c:pt>
                <c:pt idx="8">
                  <c:v>Septiembre</c:v>
                </c:pt>
                <c:pt idx="9">
                  <c:v>Octubre</c:v>
                </c:pt>
              </c:strCache>
            </c:strRef>
          </c:cat>
          <c:val>
            <c:numRef>
              <c:f>Hoja1!$B$2:$B$11</c:f>
              <c:numCache>
                <c:formatCode>General</c:formatCode>
                <c:ptCount val="10"/>
                <c:pt idx="0">
                  <c:v>1881</c:v>
                </c:pt>
                <c:pt idx="1">
                  <c:v>1874</c:v>
                </c:pt>
                <c:pt idx="2">
                  <c:v>1889</c:v>
                </c:pt>
                <c:pt idx="3">
                  <c:v>1956</c:v>
                </c:pt>
                <c:pt idx="4">
                  <c:v>1976</c:v>
                </c:pt>
                <c:pt idx="5">
                  <c:v>1964</c:v>
                </c:pt>
                <c:pt idx="6">
                  <c:v>1949</c:v>
                </c:pt>
                <c:pt idx="7">
                  <c:v>1984</c:v>
                </c:pt>
                <c:pt idx="8">
                  <c:v>1976</c:v>
                </c:pt>
                <c:pt idx="9">
                  <c:v>2021</c:v>
                </c:pt>
              </c:numCache>
            </c:numRef>
          </c:val>
          <c:smooth val="0"/>
        </c:ser>
        <c:dLbls>
          <c:showLegendKey val="0"/>
          <c:showVal val="0"/>
          <c:showCatName val="0"/>
          <c:showSerName val="0"/>
          <c:showPercent val="0"/>
          <c:showBubbleSize val="0"/>
        </c:dLbls>
        <c:marker val="1"/>
        <c:smooth val="0"/>
        <c:axId val="88270336"/>
        <c:axId val="88271872"/>
      </c:lineChart>
      <c:catAx>
        <c:axId val="88270336"/>
        <c:scaling>
          <c:orientation val="minMax"/>
        </c:scaling>
        <c:delete val="0"/>
        <c:axPos val="b"/>
        <c:majorTickMark val="out"/>
        <c:minorTickMark val="none"/>
        <c:tickLblPos val="nextTo"/>
        <c:txPr>
          <a:bodyPr/>
          <a:lstStyle/>
          <a:p>
            <a:pPr>
              <a:defRPr sz="900"/>
            </a:pPr>
            <a:endParaRPr lang="es-AR"/>
          </a:p>
        </c:txPr>
        <c:crossAx val="88271872"/>
        <c:crosses val="autoZero"/>
        <c:auto val="1"/>
        <c:lblAlgn val="ctr"/>
        <c:lblOffset val="100"/>
        <c:noMultiLvlLbl val="0"/>
      </c:catAx>
      <c:valAx>
        <c:axId val="88271872"/>
        <c:scaling>
          <c:orientation val="minMax"/>
        </c:scaling>
        <c:delete val="1"/>
        <c:axPos val="l"/>
        <c:numFmt formatCode="General" sourceLinked="1"/>
        <c:majorTickMark val="out"/>
        <c:minorTickMark val="none"/>
        <c:tickLblPos val="nextTo"/>
        <c:crossAx val="88270336"/>
        <c:crosses val="autoZero"/>
        <c:crossBetween val="between"/>
      </c:valAx>
      <c:spPr>
        <a:noFill/>
        <a:ln w="25400">
          <a:noFill/>
        </a:ln>
      </c:spPr>
    </c:plotArea>
    <c:plotVisOnly val="1"/>
    <c:dispBlanksAs val="gap"/>
    <c:showDLblsOverMax val="0"/>
  </c:chart>
  <c:txPr>
    <a:bodyPr/>
    <a:lstStyle/>
    <a:p>
      <a:pPr>
        <a:defRPr sz="1400"/>
      </a:pPr>
      <a:endParaRPr lang="es-AR"/>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s-A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0416666666666666E-2"/>
          <c:y val="9.7867632956133377E-2"/>
          <c:w val="0.96666666666666667"/>
          <c:h val="0.5877229635312492"/>
        </c:manualLayout>
      </c:layout>
      <c:lineChart>
        <c:grouping val="standard"/>
        <c:varyColors val="0"/>
        <c:ser>
          <c:idx val="0"/>
          <c:order val="0"/>
          <c:tx>
            <c:strRef>
              <c:f>Hoja1!$B$1</c:f>
              <c:strCache>
                <c:ptCount val="1"/>
                <c:pt idx="0">
                  <c:v>CPF II</c:v>
                </c:pt>
              </c:strCache>
            </c:strRef>
          </c:tx>
          <c:dLbls>
            <c:txPr>
              <a:bodyPr/>
              <a:lstStyle/>
              <a:p>
                <a:pPr>
                  <a:defRPr sz="1100"/>
                </a:pPr>
                <a:endParaRPr lang="es-AR"/>
              </a:p>
            </c:txPr>
            <c:dLblPos val="t"/>
            <c:showLegendKey val="0"/>
            <c:showVal val="1"/>
            <c:showCatName val="0"/>
            <c:showSerName val="0"/>
            <c:showPercent val="0"/>
            <c:showBubbleSize val="0"/>
            <c:showLeaderLines val="0"/>
          </c:dLbls>
          <c:cat>
            <c:strRef>
              <c:f>Hoja1!$A$2:$A$11</c:f>
              <c:strCache>
                <c:ptCount val="10"/>
                <c:pt idx="0">
                  <c:v>Enero</c:v>
                </c:pt>
                <c:pt idx="1">
                  <c:v>Febrero</c:v>
                </c:pt>
                <c:pt idx="2">
                  <c:v>Marzo</c:v>
                </c:pt>
                <c:pt idx="3">
                  <c:v>Abril</c:v>
                </c:pt>
                <c:pt idx="4">
                  <c:v>Mayo</c:v>
                </c:pt>
                <c:pt idx="5">
                  <c:v>Junio</c:v>
                </c:pt>
                <c:pt idx="6">
                  <c:v>Julio</c:v>
                </c:pt>
                <c:pt idx="7">
                  <c:v>Agosto </c:v>
                </c:pt>
                <c:pt idx="8">
                  <c:v>Septiembre</c:v>
                </c:pt>
                <c:pt idx="9">
                  <c:v>Octubre</c:v>
                </c:pt>
              </c:strCache>
            </c:strRef>
          </c:cat>
          <c:val>
            <c:numRef>
              <c:f>Hoja1!$B$2:$B$11</c:f>
              <c:numCache>
                <c:formatCode>General</c:formatCode>
                <c:ptCount val="10"/>
                <c:pt idx="0">
                  <c:v>1521</c:v>
                </c:pt>
                <c:pt idx="1">
                  <c:v>1556</c:v>
                </c:pt>
                <c:pt idx="2">
                  <c:v>1541</c:v>
                </c:pt>
                <c:pt idx="3">
                  <c:v>1573</c:v>
                </c:pt>
                <c:pt idx="4">
                  <c:v>1523</c:v>
                </c:pt>
                <c:pt idx="5">
                  <c:v>1474</c:v>
                </c:pt>
                <c:pt idx="6">
                  <c:v>1545</c:v>
                </c:pt>
                <c:pt idx="7">
                  <c:v>1550</c:v>
                </c:pt>
                <c:pt idx="8">
                  <c:v>1547</c:v>
                </c:pt>
                <c:pt idx="9">
                  <c:v>1608</c:v>
                </c:pt>
              </c:numCache>
            </c:numRef>
          </c:val>
          <c:smooth val="0"/>
        </c:ser>
        <c:dLbls>
          <c:showLegendKey val="0"/>
          <c:showVal val="0"/>
          <c:showCatName val="0"/>
          <c:showSerName val="0"/>
          <c:showPercent val="0"/>
          <c:showBubbleSize val="0"/>
        </c:dLbls>
        <c:marker val="1"/>
        <c:smooth val="0"/>
        <c:axId val="88287872"/>
        <c:axId val="88301952"/>
      </c:lineChart>
      <c:catAx>
        <c:axId val="88287872"/>
        <c:scaling>
          <c:orientation val="minMax"/>
        </c:scaling>
        <c:delete val="0"/>
        <c:axPos val="b"/>
        <c:majorTickMark val="out"/>
        <c:minorTickMark val="none"/>
        <c:tickLblPos val="nextTo"/>
        <c:txPr>
          <a:bodyPr/>
          <a:lstStyle/>
          <a:p>
            <a:pPr>
              <a:defRPr sz="900"/>
            </a:pPr>
            <a:endParaRPr lang="es-AR"/>
          </a:p>
        </c:txPr>
        <c:crossAx val="88301952"/>
        <c:crosses val="autoZero"/>
        <c:auto val="1"/>
        <c:lblAlgn val="ctr"/>
        <c:lblOffset val="100"/>
        <c:noMultiLvlLbl val="0"/>
      </c:catAx>
      <c:valAx>
        <c:axId val="88301952"/>
        <c:scaling>
          <c:orientation val="minMax"/>
        </c:scaling>
        <c:delete val="1"/>
        <c:axPos val="l"/>
        <c:numFmt formatCode="General" sourceLinked="1"/>
        <c:majorTickMark val="out"/>
        <c:minorTickMark val="none"/>
        <c:tickLblPos val="nextTo"/>
        <c:crossAx val="88287872"/>
        <c:crosses val="autoZero"/>
        <c:crossBetween val="between"/>
      </c:valAx>
    </c:plotArea>
    <c:plotVisOnly val="1"/>
    <c:dispBlanksAs val="gap"/>
    <c:showDLblsOverMax val="0"/>
  </c:chart>
  <c:txPr>
    <a:bodyPr/>
    <a:lstStyle/>
    <a:p>
      <a:pPr>
        <a:defRPr sz="1400"/>
      </a:pPr>
      <a:endParaRPr lang="es-A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A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0862662085165146E-2"/>
          <c:y val="0.10419778460829457"/>
          <c:w val="0.91181535384957224"/>
          <c:h val="0.67158895925144124"/>
        </c:manualLayout>
      </c:layout>
      <c:lineChart>
        <c:grouping val="standard"/>
        <c:varyColors val="0"/>
        <c:ser>
          <c:idx val="0"/>
          <c:order val="0"/>
          <c:tx>
            <c:strRef>
              <c:f>Hoja1!$B$1</c:f>
              <c:strCache>
                <c:ptCount val="1"/>
                <c:pt idx="0">
                  <c:v>Población</c:v>
                </c:pt>
              </c:strCache>
            </c:strRef>
          </c:tx>
          <c:spPr>
            <a:ln>
              <a:solidFill>
                <a:schemeClr val="bg2">
                  <a:lumMod val="50000"/>
                </a:schemeClr>
              </a:solidFill>
            </a:ln>
          </c:spPr>
          <c:marker>
            <c:spPr>
              <a:solidFill>
                <a:schemeClr val="bg2">
                  <a:lumMod val="75000"/>
                </a:schemeClr>
              </a:solidFill>
              <a:ln>
                <a:solidFill>
                  <a:schemeClr val="bg2">
                    <a:lumMod val="50000"/>
                  </a:schemeClr>
                </a:solidFill>
              </a:ln>
            </c:spPr>
          </c:marker>
          <c:dLbls>
            <c:dLbl>
              <c:idx val="13"/>
              <c:layout>
                <c:manualLayout>
                  <c:x val="-2.663101346654698E-2"/>
                  <c:y val="-4.1238638163369111E-2"/>
                </c:manualLayout>
              </c:layout>
              <c:dLblPos val="r"/>
              <c:showLegendKey val="0"/>
              <c:showVal val="1"/>
              <c:showCatName val="0"/>
              <c:showSerName val="0"/>
              <c:showPercent val="0"/>
              <c:showBubbleSize val="0"/>
            </c:dLbl>
            <c:spPr>
              <a:noFill/>
              <a:ln>
                <a:noFill/>
              </a:ln>
              <a:effectLst/>
            </c:spPr>
            <c:txPr>
              <a:bodyPr/>
              <a:lstStyle/>
              <a:p>
                <a:pPr>
                  <a:defRPr sz="1000" b="0">
                    <a:solidFill>
                      <a:schemeClr val="accent3">
                        <a:lumMod val="50000"/>
                      </a:schemeClr>
                    </a:solidFill>
                    <a:latin typeface="Arial" panose="020B0604020202020204" pitchFamily="34" charset="0"/>
                    <a:cs typeface="Arial" panose="020B0604020202020204" pitchFamily="34" charset="0"/>
                  </a:defRPr>
                </a:pPr>
                <a:endParaRPr lang="es-AR"/>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Hoja1!$A$2:$A$16</c:f>
              <c:numCache>
                <c:formatCode>mmm\-yy</c:formatCode>
                <c:ptCount val="15"/>
                <c:pt idx="0">
                  <c:v>41518</c:v>
                </c:pt>
                <c:pt idx="1">
                  <c:v>41548</c:v>
                </c:pt>
                <c:pt idx="2">
                  <c:v>41579</c:v>
                </c:pt>
                <c:pt idx="3">
                  <c:v>41609</c:v>
                </c:pt>
                <c:pt idx="4">
                  <c:v>41640</c:v>
                </c:pt>
                <c:pt idx="5">
                  <c:v>41671</c:v>
                </c:pt>
                <c:pt idx="6">
                  <c:v>41699</c:v>
                </c:pt>
                <c:pt idx="7">
                  <c:v>41730</c:v>
                </c:pt>
                <c:pt idx="8">
                  <c:v>41760</c:v>
                </c:pt>
                <c:pt idx="9">
                  <c:v>41791</c:v>
                </c:pt>
                <c:pt idx="10">
                  <c:v>41821</c:v>
                </c:pt>
                <c:pt idx="11">
                  <c:v>41852</c:v>
                </c:pt>
                <c:pt idx="12">
                  <c:v>41883</c:v>
                </c:pt>
                <c:pt idx="13">
                  <c:v>41913</c:v>
                </c:pt>
              </c:numCache>
            </c:numRef>
          </c:cat>
          <c:val>
            <c:numRef>
              <c:f>Hoja1!$B$2:$B$16</c:f>
              <c:numCache>
                <c:formatCode>General</c:formatCode>
                <c:ptCount val="15"/>
                <c:pt idx="0">
                  <c:v>9954</c:v>
                </c:pt>
                <c:pt idx="1">
                  <c:v>9976</c:v>
                </c:pt>
                <c:pt idx="2">
                  <c:v>10043</c:v>
                </c:pt>
                <c:pt idx="3">
                  <c:v>9795</c:v>
                </c:pt>
                <c:pt idx="4">
                  <c:v>9850</c:v>
                </c:pt>
                <c:pt idx="5">
                  <c:v>9874</c:v>
                </c:pt>
                <c:pt idx="6">
                  <c:v>9902</c:v>
                </c:pt>
                <c:pt idx="7">
                  <c:v>10083</c:v>
                </c:pt>
                <c:pt idx="8">
                  <c:v>10074</c:v>
                </c:pt>
                <c:pt idx="9">
                  <c:v>10111</c:v>
                </c:pt>
                <c:pt idx="10">
                  <c:v>10094</c:v>
                </c:pt>
                <c:pt idx="11">
                  <c:v>10205</c:v>
                </c:pt>
                <c:pt idx="12">
                  <c:v>10300</c:v>
                </c:pt>
                <c:pt idx="13">
                  <c:v>10485</c:v>
                </c:pt>
              </c:numCache>
            </c:numRef>
          </c:val>
          <c:smooth val="0"/>
        </c:ser>
        <c:ser>
          <c:idx val="1"/>
          <c:order val="1"/>
          <c:tx>
            <c:strRef>
              <c:f>Hoja1!$C$1</c:f>
              <c:strCache>
                <c:ptCount val="1"/>
                <c:pt idx="0">
                  <c:v>Capacidad real de alojamiento</c:v>
                </c:pt>
              </c:strCache>
            </c:strRef>
          </c:tx>
          <c:dLbls>
            <c:spPr>
              <a:noFill/>
              <a:ln>
                <a:noFill/>
              </a:ln>
              <a:effectLst/>
            </c:spPr>
            <c:txPr>
              <a:bodyPr/>
              <a:lstStyle/>
              <a:p>
                <a:pPr>
                  <a:defRPr sz="1050">
                    <a:solidFill>
                      <a:schemeClr val="accent2">
                        <a:lumMod val="75000"/>
                      </a:schemeClr>
                    </a:solidFill>
                    <a:latin typeface="Arial" panose="020B0604020202020204" pitchFamily="34" charset="0"/>
                    <a:cs typeface="Arial" panose="020B0604020202020204" pitchFamily="34" charset="0"/>
                  </a:defRPr>
                </a:pPr>
                <a:endParaRPr lang="es-AR"/>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Hoja1!$A$2:$A$16</c:f>
              <c:numCache>
                <c:formatCode>mmm\-yy</c:formatCode>
                <c:ptCount val="15"/>
                <c:pt idx="0">
                  <c:v>41518</c:v>
                </c:pt>
                <c:pt idx="1">
                  <c:v>41548</c:v>
                </c:pt>
                <c:pt idx="2">
                  <c:v>41579</c:v>
                </c:pt>
                <c:pt idx="3">
                  <c:v>41609</c:v>
                </c:pt>
                <c:pt idx="4">
                  <c:v>41640</c:v>
                </c:pt>
                <c:pt idx="5">
                  <c:v>41671</c:v>
                </c:pt>
                <c:pt idx="6">
                  <c:v>41699</c:v>
                </c:pt>
                <c:pt idx="7">
                  <c:v>41730</c:v>
                </c:pt>
                <c:pt idx="8">
                  <c:v>41760</c:v>
                </c:pt>
                <c:pt idx="9">
                  <c:v>41791</c:v>
                </c:pt>
                <c:pt idx="10">
                  <c:v>41821</c:v>
                </c:pt>
                <c:pt idx="11">
                  <c:v>41852</c:v>
                </c:pt>
                <c:pt idx="12">
                  <c:v>41883</c:v>
                </c:pt>
                <c:pt idx="13">
                  <c:v>41913</c:v>
                </c:pt>
              </c:numCache>
            </c:numRef>
          </c:cat>
          <c:val>
            <c:numRef>
              <c:f>Hoja1!$C$2:$C$16</c:f>
              <c:numCache>
                <c:formatCode>General</c:formatCode>
                <c:ptCount val="15"/>
                <c:pt idx="0">
                  <c:v>10840</c:v>
                </c:pt>
                <c:pt idx="1">
                  <c:v>10763</c:v>
                </c:pt>
                <c:pt idx="2">
                  <c:v>10790</c:v>
                </c:pt>
                <c:pt idx="3">
                  <c:v>10783</c:v>
                </c:pt>
                <c:pt idx="4">
                  <c:v>10790</c:v>
                </c:pt>
                <c:pt idx="5">
                  <c:v>10775</c:v>
                </c:pt>
                <c:pt idx="6">
                  <c:v>10826</c:v>
                </c:pt>
                <c:pt idx="7">
                  <c:v>10848</c:v>
                </c:pt>
                <c:pt idx="8">
                  <c:v>10848</c:v>
                </c:pt>
                <c:pt idx="9">
                  <c:v>10917</c:v>
                </c:pt>
                <c:pt idx="10">
                  <c:v>10910</c:v>
                </c:pt>
                <c:pt idx="11">
                  <c:v>10835</c:v>
                </c:pt>
                <c:pt idx="12">
                  <c:v>10879</c:v>
                </c:pt>
                <c:pt idx="13">
                  <c:v>10914</c:v>
                </c:pt>
              </c:numCache>
            </c:numRef>
          </c:val>
          <c:smooth val="0"/>
        </c:ser>
        <c:dLbls>
          <c:showLegendKey val="0"/>
          <c:showVal val="0"/>
          <c:showCatName val="0"/>
          <c:showSerName val="0"/>
          <c:showPercent val="0"/>
          <c:showBubbleSize val="0"/>
        </c:dLbls>
        <c:marker val="1"/>
        <c:smooth val="0"/>
        <c:axId val="34221440"/>
        <c:axId val="34243712"/>
      </c:lineChart>
      <c:dateAx>
        <c:axId val="34221440"/>
        <c:scaling>
          <c:orientation val="minMax"/>
        </c:scaling>
        <c:delete val="0"/>
        <c:axPos val="b"/>
        <c:numFmt formatCode="mmm\-yy" sourceLinked="1"/>
        <c:majorTickMark val="out"/>
        <c:minorTickMark val="none"/>
        <c:tickLblPos val="nextTo"/>
        <c:txPr>
          <a:bodyPr/>
          <a:lstStyle/>
          <a:p>
            <a:pPr>
              <a:defRPr sz="1000">
                <a:latin typeface="Arial" panose="020B0604020202020204" pitchFamily="34" charset="0"/>
                <a:cs typeface="Arial" panose="020B0604020202020204" pitchFamily="34" charset="0"/>
              </a:defRPr>
            </a:pPr>
            <a:endParaRPr lang="es-AR"/>
          </a:p>
        </c:txPr>
        <c:crossAx val="34243712"/>
        <c:crosses val="autoZero"/>
        <c:auto val="1"/>
        <c:lblOffset val="100"/>
        <c:baseTimeUnit val="months"/>
      </c:dateAx>
      <c:valAx>
        <c:axId val="34243712"/>
        <c:scaling>
          <c:orientation val="minMax"/>
          <c:max val="11000"/>
          <c:min val="8000"/>
        </c:scaling>
        <c:delete val="1"/>
        <c:axPos val="l"/>
        <c:numFmt formatCode="General" sourceLinked="1"/>
        <c:majorTickMark val="out"/>
        <c:minorTickMark val="none"/>
        <c:tickLblPos val="nextTo"/>
        <c:crossAx val="34221440"/>
        <c:crosses val="autoZero"/>
        <c:crossBetween val="between"/>
      </c:valAx>
    </c:plotArea>
    <c:plotVisOnly val="1"/>
    <c:dispBlanksAs val="gap"/>
    <c:showDLblsOverMax val="0"/>
  </c:chart>
  <c:txPr>
    <a:bodyPr/>
    <a:lstStyle/>
    <a:p>
      <a:pPr>
        <a:defRPr sz="1800"/>
      </a:pPr>
      <a:endParaRPr lang="es-AR"/>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s-A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2916666666666665E-2"/>
          <c:y val="0.36433987725018496"/>
          <c:w val="0.95416666666666672"/>
          <c:h val="0.34299908211633834"/>
        </c:manualLayout>
      </c:layout>
      <c:lineChart>
        <c:grouping val="standard"/>
        <c:varyColors val="0"/>
        <c:ser>
          <c:idx val="0"/>
          <c:order val="0"/>
          <c:tx>
            <c:strRef>
              <c:f>Hoja1!$B$1</c:f>
              <c:strCache>
                <c:ptCount val="1"/>
                <c:pt idx="0">
                  <c:v>CABA</c:v>
                </c:pt>
              </c:strCache>
            </c:strRef>
          </c:tx>
          <c:dLbls>
            <c:txPr>
              <a:bodyPr/>
              <a:lstStyle/>
              <a:p>
                <a:pPr>
                  <a:defRPr sz="1100"/>
                </a:pPr>
                <a:endParaRPr lang="es-AR"/>
              </a:p>
            </c:txPr>
            <c:dLblPos val="t"/>
            <c:showLegendKey val="0"/>
            <c:showVal val="1"/>
            <c:showCatName val="0"/>
            <c:showSerName val="0"/>
            <c:showPercent val="0"/>
            <c:showBubbleSize val="0"/>
            <c:showLeaderLines val="0"/>
          </c:dLbls>
          <c:cat>
            <c:strRef>
              <c:f>Hoja1!$A$2:$A$11</c:f>
              <c:strCache>
                <c:ptCount val="10"/>
                <c:pt idx="0">
                  <c:v>Enero</c:v>
                </c:pt>
                <c:pt idx="1">
                  <c:v>Febrero</c:v>
                </c:pt>
                <c:pt idx="2">
                  <c:v>Marzo</c:v>
                </c:pt>
                <c:pt idx="3">
                  <c:v>Abril</c:v>
                </c:pt>
                <c:pt idx="4">
                  <c:v>Mayo</c:v>
                </c:pt>
                <c:pt idx="5">
                  <c:v>Junio</c:v>
                </c:pt>
                <c:pt idx="6">
                  <c:v>Julio</c:v>
                </c:pt>
                <c:pt idx="7">
                  <c:v>Agosto </c:v>
                </c:pt>
                <c:pt idx="8">
                  <c:v>Septiembre</c:v>
                </c:pt>
                <c:pt idx="9">
                  <c:v>Octubre</c:v>
                </c:pt>
              </c:strCache>
            </c:strRef>
          </c:cat>
          <c:val>
            <c:numRef>
              <c:f>Hoja1!$B$2:$B$11</c:f>
              <c:numCache>
                <c:formatCode>General</c:formatCode>
                <c:ptCount val="10"/>
                <c:pt idx="0">
                  <c:v>1620</c:v>
                </c:pt>
                <c:pt idx="1">
                  <c:v>1636</c:v>
                </c:pt>
                <c:pt idx="2">
                  <c:v>1657</c:v>
                </c:pt>
                <c:pt idx="3">
                  <c:v>1702</c:v>
                </c:pt>
                <c:pt idx="4">
                  <c:v>1698</c:v>
                </c:pt>
                <c:pt idx="5">
                  <c:v>1676</c:v>
                </c:pt>
                <c:pt idx="6">
                  <c:v>1668</c:v>
                </c:pt>
                <c:pt idx="7">
                  <c:v>1686</c:v>
                </c:pt>
                <c:pt idx="8">
                  <c:v>1704</c:v>
                </c:pt>
                <c:pt idx="9">
                  <c:v>1740</c:v>
                </c:pt>
              </c:numCache>
            </c:numRef>
          </c:val>
          <c:smooth val="0"/>
        </c:ser>
        <c:dLbls>
          <c:showLegendKey val="0"/>
          <c:showVal val="0"/>
          <c:showCatName val="0"/>
          <c:showSerName val="0"/>
          <c:showPercent val="0"/>
          <c:showBubbleSize val="0"/>
        </c:dLbls>
        <c:marker val="1"/>
        <c:smooth val="0"/>
        <c:axId val="88338432"/>
        <c:axId val="88339968"/>
      </c:lineChart>
      <c:catAx>
        <c:axId val="88338432"/>
        <c:scaling>
          <c:orientation val="minMax"/>
        </c:scaling>
        <c:delete val="0"/>
        <c:axPos val="b"/>
        <c:majorTickMark val="out"/>
        <c:minorTickMark val="none"/>
        <c:tickLblPos val="nextTo"/>
        <c:txPr>
          <a:bodyPr/>
          <a:lstStyle/>
          <a:p>
            <a:pPr>
              <a:defRPr sz="900"/>
            </a:pPr>
            <a:endParaRPr lang="es-AR"/>
          </a:p>
        </c:txPr>
        <c:crossAx val="88339968"/>
        <c:crosses val="autoZero"/>
        <c:auto val="1"/>
        <c:lblAlgn val="ctr"/>
        <c:lblOffset val="100"/>
        <c:noMultiLvlLbl val="0"/>
      </c:catAx>
      <c:valAx>
        <c:axId val="88339968"/>
        <c:scaling>
          <c:orientation val="minMax"/>
        </c:scaling>
        <c:delete val="1"/>
        <c:axPos val="l"/>
        <c:numFmt formatCode="General" sourceLinked="1"/>
        <c:majorTickMark val="out"/>
        <c:minorTickMark val="none"/>
        <c:tickLblPos val="nextTo"/>
        <c:crossAx val="88338432"/>
        <c:crosses val="autoZero"/>
        <c:crossBetween val="between"/>
      </c:valAx>
      <c:spPr>
        <a:noFill/>
        <a:ln w="25400">
          <a:noFill/>
        </a:ln>
      </c:spPr>
    </c:plotArea>
    <c:plotVisOnly val="1"/>
    <c:dispBlanksAs val="gap"/>
    <c:showDLblsOverMax val="0"/>
  </c:chart>
  <c:txPr>
    <a:bodyPr/>
    <a:lstStyle/>
    <a:p>
      <a:pPr>
        <a:defRPr sz="1400"/>
      </a:pPr>
      <a:endParaRPr lang="es-AR"/>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s-A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2422126708143536E-2"/>
          <c:y val="2.0447389557359964E-2"/>
          <c:w val="0.86306758739769651"/>
          <c:h val="0.81215107690697663"/>
        </c:manualLayout>
      </c:layout>
      <c:barChart>
        <c:barDir val="col"/>
        <c:grouping val="stacked"/>
        <c:varyColors val="0"/>
        <c:ser>
          <c:idx val="0"/>
          <c:order val="0"/>
          <c:tx>
            <c:strRef>
              <c:f>Hoja1!$B$1</c:f>
              <c:strCache>
                <c:ptCount val="1"/>
                <c:pt idx="0">
                  <c:v>Nacional</c:v>
                </c:pt>
              </c:strCache>
            </c:strRef>
          </c:tx>
          <c:spPr>
            <a:solidFill>
              <a:schemeClr val="tx2">
                <a:lumMod val="75000"/>
              </a:schemeClr>
            </a:solidFill>
          </c:spPr>
          <c:invertIfNegative val="0"/>
          <c:dLbls>
            <c:dLbl>
              <c:idx val="0"/>
              <c:layout/>
              <c:tx>
                <c:rich>
                  <a:bodyPr/>
                  <a:lstStyle/>
                  <a:p>
                    <a:r>
                      <a:rPr lang="en-US" dirty="0" smtClean="0">
                        <a:solidFill>
                          <a:schemeClr val="bg1"/>
                        </a:solidFill>
                      </a:rPr>
                      <a:t>56,7%</a:t>
                    </a:r>
                    <a:endParaRPr lang="en-US" dirty="0">
                      <a:solidFill>
                        <a:schemeClr val="bg1"/>
                      </a:solidFill>
                    </a:endParaRPr>
                  </a:p>
                </c:rich>
              </c:tx>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1.0005278375205817E-2"/>
                  <c:y val="-1.277959129458266E-2"/>
                </c:manualLayout>
              </c:layout>
              <c:tx>
                <c:rich>
                  <a:bodyPr/>
                  <a:lstStyle/>
                  <a:p>
                    <a:r>
                      <a:rPr lang="en-US" dirty="0" smtClean="0">
                        <a:solidFill>
                          <a:schemeClr val="bg1"/>
                        </a:solidFill>
                      </a:rPr>
                      <a:t>38,4%</a:t>
                    </a:r>
                    <a:endParaRPr lang="en-US" dirty="0">
                      <a:solidFill>
                        <a:schemeClr val="bg1"/>
                      </a:solidFill>
                    </a:endParaRPr>
                  </a:p>
                </c:rich>
              </c:tx>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a:solidFill>
                      <a:schemeClr val="bg1"/>
                    </a:solidFill>
                  </a:defRPr>
                </a:pPr>
                <a:endParaRPr lang="es-A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Hoja1!$A$2:$A$3</c:f>
              <c:strCache>
                <c:ptCount val="2"/>
                <c:pt idx="0">
                  <c:v>Total SPF</c:v>
                </c:pt>
                <c:pt idx="1">
                  <c:v>Población femenina</c:v>
                </c:pt>
              </c:strCache>
            </c:strRef>
          </c:cat>
          <c:val>
            <c:numRef>
              <c:f>Hoja1!$B$2:$B$3</c:f>
              <c:numCache>
                <c:formatCode>General</c:formatCode>
                <c:ptCount val="2"/>
                <c:pt idx="0">
                  <c:v>57.2</c:v>
                </c:pt>
                <c:pt idx="1">
                  <c:v>42.3</c:v>
                </c:pt>
              </c:numCache>
            </c:numRef>
          </c:val>
        </c:ser>
        <c:ser>
          <c:idx val="1"/>
          <c:order val="1"/>
          <c:tx>
            <c:strRef>
              <c:f>Hoja1!$C$1</c:f>
              <c:strCache>
                <c:ptCount val="1"/>
                <c:pt idx="0">
                  <c:v>Federal</c:v>
                </c:pt>
              </c:strCache>
            </c:strRef>
          </c:tx>
          <c:invertIfNegative val="0"/>
          <c:dLbls>
            <c:dLbl>
              <c:idx val="0"/>
              <c:layout/>
              <c:tx>
                <c:rich>
                  <a:bodyPr/>
                  <a:lstStyle/>
                  <a:p>
                    <a:r>
                      <a:rPr lang="en-US" dirty="0" smtClean="0"/>
                      <a:t>36,8%</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1"/>
              <c:layout/>
              <c:tx>
                <c:rich>
                  <a:bodyPr/>
                  <a:lstStyle/>
                  <a:p>
                    <a:r>
                      <a:rPr lang="en-US" dirty="0" smtClean="0"/>
                      <a:t>56,7%</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a:solidFill>
                      <a:schemeClr val="bg1"/>
                    </a:solidFill>
                  </a:defRPr>
                </a:pPr>
                <a:endParaRPr lang="es-A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Hoja1!$A$2:$A$3</c:f>
              <c:strCache>
                <c:ptCount val="2"/>
                <c:pt idx="0">
                  <c:v>Total SPF</c:v>
                </c:pt>
                <c:pt idx="1">
                  <c:v>Población femenina</c:v>
                </c:pt>
              </c:strCache>
            </c:strRef>
          </c:cat>
          <c:val>
            <c:numRef>
              <c:f>Hoja1!$C$2:$C$3</c:f>
              <c:numCache>
                <c:formatCode>General</c:formatCode>
                <c:ptCount val="2"/>
                <c:pt idx="0">
                  <c:v>36.299999999999997</c:v>
                </c:pt>
                <c:pt idx="1">
                  <c:v>53.2</c:v>
                </c:pt>
              </c:numCache>
            </c:numRef>
          </c:val>
        </c:ser>
        <c:ser>
          <c:idx val="2"/>
          <c:order val="2"/>
          <c:tx>
            <c:strRef>
              <c:f>Hoja1!$D$1</c:f>
              <c:strCache>
                <c:ptCount val="1"/>
                <c:pt idx="0">
                  <c:v>Provincial</c:v>
                </c:pt>
              </c:strCache>
            </c:strRef>
          </c:tx>
          <c:invertIfNegative val="0"/>
          <c:dLbls>
            <c:dLbl>
              <c:idx val="0"/>
              <c:layout/>
              <c:tx>
                <c:rich>
                  <a:bodyPr/>
                  <a:lstStyle/>
                  <a:p>
                    <a:r>
                      <a:rPr lang="en-US" dirty="0" smtClean="0"/>
                      <a:t>6,5%</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1"/>
              <c:layout/>
              <c:tx>
                <c:rich>
                  <a:bodyPr/>
                  <a:lstStyle/>
                  <a:p>
                    <a:r>
                      <a:rPr lang="en-US" dirty="0" smtClean="0"/>
                      <a:t>4,9%</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a:solidFill>
                      <a:schemeClr val="bg1"/>
                    </a:solidFill>
                  </a:defRPr>
                </a:pPr>
                <a:endParaRPr lang="es-A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Hoja1!$A$2:$A$3</c:f>
              <c:strCache>
                <c:ptCount val="2"/>
                <c:pt idx="0">
                  <c:v>Total SPF</c:v>
                </c:pt>
                <c:pt idx="1">
                  <c:v>Población femenina</c:v>
                </c:pt>
              </c:strCache>
            </c:strRef>
          </c:cat>
          <c:val>
            <c:numRef>
              <c:f>Hoja1!$D$2:$D$3</c:f>
              <c:numCache>
                <c:formatCode>General</c:formatCode>
                <c:ptCount val="2"/>
                <c:pt idx="0">
                  <c:v>6.5</c:v>
                </c:pt>
                <c:pt idx="1">
                  <c:v>4.5</c:v>
                </c:pt>
              </c:numCache>
            </c:numRef>
          </c:val>
        </c:ser>
        <c:dLbls>
          <c:showLegendKey val="0"/>
          <c:showVal val="0"/>
          <c:showCatName val="0"/>
          <c:showSerName val="0"/>
          <c:showPercent val="0"/>
          <c:showBubbleSize val="0"/>
        </c:dLbls>
        <c:gapWidth val="139"/>
        <c:overlap val="100"/>
        <c:axId val="88461312"/>
        <c:axId val="88462848"/>
      </c:barChart>
      <c:catAx>
        <c:axId val="88461312"/>
        <c:scaling>
          <c:orientation val="minMax"/>
        </c:scaling>
        <c:delete val="0"/>
        <c:axPos val="b"/>
        <c:numFmt formatCode="General" sourceLinked="1"/>
        <c:majorTickMark val="out"/>
        <c:minorTickMark val="none"/>
        <c:tickLblPos val="nextTo"/>
        <c:txPr>
          <a:bodyPr/>
          <a:lstStyle/>
          <a:p>
            <a:pPr>
              <a:defRPr sz="1000"/>
            </a:pPr>
            <a:endParaRPr lang="es-AR"/>
          </a:p>
        </c:txPr>
        <c:crossAx val="88462848"/>
        <c:crosses val="autoZero"/>
        <c:auto val="1"/>
        <c:lblAlgn val="ctr"/>
        <c:lblOffset val="100"/>
        <c:noMultiLvlLbl val="0"/>
      </c:catAx>
      <c:valAx>
        <c:axId val="88462848"/>
        <c:scaling>
          <c:orientation val="minMax"/>
          <c:max val="100"/>
        </c:scaling>
        <c:delete val="1"/>
        <c:axPos val="l"/>
        <c:numFmt formatCode="General" sourceLinked="1"/>
        <c:majorTickMark val="out"/>
        <c:minorTickMark val="none"/>
        <c:tickLblPos val="nextTo"/>
        <c:crossAx val="88461312"/>
        <c:crosses val="autoZero"/>
        <c:crossBetween val="between"/>
      </c:valAx>
    </c:plotArea>
    <c:legend>
      <c:legendPos val="r"/>
      <c:layout>
        <c:manualLayout>
          <c:xMode val="edge"/>
          <c:yMode val="edge"/>
          <c:x val="0.35516366237084768"/>
          <c:y val="0.2466015055108409"/>
          <c:w val="0.23905474623190012"/>
          <c:h val="0.47601009084578755"/>
        </c:manualLayout>
      </c:layout>
      <c:overlay val="0"/>
      <c:txPr>
        <a:bodyPr/>
        <a:lstStyle/>
        <a:p>
          <a:pPr>
            <a:defRPr sz="900"/>
          </a:pPr>
          <a:endParaRPr lang="es-AR"/>
        </a:p>
      </c:txPr>
    </c:legend>
    <c:plotVisOnly val="1"/>
    <c:dispBlanksAs val="gap"/>
    <c:showDLblsOverMax val="0"/>
  </c:chart>
  <c:txPr>
    <a:bodyPr/>
    <a:lstStyle/>
    <a:p>
      <a:pPr>
        <a:defRPr sz="1100">
          <a:latin typeface="Arial" panose="020B0604020202020204" pitchFamily="34" charset="0"/>
          <a:cs typeface="Arial" panose="020B0604020202020204" pitchFamily="34" charset="0"/>
        </a:defRPr>
      </a:pPr>
      <a:endParaRPr lang="es-AR"/>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s-A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6554433766618462E-3"/>
          <c:y val="0"/>
          <c:w val="0.91083427072917822"/>
          <c:h val="0.8493881964726423"/>
        </c:manualLayout>
      </c:layout>
      <c:barChart>
        <c:barDir val="col"/>
        <c:grouping val="stacked"/>
        <c:varyColors val="0"/>
        <c:ser>
          <c:idx val="0"/>
          <c:order val="0"/>
          <c:tx>
            <c:strRef>
              <c:f>Hoja1!$B$1</c:f>
              <c:strCache>
                <c:ptCount val="1"/>
                <c:pt idx="0">
                  <c:v>Encarceladas preventivamente </c:v>
                </c:pt>
              </c:strCache>
            </c:strRef>
          </c:tx>
          <c:spPr>
            <a:solidFill>
              <a:schemeClr val="tx2">
                <a:lumMod val="75000"/>
              </a:schemeClr>
            </a:solidFill>
          </c:spPr>
          <c:invertIfNegative val="0"/>
          <c:dLbls>
            <c:dLbl>
              <c:idx val="0"/>
              <c:layout/>
              <c:tx>
                <c:rich>
                  <a:bodyPr/>
                  <a:lstStyle/>
                  <a:p>
                    <a:pPr>
                      <a:defRPr sz="1100"/>
                    </a:pPr>
                    <a:r>
                      <a:rPr lang="en-US" sz="1100" dirty="0" smtClean="0">
                        <a:solidFill>
                          <a:schemeClr val="bg1"/>
                        </a:solidFill>
                      </a:rPr>
                      <a:t>61,6%</a:t>
                    </a:r>
                    <a:endParaRPr lang="en-US" sz="1100" dirty="0"/>
                  </a:p>
                </c:rich>
              </c:tx>
              <c:spPr>
                <a:noFill/>
                <a:ln>
                  <a:noFill/>
                </a:ln>
                <a:effectLst/>
              </c:spPr>
              <c:showLegendKey val="0"/>
              <c:showVal val="1"/>
              <c:showCatName val="0"/>
              <c:showSerName val="0"/>
              <c:showPercent val="0"/>
              <c:showBubbleSize val="0"/>
              <c:extLst>
                <c:ext xmlns:c15="http://schemas.microsoft.com/office/drawing/2012/chart" uri="{CE6537A1-D6FC-4f65-9D91-7224C49458BB}">
                  <c15:layout/>
                </c:ext>
              </c:extLst>
            </c:dLbl>
            <c:dLbl>
              <c:idx val="1"/>
              <c:layout/>
              <c:tx>
                <c:rich>
                  <a:bodyPr/>
                  <a:lstStyle/>
                  <a:p>
                    <a:pPr>
                      <a:defRPr sz="1100"/>
                    </a:pPr>
                    <a:r>
                      <a:rPr lang="en-US" sz="1100" dirty="0" smtClean="0">
                        <a:solidFill>
                          <a:schemeClr val="bg1"/>
                        </a:solidFill>
                      </a:rPr>
                      <a:t>66%</a:t>
                    </a:r>
                    <a:endParaRPr lang="en-US" sz="1100" dirty="0"/>
                  </a:p>
                </c:rich>
              </c:tx>
              <c:spPr>
                <a:noFill/>
                <a:ln>
                  <a:noFill/>
                </a:ln>
                <a:effectLst/>
              </c:sp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400"/>
                </a:pPr>
                <a:endParaRPr lang="es-A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Hoja1!$A$2:$A$3</c:f>
              <c:strCache>
                <c:ptCount val="2"/>
                <c:pt idx="0">
                  <c:v>Total SPF</c:v>
                </c:pt>
                <c:pt idx="1">
                  <c:v>Población femenina</c:v>
                </c:pt>
              </c:strCache>
            </c:strRef>
          </c:cat>
          <c:val>
            <c:numRef>
              <c:f>Hoja1!$B$2:$B$3</c:f>
              <c:numCache>
                <c:formatCode>General</c:formatCode>
                <c:ptCount val="2"/>
                <c:pt idx="0">
                  <c:v>61.6</c:v>
                </c:pt>
                <c:pt idx="1">
                  <c:v>66</c:v>
                </c:pt>
              </c:numCache>
            </c:numRef>
          </c:val>
        </c:ser>
        <c:ser>
          <c:idx val="1"/>
          <c:order val="1"/>
          <c:tx>
            <c:strRef>
              <c:f>Hoja1!$C$1</c:f>
              <c:strCache>
                <c:ptCount val="1"/>
                <c:pt idx="0">
                  <c:v>Condenadas</c:v>
                </c:pt>
              </c:strCache>
            </c:strRef>
          </c:tx>
          <c:invertIfNegative val="0"/>
          <c:dLbls>
            <c:dLbl>
              <c:idx val="0"/>
              <c:layout/>
              <c:tx>
                <c:rich>
                  <a:bodyPr/>
                  <a:lstStyle/>
                  <a:p>
                    <a:r>
                      <a:rPr lang="en-US" sz="1100" dirty="0" smtClean="0"/>
                      <a:t>38,4%</a:t>
                    </a:r>
                    <a:endParaRPr lang="en-US" sz="1100" dirty="0"/>
                  </a:p>
                </c:rich>
              </c:tx>
              <c:showLegendKey val="0"/>
              <c:showVal val="1"/>
              <c:showCatName val="0"/>
              <c:showSerName val="0"/>
              <c:showPercent val="0"/>
              <c:showBubbleSize val="0"/>
              <c:extLst>
                <c:ext xmlns:c15="http://schemas.microsoft.com/office/drawing/2012/chart" uri="{CE6537A1-D6FC-4f65-9D91-7224C49458BB}">
                  <c15:layout/>
                </c:ext>
              </c:extLst>
            </c:dLbl>
            <c:dLbl>
              <c:idx val="1"/>
              <c:layout/>
              <c:tx>
                <c:rich>
                  <a:bodyPr/>
                  <a:lstStyle/>
                  <a:p>
                    <a:r>
                      <a:rPr lang="en-US" sz="1100" dirty="0" smtClean="0"/>
                      <a:t>34%</a:t>
                    </a:r>
                    <a:endParaRPr lang="en-US" sz="1100" dirty="0"/>
                  </a:p>
                </c:rich>
              </c:tx>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100">
                    <a:solidFill>
                      <a:schemeClr val="bg1"/>
                    </a:solidFill>
                  </a:defRPr>
                </a:pPr>
                <a:endParaRPr lang="es-A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Hoja1!$A$2:$A$3</c:f>
              <c:strCache>
                <c:ptCount val="2"/>
                <c:pt idx="0">
                  <c:v>Total SPF</c:v>
                </c:pt>
                <c:pt idx="1">
                  <c:v>Población femenina</c:v>
                </c:pt>
              </c:strCache>
            </c:strRef>
          </c:cat>
          <c:val>
            <c:numRef>
              <c:f>Hoja1!$C$2:$C$3</c:f>
              <c:numCache>
                <c:formatCode>General</c:formatCode>
                <c:ptCount val="2"/>
                <c:pt idx="0">
                  <c:v>38.4</c:v>
                </c:pt>
                <c:pt idx="1">
                  <c:v>34</c:v>
                </c:pt>
              </c:numCache>
            </c:numRef>
          </c:val>
        </c:ser>
        <c:dLbls>
          <c:showLegendKey val="0"/>
          <c:showVal val="0"/>
          <c:showCatName val="0"/>
          <c:showSerName val="0"/>
          <c:showPercent val="0"/>
          <c:showBubbleSize val="0"/>
        </c:dLbls>
        <c:gapWidth val="140"/>
        <c:overlap val="100"/>
        <c:axId val="88579456"/>
        <c:axId val="88589440"/>
      </c:barChart>
      <c:catAx>
        <c:axId val="88579456"/>
        <c:scaling>
          <c:orientation val="minMax"/>
        </c:scaling>
        <c:delete val="0"/>
        <c:axPos val="b"/>
        <c:numFmt formatCode="General" sourceLinked="1"/>
        <c:majorTickMark val="out"/>
        <c:minorTickMark val="none"/>
        <c:tickLblPos val="nextTo"/>
        <c:txPr>
          <a:bodyPr/>
          <a:lstStyle/>
          <a:p>
            <a:pPr>
              <a:defRPr sz="1000"/>
            </a:pPr>
            <a:endParaRPr lang="es-AR"/>
          </a:p>
        </c:txPr>
        <c:crossAx val="88589440"/>
        <c:crosses val="autoZero"/>
        <c:auto val="1"/>
        <c:lblAlgn val="ctr"/>
        <c:lblOffset val="100"/>
        <c:noMultiLvlLbl val="0"/>
      </c:catAx>
      <c:valAx>
        <c:axId val="88589440"/>
        <c:scaling>
          <c:orientation val="minMax"/>
          <c:max val="100"/>
        </c:scaling>
        <c:delete val="1"/>
        <c:axPos val="l"/>
        <c:numFmt formatCode="General" sourceLinked="1"/>
        <c:majorTickMark val="out"/>
        <c:minorTickMark val="none"/>
        <c:tickLblPos val="nextTo"/>
        <c:crossAx val="88579456"/>
        <c:crosses val="autoZero"/>
        <c:crossBetween val="between"/>
      </c:valAx>
    </c:plotArea>
    <c:legend>
      <c:legendPos val="r"/>
      <c:layout>
        <c:manualLayout>
          <c:xMode val="edge"/>
          <c:yMode val="edge"/>
          <c:x val="0.31394372096320017"/>
          <c:y val="0.10639480550736334"/>
          <c:w val="0.30328140623264083"/>
          <c:h val="0.60884952487613486"/>
        </c:manualLayout>
      </c:layout>
      <c:overlay val="0"/>
      <c:txPr>
        <a:bodyPr/>
        <a:lstStyle/>
        <a:p>
          <a:pPr>
            <a:defRPr sz="900"/>
          </a:pPr>
          <a:endParaRPr lang="es-AR"/>
        </a:p>
      </c:txPr>
    </c:legend>
    <c:plotVisOnly val="1"/>
    <c:dispBlanksAs val="gap"/>
    <c:showDLblsOverMax val="0"/>
  </c:chart>
  <c:txPr>
    <a:bodyPr/>
    <a:lstStyle/>
    <a:p>
      <a:pPr>
        <a:defRPr sz="1800">
          <a:latin typeface="Arial" panose="020B0604020202020204" pitchFamily="34" charset="0"/>
          <a:cs typeface="Arial" panose="020B0604020202020204" pitchFamily="34" charset="0"/>
        </a:defRPr>
      </a:pPr>
      <a:endParaRPr lang="es-AR"/>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s-A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4514024256169659E-2"/>
          <c:y val="0.12836191997089116"/>
          <c:w val="0.93097195148766065"/>
          <c:h val="0.53346276723307018"/>
        </c:manualLayout>
      </c:layout>
      <c:lineChart>
        <c:grouping val="standard"/>
        <c:varyColors val="0"/>
        <c:ser>
          <c:idx val="0"/>
          <c:order val="0"/>
          <c:tx>
            <c:strRef>
              <c:f>Hoja1!$B$1</c:f>
              <c:strCache>
                <c:ptCount val="1"/>
                <c:pt idx="0">
                  <c:v>Serie 1</c:v>
                </c:pt>
              </c:strCache>
            </c:strRef>
          </c:tx>
          <c:dLbls>
            <c:dLbl>
              <c:idx val="11"/>
              <c:spPr>
                <a:noFill/>
                <a:ln>
                  <a:noFill/>
                </a:ln>
                <a:effectLst/>
              </c:spPr>
              <c:txPr>
                <a:bodyPr/>
                <a:lstStyle/>
                <a:p>
                  <a:pPr>
                    <a:defRPr b="0"/>
                  </a:pPr>
                  <a:endParaRPr lang="es-AR"/>
                </a:p>
              </c:txPr>
              <c:dLblPos val="t"/>
              <c:showLegendKey val="0"/>
              <c:showVal val="1"/>
              <c:showCatName val="0"/>
              <c:showSerName val="0"/>
              <c:showPercent val="0"/>
              <c:showBubbleSize val="0"/>
            </c:dLbl>
            <c:dLbl>
              <c:idx val="12"/>
              <c:spPr>
                <a:noFill/>
                <a:ln>
                  <a:noFill/>
                </a:ln>
                <a:effectLst/>
              </c:spPr>
              <c:txPr>
                <a:bodyPr wrap="square" lIns="38100" tIns="19050" rIns="38100" bIns="19050" anchor="ctr">
                  <a:spAutoFit/>
                </a:bodyPr>
                <a:lstStyle/>
                <a:p>
                  <a:pPr>
                    <a:defRPr b="1"/>
                  </a:pPr>
                  <a:endParaRPr lang="es-AR"/>
                </a:p>
              </c:txPr>
              <c:dLblPos val="t"/>
              <c:showLegendKey val="0"/>
              <c:showVal val="1"/>
              <c:showCatName val="0"/>
              <c:showSerName val="0"/>
              <c:showPercent val="0"/>
              <c:showBubbleSize val="0"/>
            </c:dLbl>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Hoja1!$A$2:$A$14</c:f>
              <c:numCache>
                <c:formatCode>mmm\-yy</c:formatCode>
                <c:ptCount val="13"/>
                <c:pt idx="0">
                  <c:v>41548</c:v>
                </c:pt>
                <c:pt idx="1">
                  <c:v>41579</c:v>
                </c:pt>
                <c:pt idx="2">
                  <c:v>41609</c:v>
                </c:pt>
                <c:pt idx="3">
                  <c:v>41640</c:v>
                </c:pt>
                <c:pt idx="4">
                  <c:v>41671</c:v>
                </c:pt>
                <c:pt idx="5">
                  <c:v>41699</c:v>
                </c:pt>
                <c:pt idx="6">
                  <c:v>41730</c:v>
                </c:pt>
                <c:pt idx="7">
                  <c:v>41760</c:v>
                </c:pt>
                <c:pt idx="8">
                  <c:v>41791</c:v>
                </c:pt>
                <c:pt idx="9">
                  <c:v>41821</c:v>
                </c:pt>
                <c:pt idx="10">
                  <c:v>41852</c:v>
                </c:pt>
                <c:pt idx="11">
                  <c:v>41883</c:v>
                </c:pt>
                <c:pt idx="12">
                  <c:v>41913</c:v>
                </c:pt>
              </c:numCache>
            </c:numRef>
          </c:cat>
          <c:val>
            <c:numRef>
              <c:f>Hoja1!$B$2:$B$14</c:f>
              <c:numCache>
                <c:formatCode>General</c:formatCode>
                <c:ptCount val="13"/>
                <c:pt idx="0">
                  <c:v>783</c:v>
                </c:pt>
                <c:pt idx="1">
                  <c:v>804</c:v>
                </c:pt>
                <c:pt idx="2">
                  <c:v>760</c:v>
                </c:pt>
                <c:pt idx="3">
                  <c:v>770</c:v>
                </c:pt>
                <c:pt idx="4">
                  <c:v>759</c:v>
                </c:pt>
                <c:pt idx="5">
                  <c:v>739</c:v>
                </c:pt>
                <c:pt idx="6">
                  <c:v>764</c:v>
                </c:pt>
                <c:pt idx="7">
                  <c:v>746</c:v>
                </c:pt>
                <c:pt idx="8">
                  <c:v>730</c:v>
                </c:pt>
                <c:pt idx="9">
                  <c:v>730</c:v>
                </c:pt>
                <c:pt idx="10">
                  <c:v>736</c:v>
                </c:pt>
                <c:pt idx="11">
                  <c:v>756</c:v>
                </c:pt>
                <c:pt idx="12">
                  <c:v>756</c:v>
                </c:pt>
              </c:numCache>
            </c:numRef>
          </c:val>
          <c:smooth val="0"/>
        </c:ser>
        <c:dLbls>
          <c:showLegendKey val="0"/>
          <c:showVal val="0"/>
          <c:showCatName val="0"/>
          <c:showSerName val="0"/>
          <c:showPercent val="0"/>
          <c:showBubbleSize val="0"/>
        </c:dLbls>
        <c:marker val="1"/>
        <c:smooth val="0"/>
        <c:axId val="39141760"/>
        <c:axId val="39143296"/>
      </c:lineChart>
      <c:dateAx>
        <c:axId val="39141760"/>
        <c:scaling>
          <c:orientation val="minMax"/>
        </c:scaling>
        <c:delete val="0"/>
        <c:axPos val="b"/>
        <c:numFmt formatCode="mmm\-yy" sourceLinked="1"/>
        <c:majorTickMark val="out"/>
        <c:minorTickMark val="none"/>
        <c:tickLblPos val="nextTo"/>
        <c:crossAx val="39143296"/>
        <c:crosses val="autoZero"/>
        <c:auto val="1"/>
        <c:lblOffset val="100"/>
        <c:baseTimeUnit val="months"/>
      </c:dateAx>
      <c:valAx>
        <c:axId val="39143296"/>
        <c:scaling>
          <c:orientation val="minMax"/>
          <c:max val="850"/>
          <c:min val="600"/>
        </c:scaling>
        <c:delete val="1"/>
        <c:axPos val="l"/>
        <c:numFmt formatCode="General" sourceLinked="1"/>
        <c:majorTickMark val="out"/>
        <c:minorTickMark val="none"/>
        <c:tickLblPos val="nextTo"/>
        <c:crossAx val="39141760"/>
        <c:crosses val="autoZero"/>
        <c:crossBetween val="between"/>
      </c:valAx>
    </c:plotArea>
    <c:plotVisOnly val="1"/>
    <c:dispBlanksAs val="gap"/>
    <c:showDLblsOverMax val="0"/>
  </c:chart>
  <c:txPr>
    <a:bodyPr/>
    <a:lstStyle/>
    <a:p>
      <a:pPr>
        <a:defRPr sz="900">
          <a:latin typeface="Arial" panose="020B0604020202020204" pitchFamily="34" charset="0"/>
          <a:cs typeface="Arial" panose="020B0604020202020204" pitchFamily="34" charset="0"/>
        </a:defRPr>
      </a:pPr>
      <a:endParaRPr lang="es-AR"/>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s-A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67027436228016"/>
          <c:y val="6.4073272075551593E-2"/>
          <c:w val="0.57972499179677706"/>
          <c:h val="0.6738811494919128"/>
        </c:manualLayout>
      </c:layout>
      <c:pieChart>
        <c:varyColors val="1"/>
        <c:ser>
          <c:idx val="0"/>
          <c:order val="0"/>
          <c:tx>
            <c:strRef>
              <c:f>Hoja1!$B$1</c:f>
              <c:strCache>
                <c:ptCount val="1"/>
                <c:pt idx="0">
                  <c:v>Columna1</c:v>
                </c:pt>
              </c:strCache>
            </c:strRef>
          </c:tx>
          <c:explosion val="18"/>
          <c:dPt>
            <c:idx val="0"/>
            <c:bubble3D val="0"/>
            <c:explosion val="8"/>
            <c:spPr>
              <a:solidFill>
                <a:schemeClr val="tx2">
                  <a:lumMod val="75000"/>
                </a:schemeClr>
              </a:solidFill>
            </c:spPr>
          </c:dPt>
          <c:dPt>
            <c:idx val="1"/>
            <c:bubble3D val="0"/>
            <c:explosion val="0"/>
          </c:dPt>
          <c:dLbls>
            <c:dLbl>
              <c:idx val="0"/>
              <c:layout>
                <c:manualLayout>
                  <c:x val="-0.16047407755661028"/>
                  <c:y val="-8.0832930328002775E-2"/>
                </c:manualLayout>
              </c:layout>
              <c:spPr>
                <a:noFill/>
                <a:ln>
                  <a:noFill/>
                </a:ln>
                <a:effectLst/>
              </c:spPr>
              <c:txPr>
                <a:bodyPr wrap="square" lIns="38100" tIns="19050" rIns="38100" bIns="19050" anchor="ctr">
                  <a:spAutoFit/>
                </a:bodyPr>
                <a:lstStyle/>
                <a:p>
                  <a:pPr>
                    <a:defRPr sz="1000" b="1">
                      <a:solidFill>
                        <a:schemeClr val="bg1"/>
                      </a:solidFill>
                      <a:latin typeface="Arial" panose="020B0604020202020204" pitchFamily="34" charset="0"/>
                      <a:cs typeface="Arial" panose="020B0604020202020204" pitchFamily="34" charset="0"/>
                    </a:defRPr>
                  </a:pPr>
                  <a:endParaRPr lang="es-AR"/>
                </a:p>
              </c:txPr>
              <c:dLblPos val="bestFit"/>
              <c:showLegendKey val="0"/>
              <c:showVal val="0"/>
              <c:showCatName val="0"/>
              <c:showSerName val="0"/>
              <c:showPercent val="1"/>
              <c:showBubbleSize val="0"/>
              <c:extLst>
                <c:ext xmlns:c15="http://schemas.microsoft.com/office/drawing/2012/chart" uri="{CE6537A1-D6FC-4f65-9D91-7224C49458BB}">
                  <c15:layout/>
                </c:ext>
              </c:extLst>
            </c:dLbl>
            <c:dLbl>
              <c:idx val="1"/>
              <c:layout/>
              <c:dLblPos val="bestFit"/>
              <c:showLegendKey val="0"/>
              <c:showVal val="0"/>
              <c:showCatName val="0"/>
              <c:showSerName val="0"/>
              <c:showPercent val="1"/>
              <c:showBubbleSize val="0"/>
              <c:extLst>
                <c:ext xmlns:c15="http://schemas.microsoft.com/office/drawing/2012/chart" uri="{CE6537A1-D6FC-4f65-9D91-7224C49458BB}">
                  <c15:layout/>
                </c:ext>
              </c:extLst>
            </c:dLbl>
            <c:dLbl>
              <c:idx val="2"/>
              <c:layout/>
              <c:dLblPos val="bestFit"/>
              <c:showLegendKey val="0"/>
              <c:showVal val="0"/>
              <c:showCatName val="0"/>
              <c:showSerName val="0"/>
              <c:showPercent val="1"/>
              <c:showBubbleSize val="0"/>
              <c:extLst>
                <c:ext xmlns:c15="http://schemas.microsoft.com/office/drawing/2012/chart" uri="{CE6537A1-D6FC-4f65-9D91-7224C49458BB}">
                  <c15:layout/>
                </c:ext>
              </c:extLst>
            </c:dLbl>
            <c:dLbl>
              <c:idx val="3"/>
              <c:layout/>
              <c:dLblPos val="bestFit"/>
              <c:showLegendKey val="0"/>
              <c:showVal val="0"/>
              <c:showCatName val="0"/>
              <c:showSerName val="0"/>
              <c:showPercent val="1"/>
              <c:showBubbleSize val="0"/>
              <c:extLst>
                <c:ext xmlns:c15="http://schemas.microsoft.com/office/drawing/2012/chart" uri="{CE6537A1-D6FC-4f65-9D91-7224C49458BB}">
                  <c15:layout/>
                </c:ext>
              </c:extLst>
            </c:dLbl>
            <c:spPr>
              <a:noFill/>
              <a:ln>
                <a:noFill/>
              </a:ln>
              <a:effectLst/>
            </c:spPr>
            <c:txPr>
              <a:bodyPr wrap="square" lIns="38100" tIns="19050" rIns="38100" bIns="19050" anchor="ctr">
                <a:spAutoFit/>
              </a:bodyPr>
              <a:lstStyle/>
              <a:p>
                <a:pPr>
                  <a:defRPr sz="1000">
                    <a:latin typeface="Arial" panose="020B0604020202020204" pitchFamily="34" charset="0"/>
                    <a:cs typeface="Arial" panose="020B0604020202020204" pitchFamily="34" charset="0"/>
                  </a:defRPr>
                </a:pPr>
                <a:endParaRPr lang="es-AR"/>
              </a:p>
            </c:txPr>
            <c:dLblPos val="bestFit"/>
            <c:showLegendKey val="0"/>
            <c:showVal val="1"/>
            <c:showCatName val="0"/>
            <c:showSerName val="0"/>
            <c:showPercent val="0"/>
            <c:showBubbleSize val="0"/>
            <c:showLeaderLines val="0"/>
            <c:extLst>
              <c:ext xmlns:c15="http://schemas.microsoft.com/office/drawing/2012/chart" uri="{CE6537A1-D6FC-4f65-9D91-7224C49458BB}"/>
            </c:extLst>
          </c:dLbls>
          <c:cat>
            <c:strRef>
              <c:f>Hoja1!$A$2:$A$5</c:f>
              <c:strCache>
                <c:ptCount val="4"/>
                <c:pt idx="0">
                  <c:v>Menores de 1 año</c:v>
                </c:pt>
                <c:pt idx="1">
                  <c:v>Entre 1 y 2 años</c:v>
                </c:pt>
                <c:pt idx="2">
                  <c:v>Entre 2 y 3 años</c:v>
                </c:pt>
                <c:pt idx="3">
                  <c:v>Entre 3 y 4 años</c:v>
                </c:pt>
              </c:strCache>
            </c:strRef>
          </c:cat>
          <c:val>
            <c:numRef>
              <c:f>Hoja1!$B$2:$B$5</c:f>
              <c:numCache>
                <c:formatCode>General</c:formatCode>
                <c:ptCount val="4"/>
                <c:pt idx="0">
                  <c:v>32</c:v>
                </c:pt>
                <c:pt idx="1">
                  <c:v>10</c:v>
                </c:pt>
                <c:pt idx="2">
                  <c:v>6</c:v>
                </c:pt>
                <c:pt idx="3">
                  <c:v>2</c:v>
                </c:pt>
              </c:numCache>
            </c:numRef>
          </c:val>
        </c:ser>
        <c:dLbls>
          <c:showLegendKey val="0"/>
          <c:showVal val="0"/>
          <c:showCatName val="0"/>
          <c:showSerName val="0"/>
          <c:showPercent val="0"/>
          <c:showBubbleSize val="0"/>
          <c:showLeaderLines val="0"/>
        </c:dLbls>
        <c:firstSliceAng val="0"/>
      </c:pieChart>
    </c:plotArea>
    <c:legend>
      <c:legendPos val="r"/>
      <c:layout>
        <c:manualLayout>
          <c:xMode val="edge"/>
          <c:yMode val="edge"/>
          <c:x val="3.8883185946043057E-2"/>
          <c:y val="0.75929308508204985"/>
          <c:w val="0.94470084070454607"/>
          <c:h val="0.15021984089309942"/>
        </c:manualLayout>
      </c:layout>
      <c:overlay val="0"/>
      <c:txPr>
        <a:bodyPr/>
        <a:lstStyle/>
        <a:p>
          <a:pPr>
            <a:defRPr sz="900">
              <a:latin typeface="Arial" panose="020B0604020202020204" pitchFamily="34" charset="0"/>
              <a:cs typeface="Arial" panose="020B0604020202020204" pitchFamily="34" charset="0"/>
            </a:defRPr>
          </a:pPr>
          <a:endParaRPr lang="es-AR"/>
        </a:p>
      </c:txPr>
    </c:legend>
    <c:plotVisOnly val="1"/>
    <c:dispBlanksAs val="gap"/>
    <c:showDLblsOverMax val="0"/>
  </c:chart>
  <c:txPr>
    <a:bodyPr/>
    <a:lstStyle/>
    <a:p>
      <a:pPr>
        <a:defRPr sz="1800"/>
      </a:pPr>
      <a:endParaRPr lang="es-AR"/>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s-A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1122343243913074E-2"/>
          <c:y val="0.12836199415661523"/>
          <c:w val="0.93097195148766065"/>
          <c:h val="0.53346276723307018"/>
        </c:manualLayout>
      </c:layout>
      <c:lineChart>
        <c:grouping val="standard"/>
        <c:varyColors val="0"/>
        <c:ser>
          <c:idx val="0"/>
          <c:order val="0"/>
          <c:tx>
            <c:strRef>
              <c:f>Hoja1!$B$1</c:f>
              <c:strCache>
                <c:ptCount val="1"/>
                <c:pt idx="0">
                  <c:v>Serie 1</c:v>
                </c:pt>
              </c:strCache>
            </c:strRef>
          </c:tx>
          <c:dLbls>
            <c:dLbl>
              <c:idx val="11"/>
              <c:spPr>
                <a:noFill/>
                <a:ln>
                  <a:noFill/>
                </a:ln>
                <a:effectLst/>
              </c:spPr>
              <c:txPr>
                <a:bodyPr/>
                <a:lstStyle/>
                <a:p>
                  <a:pPr>
                    <a:defRPr b="0"/>
                  </a:pPr>
                  <a:endParaRPr lang="es-AR"/>
                </a:p>
              </c:txPr>
              <c:dLblPos val="t"/>
              <c:showLegendKey val="0"/>
              <c:showVal val="1"/>
              <c:showCatName val="0"/>
              <c:showSerName val="0"/>
              <c:showPercent val="0"/>
              <c:showBubbleSize val="0"/>
            </c:dLbl>
            <c:dLbl>
              <c:idx val="12"/>
              <c:spPr>
                <a:noFill/>
                <a:ln>
                  <a:noFill/>
                </a:ln>
                <a:effectLst/>
              </c:spPr>
              <c:txPr>
                <a:bodyPr wrap="square" lIns="38100" tIns="19050" rIns="38100" bIns="19050" anchor="ctr">
                  <a:spAutoFit/>
                </a:bodyPr>
                <a:lstStyle/>
                <a:p>
                  <a:pPr>
                    <a:defRPr b="1"/>
                  </a:pPr>
                  <a:endParaRPr lang="es-AR"/>
                </a:p>
              </c:txPr>
              <c:dLblPos val="t"/>
              <c:showLegendKey val="0"/>
              <c:showVal val="1"/>
              <c:showCatName val="0"/>
              <c:showSerName val="0"/>
              <c:showPercent val="0"/>
              <c:showBubbleSize val="0"/>
            </c:dLbl>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Hoja1!$A$2:$A$14</c:f>
              <c:numCache>
                <c:formatCode>mmm\-yy</c:formatCode>
                <c:ptCount val="13"/>
                <c:pt idx="0">
                  <c:v>41548</c:v>
                </c:pt>
                <c:pt idx="1">
                  <c:v>41579</c:v>
                </c:pt>
                <c:pt idx="2">
                  <c:v>41609</c:v>
                </c:pt>
                <c:pt idx="3">
                  <c:v>41640</c:v>
                </c:pt>
                <c:pt idx="4">
                  <c:v>41671</c:v>
                </c:pt>
                <c:pt idx="5">
                  <c:v>41699</c:v>
                </c:pt>
                <c:pt idx="6">
                  <c:v>41730</c:v>
                </c:pt>
                <c:pt idx="7">
                  <c:v>41760</c:v>
                </c:pt>
                <c:pt idx="8">
                  <c:v>41791</c:v>
                </c:pt>
                <c:pt idx="9">
                  <c:v>41821</c:v>
                </c:pt>
                <c:pt idx="10">
                  <c:v>41852</c:v>
                </c:pt>
                <c:pt idx="11">
                  <c:v>41883</c:v>
                </c:pt>
                <c:pt idx="12">
                  <c:v>41913</c:v>
                </c:pt>
              </c:numCache>
            </c:numRef>
          </c:cat>
          <c:val>
            <c:numRef>
              <c:f>Hoja1!$B$2:$B$14</c:f>
              <c:numCache>
                <c:formatCode>General</c:formatCode>
                <c:ptCount val="13"/>
                <c:pt idx="0">
                  <c:v>442</c:v>
                </c:pt>
                <c:pt idx="1">
                  <c:v>442</c:v>
                </c:pt>
                <c:pt idx="2">
                  <c:v>419</c:v>
                </c:pt>
                <c:pt idx="3">
                  <c:v>428</c:v>
                </c:pt>
                <c:pt idx="4">
                  <c:v>435</c:v>
                </c:pt>
                <c:pt idx="5">
                  <c:v>415</c:v>
                </c:pt>
                <c:pt idx="6">
                  <c:v>426</c:v>
                </c:pt>
                <c:pt idx="7">
                  <c:v>429</c:v>
                </c:pt>
                <c:pt idx="8">
                  <c:v>452</c:v>
                </c:pt>
                <c:pt idx="9">
                  <c:v>418</c:v>
                </c:pt>
                <c:pt idx="10">
                  <c:v>448</c:v>
                </c:pt>
                <c:pt idx="11">
                  <c:v>449</c:v>
                </c:pt>
                <c:pt idx="12">
                  <c:v>450</c:v>
                </c:pt>
              </c:numCache>
            </c:numRef>
          </c:val>
          <c:smooth val="0"/>
        </c:ser>
        <c:dLbls>
          <c:showLegendKey val="0"/>
          <c:showVal val="0"/>
          <c:showCatName val="0"/>
          <c:showSerName val="0"/>
          <c:showPercent val="0"/>
          <c:showBubbleSize val="0"/>
        </c:dLbls>
        <c:marker val="1"/>
        <c:smooth val="0"/>
        <c:axId val="110350336"/>
        <c:axId val="110352640"/>
      </c:lineChart>
      <c:dateAx>
        <c:axId val="110350336"/>
        <c:scaling>
          <c:orientation val="minMax"/>
        </c:scaling>
        <c:delete val="0"/>
        <c:axPos val="b"/>
        <c:numFmt formatCode="mmm\-yy" sourceLinked="1"/>
        <c:majorTickMark val="out"/>
        <c:minorTickMark val="none"/>
        <c:tickLblPos val="nextTo"/>
        <c:crossAx val="110352640"/>
        <c:crosses val="autoZero"/>
        <c:auto val="1"/>
        <c:lblOffset val="100"/>
        <c:baseTimeUnit val="months"/>
      </c:dateAx>
      <c:valAx>
        <c:axId val="110352640"/>
        <c:scaling>
          <c:orientation val="minMax"/>
          <c:max val="500"/>
          <c:min val="300"/>
        </c:scaling>
        <c:delete val="1"/>
        <c:axPos val="l"/>
        <c:numFmt formatCode="General" sourceLinked="1"/>
        <c:majorTickMark val="out"/>
        <c:minorTickMark val="none"/>
        <c:tickLblPos val="nextTo"/>
        <c:crossAx val="110350336"/>
        <c:crosses val="autoZero"/>
        <c:crossBetween val="between"/>
      </c:valAx>
    </c:plotArea>
    <c:plotVisOnly val="1"/>
    <c:dispBlanksAs val="gap"/>
    <c:showDLblsOverMax val="0"/>
  </c:chart>
  <c:txPr>
    <a:bodyPr/>
    <a:lstStyle/>
    <a:p>
      <a:pPr>
        <a:defRPr sz="1050">
          <a:latin typeface="Arial" panose="020B0604020202020204" pitchFamily="34" charset="0"/>
          <a:cs typeface="Arial" panose="020B0604020202020204" pitchFamily="34" charset="0"/>
        </a:defRPr>
      </a:pPr>
      <a:endParaRPr lang="es-AR"/>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s-A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956314567725969"/>
          <c:y val="0.1193879067003417"/>
          <c:w val="0.54391025026138839"/>
          <c:h val="0.7285781398691813"/>
        </c:manualLayout>
      </c:layout>
      <c:pieChart>
        <c:varyColors val="1"/>
        <c:ser>
          <c:idx val="0"/>
          <c:order val="0"/>
          <c:tx>
            <c:strRef>
              <c:f>Hoja1!$B$1</c:f>
              <c:strCache>
                <c:ptCount val="1"/>
                <c:pt idx="0">
                  <c:v>Ventas</c:v>
                </c:pt>
              </c:strCache>
            </c:strRef>
          </c:tx>
          <c:explosion val="22"/>
          <c:dPt>
            <c:idx val="0"/>
            <c:bubble3D val="0"/>
            <c:spPr>
              <a:solidFill>
                <a:schemeClr val="tx2">
                  <a:lumMod val="75000"/>
                </a:schemeClr>
              </a:solidFill>
            </c:spPr>
          </c:dPt>
          <c:dLbls>
            <c:dLbl>
              <c:idx val="0"/>
              <c:layout>
                <c:manualLayout>
                  <c:x val="6.4052143384715774E-3"/>
                  <c:y val="8.6506964548860255E-2"/>
                </c:manualLayout>
              </c:layout>
              <c:tx>
                <c:rich>
                  <a:bodyPr/>
                  <a:lstStyle/>
                  <a:p>
                    <a:pPr>
                      <a:defRPr sz="1100">
                        <a:solidFill>
                          <a:schemeClr val="tx1"/>
                        </a:solidFill>
                        <a:latin typeface="Arial" panose="020B0604020202020204" pitchFamily="34" charset="0"/>
                        <a:cs typeface="Arial" panose="020B0604020202020204" pitchFamily="34" charset="0"/>
                      </a:defRPr>
                    </a:pPr>
                    <a:r>
                      <a:rPr lang="en-US" sz="1100" dirty="0">
                        <a:solidFill>
                          <a:schemeClr val="tx1"/>
                        </a:solidFill>
                        <a:latin typeface="Arial" panose="020B0604020202020204" pitchFamily="34" charset="0"/>
                        <a:cs typeface="Arial" panose="020B0604020202020204" pitchFamily="34" charset="0"/>
                      </a:rPr>
                      <a:t>Hombres
</a:t>
                    </a:r>
                    <a:r>
                      <a:rPr lang="en-US" sz="1100" b="1" dirty="0" smtClean="0">
                        <a:solidFill>
                          <a:schemeClr val="tx1"/>
                        </a:solidFill>
                        <a:latin typeface="Arial" panose="020B0604020202020204" pitchFamily="34" charset="0"/>
                        <a:cs typeface="Arial" panose="020B0604020202020204" pitchFamily="34" charset="0"/>
                      </a:rPr>
                      <a:t>94,7%</a:t>
                    </a:r>
                    <a:endParaRPr lang="en-US" sz="900" b="1" dirty="0">
                      <a:solidFill>
                        <a:schemeClr val="tx1"/>
                      </a:solidFill>
                      <a:latin typeface="Arial" panose="020B0604020202020204" pitchFamily="34" charset="0"/>
                      <a:cs typeface="Arial" panose="020B0604020202020204" pitchFamily="34" charset="0"/>
                    </a:endParaRPr>
                  </a:p>
                </c:rich>
              </c:tx>
              <c:spPr/>
              <c:showLegendKey val="0"/>
              <c:showVal val="0"/>
              <c:showCatName val="1"/>
              <c:showSerName val="0"/>
              <c:showPercent val="1"/>
              <c:showBubbleSize val="0"/>
              <c:extLst>
                <c:ext xmlns:c15="http://schemas.microsoft.com/office/drawing/2012/chart" uri="{CE6537A1-D6FC-4f65-9D91-7224C49458BB}">
                  <c15:layout/>
                </c:ext>
              </c:extLst>
            </c:dLbl>
            <c:dLbl>
              <c:idx val="1"/>
              <c:layout>
                <c:manualLayout>
                  <c:x val="3.1397780357022953E-2"/>
                  <c:y val="-3.017904251004835E-2"/>
                </c:manualLayout>
              </c:layout>
              <c:tx>
                <c:rich>
                  <a:bodyPr/>
                  <a:lstStyle/>
                  <a:p>
                    <a:r>
                      <a:rPr lang="en-US" sz="1100" dirty="0" err="1"/>
                      <a:t>Mujeres</a:t>
                    </a:r>
                    <a:r>
                      <a:rPr lang="en-US" sz="1100" dirty="0"/>
                      <a:t>
</a:t>
                    </a:r>
                    <a:r>
                      <a:rPr lang="en-US" sz="1100" b="1" dirty="0" smtClean="0"/>
                      <a:t>5,3%</a:t>
                    </a:r>
                    <a:endParaRPr lang="en-US" b="1" dirty="0"/>
                  </a:p>
                </c:rich>
              </c:tx>
              <c:showLegendKey val="0"/>
              <c:showVal val="0"/>
              <c:showCatName val="1"/>
              <c:showSerName val="0"/>
              <c:showPercent val="1"/>
              <c:showBubbleSize val="0"/>
              <c:extLst>
                <c:ext xmlns:c15="http://schemas.microsoft.com/office/drawing/2012/chart" uri="{CE6537A1-D6FC-4f65-9D91-7224C49458BB}">
                  <c15:layout/>
                </c:ext>
              </c:extLst>
            </c:dLbl>
            <c:dLbl>
              <c:idx val="2"/>
              <c:layout>
                <c:manualLayout>
                  <c:x val="-1.2592566108191988E-2"/>
                  <c:y val="8.266455021014614E-2"/>
                </c:manualLayout>
              </c:layout>
              <c:showLegendKey val="0"/>
              <c:showVal val="0"/>
              <c:showCatName val="1"/>
              <c:showSerName val="0"/>
              <c:showPercent val="1"/>
              <c:showBubbleSize val="0"/>
              <c:extLst>
                <c:ext xmlns:c15="http://schemas.microsoft.com/office/drawing/2012/chart" uri="{CE6537A1-D6FC-4f65-9D91-7224C49458BB}"/>
              </c:extLst>
            </c:dLbl>
            <c:dLbl>
              <c:idx val="3"/>
              <c:delete val="1"/>
              <c:extLst>
                <c:ext xmlns:c15="http://schemas.microsoft.com/office/drawing/2012/chart" uri="{CE6537A1-D6FC-4f65-9D91-7224C49458BB}"/>
              </c:extLst>
            </c:dLbl>
            <c:dLbl>
              <c:idx val="4"/>
              <c:layout>
                <c:manualLayout>
                  <c:x val="6.5072172285572062E-3"/>
                  <c:y val="-7.8861997609346687E-2"/>
                </c:manualLayout>
              </c:layout>
              <c:showLegendKey val="0"/>
              <c:showVal val="0"/>
              <c:showCatName val="1"/>
              <c:showSerName val="0"/>
              <c:showPercent val="1"/>
              <c:showBubbleSize val="0"/>
              <c:extLst>
                <c:ext xmlns:c15="http://schemas.microsoft.com/office/drawing/2012/chart" uri="{CE6537A1-D6FC-4f65-9D91-7224C49458BB}"/>
              </c:extLst>
            </c:dLbl>
            <c:spPr>
              <a:noFill/>
              <a:ln>
                <a:noFill/>
              </a:ln>
              <a:effectLst/>
            </c:spPr>
            <c:txPr>
              <a:bodyPr/>
              <a:lstStyle/>
              <a:p>
                <a:pPr>
                  <a:defRPr sz="1100">
                    <a:solidFill>
                      <a:schemeClr val="tx1"/>
                    </a:solidFill>
                    <a:latin typeface="Arial" panose="020B0604020202020204" pitchFamily="34" charset="0"/>
                    <a:cs typeface="Arial" panose="020B0604020202020204" pitchFamily="34" charset="0"/>
                  </a:defRPr>
                </a:pPr>
                <a:endParaRPr lang="es-AR"/>
              </a:p>
            </c:txPr>
            <c:showLegendKey val="0"/>
            <c:showVal val="0"/>
            <c:showCatName val="1"/>
            <c:showSerName val="0"/>
            <c:showPercent val="1"/>
            <c:showBubbleSize val="0"/>
            <c:showLeaderLines val="0"/>
            <c:extLst>
              <c:ext xmlns:c15="http://schemas.microsoft.com/office/drawing/2012/chart" uri="{CE6537A1-D6FC-4f65-9D91-7224C49458BB}"/>
            </c:extLst>
          </c:dLbls>
          <c:cat>
            <c:strRef>
              <c:f>Hoja1!$A$2:$A$3</c:f>
              <c:strCache>
                <c:ptCount val="2"/>
                <c:pt idx="0">
                  <c:v>Hombres</c:v>
                </c:pt>
                <c:pt idx="1">
                  <c:v>Mujeres</c:v>
                </c:pt>
              </c:strCache>
            </c:strRef>
          </c:cat>
          <c:val>
            <c:numRef>
              <c:f>Hoja1!$B$2:$B$3</c:f>
              <c:numCache>
                <c:formatCode>General</c:formatCode>
                <c:ptCount val="2"/>
                <c:pt idx="0">
                  <c:v>426</c:v>
                </c:pt>
                <c:pt idx="1">
                  <c:v>24</c:v>
                </c:pt>
              </c:numCache>
            </c:numRef>
          </c:val>
        </c:ser>
        <c:dLbls>
          <c:showLegendKey val="0"/>
          <c:showVal val="0"/>
          <c:showCatName val="0"/>
          <c:showSerName val="0"/>
          <c:showPercent val="0"/>
          <c:showBubbleSize val="0"/>
          <c:showLeaderLines val="0"/>
        </c:dLbls>
        <c:firstSliceAng val="94"/>
      </c:pieChart>
    </c:plotArea>
    <c:plotVisOnly val="1"/>
    <c:dispBlanksAs val="gap"/>
    <c:showDLblsOverMax val="0"/>
  </c:chart>
  <c:txPr>
    <a:bodyPr/>
    <a:lstStyle/>
    <a:p>
      <a:pPr>
        <a:defRPr sz="1800"/>
      </a:pPr>
      <a:endParaRPr lang="es-AR"/>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s-A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87316308716463"/>
          <c:y val="0.1663011399454721"/>
          <c:w val="0.4449303843608215"/>
          <c:h val="0.5959927242648978"/>
        </c:manualLayout>
      </c:layout>
      <c:pieChart>
        <c:varyColors val="1"/>
        <c:ser>
          <c:idx val="0"/>
          <c:order val="0"/>
          <c:tx>
            <c:strRef>
              <c:f>Hoja1!$B$1</c:f>
              <c:strCache>
                <c:ptCount val="1"/>
                <c:pt idx="0">
                  <c:v>Ventas</c:v>
                </c:pt>
              </c:strCache>
            </c:strRef>
          </c:tx>
          <c:dPt>
            <c:idx val="0"/>
            <c:bubble3D val="0"/>
            <c:explosion val="10"/>
          </c:dPt>
          <c:dPt>
            <c:idx val="1"/>
            <c:bubble3D val="0"/>
            <c:explosion val="10"/>
          </c:dPt>
          <c:dPt>
            <c:idx val="2"/>
            <c:bubble3D val="0"/>
            <c:explosion val="10"/>
          </c:dPt>
          <c:dPt>
            <c:idx val="3"/>
            <c:bubble3D val="0"/>
            <c:explosion val="10"/>
            <c:spPr>
              <a:solidFill>
                <a:schemeClr val="tx2">
                  <a:lumMod val="60000"/>
                  <a:lumOff val="40000"/>
                </a:schemeClr>
              </a:solidFill>
            </c:spPr>
          </c:dPt>
          <c:dPt>
            <c:idx val="4"/>
            <c:bubble3D val="0"/>
            <c:explosion val="10"/>
            <c:spPr>
              <a:solidFill>
                <a:schemeClr val="tx2">
                  <a:lumMod val="75000"/>
                </a:schemeClr>
              </a:solidFill>
            </c:spPr>
          </c:dPt>
          <c:dLbls>
            <c:dLbl>
              <c:idx val="0"/>
              <c:layout>
                <c:manualLayout>
                  <c:x val="8.4812735609250747E-2"/>
                  <c:y val="-1.6077286616582413E-2"/>
                </c:manualLayout>
              </c:layout>
              <c:showLegendKey val="0"/>
              <c:showVal val="0"/>
              <c:showCatName val="1"/>
              <c:showSerName val="0"/>
              <c:showPercent val="1"/>
              <c:showBubbleSize val="0"/>
              <c:extLst>
                <c:ext xmlns:c15="http://schemas.microsoft.com/office/drawing/2012/chart" uri="{CE6537A1-D6FC-4f65-9D91-7224C49458BB}">
                  <c15:layout/>
                </c:ext>
              </c:extLst>
            </c:dLbl>
            <c:dLbl>
              <c:idx val="1"/>
              <c:layout>
                <c:manualLayout>
                  <c:x val="3.4518104142885919E-2"/>
                  <c:y val="8.4204186358398214E-2"/>
                </c:manualLayout>
              </c:layout>
              <c:showLegendKey val="0"/>
              <c:showVal val="0"/>
              <c:showCatName val="1"/>
              <c:showSerName val="0"/>
              <c:showPercent val="1"/>
              <c:showBubbleSize val="0"/>
              <c:extLst>
                <c:ext xmlns:c15="http://schemas.microsoft.com/office/drawing/2012/chart" uri="{CE6537A1-D6FC-4f65-9D91-7224C49458BB}">
                  <c15:layout/>
                </c:ext>
              </c:extLst>
            </c:dLbl>
            <c:dLbl>
              <c:idx val="2"/>
              <c:layout>
                <c:manualLayout>
                  <c:x val="1.2029710746179893E-2"/>
                  <c:y val="0.15001505739880425"/>
                </c:manualLayout>
              </c:layout>
              <c:showLegendKey val="0"/>
              <c:showVal val="0"/>
              <c:showCatName val="1"/>
              <c:showSerName val="0"/>
              <c:showPercent val="1"/>
              <c:showBubbleSize val="0"/>
              <c:extLst>
                <c:ext xmlns:c15="http://schemas.microsoft.com/office/drawing/2012/chart" uri="{CE6537A1-D6FC-4f65-9D91-7224C49458BB}">
                  <c15:layout/>
                </c:ext>
              </c:extLst>
            </c:dLbl>
            <c:dLbl>
              <c:idx val="3"/>
              <c:layout>
                <c:manualLayout>
                  <c:x val="-2.9209701825402154E-2"/>
                  <c:y val="-3.1934132914670725E-2"/>
                </c:manualLayout>
              </c:layout>
              <c:showLegendKey val="0"/>
              <c:showVal val="0"/>
              <c:showCatName val="1"/>
              <c:showSerName val="0"/>
              <c:showPercent val="1"/>
              <c:showBubbleSize val="0"/>
              <c:extLst>
                <c:ext xmlns:c15="http://schemas.microsoft.com/office/drawing/2012/chart" uri="{CE6537A1-D6FC-4f65-9D91-7224C49458BB}">
                  <c15:layout/>
                </c:ext>
              </c:extLst>
            </c:dLbl>
            <c:dLbl>
              <c:idx val="4"/>
              <c:layout>
                <c:manualLayout>
                  <c:x val="-5.8604953429703309E-2"/>
                  <c:y val="-0.14907507418278479"/>
                </c:manualLayout>
              </c:layout>
              <c:showLegendKey val="0"/>
              <c:showVal val="0"/>
              <c:showCatName val="1"/>
              <c:showSerName val="0"/>
              <c:showPercent val="1"/>
              <c:showBubbleSize val="0"/>
              <c:extLst>
                <c:ext xmlns:c15="http://schemas.microsoft.com/office/drawing/2012/chart" uri="{CE6537A1-D6FC-4f65-9D91-7224C49458BB}">
                  <c15:layout/>
                </c:ext>
              </c:extLst>
            </c:dLbl>
            <c:dLbl>
              <c:idx val="5"/>
              <c:layout>
                <c:manualLayout>
                  <c:x val="6.9770613711139462E-2"/>
                  <c:y val="-0.14205912940127768"/>
                </c:manualLayout>
              </c:layout>
              <c:showLegendKey val="0"/>
              <c:showVal val="0"/>
              <c:showCatName val="1"/>
              <c:showSerName val="0"/>
              <c:showPercent val="1"/>
              <c:showBubbleSize val="0"/>
              <c:extLst>
                <c:ext xmlns:c15="http://schemas.microsoft.com/office/drawing/2012/chart" uri="{CE6537A1-D6FC-4f65-9D91-7224C49458BB}">
                  <c15:layout/>
                </c:ext>
              </c:extLst>
            </c:dLbl>
            <c:spPr>
              <a:noFill/>
              <a:ln>
                <a:noFill/>
              </a:ln>
              <a:effectLst/>
            </c:spPr>
            <c:txPr>
              <a:bodyPr/>
              <a:lstStyle/>
              <a:p>
                <a:pPr>
                  <a:defRPr sz="1050">
                    <a:latin typeface="Arial" panose="020B0604020202020204" pitchFamily="34" charset="0"/>
                    <a:cs typeface="Arial" panose="020B0604020202020204" pitchFamily="34" charset="0"/>
                  </a:defRPr>
                </a:pPr>
                <a:endParaRPr lang="es-AR"/>
              </a:p>
            </c:txPr>
            <c:showLegendKey val="0"/>
            <c:showVal val="0"/>
            <c:showCatName val="1"/>
            <c:showSerName val="0"/>
            <c:showPercent val="1"/>
            <c:showBubbleSize val="0"/>
            <c:showLeaderLines val="1"/>
            <c:extLst>
              <c:ext xmlns:c15="http://schemas.microsoft.com/office/drawing/2012/chart" uri="{CE6537A1-D6FC-4f65-9D91-7224C49458BB}"/>
            </c:extLst>
          </c:dLbls>
          <c:cat>
            <c:strRef>
              <c:f>Hoja1!$A$2:$A$7</c:f>
              <c:strCache>
                <c:ptCount val="6"/>
                <c:pt idx="0">
                  <c:v>CPF I </c:v>
                </c:pt>
                <c:pt idx="1">
                  <c:v>CF NOA</c:v>
                </c:pt>
                <c:pt idx="2">
                  <c:v>CPF IV</c:v>
                </c:pt>
                <c:pt idx="3">
                  <c:v>CF JOV ADULT</c:v>
                </c:pt>
                <c:pt idx="4">
                  <c:v>U30</c:v>
                </c:pt>
                <c:pt idx="5">
                  <c:v>U31</c:v>
                </c:pt>
              </c:strCache>
            </c:strRef>
          </c:cat>
          <c:val>
            <c:numRef>
              <c:f>Hoja1!$B$2:$B$7</c:f>
              <c:numCache>
                <c:formatCode>General</c:formatCode>
                <c:ptCount val="6"/>
                <c:pt idx="0">
                  <c:v>6</c:v>
                </c:pt>
                <c:pt idx="1">
                  <c:v>19</c:v>
                </c:pt>
                <c:pt idx="2">
                  <c:v>16</c:v>
                </c:pt>
                <c:pt idx="3">
                  <c:v>398</c:v>
                </c:pt>
                <c:pt idx="4">
                  <c:v>10</c:v>
                </c:pt>
                <c:pt idx="5">
                  <c:v>1</c:v>
                </c:pt>
              </c:numCache>
            </c:numRef>
          </c:val>
        </c:ser>
        <c:dLbls>
          <c:showLegendKey val="0"/>
          <c:showVal val="0"/>
          <c:showCatName val="0"/>
          <c:showSerName val="0"/>
          <c:showPercent val="0"/>
          <c:showBubbleSize val="0"/>
          <c:showLeaderLines val="1"/>
        </c:dLbls>
        <c:firstSliceAng val="74"/>
      </c:pieChart>
    </c:plotArea>
    <c:plotVisOnly val="1"/>
    <c:dispBlanksAs val="gap"/>
    <c:showDLblsOverMax val="0"/>
  </c:chart>
  <c:txPr>
    <a:bodyPr/>
    <a:lstStyle/>
    <a:p>
      <a:pPr>
        <a:defRPr sz="1800"/>
      </a:pPr>
      <a:endParaRPr lang="es-AR"/>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s-A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0996659504876109E-2"/>
          <c:y val="2.6913272558949902E-2"/>
          <c:w val="0.98302471393336865"/>
          <c:h val="0.79406195875768604"/>
        </c:manualLayout>
      </c:layout>
      <c:barChart>
        <c:barDir val="col"/>
        <c:grouping val="stacked"/>
        <c:varyColors val="0"/>
        <c:ser>
          <c:idx val="0"/>
          <c:order val="0"/>
          <c:tx>
            <c:strRef>
              <c:f>Hoja1!$B$1</c:f>
              <c:strCache>
                <c:ptCount val="1"/>
                <c:pt idx="0">
                  <c:v>Encarcelados/as preventivamente </c:v>
                </c:pt>
              </c:strCache>
            </c:strRef>
          </c:tx>
          <c:spPr>
            <a:solidFill>
              <a:schemeClr val="tx2">
                <a:lumMod val="75000"/>
              </a:schemeClr>
            </a:solidFill>
          </c:spPr>
          <c:invertIfNegative val="0"/>
          <c:dLbls>
            <c:dLbl>
              <c:idx val="0"/>
              <c:layout/>
              <c:tx>
                <c:rich>
                  <a:bodyPr/>
                  <a:lstStyle/>
                  <a:p>
                    <a:pPr>
                      <a:defRPr sz="1050" b="1">
                        <a:solidFill>
                          <a:schemeClr val="bg1"/>
                        </a:solidFill>
                        <a:latin typeface="Arial" panose="020B0604020202020204" pitchFamily="34" charset="0"/>
                        <a:cs typeface="Arial" panose="020B0604020202020204" pitchFamily="34" charset="0"/>
                      </a:defRPr>
                    </a:pPr>
                    <a:r>
                      <a:rPr lang="en-US" sz="1050" b="1" dirty="0" smtClean="0"/>
                      <a:t>61,6%</a:t>
                    </a:r>
                    <a:endParaRPr lang="en-US" sz="1050" dirty="0"/>
                  </a:p>
                </c:rich>
              </c:tx>
              <c:spPr>
                <a:noFill/>
                <a:ln>
                  <a:noFill/>
                </a:ln>
                <a:effectLst/>
              </c:spPr>
              <c:showLegendKey val="0"/>
              <c:showVal val="1"/>
              <c:showCatName val="0"/>
              <c:showSerName val="0"/>
              <c:showPercent val="0"/>
              <c:showBubbleSize val="0"/>
              <c:extLst>
                <c:ext xmlns:c15="http://schemas.microsoft.com/office/drawing/2012/chart" uri="{CE6537A1-D6FC-4f65-9D91-7224C49458BB}">
                  <c15:layout/>
                </c:ext>
              </c:extLst>
            </c:dLbl>
            <c:dLbl>
              <c:idx val="1"/>
              <c:layout/>
              <c:tx>
                <c:rich>
                  <a:bodyPr/>
                  <a:lstStyle/>
                  <a:p>
                    <a:pPr>
                      <a:defRPr sz="1050" b="1">
                        <a:solidFill>
                          <a:schemeClr val="bg1"/>
                        </a:solidFill>
                        <a:latin typeface="Arial" panose="020B0604020202020204" pitchFamily="34" charset="0"/>
                        <a:cs typeface="Arial" panose="020B0604020202020204" pitchFamily="34" charset="0"/>
                      </a:defRPr>
                    </a:pPr>
                    <a:r>
                      <a:rPr lang="en-US" sz="1050" b="1" dirty="0" smtClean="0"/>
                      <a:t>82,2%</a:t>
                    </a:r>
                    <a:endParaRPr lang="en-US" sz="1050" dirty="0"/>
                  </a:p>
                </c:rich>
              </c:tx>
              <c:spPr>
                <a:noFill/>
                <a:ln>
                  <a:noFill/>
                </a:ln>
                <a:effectLst/>
              </c:sp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000" b="1">
                    <a:solidFill>
                      <a:schemeClr val="bg1"/>
                    </a:solidFill>
                    <a:latin typeface="Arial" panose="020B0604020202020204" pitchFamily="34" charset="0"/>
                    <a:cs typeface="Arial" panose="020B0604020202020204" pitchFamily="34" charset="0"/>
                  </a:defRPr>
                </a:pPr>
                <a:endParaRPr lang="es-A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Hoja1!$A$2:$A$3</c:f>
              <c:strCache>
                <c:ptCount val="2"/>
                <c:pt idx="0">
                  <c:v>Total SPF</c:v>
                </c:pt>
                <c:pt idx="1">
                  <c:v>Población jóv.adult</c:v>
                </c:pt>
              </c:strCache>
            </c:strRef>
          </c:cat>
          <c:val>
            <c:numRef>
              <c:f>Hoja1!$B$2:$B$3</c:f>
              <c:numCache>
                <c:formatCode>General</c:formatCode>
                <c:ptCount val="2"/>
                <c:pt idx="0">
                  <c:v>61.6</c:v>
                </c:pt>
                <c:pt idx="1">
                  <c:v>82.2</c:v>
                </c:pt>
              </c:numCache>
            </c:numRef>
          </c:val>
        </c:ser>
        <c:ser>
          <c:idx val="1"/>
          <c:order val="1"/>
          <c:tx>
            <c:strRef>
              <c:f>Hoja1!$C$1</c:f>
              <c:strCache>
                <c:ptCount val="1"/>
                <c:pt idx="0">
                  <c:v>Condenados/as</c:v>
                </c:pt>
              </c:strCache>
            </c:strRef>
          </c:tx>
          <c:invertIfNegative val="0"/>
          <c:dLbls>
            <c:dLbl>
              <c:idx val="0"/>
              <c:layout/>
              <c:tx>
                <c:rich>
                  <a:bodyPr/>
                  <a:lstStyle/>
                  <a:p>
                    <a:r>
                      <a:rPr lang="en-US" sz="1050" dirty="0" smtClean="0">
                        <a:solidFill>
                          <a:schemeClr val="bg1"/>
                        </a:solidFill>
                      </a:rPr>
                      <a:t>38,4%</a:t>
                    </a:r>
                    <a:endParaRPr lang="en-US" sz="1050" dirty="0"/>
                  </a:p>
                </c:rich>
              </c:tx>
              <c:showLegendKey val="0"/>
              <c:showVal val="1"/>
              <c:showCatName val="0"/>
              <c:showSerName val="0"/>
              <c:showPercent val="0"/>
              <c:showBubbleSize val="0"/>
              <c:extLst>
                <c:ext xmlns:c15="http://schemas.microsoft.com/office/drawing/2012/chart" uri="{CE6537A1-D6FC-4f65-9D91-7224C49458BB}">
                  <c15:layout/>
                </c:ext>
              </c:extLst>
            </c:dLbl>
            <c:dLbl>
              <c:idx val="1"/>
              <c:layout/>
              <c:tx>
                <c:rich>
                  <a:bodyPr/>
                  <a:lstStyle/>
                  <a:p>
                    <a:r>
                      <a:rPr lang="en-US" sz="1050" dirty="0" smtClean="0">
                        <a:solidFill>
                          <a:schemeClr val="bg1"/>
                        </a:solidFill>
                      </a:rPr>
                      <a:t>17,8%</a:t>
                    </a:r>
                    <a:endParaRPr lang="en-US" sz="1050" dirty="0"/>
                  </a:p>
                </c:rich>
              </c:tx>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050">
                    <a:solidFill>
                      <a:schemeClr val="bg1"/>
                    </a:solidFill>
                    <a:latin typeface="Arial" panose="020B0604020202020204" pitchFamily="34" charset="0"/>
                    <a:cs typeface="Arial" panose="020B0604020202020204" pitchFamily="34" charset="0"/>
                  </a:defRPr>
                </a:pPr>
                <a:endParaRPr lang="es-A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Hoja1!$A$2:$A$3</c:f>
              <c:strCache>
                <c:ptCount val="2"/>
                <c:pt idx="0">
                  <c:v>Total SPF</c:v>
                </c:pt>
                <c:pt idx="1">
                  <c:v>Población jóv.adult</c:v>
                </c:pt>
              </c:strCache>
            </c:strRef>
          </c:cat>
          <c:val>
            <c:numRef>
              <c:f>Hoja1!$C$2:$C$3</c:f>
              <c:numCache>
                <c:formatCode>General</c:formatCode>
                <c:ptCount val="2"/>
                <c:pt idx="0">
                  <c:v>38.4</c:v>
                </c:pt>
                <c:pt idx="1">
                  <c:v>17.8</c:v>
                </c:pt>
              </c:numCache>
            </c:numRef>
          </c:val>
        </c:ser>
        <c:dLbls>
          <c:showLegendKey val="0"/>
          <c:showVal val="0"/>
          <c:showCatName val="0"/>
          <c:showSerName val="0"/>
          <c:showPercent val="0"/>
          <c:showBubbleSize val="0"/>
        </c:dLbls>
        <c:gapWidth val="178"/>
        <c:overlap val="100"/>
        <c:axId val="90988544"/>
        <c:axId val="90990080"/>
      </c:barChart>
      <c:catAx>
        <c:axId val="90988544"/>
        <c:scaling>
          <c:orientation val="minMax"/>
        </c:scaling>
        <c:delete val="0"/>
        <c:axPos val="b"/>
        <c:numFmt formatCode="General" sourceLinked="1"/>
        <c:majorTickMark val="out"/>
        <c:minorTickMark val="none"/>
        <c:tickLblPos val="nextTo"/>
        <c:txPr>
          <a:bodyPr/>
          <a:lstStyle/>
          <a:p>
            <a:pPr>
              <a:defRPr sz="900">
                <a:latin typeface="Arial" panose="020B0604020202020204" pitchFamily="34" charset="0"/>
                <a:cs typeface="Arial" panose="020B0604020202020204" pitchFamily="34" charset="0"/>
              </a:defRPr>
            </a:pPr>
            <a:endParaRPr lang="es-AR"/>
          </a:p>
        </c:txPr>
        <c:crossAx val="90990080"/>
        <c:crosses val="autoZero"/>
        <c:auto val="1"/>
        <c:lblAlgn val="ctr"/>
        <c:lblOffset val="100"/>
        <c:noMultiLvlLbl val="0"/>
      </c:catAx>
      <c:valAx>
        <c:axId val="90990080"/>
        <c:scaling>
          <c:orientation val="minMax"/>
          <c:max val="100"/>
        </c:scaling>
        <c:delete val="1"/>
        <c:axPos val="l"/>
        <c:numFmt formatCode="General" sourceLinked="1"/>
        <c:majorTickMark val="out"/>
        <c:minorTickMark val="none"/>
        <c:tickLblPos val="nextTo"/>
        <c:crossAx val="90988544"/>
        <c:crosses val="autoZero"/>
        <c:crossBetween val="between"/>
      </c:valAx>
      <c:spPr>
        <a:noFill/>
        <a:ln w="25400">
          <a:noFill/>
        </a:ln>
      </c:spPr>
    </c:plotArea>
    <c:legend>
      <c:legendPos val="r"/>
      <c:layout>
        <c:manualLayout>
          <c:xMode val="edge"/>
          <c:yMode val="edge"/>
          <c:x val="0.34173961968763344"/>
          <c:y val="4.1288212859551525E-2"/>
          <c:w val="0.31658435309418942"/>
          <c:h val="0.62396592614203661"/>
        </c:manualLayout>
      </c:layout>
      <c:overlay val="0"/>
      <c:txPr>
        <a:bodyPr/>
        <a:lstStyle/>
        <a:p>
          <a:pPr>
            <a:defRPr sz="900">
              <a:latin typeface="Arial" panose="020B0604020202020204" pitchFamily="34" charset="0"/>
              <a:cs typeface="Arial" panose="020B0604020202020204" pitchFamily="34" charset="0"/>
            </a:defRPr>
          </a:pPr>
          <a:endParaRPr lang="es-AR"/>
        </a:p>
      </c:txPr>
    </c:legend>
    <c:plotVisOnly val="1"/>
    <c:dispBlanksAs val="gap"/>
    <c:showDLblsOverMax val="0"/>
  </c:chart>
  <c:txPr>
    <a:bodyPr/>
    <a:lstStyle/>
    <a:p>
      <a:pPr>
        <a:defRPr sz="1800"/>
      </a:pPr>
      <a:endParaRPr lang="es-AR"/>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s-A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2422126708143536E-2"/>
          <c:y val="1.2232086424531472E-2"/>
          <c:w val="0.86306758739769651"/>
          <c:h val="0.81714189360460976"/>
        </c:manualLayout>
      </c:layout>
      <c:barChart>
        <c:barDir val="col"/>
        <c:grouping val="stacked"/>
        <c:varyColors val="0"/>
        <c:ser>
          <c:idx val="0"/>
          <c:order val="0"/>
          <c:tx>
            <c:strRef>
              <c:f>Hoja1!$B$1</c:f>
              <c:strCache>
                <c:ptCount val="1"/>
                <c:pt idx="0">
                  <c:v>Nacional</c:v>
                </c:pt>
              </c:strCache>
            </c:strRef>
          </c:tx>
          <c:spPr>
            <a:solidFill>
              <a:schemeClr val="tx2">
                <a:lumMod val="75000"/>
              </a:schemeClr>
            </a:solidFill>
          </c:spPr>
          <c:invertIfNegative val="0"/>
          <c:dLbls>
            <c:dLbl>
              <c:idx val="0"/>
              <c:layout/>
              <c:tx>
                <c:rich>
                  <a:bodyPr/>
                  <a:lstStyle/>
                  <a:p>
                    <a:r>
                      <a:rPr lang="en-US" sz="1000" b="1" dirty="0" smtClean="0"/>
                      <a:t>57,2%</a:t>
                    </a:r>
                    <a:endParaRPr lang="en-US" sz="1000" dirty="0"/>
                  </a:p>
                </c:rich>
              </c:tx>
              <c:showLegendKey val="0"/>
              <c:showVal val="1"/>
              <c:showCatName val="0"/>
              <c:showSerName val="0"/>
              <c:showPercent val="0"/>
              <c:showBubbleSize val="0"/>
              <c:extLst>
                <c:ext xmlns:c15="http://schemas.microsoft.com/office/drawing/2012/chart" uri="{CE6537A1-D6FC-4f65-9D91-7224C49458BB}">
                  <c15:layout/>
                </c:ext>
              </c:extLst>
            </c:dLbl>
            <c:dLbl>
              <c:idx val="1"/>
              <c:layout/>
              <c:tx>
                <c:rich>
                  <a:bodyPr/>
                  <a:lstStyle/>
                  <a:p>
                    <a:r>
                      <a:rPr lang="en-US" sz="1000" b="1" dirty="0" smtClean="0"/>
                      <a:t>82,4%</a:t>
                    </a:r>
                    <a:endParaRPr lang="en-US" sz="1000" dirty="0"/>
                  </a:p>
                </c:rich>
              </c:tx>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000" b="1">
                    <a:solidFill>
                      <a:schemeClr val="bg1"/>
                    </a:solidFill>
                  </a:defRPr>
                </a:pPr>
                <a:endParaRPr lang="es-A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Hoja1!$A$2:$A$3</c:f>
              <c:strCache>
                <c:ptCount val="2"/>
                <c:pt idx="0">
                  <c:v>Total SPF</c:v>
                </c:pt>
                <c:pt idx="1">
                  <c:v>Población jóv-adult.</c:v>
                </c:pt>
              </c:strCache>
            </c:strRef>
          </c:cat>
          <c:val>
            <c:numRef>
              <c:f>Hoja1!$B$2:$B$3</c:f>
              <c:numCache>
                <c:formatCode>General</c:formatCode>
                <c:ptCount val="2"/>
                <c:pt idx="0">
                  <c:v>57.2</c:v>
                </c:pt>
                <c:pt idx="1">
                  <c:v>82.4</c:v>
                </c:pt>
              </c:numCache>
            </c:numRef>
          </c:val>
        </c:ser>
        <c:ser>
          <c:idx val="1"/>
          <c:order val="1"/>
          <c:tx>
            <c:strRef>
              <c:f>Hoja1!$C$1</c:f>
              <c:strCache>
                <c:ptCount val="1"/>
                <c:pt idx="0">
                  <c:v>Federal</c:v>
                </c:pt>
              </c:strCache>
            </c:strRef>
          </c:tx>
          <c:invertIfNegative val="0"/>
          <c:dLbls>
            <c:dLbl>
              <c:idx val="0"/>
              <c:layout/>
              <c:tx>
                <c:rich>
                  <a:bodyPr/>
                  <a:lstStyle/>
                  <a:p>
                    <a:pPr>
                      <a:defRPr sz="1000">
                        <a:solidFill>
                          <a:schemeClr val="bg1"/>
                        </a:solidFill>
                      </a:defRPr>
                    </a:pPr>
                    <a:r>
                      <a:rPr lang="en-US" sz="1000" dirty="0" smtClean="0">
                        <a:solidFill>
                          <a:schemeClr val="bg1"/>
                        </a:solidFill>
                      </a:rPr>
                      <a:t>36,3%</a:t>
                    </a:r>
                    <a:endParaRPr lang="en-US" sz="1000" dirty="0">
                      <a:solidFill>
                        <a:schemeClr val="bg1"/>
                      </a:solidFill>
                    </a:endParaRPr>
                  </a:p>
                </c:rich>
              </c:tx>
              <c:spPr>
                <a:noFill/>
                <a:ln>
                  <a:noFill/>
                </a:ln>
                <a:effectLst/>
              </c:spP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
                  <c:y val="1.8986069158625617E-2"/>
                </c:manualLayout>
              </c:layout>
              <c:tx>
                <c:rich>
                  <a:bodyPr/>
                  <a:lstStyle/>
                  <a:p>
                    <a:pPr>
                      <a:defRPr sz="1000">
                        <a:solidFill>
                          <a:schemeClr val="bg1"/>
                        </a:solidFill>
                      </a:defRPr>
                    </a:pPr>
                    <a:r>
                      <a:rPr lang="en-US" sz="1000" dirty="0" smtClean="0">
                        <a:solidFill>
                          <a:schemeClr val="bg1"/>
                        </a:solidFill>
                      </a:rPr>
                      <a:t>14,2%</a:t>
                    </a:r>
                    <a:endParaRPr lang="en-US" sz="1000" dirty="0">
                      <a:solidFill>
                        <a:schemeClr val="bg1"/>
                      </a:solidFill>
                    </a:endParaRPr>
                  </a:p>
                </c:rich>
              </c:tx>
              <c:spPr>
                <a:noFill/>
                <a:ln>
                  <a:noFill/>
                </a:ln>
                <a:effectLst/>
              </c:sp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Hoja1!$A$2:$A$3</c:f>
              <c:strCache>
                <c:ptCount val="2"/>
                <c:pt idx="0">
                  <c:v>Total SPF</c:v>
                </c:pt>
                <c:pt idx="1">
                  <c:v>Población jóv-adult.</c:v>
                </c:pt>
              </c:strCache>
            </c:strRef>
          </c:cat>
          <c:val>
            <c:numRef>
              <c:f>Hoja1!$C$2:$C$3</c:f>
              <c:numCache>
                <c:formatCode>General</c:formatCode>
                <c:ptCount val="2"/>
                <c:pt idx="0">
                  <c:v>36.299999999999997</c:v>
                </c:pt>
                <c:pt idx="1">
                  <c:v>14.2</c:v>
                </c:pt>
              </c:numCache>
            </c:numRef>
          </c:val>
        </c:ser>
        <c:ser>
          <c:idx val="2"/>
          <c:order val="2"/>
          <c:tx>
            <c:strRef>
              <c:f>Hoja1!$D$1</c:f>
              <c:strCache>
                <c:ptCount val="1"/>
                <c:pt idx="0">
                  <c:v>Provincial</c:v>
                </c:pt>
              </c:strCache>
            </c:strRef>
          </c:tx>
          <c:invertIfNegative val="0"/>
          <c:dLbls>
            <c:dLbl>
              <c:idx val="0"/>
              <c:layout/>
              <c:tx>
                <c:rich>
                  <a:bodyPr/>
                  <a:lstStyle/>
                  <a:p>
                    <a:pPr>
                      <a:defRPr sz="1050"/>
                    </a:pPr>
                    <a:r>
                      <a:rPr lang="en-US" sz="1050" dirty="0" smtClean="0">
                        <a:solidFill>
                          <a:schemeClr val="bg1"/>
                        </a:solidFill>
                      </a:rPr>
                      <a:t>6,5%</a:t>
                    </a:r>
                    <a:endParaRPr lang="en-US" sz="1050" dirty="0"/>
                  </a:p>
                </c:rich>
              </c:tx>
              <c:spPr>
                <a:noFill/>
                <a:ln>
                  <a:noFill/>
                </a:ln>
                <a:effectLst/>
              </c:spPr>
              <c:showLegendKey val="0"/>
              <c:showVal val="1"/>
              <c:showCatName val="0"/>
              <c:showSerName val="0"/>
              <c:showPercent val="0"/>
              <c:showBubbleSize val="0"/>
              <c:extLst>
                <c:ext xmlns:c15="http://schemas.microsoft.com/office/drawing/2012/chart" uri="{CE6537A1-D6FC-4f65-9D91-7224C49458BB}">
                  <c15:layout/>
                </c:ext>
              </c:extLst>
            </c:dLbl>
            <c:dLbl>
              <c:idx val="1"/>
              <c:layout/>
              <c:tx>
                <c:rich>
                  <a:bodyPr/>
                  <a:lstStyle/>
                  <a:p>
                    <a:pPr>
                      <a:defRPr sz="1000"/>
                    </a:pPr>
                    <a:r>
                      <a:rPr lang="en-US" sz="1000" dirty="0" smtClean="0">
                        <a:solidFill>
                          <a:schemeClr val="bg1"/>
                        </a:solidFill>
                      </a:rPr>
                      <a:t>3,3%</a:t>
                    </a:r>
                    <a:endParaRPr lang="en-US" sz="1000" dirty="0"/>
                  </a:p>
                </c:rich>
              </c:tx>
              <c:spPr>
                <a:noFill/>
                <a:ln>
                  <a:noFill/>
                </a:ln>
                <a:effectLst/>
              </c:sp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Hoja1!$A$2:$A$3</c:f>
              <c:strCache>
                <c:ptCount val="2"/>
                <c:pt idx="0">
                  <c:v>Total SPF</c:v>
                </c:pt>
                <c:pt idx="1">
                  <c:v>Población jóv-adult.</c:v>
                </c:pt>
              </c:strCache>
            </c:strRef>
          </c:cat>
          <c:val>
            <c:numRef>
              <c:f>Hoja1!$D$2:$D$3</c:f>
              <c:numCache>
                <c:formatCode>General</c:formatCode>
                <c:ptCount val="2"/>
                <c:pt idx="0">
                  <c:v>6.5</c:v>
                </c:pt>
                <c:pt idx="1">
                  <c:v>3.3</c:v>
                </c:pt>
              </c:numCache>
            </c:numRef>
          </c:val>
        </c:ser>
        <c:dLbls>
          <c:showLegendKey val="0"/>
          <c:showVal val="0"/>
          <c:showCatName val="0"/>
          <c:showSerName val="0"/>
          <c:showPercent val="0"/>
          <c:showBubbleSize val="0"/>
        </c:dLbls>
        <c:gapWidth val="126"/>
        <c:overlap val="100"/>
        <c:axId val="118876032"/>
        <c:axId val="118877568"/>
      </c:barChart>
      <c:catAx>
        <c:axId val="118876032"/>
        <c:scaling>
          <c:orientation val="minMax"/>
        </c:scaling>
        <c:delete val="0"/>
        <c:axPos val="b"/>
        <c:numFmt formatCode="General" sourceLinked="1"/>
        <c:majorTickMark val="out"/>
        <c:minorTickMark val="none"/>
        <c:tickLblPos val="nextTo"/>
        <c:txPr>
          <a:bodyPr/>
          <a:lstStyle/>
          <a:p>
            <a:pPr>
              <a:defRPr sz="900"/>
            </a:pPr>
            <a:endParaRPr lang="es-AR"/>
          </a:p>
        </c:txPr>
        <c:crossAx val="118877568"/>
        <c:crosses val="autoZero"/>
        <c:auto val="1"/>
        <c:lblAlgn val="ctr"/>
        <c:lblOffset val="100"/>
        <c:noMultiLvlLbl val="0"/>
      </c:catAx>
      <c:valAx>
        <c:axId val="118877568"/>
        <c:scaling>
          <c:orientation val="minMax"/>
          <c:max val="100"/>
        </c:scaling>
        <c:delete val="1"/>
        <c:axPos val="l"/>
        <c:numFmt formatCode="General" sourceLinked="1"/>
        <c:majorTickMark val="out"/>
        <c:minorTickMark val="none"/>
        <c:tickLblPos val="nextTo"/>
        <c:crossAx val="118876032"/>
        <c:crosses val="autoZero"/>
        <c:crossBetween val="between"/>
      </c:valAx>
    </c:plotArea>
    <c:legend>
      <c:legendPos val="r"/>
      <c:layout>
        <c:manualLayout>
          <c:xMode val="edge"/>
          <c:yMode val="edge"/>
          <c:x val="0.38298373593410256"/>
          <c:y val="8.9966310939488994E-2"/>
          <c:w val="0.19863678341295413"/>
          <c:h val="0.53953475160764919"/>
        </c:manualLayout>
      </c:layout>
      <c:overlay val="0"/>
      <c:txPr>
        <a:bodyPr/>
        <a:lstStyle/>
        <a:p>
          <a:pPr>
            <a:defRPr sz="900"/>
          </a:pPr>
          <a:endParaRPr lang="es-AR"/>
        </a:p>
      </c:txPr>
    </c:legend>
    <c:plotVisOnly val="1"/>
    <c:dispBlanksAs val="gap"/>
    <c:showDLblsOverMax val="0"/>
  </c:chart>
  <c:txPr>
    <a:bodyPr/>
    <a:lstStyle/>
    <a:p>
      <a:pPr>
        <a:defRPr sz="1100">
          <a:latin typeface="Arial" panose="020B0604020202020204" pitchFamily="34" charset="0"/>
          <a:cs typeface="Arial" panose="020B0604020202020204" pitchFamily="34" charset="0"/>
        </a:defRPr>
      </a:pPr>
      <a:endParaRPr lang="es-A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A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518154548484514"/>
          <c:y val="0.24550763128421166"/>
          <c:w val="0.47927250507519364"/>
          <c:h val="0.5699456817110411"/>
        </c:manualLayout>
      </c:layout>
      <c:pieChart>
        <c:varyColors val="1"/>
        <c:ser>
          <c:idx val="0"/>
          <c:order val="0"/>
          <c:tx>
            <c:strRef>
              <c:f>Hoja1!$B$1</c:f>
              <c:strCache>
                <c:ptCount val="1"/>
                <c:pt idx="0">
                  <c:v>Ventas</c:v>
                </c:pt>
              </c:strCache>
            </c:strRef>
          </c:tx>
          <c:explosion val="1"/>
          <c:dPt>
            <c:idx val="0"/>
            <c:bubble3D val="0"/>
            <c:spPr>
              <a:solidFill>
                <a:schemeClr val="tx2">
                  <a:lumMod val="75000"/>
                </a:schemeClr>
              </a:solidFill>
            </c:spPr>
          </c:dPt>
          <c:dLbls>
            <c:dLbl>
              <c:idx val="0"/>
              <c:layout>
                <c:manualLayout>
                  <c:x val="8.5362989970811324E-3"/>
                  <c:y val="-0.21326083888576944"/>
                </c:manualLayout>
              </c:layout>
              <c:tx>
                <c:rich>
                  <a:bodyPr/>
                  <a:lstStyle/>
                  <a:p>
                    <a:pPr>
                      <a:defRPr sz="900" b="0">
                        <a:latin typeface="Arial" panose="020B0604020202020204" pitchFamily="34" charset="0"/>
                        <a:cs typeface="Arial" panose="020B0604020202020204" pitchFamily="34" charset="0"/>
                      </a:defRPr>
                    </a:pPr>
                    <a:r>
                      <a:rPr lang="en-US" b="0" dirty="0" err="1">
                        <a:latin typeface="Arial" panose="020B0604020202020204" pitchFamily="34" charset="0"/>
                        <a:cs typeface="Arial" panose="020B0604020202020204" pitchFamily="34" charset="0"/>
                      </a:rPr>
                      <a:t>Nacional</a:t>
                    </a:r>
                    <a:r>
                      <a:rPr lang="en-US" b="0" dirty="0">
                        <a:latin typeface="Arial" panose="020B0604020202020204" pitchFamily="34" charset="0"/>
                        <a:cs typeface="Arial" panose="020B0604020202020204" pitchFamily="34" charset="0"/>
                      </a:rPr>
                      <a:t>
</a:t>
                    </a:r>
                    <a:r>
                      <a:rPr lang="en-US" b="1" dirty="0" smtClean="0">
                        <a:latin typeface="Arial" panose="020B0604020202020204" pitchFamily="34" charset="0"/>
                        <a:cs typeface="Arial" panose="020B0604020202020204" pitchFamily="34" charset="0"/>
                      </a:rPr>
                      <a:t>57,2%</a:t>
                    </a:r>
                    <a:endParaRPr lang="en-US" b="1" dirty="0">
                      <a:latin typeface="Arial" panose="020B0604020202020204" pitchFamily="34" charset="0"/>
                      <a:cs typeface="Arial" panose="020B0604020202020204" pitchFamily="34" charset="0"/>
                    </a:endParaRPr>
                  </a:p>
                </c:rich>
              </c:tx>
              <c:spPr/>
              <c:showLegendKey val="0"/>
              <c:showVal val="0"/>
              <c:showCatName val="1"/>
              <c:showSerName val="0"/>
              <c:showPercent val="1"/>
              <c:showBubbleSize val="0"/>
              <c:extLst>
                <c:ext xmlns:c15="http://schemas.microsoft.com/office/drawing/2012/chart" uri="{CE6537A1-D6FC-4f65-9D91-7224C49458BB}">
                  <c15:layout/>
                </c:ext>
              </c:extLst>
            </c:dLbl>
            <c:dLbl>
              <c:idx val="1"/>
              <c:layout>
                <c:manualLayout>
                  <c:x val="1.0585629374513943E-2"/>
                  <c:y val="0.1312980990100199"/>
                </c:manualLayout>
              </c:layout>
              <c:tx>
                <c:rich>
                  <a:bodyPr/>
                  <a:lstStyle/>
                  <a:p>
                    <a:r>
                      <a:rPr lang="en-US" dirty="0" smtClean="0"/>
                      <a:t>Federal</a:t>
                    </a:r>
                    <a:r>
                      <a:rPr lang="en-US" dirty="0"/>
                      <a:t>
</a:t>
                    </a:r>
                    <a:r>
                      <a:rPr lang="en-US" b="1" dirty="0" smtClean="0"/>
                      <a:t>36,3%</a:t>
                    </a:r>
                    <a:endParaRPr lang="en-US" b="1" dirty="0"/>
                  </a:p>
                </c:rich>
              </c:tx>
              <c:showLegendKey val="0"/>
              <c:showVal val="0"/>
              <c:showCatName val="1"/>
              <c:showSerName val="0"/>
              <c:showPercent val="1"/>
              <c:showBubbleSize val="0"/>
              <c:extLst>
                <c:ext xmlns:c15="http://schemas.microsoft.com/office/drawing/2012/chart" uri="{CE6537A1-D6FC-4f65-9D91-7224C49458BB}">
                  <c15:layout/>
                </c:ext>
              </c:extLst>
            </c:dLbl>
            <c:dLbl>
              <c:idx val="2"/>
              <c:layout>
                <c:manualLayout>
                  <c:x val="-0.1182444374867439"/>
                  <c:y val="7.482577010962746E-2"/>
                </c:manualLayout>
              </c:layout>
              <c:tx>
                <c:rich>
                  <a:bodyPr/>
                  <a:lstStyle/>
                  <a:p>
                    <a:r>
                      <a:rPr lang="en-US" dirty="0"/>
                      <a:t>Provincial
</a:t>
                    </a:r>
                    <a:r>
                      <a:rPr lang="en-US" b="1" dirty="0" smtClean="0"/>
                      <a:t>6,5%</a:t>
                    </a:r>
                    <a:endParaRPr lang="en-US" b="1" dirty="0"/>
                  </a:p>
                </c:rich>
              </c:tx>
              <c:showLegendKey val="0"/>
              <c:showVal val="0"/>
              <c:showCatName val="1"/>
              <c:showSerName val="0"/>
              <c:showPercent val="1"/>
              <c:showBubbleSize val="0"/>
              <c:extLst>
                <c:ext xmlns:c15="http://schemas.microsoft.com/office/drawing/2012/chart" uri="{CE6537A1-D6FC-4f65-9D91-7224C49458BB}">
                  <c15:layout/>
                </c:ext>
              </c:extLst>
            </c:dLbl>
            <c:spPr>
              <a:noFill/>
              <a:ln>
                <a:noFill/>
              </a:ln>
              <a:effectLst/>
            </c:spPr>
            <c:txPr>
              <a:bodyPr/>
              <a:lstStyle/>
              <a:p>
                <a:pPr>
                  <a:defRPr sz="900">
                    <a:latin typeface="Arial" panose="020B0604020202020204" pitchFamily="34" charset="0"/>
                    <a:cs typeface="Arial" panose="020B0604020202020204" pitchFamily="34" charset="0"/>
                  </a:defRPr>
                </a:pPr>
                <a:endParaRPr lang="es-AR"/>
              </a:p>
            </c:txPr>
            <c:showLegendKey val="0"/>
            <c:showVal val="0"/>
            <c:showCatName val="1"/>
            <c:showSerName val="0"/>
            <c:showPercent val="1"/>
            <c:showBubbleSize val="0"/>
            <c:showLeaderLines val="0"/>
            <c:extLst>
              <c:ext xmlns:c15="http://schemas.microsoft.com/office/drawing/2012/chart" uri="{CE6537A1-D6FC-4f65-9D91-7224C49458BB}"/>
            </c:extLst>
          </c:dLbls>
          <c:cat>
            <c:strRef>
              <c:f>Hoja1!$A$2:$A$4</c:f>
              <c:strCache>
                <c:ptCount val="3"/>
                <c:pt idx="0">
                  <c:v>Nacional</c:v>
                </c:pt>
                <c:pt idx="1">
                  <c:v>Federal</c:v>
                </c:pt>
                <c:pt idx="2">
                  <c:v>Provincial</c:v>
                </c:pt>
              </c:strCache>
            </c:strRef>
          </c:cat>
          <c:val>
            <c:numRef>
              <c:f>Hoja1!$B$2:$B$4</c:f>
              <c:numCache>
                <c:formatCode>General</c:formatCode>
                <c:ptCount val="3"/>
                <c:pt idx="0">
                  <c:v>5993</c:v>
                </c:pt>
                <c:pt idx="1">
                  <c:v>3809</c:v>
                </c:pt>
                <c:pt idx="2">
                  <c:v>683</c:v>
                </c:pt>
              </c:numCache>
            </c:numRef>
          </c:val>
        </c:ser>
        <c:dLbls>
          <c:showLegendKey val="0"/>
          <c:showVal val="0"/>
          <c:showCatName val="0"/>
          <c:showSerName val="0"/>
          <c:showPercent val="0"/>
          <c:showBubbleSize val="0"/>
          <c:showLeaderLines val="0"/>
        </c:dLbls>
        <c:firstSliceAng val="0"/>
      </c:pieChart>
    </c:plotArea>
    <c:plotVisOnly val="1"/>
    <c:dispBlanksAs val="gap"/>
    <c:showDLblsOverMax val="0"/>
  </c:chart>
  <c:txPr>
    <a:bodyPr/>
    <a:lstStyle/>
    <a:p>
      <a:pPr>
        <a:defRPr sz="1800"/>
      </a:pPr>
      <a:endParaRPr lang="es-AR"/>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s-AR"/>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manualLayout>
          <c:layoutTarget val="inner"/>
          <c:xMode val="edge"/>
          <c:yMode val="edge"/>
          <c:x val="0.31144359661897048"/>
          <c:y val="9.1591834623739127E-2"/>
          <c:w val="0.40352541671582831"/>
          <c:h val="0.71734558229162282"/>
        </c:manualLayout>
      </c:layout>
      <c:pieChart>
        <c:varyColors val="1"/>
        <c:ser>
          <c:idx val="0"/>
          <c:order val="0"/>
          <c:tx>
            <c:strRef>
              <c:f>Hoja1!$B$1</c:f>
              <c:strCache>
                <c:ptCount val="1"/>
                <c:pt idx="0">
                  <c:v>Ventas</c:v>
                </c:pt>
              </c:strCache>
            </c:strRef>
          </c:tx>
          <c:explosion val="1"/>
          <c:dPt>
            <c:idx val="0"/>
            <c:bubble3D val="0"/>
            <c:explosion val="22"/>
            <c:spPr>
              <a:solidFill>
                <a:schemeClr val="accent4">
                  <a:shade val="76000"/>
                </a:schemeClr>
              </a:solidFill>
              <a:ln>
                <a:noFill/>
              </a:ln>
              <a:effectLst/>
            </c:spPr>
          </c:dPt>
          <c:dPt>
            <c:idx val="1"/>
            <c:bubble3D val="0"/>
            <c:spPr>
              <a:solidFill>
                <a:schemeClr val="accent4">
                  <a:tint val="77000"/>
                </a:schemeClr>
              </a:solidFill>
              <a:ln>
                <a:noFill/>
              </a:ln>
              <a:effectLst/>
            </c:spPr>
          </c:dPt>
          <c:dLbls>
            <c:dLbl>
              <c:idx val="0"/>
              <c:layout>
                <c:manualLayout>
                  <c:x val="-1.2076529493497461E-2"/>
                  <c:y val="3.1097598351141061E-2"/>
                </c:manualLayout>
              </c:layout>
              <c:showLegendKey val="0"/>
              <c:showVal val="0"/>
              <c:showCatName val="1"/>
              <c:showSerName val="0"/>
              <c:showPercent val="1"/>
              <c:showBubbleSize val="0"/>
            </c:dLbl>
            <c:dLbl>
              <c:idx val="1"/>
              <c:layout>
                <c:manualLayout>
                  <c:x val="1.9507079549231972E-2"/>
                  <c:y val="-7.7663784483716367E-3"/>
                </c:manualLayout>
              </c:layout>
              <c:showLegendKey val="0"/>
              <c:showVal val="0"/>
              <c:showCatName val="1"/>
              <c:showSerName val="0"/>
              <c:showPercent val="1"/>
              <c:showBubbleSize val="0"/>
            </c:dLbl>
            <c:txPr>
              <a:bodyPr/>
              <a:lstStyle/>
              <a:p>
                <a:pPr>
                  <a:defRPr sz="1200"/>
                </a:pPr>
                <a:endParaRPr lang="es-AR"/>
              </a:p>
            </c:txPr>
            <c:showLegendKey val="0"/>
            <c:showVal val="0"/>
            <c:showCatName val="1"/>
            <c:showSerName val="0"/>
            <c:showPercent val="1"/>
            <c:showBubbleSize val="0"/>
            <c:showLeaderLines val="0"/>
          </c:dLbls>
          <c:cat>
            <c:strRef>
              <c:f>Hoja1!$A$2:$A$3</c:f>
              <c:strCache>
                <c:ptCount val="2"/>
                <c:pt idx="0">
                  <c:v>Hombres</c:v>
                </c:pt>
                <c:pt idx="1">
                  <c:v>Mujeres</c:v>
                </c:pt>
              </c:strCache>
            </c:strRef>
          </c:cat>
          <c:val>
            <c:numRef>
              <c:f>Hoja1!$B$2:$B$3</c:f>
              <c:numCache>
                <c:formatCode>General</c:formatCode>
                <c:ptCount val="2"/>
                <c:pt idx="0">
                  <c:v>220</c:v>
                </c:pt>
                <c:pt idx="1">
                  <c:v>10</c:v>
                </c:pt>
              </c:numCache>
            </c:numRef>
          </c:val>
        </c:ser>
        <c:dLbls>
          <c:showLegendKey val="0"/>
          <c:showVal val="0"/>
          <c:showCatName val="0"/>
          <c:showSerName val="0"/>
          <c:showPercent val="0"/>
          <c:showBubbleSize val="0"/>
          <c:showLeaderLines val="0"/>
        </c:dLbls>
        <c:firstSliceAng val="102"/>
      </c:pieChart>
      <c:spPr>
        <a:noFill/>
        <a:ln>
          <a:noFill/>
        </a:ln>
        <a:effectLst/>
      </c:spPr>
    </c:plotArea>
    <c:plotVisOnly val="1"/>
    <c:dispBlanksAs val="gap"/>
    <c:showDLblsOverMax val="0"/>
  </c:chart>
  <c:spPr>
    <a:noFill/>
    <a:ln w="9525" cap="flat" cmpd="sng" algn="ctr">
      <a:noFill/>
      <a:prstDash val="solid"/>
    </a:ln>
    <a:effectLst/>
  </c:spPr>
  <c:txPr>
    <a:bodyPr/>
    <a:lstStyle/>
    <a:p>
      <a:pPr>
        <a:defRPr sz="1800"/>
      </a:pPr>
      <a:endParaRPr lang="es-AR"/>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s-AR"/>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manualLayout>
          <c:layoutTarget val="inner"/>
          <c:xMode val="edge"/>
          <c:yMode val="edge"/>
          <c:x val="0.26261416446390651"/>
          <c:y val="0.12827048540508243"/>
          <c:w val="0.38641801854301305"/>
          <c:h val="0.71058553132438396"/>
        </c:manualLayout>
      </c:layout>
      <c:pieChart>
        <c:varyColors val="1"/>
        <c:ser>
          <c:idx val="0"/>
          <c:order val="0"/>
          <c:tx>
            <c:strRef>
              <c:f>Hoja1!$B$1</c:f>
              <c:strCache>
                <c:ptCount val="1"/>
                <c:pt idx="0">
                  <c:v>Ventas</c:v>
                </c:pt>
              </c:strCache>
            </c:strRef>
          </c:tx>
          <c:dPt>
            <c:idx val="0"/>
            <c:bubble3D val="0"/>
            <c:explosion val="20"/>
            <c:spPr>
              <a:solidFill>
                <a:schemeClr val="accent3">
                  <a:shade val="65000"/>
                </a:schemeClr>
              </a:solidFill>
              <a:ln>
                <a:noFill/>
              </a:ln>
              <a:effectLst/>
            </c:spPr>
          </c:dPt>
          <c:dPt>
            <c:idx val="1"/>
            <c:bubble3D val="0"/>
            <c:explosion val="3"/>
            <c:spPr>
              <a:solidFill>
                <a:schemeClr val="accent3"/>
              </a:solidFill>
              <a:ln>
                <a:noFill/>
              </a:ln>
              <a:effectLst/>
            </c:spPr>
          </c:dPt>
          <c:dPt>
            <c:idx val="2"/>
            <c:bubble3D val="0"/>
            <c:spPr>
              <a:solidFill>
                <a:schemeClr val="accent3">
                  <a:tint val="65000"/>
                </a:schemeClr>
              </a:solidFill>
              <a:ln>
                <a:noFill/>
              </a:ln>
              <a:effectLst/>
            </c:spPr>
          </c:dPt>
          <c:dLbls>
            <c:dLbl>
              <c:idx val="0"/>
              <c:layout>
                <c:manualLayout>
                  <c:x val="0.27010154008045228"/>
                  <c:y val="0.15844375487862464"/>
                </c:manualLayout>
              </c:layout>
              <c:showLegendKey val="0"/>
              <c:showVal val="0"/>
              <c:showCatName val="1"/>
              <c:showSerName val="0"/>
              <c:showPercent val="1"/>
              <c:showBubbleSize val="0"/>
            </c:dLbl>
            <c:txPr>
              <a:bodyPr/>
              <a:lstStyle/>
              <a:p>
                <a:pPr>
                  <a:defRPr>
                    <a:latin typeface="+mj-lt"/>
                  </a:defRPr>
                </a:pPr>
                <a:endParaRPr lang="es-AR"/>
              </a:p>
            </c:txPr>
            <c:showLegendKey val="0"/>
            <c:showVal val="0"/>
            <c:showCatName val="1"/>
            <c:showSerName val="0"/>
            <c:showPercent val="1"/>
            <c:showBubbleSize val="0"/>
            <c:showLeaderLines val="0"/>
          </c:dLbls>
          <c:cat>
            <c:strRef>
              <c:f>Hoja1!$A$2:$A$3</c:f>
              <c:strCache>
                <c:ptCount val="2"/>
                <c:pt idx="0">
                  <c:v>Mayores 21 años</c:v>
                </c:pt>
                <c:pt idx="1">
                  <c:v>Jóvenes adultos</c:v>
                </c:pt>
              </c:strCache>
            </c:strRef>
          </c:cat>
          <c:val>
            <c:numRef>
              <c:f>Hoja1!$B$2:$B$3</c:f>
              <c:numCache>
                <c:formatCode>General</c:formatCode>
                <c:ptCount val="2"/>
                <c:pt idx="0">
                  <c:v>230</c:v>
                </c:pt>
              </c:numCache>
            </c:numRef>
          </c:val>
        </c:ser>
        <c:dLbls>
          <c:showLegendKey val="0"/>
          <c:showVal val="0"/>
          <c:showCatName val="0"/>
          <c:showSerName val="0"/>
          <c:showPercent val="0"/>
          <c:showBubbleSize val="0"/>
          <c:showLeaderLines val="0"/>
        </c:dLbls>
        <c:firstSliceAng val="110"/>
      </c:pieChart>
      <c:spPr>
        <a:noFill/>
        <a:ln>
          <a:noFill/>
        </a:ln>
        <a:effectLst/>
      </c:spPr>
    </c:plotArea>
    <c:plotVisOnly val="1"/>
    <c:dispBlanksAs val="gap"/>
    <c:showDLblsOverMax val="0"/>
  </c:chart>
  <c:spPr>
    <a:noFill/>
    <a:ln w="9525" cap="flat" cmpd="sng" algn="ctr">
      <a:noFill/>
      <a:prstDash val="solid"/>
    </a:ln>
    <a:effectLst/>
  </c:spPr>
  <c:txPr>
    <a:bodyPr/>
    <a:lstStyle/>
    <a:p>
      <a:pPr>
        <a:defRPr sz="1200">
          <a:latin typeface="Arial" panose="020B0604020202020204" pitchFamily="34" charset="0"/>
          <a:cs typeface="Arial" panose="020B0604020202020204" pitchFamily="34" charset="0"/>
        </a:defRPr>
      </a:pPr>
      <a:endParaRPr lang="es-AR"/>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s-AR"/>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3533063268495828"/>
          <c:y val="8.628985489059654E-2"/>
          <c:w val="0.34940972029107065"/>
          <c:h val="0.68982315995916244"/>
        </c:manualLayout>
      </c:layout>
      <c:pieChart>
        <c:varyColors val="1"/>
        <c:ser>
          <c:idx val="0"/>
          <c:order val="0"/>
          <c:tx>
            <c:strRef>
              <c:f>Hoja1!$B$1</c:f>
              <c:strCache>
                <c:ptCount val="1"/>
                <c:pt idx="0">
                  <c:v>Ventas</c:v>
                </c:pt>
              </c:strCache>
            </c:strRef>
          </c:tx>
          <c:dPt>
            <c:idx val="0"/>
            <c:bubble3D val="0"/>
            <c:spPr>
              <a:solidFill>
                <a:schemeClr val="accent5">
                  <a:shade val="76000"/>
                </a:schemeClr>
              </a:solidFill>
              <a:ln>
                <a:noFill/>
              </a:ln>
              <a:effectLst/>
            </c:spPr>
          </c:dPt>
          <c:dPt>
            <c:idx val="1"/>
            <c:bubble3D val="0"/>
            <c:explosion val="8"/>
            <c:spPr>
              <a:solidFill>
                <a:schemeClr val="accent5">
                  <a:tint val="77000"/>
                </a:schemeClr>
              </a:solidFill>
              <a:ln>
                <a:noFill/>
              </a:ln>
              <a:effectLst/>
            </c:spPr>
          </c:dPt>
          <c:dLbls>
            <c:dLbl>
              <c:idx val="0"/>
              <c:layout>
                <c:manualLayout>
                  <c:x val="7.2708121498107452E-3"/>
                  <c:y val="-0.11707574389969533"/>
                </c:manualLayout>
              </c:layout>
              <c:showLegendKey val="0"/>
              <c:showVal val="0"/>
              <c:showCatName val="1"/>
              <c:showSerName val="0"/>
              <c:showPercent val="1"/>
              <c:showBubbleSize val="0"/>
            </c:dLbl>
            <c:dLbl>
              <c:idx val="1"/>
              <c:layout>
                <c:manualLayout>
                  <c:x val="-3.8841320679792383E-3"/>
                  <c:y val="0.16099847531598427"/>
                </c:manualLayout>
              </c:layout>
              <c:showLegendKey val="0"/>
              <c:showVal val="0"/>
              <c:showCatName val="1"/>
              <c:showSerName val="0"/>
              <c:showPercent val="1"/>
              <c:showBubbleSize val="0"/>
            </c:dLbl>
            <c:txPr>
              <a:bodyPr/>
              <a:lstStyle/>
              <a:p>
                <a:pPr>
                  <a:defRPr sz="1100"/>
                </a:pPr>
                <a:endParaRPr lang="es-AR"/>
              </a:p>
            </c:txPr>
            <c:showLegendKey val="0"/>
            <c:showVal val="0"/>
            <c:showCatName val="1"/>
            <c:showSerName val="0"/>
            <c:showPercent val="1"/>
            <c:showBubbleSize val="0"/>
            <c:showLeaderLines val="0"/>
          </c:dLbls>
          <c:cat>
            <c:strRef>
              <c:f>Hoja1!$A$2:$A$3</c:f>
              <c:strCache>
                <c:ptCount val="2"/>
                <c:pt idx="0">
                  <c:v>Condenados/as</c:v>
                </c:pt>
                <c:pt idx="1">
                  <c:v>Encarcelados/as preventivamente</c:v>
                </c:pt>
              </c:strCache>
            </c:strRef>
          </c:cat>
          <c:val>
            <c:numRef>
              <c:f>Hoja1!$B$2:$B$3</c:f>
              <c:numCache>
                <c:formatCode>General</c:formatCode>
                <c:ptCount val="2"/>
                <c:pt idx="0">
                  <c:v>64</c:v>
                </c:pt>
                <c:pt idx="1">
                  <c:v>166</c:v>
                </c:pt>
              </c:numCache>
            </c:numRef>
          </c:val>
        </c:ser>
        <c:dLbls>
          <c:showLegendKey val="0"/>
          <c:showVal val="0"/>
          <c:showCatName val="0"/>
          <c:showSerName val="0"/>
          <c:showPercent val="0"/>
          <c:showBubbleSize val="0"/>
          <c:showLeaderLines val="0"/>
        </c:dLbls>
        <c:firstSliceAng val="53"/>
      </c:pieChart>
      <c:spPr>
        <a:noFill/>
        <a:ln>
          <a:noFill/>
        </a:ln>
        <a:effectLst/>
      </c:spPr>
    </c:plotArea>
    <c:plotVisOnly val="1"/>
    <c:dispBlanksAs val="gap"/>
    <c:showDLblsOverMax val="0"/>
  </c:chart>
  <c:spPr>
    <a:noFill/>
    <a:ln w="9525" cap="flat" cmpd="sng" algn="ctr">
      <a:noFill/>
      <a:prstDash val="solid"/>
    </a:ln>
    <a:effectLst/>
  </c:spPr>
  <c:txPr>
    <a:bodyPr/>
    <a:lstStyle/>
    <a:p>
      <a:pPr>
        <a:defRPr sz="1800"/>
      </a:pPr>
      <a:endParaRPr lang="es-AR"/>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es-A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Hoja1!$B$1</c:f>
              <c:strCache>
                <c:ptCount val="1"/>
                <c:pt idx="0">
                  <c:v>Ventas</c:v>
                </c:pt>
              </c:strCache>
            </c:strRef>
          </c:tx>
          <c:dPt>
            <c:idx val="0"/>
            <c:bubble3D val="0"/>
            <c:explosion val="7"/>
            <c:spPr>
              <a:solidFill>
                <a:schemeClr val="accent1"/>
              </a:solidFill>
              <a:ln>
                <a:noFill/>
              </a:ln>
              <a:effectLst/>
            </c:spPr>
          </c:dPt>
          <c:dPt>
            <c:idx val="1"/>
            <c:bubble3D val="0"/>
            <c:spPr>
              <a:solidFill>
                <a:schemeClr val="accent3"/>
              </a:solidFill>
              <a:ln>
                <a:noFill/>
              </a:ln>
              <a:effectLst/>
            </c:spPr>
          </c:dPt>
          <c:dLbls>
            <c:dLbl>
              <c:idx val="0"/>
              <c:layout>
                <c:manualLayout>
                  <c:x val="0.11652036463787803"/>
                  <c:y val="-0.16857706693558266"/>
                </c:manualLayout>
              </c:layout>
              <c:tx>
                <c:rich>
                  <a:bodyPr/>
                  <a:lstStyle/>
                  <a:p>
                    <a:r>
                      <a:rPr lang="es-AR" b="0" dirty="0"/>
                      <a:t>Alojados en dependencias </a:t>
                    </a:r>
                    <a:r>
                      <a:rPr lang="es-AR" b="0" dirty="0" smtClean="0"/>
                      <a:t>penitenciarias</a:t>
                    </a:r>
                  </a:p>
                  <a:p>
                    <a:r>
                      <a:rPr lang="es-AR" dirty="0" smtClean="0"/>
                      <a:t>75%</a:t>
                    </a:r>
                    <a:endParaRPr lang="es-AR" dirty="0"/>
                  </a:p>
                </c:rich>
              </c:tx>
              <c:showLegendKey val="0"/>
              <c:showVal val="0"/>
              <c:showCatName val="1"/>
              <c:showSerName val="0"/>
              <c:showPercent val="1"/>
              <c:showBubbleSize val="0"/>
              <c:extLst>
                <c:ext xmlns:c15="http://schemas.microsoft.com/office/drawing/2012/chart" uri="{CE6537A1-D6FC-4f65-9D91-7224C49458BB}">
                  <c15:layout>
                    <c:manualLayout>
                      <c:w val="0.21922348007789341"/>
                      <c:h val="0.29960168243414548"/>
                    </c:manualLayout>
                  </c15:layout>
                </c:ext>
              </c:extLst>
            </c:dLbl>
            <c:dLbl>
              <c:idx val="1"/>
              <c:layout>
                <c:manualLayout>
                  <c:x val="-6.9374286442994773E-2"/>
                  <c:y val="0.19558902287210253"/>
                </c:manualLayout>
              </c:layout>
              <c:tx>
                <c:rich>
                  <a:bodyPr/>
                  <a:lstStyle/>
                  <a:p>
                    <a:r>
                      <a:rPr lang="en-US" b="0" dirty="0" err="1" smtClean="0"/>
                      <a:t>Arresto</a:t>
                    </a:r>
                    <a:r>
                      <a:rPr lang="en-US" b="0" dirty="0" smtClean="0"/>
                      <a:t> </a:t>
                    </a:r>
                    <a:r>
                      <a:rPr lang="en-US" b="0" dirty="0" err="1" smtClean="0"/>
                      <a:t>domiciliario</a:t>
                    </a:r>
                    <a:endParaRPr lang="en-US" b="0" dirty="0" smtClean="0"/>
                  </a:p>
                  <a:p>
                    <a:r>
                      <a:rPr lang="en-US" dirty="0" smtClean="0"/>
                      <a:t>25%</a:t>
                    </a:r>
                    <a:endParaRPr lang="en-US" dirty="0"/>
                  </a:p>
                </c:rich>
              </c:tx>
              <c:showLegendKey val="0"/>
              <c:showVal val="0"/>
              <c:showCatName val="1"/>
              <c:showSerName val="0"/>
              <c:showPercent val="1"/>
              <c:showBubbleSize val="0"/>
              <c:extLst>
                <c:ext xmlns:c15="http://schemas.microsoft.com/office/drawing/2012/chart" uri="{CE6537A1-D6FC-4f65-9D91-7224C49458BB}">
                  <c15:layout/>
                </c:ext>
              </c:extLst>
            </c:dLbl>
            <c:spPr>
              <a:noFill/>
              <a:ln>
                <a:noFill/>
              </a:ln>
              <a:effectLst/>
            </c:spPr>
            <c:txPr>
              <a:bodyPr/>
              <a:lstStyle/>
              <a:p>
                <a:pPr>
                  <a:defRPr sz="1100" b="1">
                    <a:latin typeface="Arial" pitchFamily="34" charset="0"/>
                    <a:cs typeface="Arial" pitchFamily="34" charset="0"/>
                  </a:defRPr>
                </a:pPr>
                <a:endParaRPr lang="es-AR"/>
              </a:p>
            </c:txPr>
            <c:showLegendKey val="0"/>
            <c:showVal val="0"/>
            <c:showCatName val="1"/>
            <c:showSerName val="0"/>
            <c:showPercent val="1"/>
            <c:showBubbleSize val="0"/>
            <c:showLeaderLines val="0"/>
            <c:extLst>
              <c:ext xmlns:c15="http://schemas.microsoft.com/office/drawing/2012/chart" uri="{CE6537A1-D6FC-4f65-9D91-7224C49458BB}"/>
            </c:extLst>
          </c:dLbls>
          <c:cat>
            <c:strRef>
              <c:f>Hoja1!$A$2:$A$3</c:f>
              <c:strCache>
                <c:ptCount val="2"/>
                <c:pt idx="0">
                  <c:v>Alojados en dependencias penitenciarias</c:v>
                </c:pt>
                <c:pt idx="1">
                  <c:v>Arresto domiciliario </c:v>
                </c:pt>
              </c:strCache>
            </c:strRef>
          </c:cat>
          <c:val>
            <c:numRef>
              <c:f>Hoja1!$B$2:$B$3</c:f>
              <c:numCache>
                <c:formatCode>General</c:formatCode>
                <c:ptCount val="2"/>
                <c:pt idx="0">
                  <c:v>488</c:v>
                </c:pt>
                <c:pt idx="1">
                  <c:v>165</c:v>
                </c:pt>
              </c:numCache>
            </c:numRef>
          </c:val>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w="9525" cap="flat" cmpd="sng" algn="ctr">
      <a:noFill/>
      <a:prstDash val="solid"/>
    </a:ln>
    <a:effectLst/>
  </c:spPr>
  <c:txPr>
    <a:bodyPr/>
    <a:lstStyle/>
    <a:p>
      <a:pPr>
        <a:defRPr sz="1800"/>
      </a:pPr>
      <a:endParaRPr lang="es-AR"/>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es-AR"/>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22933684756274653"/>
          <c:y val="9.767360918231309E-2"/>
          <c:w val="0.54715616797900257"/>
          <c:h val="0.82073425196850414"/>
        </c:manualLayout>
      </c:layout>
      <c:pieChart>
        <c:varyColors val="1"/>
        <c:ser>
          <c:idx val="0"/>
          <c:order val="0"/>
          <c:tx>
            <c:strRef>
              <c:f>Hoja1!$B$1</c:f>
              <c:strCache>
                <c:ptCount val="1"/>
                <c:pt idx="0">
                  <c:v>Ventas</c:v>
                </c:pt>
              </c:strCache>
            </c:strRef>
          </c:tx>
          <c:dPt>
            <c:idx val="0"/>
            <c:bubble3D val="0"/>
            <c:spPr>
              <a:solidFill>
                <a:schemeClr val="accent1">
                  <a:shade val="76000"/>
                </a:schemeClr>
              </a:solidFill>
              <a:ln>
                <a:noFill/>
              </a:ln>
              <a:effectLst/>
            </c:spPr>
          </c:dPt>
          <c:dPt>
            <c:idx val="1"/>
            <c:bubble3D val="0"/>
            <c:explosion val="16"/>
            <c:spPr>
              <a:solidFill>
                <a:schemeClr val="accent1">
                  <a:tint val="77000"/>
                </a:schemeClr>
              </a:solidFill>
              <a:ln>
                <a:noFill/>
              </a:ln>
              <a:effectLst/>
            </c:spPr>
          </c:dPt>
          <c:dLbls>
            <c:dLbl>
              <c:idx val="0"/>
              <c:layout>
                <c:manualLayout>
                  <c:x val="1.3223708779637909E-2"/>
                  <c:y val="6.4594825976968719E-3"/>
                </c:manualLayout>
              </c:layout>
              <c:tx>
                <c:rich>
                  <a:bodyPr/>
                  <a:lstStyle/>
                  <a:p>
                    <a:r>
                      <a:rPr lang="en-US" b="0" dirty="0" smtClean="0"/>
                      <a:t>Hombres</a:t>
                    </a:r>
                  </a:p>
                  <a:p>
                    <a:r>
                      <a:rPr lang="en-US" dirty="0" smtClean="0"/>
                      <a:t>90</a:t>
                    </a:r>
                    <a:r>
                      <a:rPr lang="en-US" dirty="0"/>
                      <a:t>%</a:t>
                    </a:r>
                  </a:p>
                </c:rich>
              </c:tx>
              <c:showLegendKey val="0"/>
              <c:showVal val="0"/>
              <c:showCatName val="1"/>
              <c:showSerName val="0"/>
              <c:showPercent val="1"/>
              <c:showBubbleSize val="0"/>
              <c:extLst>
                <c:ext xmlns:c15="http://schemas.microsoft.com/office/drawing/2012/chart" uri="{CE6537A1-D6FC-4f65-9D91-7224C49458BB}">
                  <c15:layout>
                    <c:manualLayout>
                      <c:w val="0.20827982937296372"/>
                      <c:h val="0.24664076571794347"/>
                    </c:manualLayout>
                  </c15:layout>
                </c:ext>
              </c:extLst>
            </c:dLbl>
            <c:dLbl>
              <c:idx val="1"/>
              <c:layout>
                <c:manualLayout>
                  <c:x val="1.9318430252396161E-2"/>
                  <c:y val="-1.5919504979902858E-2"/>
                </c:manualLayout>
              </c:layout>
              <c:tx>
                <c:rich>
                  <a:bodyPr/>
                  <a:lstStyle/>
                  <a:p>
                    <a:r>
                      <a:rPr lang="en-US" b="0" dirty="0" err="1" smtClean="0"/>
                      <a:t>Mujeres</a:t>
                    </a:r>
                    <a:endParaRPr lang="en-US" b="0" dirty="0" smtClean="0"/>
                  </a:p>
                  <a:p>
                    <a:r>
                      <a:rPr lang="en-US" dirty="0" smtClean="0"/>
                      <a:t>10</a:t>
                    </a:r>
                    <a:r>
                      <a:rPr lang="en-US" dirty="0"/>
                      <a:t>%</a:t>
                    </a:r>
                  </a:p>
                </c:rich>
              </c:tx>
              <c:showLegendKey val="0"/>
              <c:showVal val="0"/>
              <c:showCatName val="1"/>
              <c:showSerName val="0"/>
              <c:showPercent val="1"/>
              <c:showBubbleSize val="0"/>
              <c:extLst>
                <c:ext xmlns:c15="http://schemas.microsoft.com/office/drawing/2012/chart" uri="{CE6537A1-D6FC-4f65-9D91-7224C49458BB}">
                  <c15:layout/>
                </c:ext>
              </c:extLst>
            </c:dLbl>
            <c:spPr>
              <a:noFill/>
              <a:ln>
                <a:noFill/>
              </a:ln>
              <a:effectLst/>
            </c:spPr>
            <c:txPr>
              <a:bodyPr/>
              <a:lstStyle/>
              <a:p>
                <a:pPr>
                  <a:defRPr sz="1000" b="1">
                    <a:latin typeface="Arial" pitchFamily="34" charset="0"/>
                    <a:cs typeface="Arial" pitchFamily="34" charset="0"/>
                  </a:defRPr>
                </a:pPr>
                <a:endParaRPr lang="es-AR"/>
              </a:p>
            </c:txPr>
            <c:showLegendKey val="0"/>
            <c:showVal val="0"/>
            <c:showCatName val="1"/>
            <c:showSerName val="0"/>
            <c:showPercent val="1"/>
            <c:showBubbleSize val="0"/>
            <c:showLeaderLines val="0"/>
            <c:extLst>
              <c:ext xmlns:c15="http://schemas.microsoft.com/office/drawing/2012/chart" uri="{CE6537A1-D6FC-4f65-9D91-7224C49458BB}"/>
            </c:extLst>
          </c:dLbls>
          <c:cat>
            <c:strRef>
              <c:f>Hoja1!$A$2:$A$3</c:f>
              <c:strCache>
                <c:ptCount val="2"/>
                <c:pt idx="0">
                  <c:v>Hombres</c:v>
                </c:pt>
                <c:pt idx="1">
                  <c:v>Mujeres</c:v>
                </c:pt>
              </c:strCache>
            </c:strRef>
          </c:cat>
          <c:val>
            <c:numRef>
              <c:f>Hoja1!$B$2:$B$3</c:f>
              <c:numCache>
                <c:formatCode>General</c:formatCode>
                <c:ptCount val="2"/>
                <c:pt idx="0">
                  <c:v>439</c:v>
                </c:pt>
                <c:pt idx="1">
                  <c:v>49</c:v>
                </c:pt>
              </c:numCache>
            </c:numRef>
          </c:val>
        </c:ser>
        <c:dLbls>
          <c:showLegendKey val="0"/>
          <c:showVal val="0"/>
          <c:showCatName val="0"/>
          <c:showSerName val="0"/>
          <c:showPercent val="0"/>
          <c:showBubbleSize val="0"/>
          <c:showLeaderLines val="0"/>
        </c:dLbls>
        <c:firstSliceAng val="110"/>
      </c:pieChart>
      <c:spPr>
        <a:noFill/>
        <a:ln>
          <a:noFill/>
        </a:ln>
        <a:effectLst/>
      </c:spPr>
    </c:plotArea>
    <c:plotVisOnly val="1"/>
    <c:dispBlanksAs val="zero"/>
    <c:showDLblsOverMax val="0"/>
  </c:chart>
  <c:spPr>
    <a:noFill/>
    <a:ln w="9525" cap="flat" cmpd="sng" algn="ctr">
      <a:noFill/>
      <a:prstDash val="solid"/>
    </a:ln>
    <a:effectLst/>
  </c:spPr>
  <c:txPr>
    <a:bodyPr/>
    <a:lstStyle/>
    <a:p>
      <a:pPr>
        <a:defRPr sz="1800"/>
      </a:pPr>
      <a:endParaRPr lang="es-AR"/>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es-AR"/>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22933684756274653"/>
          <c:y val="9.767360918231309E-2"/>
          <c:w val="0.51108782037553446"/>
          <c:h val="0.75249237012880921"/>
        </c:manualLayout>
      </c:layout>
      <c:pieChart>
        <c:varyColors val="1"/>
        <c:ser>
          <c:idx val="0"/>
          <c:order val="0"/>
          <c:tx>
            <c:strRef>
              <c:f>Hoja1!$B$1</c:f>
              <c:strCache>
                <c:ptCount val="1"/>
                <c:pt idx="0">
                  <c:v>Ventas</c:v>
                </c:pt>
              </c:strCache>
            </c:strRef>
          </c:tx>
          <c:dPt>
            <c:idx val="0"/>
            <c:bubble3D val="0"/>
            <c:spPr>
              <a:solidFill>
                <a:schemeClr val="accent5">
                  <a:shade val="76000"/>
                </a:schemeClr>
              </a:solidFill>
              <a:ln>
                <a:noFill/>
              </a:ln>
              <a:effectLst/>
            </c:spPr>
          </c:dPt>
          <c:dPt>
            <c:idx val="1"/>
            <c:bubble3D val="0"/>
            <c:explosion val="24"/>
            <c:spPr>
              <a:solidFill>
                <a:schemeClr val="accent5">
                  <a:tint val="77000"/>
                </a:schemeClr>
              </a:solidFill>
              <a:ln>
                <a:noFill/>
              </a:ln>
              <a:effectLst/>
            </c:spPr>
          </c:dPt>
          <c:dLbls>
            <c:dLbl>
              <c:idx val="0"/>
              <c:layout>
                <c:manualLayout>
                  <c:x val="-1.9712995061492222E-2"/>
                  <c:y val="-2.5826229281410418E-2"/>
                </c:manualLayout>
              </c:layout>
              <c:tx>
                <c:rich>
                  <a:bodyPr/>
                  <a:lstStyle/>
                  <a:p>
                    <a:r>
                      <a:rPr lang="en-US" b="0" dirty="0"/>
                      <a:t>Mayores 21 </a:t>
                    </a:r>
                    <a:r>
                      <a:rPr lang="en-US" b="0" dirty="0" err="1" smtClean="0"/>
                      <a:t>años</a:t>
                    </a:r>
                    <a:endParaRPr lang="en-US" b="0" dirty="0" smtClean="0"/>
                  </a:p>
                  <a:p>
                    <a:r>
                      <a:rPr lang="en-US" dirty="0" smtClean="0"/>
                      <a:t>97%</a:t>
                    </a:r>
                    <a:endParaRPr lang="en-US" dirty="0"/>
                  </a:p>
                </c:rich>
              </c:tx>
              <c:showLegendKey val="0"/>
              <c:showVal val="0"/>
              <c:showCatName val="1"/>
              <c:showSerName val="0"/>
              <c:showPercent val="1"/>
              <c:showBubbleSize val="0"/>
              <c:extLst>
                <c:ext xmlns:c15="http://schemas.microsoft.com/office/drawing/2012/chart" uri="{CE6537A1-D6FC-4f65-9D91-7224C49458BB}">
                  <c15:layout/>
                </c:ext>
              </c:extLst>
            </c:dLbl>
            <c:dLbl>
              <c:idx val="1"/>
              <c:layout>
                <c:manualLayout>
                  <c:x val="1.5950954676586127E-2"/>
                  <c:y val="-5.2436666116420026E-2"/>
                </c:manualLayout>
              </c:layout>
              <c:tx>
                <c:rich>
                  <a:bodyPr/>
                  <a:lstStyle/>
                  <a:p>
                    <a:r>
                      <a:rPr lang="en-US" b="0" dirty="0" err="1"/>
                      <a:t>Jóvenes</a:t>
                    </a:r>
                    <a:r>
                      <a:rPr lang="en-US" b="0" dirty="0"/>
                      <a:t> </a:t>
                    </a:r>
                    <a:r>
                      <a:rPr lang="en-US" b="0" dirty="0" err="1" smtClean="0"/>
                      <a:t>adultos</a:t>
                    </a:r>
                    <a:endParaRPr lang="en-US" b="0" dirty="0" smtClean="0"/>
                  </a:p>
                  <a:p>
                    <a:r>
                      <a:rPr lang="en-US" dirty="0" smtClean="0"/>
                      <a:t>3%</a:t>
                    </a:r>
                    <a:endParaRPr lang="en-US" dirty="0"/>
                  </a:p>
                </c:rich>
              </c:tx>
              <c:showLegendKey val="0"/>
              <c:showVal val="0"/>
              <c:showCatName val="1"/>
              <c:showSerName val="0"/>
              <c:showPercent val="1"/>
              <c:showBubbleSize val="0"/>
              <c:extLst>
                <c:ext xmlns:c15="http://schemas.microsoft.com/office/drawing/2012/chart" uri="{CE6537A1-D6FC-4f65-9D91-7224C49458BB}">
                  <c15:layout/>
                </c:ext>
              </c:extLst>
            </c:dLbl>
            <c:spPr>
              <a:noFill/>
              <a:ln>
                <a:noFill/>
              </a:ln>
              <a:effectLst/>
            </c:spPr>
            <c:txPr>
              <a:bodyPr/>
              <a:lstStyle/>
              <a:p>
                <a:pPr>
                  <a:defRPr sz="1000" b="1">
                    <a:latin typeface="Arial" pitchFamily="34" charset="0"/>
                    <a:cs typeface="Arial" pitchFamily="34" charset="0"/>
                  </a:defRPr>
                </a:pPr>
                <a:endParaRPr lang="es-AR"/>
              </a:p>
            </c:txPr>
            <c:showLegendKey val="0"/>
            <c:showVal val="0"/>
            <c:showCatName val="1"/>
            <c:showSerName val="0"/>
            <c:showPercent val="1"/>
            <c:showBubbleSize val="0"/>
            <c:showLeaderLines val="0"/>
            <c:extLst>
              <c:ext xmlns:c15="http://schemas.microsoft.com/office/drawing/2012/chart" uri="{CE6537A1-D6FC-4f65-9D91-7224C49458BB}"/>
            </c:extLst>
          </c:dLbls>
          <c:cat>
            <c:strRef>
              <c:f>Hoja1!$A$2:$A$3</c:f>
              <c:strCache>
                <c:ptCount val="2"/>
                <c:pt idx="0">
                  <c:v>Mayores 21 años</c:v>
                </c:pt>
                <c:pt idx="1">
                  <c:v>Jóvenes adultos</c:v>
                </c:pt>
              </c:strCache>
            </c:strRef>
          </c:cat>
          <c:val>
            <c:numRef>
              <c:f>Hoja1!$B$2:$B$3</c:f>
              <c:numCache>
                <c:formatCode>General</c:formatCode>
                <c:ptCount val="2"/>
                <c:pt idx="0">
                  <c:v>474</c:v>
                </c:pt>
                <c:pt idx="1">
                  <c:v>14</c:v>
                </c:pt>
              </c:numCache>
            </c:numRef>
          </c:val>
        </c:ser>
        <c:dLbls>
          <c:showLegendKey val="0"/>
          <c:showVal val="0"/>
          <c:showCatName val="0"/>
          <c:showSerName val="0"/>
          <c:showPercent val="0"/>
          <c:showBubbleSize val="0"/>
          <c:showLeaderLines val="0"/>
        </c:dLbls>
        <c:firstSliceAng val="96"/>
      </c:pieChart>
      <c:spPr>
        <a:noFill/>
        <a:ln>
          <a:noFill/>
        </a:ln>
        <a:effectLst/>
      </c:spPr>
    </c:plotArea>
    <c:plotVisOnly val="1"/>
    <c:dispBlanksAs val="zero"/>
    <c:showDLblsOverMax val="0"/>
  </c:chart>
  <c:spPr>
    <a:noFill/>
    <a:ln w="9525" cap="flat" cmpd="sng" algn="ctr">
      <a:noFill/>
      <a:prstDash val="solid"/>
    </a:ln>
    <a:effectLst/>
  </c:spPr>
  <c:txPr>
    <a:bodyPr/>
    <a:lstStyle/>
    <a:p>
      <a:pPr>
        <a:defRPr sz="1800"/>
      </a:pPr>
      <a:endParaRPr lang="es-AR"/>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es-AR"/>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manualLayout>
          <c:layoutTarget val="inner"/>
          <c:xMode val="edge"/>
          <c:yMode val="edge"/>
          <c:x val="0.22933684756274655"/>
          <c:y val="9.767360918231309E-2"/>
          <c:w val="0.54715616797900257"/>
          <c:h val="0.82073425196850425"/>
        </c:manualLayout>
      </c:layout>
      <c:pieChart>
        <c:varyColors val="1"/>
        <c:ser>
          <c:idx val="0"/>
          <c:order val="0"/>
          <c:tx>
            <c:strRef>
              <c:f>Hoja1!$B$1</c:f>
              <c:strCache>
                <c:ptCount val="1"/>
                <c:pt idx="0">
                  <c:v>Ventas</c:v>
                </c:pt>
              </c:strCache>
            </c:strRef>
          </c:tx>
          <c:dPt>
            <c:idx val="0"/>
            <c:bubble3D val="0"/>
            <c:explosion val="8"/>
            <c:spPr>
              <a:solidFill>
                <a:schemeClr val="accent4">
                  <a:shade val="76000"/>
                </a:schemeClr>
              </a:solidFill>
              <a:ln>
                <a:noFill/>
              </a:ln>
              <a:effectLst/>
            </c:spPr>
          </c:dPt>
          <c:dPt>
            <c:idx val="1"/>
            <c:bubble3D val="0"/>
            <c:spPr>
              <a:solidFill>
                <a:schemeClr val="accent4">
                  <a:tint val="77000"/>
                </a:schemeClr>
              </a:solidFill>
              <a:ln>
                <a:noFill/>
              </a:ln>
              <a:effectLst/>
            </c:spPr>
          </c:dPt>
          <c:dLbls>
            <c:dLbl>
              <c:idx val="0"/>
              <c:layout>
                <c:manualLayout>
                  <c:x val="4.0606771510662908E-2"/>
                  <c:y val="-0.15753311931662531"/>
                </c:manualLayout>
              </c:layout>
              <c:tx>
                <c:rich>
                  <a:bodyPr/>
                  <a:lstStyle/>
                  <a:p>
                    <a:r>
                      <a:rPr lang="en-US" b="0" dirty="0" err="1" smtClean="0"/>
                      <a:t>Condenados</a:t>
                    </a:r>
                    <a:r>
                      <a:rPr lang="en-US" b="0" dirty="0" smtClean="0"/>
                      <a:t>/as </a:t>
                    </a:r>
                  </a:p>
                  <a:p>
                    <a:r>
                      <a:rPr lang="en-US" dirty="0" smtClean="0"/>
                      <a:t>23</a:t>
                    </a:r>
                    <a:r>
                      <a:rPr lang="en-US" dirty="0"/>
                      <a:t>%</a:t>
                    </a:r>
                  </a:p>
                </c:rich>
              </c:tx>
              <c:showLegendKey val="0"/>
              <c:showVal val="0"/>
              <c:showCatName val="1"/>
              <c:showSerName val="0"/>
              <c:showPercent val="1"/>
              <c:showBubbleSize val="0"/>
              <c:extLst>
                <c:ext xmlns:c15="http://schemas.microsoft.com/office/drawing/2012/chart" uri="{CE6537A1-D6FC-4f65-9D91-7224C49458BB}">
                  <c15:layout>
                    <c:manualLayout>
                      <c:w val="0.21457257921521791"/>
                      <c:h val="0.25963592029371063"/>
                    </c:manualLayout>
                  </c15:layout>
                </c:ext>
              </c:extLst>
            </c:dLbl>
            <c:dLbl>
              <c:idx val="1"/>
              <c:layout>
                <c:manualLayout>
                  <c:x val="-6.3013307389917983E-3"/>
                  <c:y val="9.3332541594995197E-2"/>
                </c:manualLayout>
              </c:layout>
              <c:tx>
                <c:rich>
                  <a:bodyPr/>
                  <a:lstStyle/>
                  <a:p>
                    <a:r>
                      <a:rPr lang="en-US" sz="1000" b="0" dirty="0" err="1">
                        <a:latin typeface="Arial" pitchFamily="34" charset="0"/>
                        <a:cs typeface="Arial" pitchFamily="34" charset="0"/>
                      </a:rPr>
                      <a:t>Encarcelados</a:t>
                    </a:r>
                    <a:r>
                      <a:rPr lang="en-US" sz="1000" b="0" dirty="0">
                        <a:latin typeface="Arial" pitchFamily="34" charset="0"/>
                        <a:cs typeface="Arial" pitchFamily="34" charset="0"/>
                      </a:rPr>
                      <a:t> </a:t>
                    </a:r>
                    <a:r>
                      <a:rPr lang="en-US" sz="1000" b="0" dirty="0" err="1" smtClean="0">
                        <a:latin typeface="Arial" pitchFamily="34" charset="0"/>
                        <a:cs typeface="Arial" pitchFamily="34" charset="0"/>
                      </a:rPr>
                      <a:t>preventivos</a:t>
                    </a:r>
                    <a:endParaRPr lang="en-US" sz="1000" b="0" dirty="0" smtClean="0">
                      <a:latin typeface="Arial" pitchFamily="34" charset="0"/>
                      <a:cs typeface="Arial" pitchFamily="34" charset="0"/>
                    </a:endParaRPr>
                  </a:p>
                  <a:p>
                    <a:r>
                      <a:rPr lang="en-US" sz="1000" dirty="0" smtClean="0">
                        <a:latin typeface="Arial" pitchFamily="34" charset="0"/>
                        <a:cs typeface="Arial" pitchFamily="34" charset="0"/>
                      </a:rPr>
                      <a:t>77</a:t>
                    </a:r>
                    <a:r>
                      <a:rPr lang="en-US" sz="1000" dirty="0">
                        <a:latin typeface="Arial" pitchFamily="34" charset="0"/>
                        <a:cs typeface="Arial" pitchFamily="34" charset="0"/>
                      </a:rPr>
                      <a:t>%</a:t>
                    </a:r>
                    <a:endParaRPr lang="en-US" sz="1200" dirty="0"/>
                  </a:p>
                </c:rich>
              </c:tx>
              <c:showLegendKey val="0"/>
              <c:showVal val="0"/>
              <c:showCatName val="1"/>
              <c:showSerName val="0"/>
              <c:showPercent val="1"/>
              <c:showBubbleSize val="0"/>
              <c:extLst>
                <c:ext xmlns:c15="http://schemas.microsoft.com/office/drawing/2012/chart" uri="{CE6537A1-D6FC-4f65-9D91-7224C49458BB}">
                  <c15:layout/>
                </c:ext>
              </c:extLst>
            </c:dLbl>
            <c:spPr>
              <a:noFill/>
              <a:ln>
                <a:noFill/>
              </a:ln>
              <a:effectLst/>
            </c:spPr>
            <c:txPr>
              <a:bodyPr/>
              <a:lstStyle/>
              <a:p>
                <a:pPr>
                  <a:defRPr sz="1000" b="1">
                    <a:latin typeface="Arial" pitchFamily="34" charset="0"/>
                    <a:cs typeface="Arial" pitchFamily="34" charset="0"/>
                  </a:defRPr>
                </a:pPr>
                <a:endParaRPr lang="es-AR"/>
              </a:p>
            </c:txPr>
            <c:showLegendKey val="0"/>
            <c:showVal val="0"/>
            <c:showCatName val="1"/>
            <c:showSerName val="0"/>
            <c:showPercent val="1"/>
            <c:showBubbleSize val="0"/>
            <c:showLeaderLines val="0"/>
            <c:extLst>
              <c:ext xmlns:c15="http://schemas.microsoft.com/office/drawing/2012/chart" uri="{CE6537A1-D6FC-4f65-9D91-7224C49458BB}"/>
            </c:extLst>
          </c:dLbls>
          <c:cat>
            <c:strRef>
              <c:f>Hoja1!$A$2:$A$3</c:f>
              <c:strCache>
                <c:ptCount val="2"/>
                <c:pt idx="0">
                  <c:v>Condenados/as</c:v>
                </c:pt>
                <c:pt idx="1">
                  <c:v>Encarcelados preventivamente</c:v>
                </c:pt>
              </c:strCache>
            </c:strRef>
          </c:cat>
          <c:val>
            <c:numRef>
              <c:f>Hoja1!$B$2:$B$3</c:f>
              <c:numCache>
                <c:formatCode>General</c:formatCode>
                <c:ptCount val="2"/>
                <c:pt idx="0">
                  <c:v>112</c:v>
                </c:pt>
                <c:pt idx="1">
                  <c:v>376</c:v>
                </c:pt>
              </c:numCache>
            </c:numRef>
          </c:val>
        </c:ser>
        <c:dLbls>
          <c:showLegendKey val="0"/>
          <c:showVal val="0"/>
          <c:showCatName val="0"/>
          <c:showSerName val="0"/>
          <c:showPercent val="0"/>
          <c:showBubbleSize val="0"/>
          <c:showLeaderLines val="0"/>
        </c:dLbls>
        <c:firstSliceAng val="61"/>
      </c:pieChart>
      <c:spPr>
        <a:noFill/>
        <a:ln>
          <a:noFill/>
        </a:ln>
        <a:effectLst/>
      </c:spPr>
    </c:plotArea>
    <c:plotVisOnly val="1"/>
    <c:dispBlanksAs val="zero"/>
    <c:showDLblsOverMax val="0"/>
  </c:chart>
  <c:spPr>
    <a:noFill/>
    <a:ln w="9525" cap="flat" cmpd="sng" algn="ctr">
      <a:noFill/>
      <a:prstDash val="solid"/>
    </a:ln>
    <a:effectLst/>
  </c:spPr>
  <c:txPr>
    <a:bodyPr/>
    <a:lstStyle/>
    <a:p>
      <a:pPr>
        <a:defRPr sz="1800"/>
      </a:pPr>
      <a:endParaRPr lang="es-AR"/>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es-AR"/>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22933684756274653"/>
          <c:y val="9.767360918231309E-2"/>
          <c:w val="0.48990636842819935"/>
          <c:h val="0.79528452132075089"/>
        </c:manualLayout>
      </c:layout>
      <c:pieChart>
        <c:varyColors val="1"/>
        <c:ser>
          <c:idx val="0"/>
          <c:order val="0"/>
          <c:tx>
            <c:strRef>
              <c:f>Hoja1!$B$1</c:f>
              <c:strCache>
                <c:ptCount val="1"/>
                <c:pt idx="0">
                  <c:v>Ventas</c:v>
                </c:pt>
              </c:strCache>
            </c:strRef>
          </c:tx>
          <c:dPt>
            <c:idx val="0"/>
            <c:bubble3D val="0"/>
            <c:spPr>
              <a:solidFill>
                <a:schemeClr val="accent1">
                  <a:shade val="76000"/>
                </a:schemeClr>
              </a:solidFill>
              <a:ln>
                <a:noFill/>
              </a:ln>
              <a:effectLst/>
            </c:spPr>
          </c:dPt>
          <c:dPt>
            <c:idx val="1"/>
            <c:bubble3D val="0"/>
            <c:explosion val="5"/>
            <c:spPr>
              <a:solidFill>
                <a:schemeClr val="accent1">
                  <a:tint val="77000"/>
                </a:schemeClr>
              </a:solidFill>
              <a:ln>
                <a:noFill/>
              </a:ln>
              <a:effectLst/>
            </c:spPr>
          </c:dPt>
          <c:dLbls>
            <c:dLbl>
              <c:idx val="0"/>
              <c:layout>
                <c:manualLayout>
                  <c:x val="-1.5677270426742707E-2"/>
                  <c:y val="-2.6116836422095668E-2"/>
                </c:manualLayout>
              </c:layout>
              <c:tx>
                <c:rich>
                  <a:bodyPr/>
                  <a:lstStyle/>
                  <a:p>
                    <a:r>
                      <a:rPr lang="en-US" sz="1000" b="0" dirty="0" smtClean="0"/>
                      <a:t>Hombres</a:t>
                    </a:r>
                  </a:p>
                  <a:p>
                    <a:r>
                      <a:rPr lang="en-US" sz="1000" dirty="0" smtClean="0"/>
                      <a:t>35%</a:t>
                    </a:r>
                    <a:endParaRPr lang="en-US" dirty="0"/>
                  </a:p>
                </c:rich>
              </c:tx>
              <c:showLegendKey val="0"/>
              <c:showVal val="0"/>
              <c:showCatName val="1"/>
              <c:showSerName val="0"/>
              <c:showPercent val="1"/>
              <c:showBubbleSize val="0"/>
              <c:extLst>
                <c:ext xmlns:c15="http://schemas.microsoft.com/office/drawing/2012/chart" uri="{CE6537A1-D6FC-4f65-9D91-7224C49458BB}">
                  <c15:layout>
                    <c:manualLayout>
                      <c:w val="0.25843583364387263"/>
                      <c:h val="0.35268500135513775"/>
                    </c:manualLayout>
                  </c15:layout>
                </c:ext>
              </c:extLst>
            </c:dLbl>
            <c:dLbl>
              <c:idx val="1"/>
              <c:layout>
                <c:manualLayout>
                  <c:x val="3.0860768556580131E-7"/>
                  <c:y val="-8.3983473831813621E-2"/>
                </c:manualLayout>
              </c:layout>
              <c:tx>
                <c:rich>
                  <a:bodyPr/>
                  <a:lstStyle/>
                  <a:p>
                    <a:r>
                      <a:rPr lang="en-US" sz="1000" b="0" dirty="0" err="1" smtClean="0"/>
                      <a:t>Mujeres</a:t>
                    </a:r>
                    <a:endParaRPr lang="en-US" sz="1000" b="0" dirty="0" smtClean="0"/>
                  </a:p>
                  <a:p>
                    <a:r>
                      <a:rPr lang="en-US" sz="1000" dirty="0" smtClean="0"/>
                      <a:t>65%</a:t>
                    </a:r>
                    <a:endParaRPr lang="en-US" dirty="0"/>
                  </a:p>
                </c:rich>
              </c:tx>
              <c:showLegendKey val="0"/>
              <c:showVal val="0"/>
              <c:showCatName val="1"/>
              <c:showSerName val="0"/>
              <c:showPercent val="1"/>
              <c:showBubbleSize val="0"/>
              <c:extLst>
                <c:ext xmlns:c15="http://schemas.microsoft.com/office/drawing/2012/chart" uri="{CE6537A1-D6FC-4f65-9D91-7224C49458BB}">
                  <c15:layout>
                    <c:manualLayout>
                      <c:w val="0.25006032058379596"/>
                      <c:h val="0.3166112838640413"/>
                    </c:manualLayout>
                  </c15:layout>
                </c:ext>
              </c:extLst>
            </c:dLbl>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s-AR"/>
              </a:p>
            </c:txPr>
            <c:showLegendKey val="0"/>
            <c:showVal val="0"/>
            <c:showCatName val="1"/>
            <c:showSerName val="0"/>
            <c:showPercent val="1"/>
            <c:showBubbleSize val="0"/>
            <c:showLeaderLines val="0"/>
            <c:extLst>
              <c:ext xmlns:c15="http://schemas.microsoft.com/office/drawing/2012/chart" uri="{CE6537A1-D6FC-4f65-9D91-7224C49458BB}"/>
            </c:extLst>
          </c:dLbls>
          <c:cat>
            <c:strRef>
              <c:f>Hoja1!$A$2:$A$3</c:f>
              <c:strCache>
                <c:ptCount val="2"/>
                <c:pt idx="0">
                  <c:v>Hombres</c:v>
                </c:pt>
                <c:pt idx="1">
                  <c:v>Mujeres</c:v>
                </c:pt>
              </c:strCache>
            </c:strRef>
          </c:cat>
          <c:val>
            <c:numRef>
              <c:f>Hoja1!$B$2:$B$3</c:f>
              <c:numCache>
                <c:formatCode>General</c:formatCode>
                <c:ptCount val="2"/>
                <c:pt idx="0">
                  <c:v>53</c:v>
                </c:pt>
                <c:pt idx="1">
                  <c:v>100</c:v>
                </c:pt>
              </c:numCache>
            </c:numRef>
          </c:val>
        </c:ser>
        <c:dLbls>
          <c:showLegendKey val="0"/>
          <c:showVal val="0"/>
          <c:showCatName val="0"/>
          <c:showSerName val="0"/>
          <c:showPercent val="0"/>
          <c:showBubbleSize val="0"/>
          <c:showLeaderLines val="0"/>
        </c:dLbls>
        <c:firstSliceAng val="26"/>
      </c:pieChart>
      <c:spPr>
        <a:noFill/>
        <a:ln>
          <a:noFill/>
        </a:ln>
        <a:effectLst/>
      </c:spPr>
    </c:plotArea>
    <c:plotVisOnly val="1"/>
    <c:dispBlanksAs val="zero"/>
    <c:showDLblsOverMax val="0"/>
  </c:chart>
  <c:spPr>
    <a:noFill/>
    <a:ln w="9525" cap="flat" cmpd="sng" algn="ctr">
      <a:noFill/>
      <a:prstDash val="solid"/>
    </a:ln>
    <a:effectLst/>
  </c:spPr>
  <c:txPr>
    <a:bodyPr/>
    <a:lstStyle/>
    <a:p>
      <a:pPr>
        <a:defRPr sz="1800"/>
      </a:pPr>
      <a:endParaRPr lang="es-AR"/>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es-AR"/>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28988147564773165"/>
          <c:y val="0.12140649709529806"/>
          <c:w val="0.36879894814523828"/>
          <c:h val="0.72282626214964285"/>
        </c:manualLayout>
      </c:layout>
      <c:pieChart>
        <c:varyColors val="1"/>
        <c:ser>
          <c:idx val="0"/>
          <c:order val="0"/>
          <c:tx>
            <c:strRef>
              <c:f>Hoja1!$B$1</c:f>
              <c:strCache>
                <c:ptCount val="1"/>
                <c:pt idx="0">
                  <c:v>Ventas</c:v>
                </c:pt>
              </c:strCache>
            </c:strRef>
          </c:tx>
          <c:explosion val="3"/>
          <c:dPt>
            <c:idx val="0"/>
            <c:bubble3D val="0"/>
            <c:spPr>
              <a:solidFill>
                <a:schemeClr val="accent5">
                  <a:shade val="76000"/>
                </a:schemeClr>
              </a:solidFill>
              <a:ln>
                <a:noFill/>
              </a:ln>
              <a:effectLst/>
            </c:spPr>
          </c:dPt>
          <c:dPt>
            <c:idx val="1"/>
            <c:bubble3D val="0"/>
            <c:spPr>
              <a:solidFill>
                <a:schemeClr val="accent5">
                  <a:tint val="77000"/>
                </a:schemeClr>
              </a:solidFill>
              <a:ln>
                <a:noFill/>
              </a:ln>
              <a:effectLst/>
            </c:spPr>
          </c:dPt>
          <c:dLbls>
            <c:dLbl>
              <c:idx val="0"/>
              <c:layout>
                <c:manualLayout>
                  <c:x val="-1.017720968636957E-2"/>
                  <c:y val="-8.5097605927600919E-2"/>
                </c:manualLayout>
              </c:layout>
              <c:tx>
                <c:rich>
                  <a:bodyPr/>
                  <a:lstStyle/>
                  <a:p>
                    <a:r>
                      <a:rPr lang="en-US" sz="1000" b="0" dirty="0"/>
                      <a:t>Mayores 21 </a:t>
                    </a:r>
                    <a:r>
                      <a:rPr lang="en-US" sz="1000" b="0" dirty="0" err="1" smtClean="0"/>
                      <a:t>años</a:t>
                    </a:r>
                    <a:endParaRPr lang="en-US" sz="1000" b="0" dirty="0" smtClean="0"/>
                  </a:p>
                  <a:p>
                    <a:r>
                      <a:rPr lang="en-US" sz="1000" baseline="0" dirty="0" smtClean="0"/>
                      <a:t> </a:t>
                    </a:r>
                    <a:r>
                      <a:rPr lang="en-US" sz="1000" dirty="0" smtClean="0"/>
                      <a:t> 99%</a:t>
                    </a:r>
                    <a:endParaRPr lang="en-US" dirty="0"/>
                  </a:p>
                </c:rich>
              </c:tx>
              <c:showLegendKey val="0"/>
              <c:showVal val="1"/>
              <c:showCatName val="1"/>
              <c:showSerName val="0"/>
              <c:showPercent val="1"/>
              <c:showBubbleSize val="0"/>
              <c:extLst>
                <c:ext xmlns:c15="http://schemas.microsoft.com/office/drawing/2012/chart" uri="{CE6537A1-D6FC-4f65-9D91-7224C49458BB}">
                  <c15:layout/>
                </c:ext>
              </c:extLst>
            </c:dLbl>
            <c:dLbl>
              <c:idx val="1"/>
              <c:layout>
                <c:manualLayout>
                  <c:x val="3.6326746210481556E-2"/>
                  <c:y val="-2.8837722115678852E-2"/>
                </c:manualLayout>
              </c:layout>
              <c:tx>
                <c:rich>
                  <a:bodyPr/>
                  <a:lstStyle/>
                  <a:p>
                    <a:r>
                      <a:rPr lang="en-US" sz="1000" b="0" dirty="0" err="1" smtClean="0"/>
                      <a:t>Jóvenes</a:t>
                    </a:r>
                    <a:r>
                      <a:rPr lang="en-US" sz="1000" b="0" dirty="0" smtClean="0"/>
                      <a:t> </a:t>
                    </a:r>
                    <a:r>
                      <a:rPr lang="en-US" sz="1000" b="0" dirty="0" err="1" smtClean="0"/>
                      <a:t>adultos</a:t>
                    </a:r>
                    <a:endParaRPr lang="en-US" sz="1000" b="0" dirty="0" smtClean="0"/>
                  </a:p>
                  <a:p>
                    <a:r>
                      <a:rPr lang="en-US" sz="1000" dirty="0" smtClean="0"/>
                      <a:t>1%</a:t>
                    </a:r>
                    <a:endParaRPr lang="en-US" dirty="0"/>
                  </a:p>
                </c:rich>
              </c:tx>
              <c:showLegendKey val="0"/>
              <c:showVal val="1"/>
              <c:showCatName val="1"/>
              <c:showSerName val="0"/>
              <c:showPercent val="1"/>
              <c:showBubbleSize val="0"/>
              <c:extLst>
                <c:ext xmlns:c15="http://schemas.microsoft.com/office/drawing/2012/chart" uri="{CE6537A1-D6FC-4f65-9D91-7224C49458BB}">
                  <c15:layout/>
                </c:ext>
              </c:extLst>
            </c:dLbl>
            <c:dLbl>
              <c:idx val="2"/>
              <c:layout>
                <c:manualLayout>
                  <c:x val="-8.6578225465725554E-3"/>
                  <c:y val="0.19949114450246286"/>
                </c:manualLayout>
              </c:layout>
              <c:showLegendKey val="0"/>
              <c:showVal val="1"/>
              <c:showCatName val="1"/>
              <c:showSerName val="0"/>
              <c:showPercent val="1"/>
              <c:showBubbleSize val="0"/>
              <c:extLst>
                <c:ext xmlns:c15="http://schemas.microsoft.com/office/drawing/2012/chart" uri="{CE6537A1-D6FC-4f65-9D91-7224C49458BB}"/>
              </c:extLst>
            </c:dLbl>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s-AR"/>
              </a:p>
            </c:txPr>
            <c:showLegendKey val="0"/>
            <c:showVal val="1"/>
            <c:showCatName val="1"/>
            <c:showSerName val="0"/>
            <c:showPercent val="1"/>
            <c:showBubbleSize val="0"/>
            <c:showLeaderLines val="0"/>
            <c:extLst>
              <c:ext xmlns:c15="http://schemas.microsoft.com/office/drawing/2012/chart" uri="{CE6537A1-D6FC-4f65-9D91-7224C49458BB}"/>
            </c:extLst>
          </c:dLbls>
          <c:cat>
            <c:strRef>
              <c:f>Hoja1!$A$2:$A$3</c:f>
              <c:strCache>
                <c:ptCount val="2"/>
                <c:pt idx="0">
                  <c:v>Mayores 21 años</c:v>
                </c:pt>
                <c:pt idx="1">
                  <c:v>Jóvenes adultos</c:v>
                </c:pt>
              </c:strCache>
            </c:strRef>
          </c:cat>
          <c:val>
            <c:numRef>
              <c:f>Hoja1!$B$2:$B$3</c:f>
              <c:numCache>
                <c:formatCode>General</c:formatCode>
                <c:ptCount val="2"/>
                <c:pt idx="0">
                  <c:v>151</c:v>
                </c:pt>
                <c:pt idx="1">
                  <c:v>2</c:v>
                </c:pt>
              </c:numCache>
            </c:numRef>
          </c:val>
        </c:ser>
        <c:dLbls>
          <c:showLegendKey val="0"/>
          <c:showVal val="0"/>
          <c:showCatName val="0"/>
          <c:showSerName val="0"/>
          <c:showPercent val="0"/>
          <c:showBubbleSize val="0"/>
          <c:showLeaderLines val="0"/>
        </c:dLbls>
        <c:firstSliceAng val="94"/>
      </c:pieChart>
      <c:spPr>
        <a:noFill/>
        <a:ln>
          <a:noFill/>
        </a:ln>
        <a:effectLst/>
      </c:spPr>
    </c:plotArea>
    <c:plotVisOnly val="1"/>
    <c:dispBlanksAs val="zero"/>
    <c:showDLblsOverMax val="0"/>
  </c:chart>
  <c:spPr>
    <a:noFill/>
    <a:ln w="9525" cap="flat" cmpd="sng" algn="ctr">
      <a:noFill/>
      <a:prstDash val="solid"/>
    </a:ln>
    <a:effectLst/>
  </c:spPr>
  <c:txPr>
    <a:bodyPr/>
    <a:lstStyle/>
    <a:p>
      <a:pPr>
        <a:defRPr sz="1800"/>
      </a:pPr>
      <a:endParaRPr lang="es-AR"/>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c:date1904 val="0"/>
  <c:lang val="es-AR"/>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manualLayout>
          <c:layoutTarget val="inner"/>
          <c:xMode val="edge"/>
          <c:yMode val="edge"/>
          <c:x val="0.22933684756274655"/>
          <c:y val="9.767360918231309E-2"/>
          <c:w val="0.54715616797900257"/>
          <c:h val="0.82073425196850425"/>
        </c:manualLayout>
      </c:layout>
      <c:pieChart>
        <c:varyColors val="1"/>
        <c:ser>
          <c:idx val="0"/>
          <c:order val="0"/>
          <c:tx>
            <c:strRef>
              <c:f>Hoja1!$B$1</c:f>
              <c:strCache>
                <c:ptCount val="1"/>
                <c:pt idx="0">
                  <c:v>Ventas</c:v>
                </c:pt>
              </c:strCache>
            </c:strRef>
          </c:tx>
          <c:dPt>
            <c:idx val="0"/>
            <c:bubble3D val="0"/>
            <c:explosion val="8"/>
            <c:spPr>
              <a:solidFill>
                <a:schemeClr val="accent4">
                  <a:shade val="76000"/>
                </a:schemeClr>
              </a:solidFill>
              <a:ln>
                <a:noFill/>
              </a:ln>
              <a:effectLst/>
            </c:spPr>
          </c:dPt>
          <c:dPt>
            <c:idx val="1"/>
            <c:bubble3D val="0"/>
            <c:spPr>
              <a:solidFill>
                <a:schemeClr val="accent4">
                  <a:tint val="77000"/>
                </a:schemeClr>
              </a:solidFill>
              <a:ln>
                <a:noFill/>
              </a:ln>
              <a:effectLst/>
            </c:spPr>
          </c:dPt>
          <c:dLbls>
            <c:dLbl>
              <c:idx val="0"/>
              <c:layout>
                <c:manualLayout>
                  <c:x val="-9.2455126448793886E-3"/>
                  <c:y val="8.5189289312681729E-2"/>
                </c:manualLayout>
              </c:layout>
              <c:tx>
                <c:rich>
                  <a:bodyPr/>
                  <a:lstStyle/>
                  <a:p>
                    <a:r>
                      <a:rPr lang="en-US" sz="1000" b="0" dirty="0" smtClean="0"/>
                      <a:t>Con</a:t>
                    </a:r>
                    <a:r>
                      <a:rPr lang="en-US" sz="1000" dirty="0" smtClean="0"/>
                      <a:t> </a:t>
                    </a:r>
                    <a:r>
                      <a:rPr lang="en-US" sz="1000" b="0" dirty="0" err="1" smtClean="0"/>
                      <a:t>condena</a:t>
                    </a:r>
                    <a:r>
                      <a:rPr lang="en-US" sz="1000" b="0" dirty="0" smtClean="0"/>
                      <a:t> </a:t>
                    </a:r>
                  </a:p>
                  <a:p>
                    <a:r>
                      <a:rPr lang="en-US" sz="1000" b="0" dirty="0" err="1" smtClean="0"/>
                      <a:t>firme</a:t>
                    </a:r>
                    <a:endParaRPr lang="en-US" sz="1000" b="0" dirty="0" smtClean="0"/>
                  </a:p>
                  <a:p>
                    <a:r>
                      <a:rPr lang="en-US" sz="1000" dirty="0" smtClean="0"/>
                      <a:t> 14%</a:t>
                    </a:r>
                    <a:endParaRPr lang="en-US" dirty="0"/>
                  </a:p>
                </c:rich>
              </c:tx>
              <c:showLegendKey val="0"/>
              <c:showVal val="0"/>
              <c:showCatName val="1"/>
              <c:showSerName val="0"/>
              <c:showPercent val="1"/>
              <c:showBubbleSize val="0"/>
              <c:extLst>
                <c:ext xmlns:c15="http://schemas.microsoft.com/office/drawing/2012/chart" uri="{CE6537A1-D6FC-4f65-9D91-7224C49458BB}">
                  <c15:layout>
                    <c:manualLayout>
                      <c:w val="0.27000812297351362"/>
                      <c:h val="0.35407655854330361"/>
                    </c:manualLayout>
                  </c15:layout>
                </c:ext>
              </c:extLst>
            </c:dLbl>
            <c:dLbl>
              <c:idx val="1"/>
              <c:layout>
                <c:manualLayout>
                  <c:x val="-2.7343901914380739E-3"/>
                  <c:y val="-0.14510696129548825"/>
                </c:manualLayout>
              </c:layout>
              <c:tx>
                <c:rich>
                  <a:bodyPr/>
                  <a:lstStyle/>
                  <a:p>
                    <a:r>
                      <a:rPr lang="en-US" sz="1000" b="0" dirty="0" smtClean="0"/>
                      <a:t>Sin </a:t>
                    </a:r>
                    <a:r>
                      <a:rPr lang="en-US" sz="1000" b="0" dirty="0" err="1" smtClean="0"/>
                      <a:t>condena</a:t>
                    </a:r>
                    <a:r>
                      <a:rPr lang="en-US" sz="1000" b="0" dirty="0" smtClean="0"/>
                      <a:t> </a:t>
                    </a:r>
                    <a:r>
                      <a:rPr lang="en-US" sz="1000" b="0" dirty="0" err="1" smtClean="0"/>
                      <a:t>firme</a:t>
                    </a:r>
                    <a:endParaRPr lang="en-US" sz="1000" b="0" dirty="0" smtClean="0"/>
                  </a:p>
                  <a:p>
                    <a:r>
                      <a:rPr lang="en-US" sz="1000" b="1" dirty="0" smtClean="0"/>
                      <a:t>86%</a:t>
                    </a:r>
                    <a:endParaRPr lang="en-US" sz="1000" b="1" dirty="0"/>
                  </a:p>
                </c:rich>
              </c:tx>
              <c:showLegendKey val="0"/>
              <c:showVal val="0"/>
              <c:showCatName val="1"/>
              <c:showSerName val="0"/>
              <c:showPercent val="1"/>
              <c:showBubbleSize val="0"/>
              <c:extLst>
                <c:ext xmlns:c15="http://schemas.microsoft.com/office/drawing/2012/chart" uri="{CE6537A1-D6FC-4f65-9D91-7224C49458BB}">
                  <c15:layout>
                    <c:manualLayout>
                      <c:w val="0.23542758985421489"/>
                      <c:h val="0.43803466281524273"/>
                    </c:manualLayout>
                  </c15:layout>
                </c:ext>
              </c:extLst>
            </c:dLbl>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s-AR"/>
              </a:p>
            </c:txPr>
            <c:showLegendKey val="0"/>
            <c:showVal val="0"/>
            <c:showCatName val="1"/>
            <c:showSerName val="0"/>
            <c:showPercent val="1"/>
            <c:showBubbleSize val="0"/>
            <c:showLeaderLines val="0"/>
            <c:extLst>
              <c:ext xmlns:c15="http://schemas.microsoft.com/office/drawing/2012/chart" uri="{CE6537A1-D6FC-4f65-9D91-7224C49458BB}"/>
            </c:extLst>
          </c:dLbls>
          <c:cat>
            <c:strRef>
              <c:f>Hoja1!$A$2:$A$3</c:f>
              <c:strCache>
                <c:ptCount val="2"/>
                <c:pt idx="0">
                  <c:v>Con condena firme</c:v>
                </c:pt>
                <c:pt idx="1">
                  <c:v>Sin condena firme</c:v>
                </c:pt>
              </c:strCache>
            </c:strRef>
          </c:cat>
          <c:val>
            <c:numRef>
              <c:f>Hoja1!$B$2:$B$3</c:f>
              <c:numCache>
                <c:formatCode>General</c:formatCode>
                <c:ptCount val="2"/>
                <c:pt idx="0">
                  <c:v>22</c:v>
                </c:pt>
                <c:pt idx="1">
                  <c:v>131</c:v>
                </c:pt>
              </c:numCache>
            </c:numRef>
          </c:val>
        </c:ser>
        <c:dLbls>
          <c:showLegendKey val="0"/>
          <c:showVal val="0"/>
          <c:showCatName val="0"/>
          <c:showSerName val="0"/>
          <c:showPercent val="0"/>
          <c:showBubbleSize val="0"/>
          <c:showLeaderLines val="0"/>
        </c:dLbls>
        <c:firstSliceAng val="61"/>
      </c:pieChart>
      <c:spPr>
        <a:noFill/>
        <a:ln>
          <a:noFill/>
        </a:ln>
        <a:effectLst/>
      </c:spPr>
    </c:plotArea>
    <c:plotVisOnly val="1"/>
    <c:dispBlanksAs val="zero"/>
    <c:showDLblsOverMax val="0"/>
  </c:chart>
  <c:spPr>
    <a:noFill/>
    <a:ln w="9525" cap="flat" cmpd="sng" algn="ctr">
      <a:noFill/>
      <a:prstDash val="solid"/>
    </a:ln>
    <a:effectLst/>
  </c:spPr>
  <c:txPr>
    <a:bodyPr/>
    <a:lstStyle/>
    <a:p>
      <a:pPr>
        <a:defRPr sz="1800"/>
      </a:pPr>
      <a:endParaRPr lang="es-A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A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11731524780075"/>
          <c:y val="0.24550763128421166"/>
          <c:w val="0.47927250507519364"/>
          <c:h val="0.5699456817110411"/>
        </c:manualLayout>
      </c:layout>
      <c:pieChart>
        <c:varyColors val="1"/>
        <c:ser>
          <c:idx val="0"/>
          <c:order val="0"/>
          <c:tx>
            <c:strRef>
              <c:f>Hoja1!$B$1</c:f>
              <c:strCache>
                <c:ptCount val="1"/>
                <c:pt idx="0">
                  <c:v>Ventas</c:v>
                </c:pt>
              </c:strCache>
            </c:strRef>
          </c:tx>
          <c:explosion val="1"/>
          <c:dPt>
            <c:idx val="0"/>
            <c:bubble3D val="0"/>
            <c:spPr>
              <a:solidFill>
                <a:schemeClr val="tx2">
                  <a:lumMod val="75000"/>
                </a:schemeClr>
              </a:solidFill>
            </c:spPr>
          </c:dPt>
          <c:cat>
            <c:strRef>
              <c:f>Hoja1!$A$2:$A$3</c:f>
              <c:strCache>
                <c:ptCount val="2"/>
                <c:pt idx="0">
                  <c:v>Procesados/as</c:v>
                </c:pt>
                <c:pt idx="1">
                  <c:v>Condenados/as</c:v>
                </c:pt>
              </c:strCache>
            </c:strRef>
          </c:cat>
          <c:val>
            <c:numRef>
              <c:f>Hoja1!$B$2:$B$3</c:f>
              <c:numCache>
                <c:formatCode>General</c:formatCode>
                <c:ptCount val="2"/>
                <c:pt idx="0">
                  <c:v>6453</c:v>
                </c:pt>
                <c:pt idx="1">
                  <c:v>4025</c:v>
                </c:pt>
              </c:numCache>
            </c:numRef>
          </c:val>
        </c:ser>
        <c:dLbls>
          <c:showLegendKey val="0"/>
          <c:showVal val="0"/>
          <c:showCatName val="0"/>
          <c:showSerName val="0"/>
          <c:showPercent val="0"/>
          <c:showBubbleSize val="0"/>
          <c:showLeaderLines val="0"/>
        </c:dLbls>
        <c:firstSliceAng val="0"/>
      </c:pieChart>
    </c:plotArea>
    <c:plotVisOnly val="1"/>
    <c:dispBlanksAs val="gap"/>
    <c:showDLblsOverMax val="0"/>
  </c:chart>
  <c:txPr>
    <a:bodyPr/>
    <a:lstStyle/>
    <a:p>
      <a:pPr>
        <a:defRPr sz="1800"/>
      </a:pPr>
      <a:endParaRPr lang="es-AR"/>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c:date1904 val="0"/>
  <c:lang val="es-AR"/>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22933684756274653"/>
          <c:y val="9.767360918231309E-2"/>
          <c:w val="0.54715616797900257"/>
          <c:h val="0.82073425196850414"/>
        </c:manualLayout>
      </c:layout>
      <c:pieChart>
        <c:varyColors val="1"/>
        <c:ser>
          <c:idx val="0"/>
          <c:order val="0"/>
          <c:tx>
            <c:strRef>
              <c:f>Hoja1!$B$1</c:f>
              <c:strCache>
                <c:ptCount val="1"/>
                <c:pt idx="0">
                  <c:v>Ventas</c:v>
                </c:pt>
              </c:strCache>
            </c:strRef>
          </c:tx>
          <c:dPt>
            <c:idx val="0"/>
            <c:bubble3D val="0"/>
            <c:spPr>
              <a:solidFill>
                <a:schemeClr val="accent1">
                  <a:shade val="76000"/>
                </a:schemeClr>
              </a:solidFill>
              <a:ln>
                <a:noFill/>
              </a:ln>
              <a:effectLst/>
            </c:spPr>
          </c:dPt>
          <c:dPt>
            <c:idx val="1"/>
            <c:bubble3D val="0"/>
            <c:explosion val="5"/>
            <c:spPr>
              <a:solidFill>
                <a:schemeClr val="accent1">
                  <a:tint val="77000"/>
                </a:schemeClr>
              </a:solidFill>
              <a:ln>
                <a:noFill/>
              </a:ln>
              <a:effectLst/>
            </c:spPr>
          </c:dPt>
          <c:dLbls>
            <c:dLbl>
              <c:idx val="0"/>
              <c:layout>
                <c:manualLayout>
                  <c:x val="1.9003899902502439E-2"/>
                  <c:y val="-9.2474404284990153E-2"/>
                </c:manualLayout>
              </c:layout>
              <c:tx>
                <c:rich>
                  <a:bodyPr/>
                  <a:lstStyle/>
                  <a:p>
                    <a:pPr>
                      <a:defRPr sz="1000">
                        <a:latin typeface="Arial" panose="020B0604020202020204" pitchFamily="34" charset="0"/>
                        <a:cs typeface="Arial" panose="020B0604020202020204" pitchFamily="34" charset="0"/>
                      </a:defRPr>
                    </a:pPr>
                    <a:r>
                      <a:rPr lang="en-US" sz="1000" dirty="0" smtClean="0"/>
                      <a:t>Hombres 85%</a:t>
                    </a:r>
                    <a:endParaRPr lang="en-US" dirty="0"/>
                  </a:p>
                </c:rich>
              </c:tx>
              <c:spPr>
                <a:noFill/>
                <a:ln>
                  <a:noFill/>
                </a:ln>
                <a:effectLst/>
              </c:spPr>
              <c:showLegendKey val="0"/>
              <c:showVal val="0"/>
              <c:showCatName val="1"/>
              <c:showSerName val="0"/>
              <c:showPercent val="1"/>
              <c:showBubbleSize val="0"/>
              <c:extLst>
                <c:ext xmlns:c15="http://schemas.microsoft.com/office/drawing/2012/chart" uri="{CE6537A1-D6FC-4f65-9D91-7224C49458BB}">
                  <c15:layout/>
                </c:ext>
              </c:extLst>
            </c:dLbl>
            <c:dLbl>
              <c:idx val="1"/>
              <c:layout>
                <c:manualLayout>
                  <c:x val="-8.5119046023264984E-3"/>
                  <c:y val="-4.2946094573086513E-2"/>
                </c:manualLayout>
              </c:layout>
              <c:tx>
                <c:rich>
                  <a:bodyPr/>
                  <a:lstStyle/>
                  <a:p>
                    <a:pPr>
                      <a:defRPr sz="1000">
                        <a:latin typeface="Arial" panose="020B0604020202020204" pitchFamily="34" charset="0"/>
                        <a:cs typeface="Arial" panose="020B0604020202020204" pitchFamily="34" charset="0"/>
                      </a:defRPr>
                    </a:pPr>
                    <a:r>
                      <a:rPr lang="en-US" sz="1000" dirty="0" err="1" smtClean="0"/>
                      <a:t>Mujeres</a:t>
                    </a:r>
                    <a:r>
                      <a:rPr lang="en-US" sz="1000" dirty="0" smtClean="0"/>
                      <a:t> 15%</a:t>
                    </a:r>
                    <a:endParaRPr lang="en-US" dirty="0"/>
                  </a:p>
                </c:rich>
              </c:tx>
              <c:spPr>
                <a:noFill/>
                <a:ln>
                  <a:noFill/>
                </a:ln>
                <a:effectLst/>
              </c:spPr>
              <c:showLegendKey val="0"/>
              <c:showVal val="0"/>
              <c:showCatName val="1"/>
              <c:showSerName val="0"/>
              <c:showPercent val="1"/>
              <c:showBubbleSize val="0"/>
              <c:extLst>
                <c:ext xmlns:c15="http://schemas.microsoft.com/office/drawing/2012/chart" uri="{CE6537A1-D6FC-4f65-9D91-7224C49458BB}">
                  <c15:layout/>
                </c:ext>
              </c:extLst>
            </c:dLbl>
            <c:spPr>
              <a:noFill/>
              <a:ln>
                <a:noFill/>
              </a:ln>
              <a:effectLst/>
            </c:spPr>
            <c:txPr>
              <a:bodyPr/>
              <a:lstStyle/>
              <a:p>
                <a:pPr>
                  <a:defRPr sz="1000"/>
                </a:pPr>
                <a:endParaRPr lang="es-AR"/>
              </a:p>
            </c:txPr>
            <c:showLegendKey val="0"/>
            <c:showVal val="1"/>
            <c:showCatName val="1"/>
            <c:showSerName val="0"/>
            <c:showPercent val="1"/>
            <c:showBubbleSize val="0"/>
            <c:showLeaderLines val="0"/>
            <c:extLst>
              <c:ext xmlns:c15="http://schemas.microsoft.com/office/drawing/2012/chart" uri="{CE6537A1-D6FC-4f65-9D91-7224C49458BB}"/>
            </c:extLst>
          </c:dLbls>
          <c:cat>
            <c:strRef>
              <c:f>Hoja1!$A$2:$A$3</c:f>
              <c:strCache>
                <c:ptCount val="2"/>
                <c:pt idx="0">
                  <c:v>Hombres</c:v>
                </c:pt>
                <c:pt idx="1">
                  <c:v>Mujeres</c:v>
                </c:pt>
              </c:strCache>
            </c:strRef>
          </c:cat>
          <c:val>
            <c:numRef>
              <c:f>Hoja1!$B$2:$B$3</c:f>
              <c:numCache>
                <c:formatCode>General</c:formatCode>
                <c:ptCount val="2"/>
                <c:pt idx="0">
                  <c:v>194</c:v>
                </c:pt>
                <c:pt idx="1">
                  <c:v>34</c:v>
                </c:pt>
              </c:numCache>
            </c:numRef>
          </c:val>
        </c:ser>
        <c:dLbls>
          <c:showLegendKey val="0"/>
          <c:showVal val="0"/>
          <c:showCatName val="0"/>
          <c:showSerName val="0"/>
          <c:showPercent val="0"/>
          <c:showBubbleSize val="0"/>
          <c:showLeaderLines val="0"/>
        </c:dLbls>
        <c:firstSliceAng val="118"/>
      </c:pieChart>
      <c:spPr>
        <a:noFill/>
        <a:ln>
          <a:noFill/>
        </a:ln>
        <a:effectLst/>
      </c:spPr>
    </c:plotArea>
    <c:plotVisOnly val="1"/>
    <c:dispBlanksAs val="zero"/>
    <c:showDLblsOverMax val="0"/>
  </c:chart>
  <c:spPr>
    <a:noFill/>
    <a:ln w="9525" cap="flat" cmpd="sng" algn="ctr">
      <a:noFill/>
      <a:prstDash val="solid"/>
    </a:ln>
    <a:effectLst/>
  </c:spPr>
  <c:txPr>
    <a:bodyPr/>
    <a:lstStyle/>
    <a:p>
      <a:pPr>
        <a:defRPr sz="1800"/>
      </a:pPr>
      <a:endParaRPr lang="es-AR"/>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c:date1904 val="0"/>
  <c:lang val="es-AR"/>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28988147564773165"/>
          <c:y val="0.12140649709529806"/>
          <c:w val="0.41118015205746689"/>
          <c:h val="0.80589116068946676"/>
        </c:manualLayout>
      </c:layout>
      <c:pieChart>
        <c:varyColors val="1"/>
        <c:ser>
          <c:idx val="0"/>
          <c:order val="0"/>
          <c:tx>
            <c:strRef>
              <c:f>Hoja1!$B$1</c:f>
              <c:strCache>
                <c:ptCount val="1"/>
                <c:pt idx="0">
                  <c:v>Ventas</c:v>
                </c:pt>
              </c:strCache>
            </c:strRef>
          </c:tx>
          <c:dPt>
            <c:idx val="0"/>
            <c:bubble3D val="0"/>
            <c:spPr>
              <a:solidFill>
                <a:schemeClr val="accent5">
                  <a:shade val="76000"/>
                </a:schemeClr>
              </a:solidFill>
              <a:ln>
                <a:noFill/>
              </a:ln>
              <a:effectLst/>
            </c:spPr>
          </c:dPt>
          <c:dPt>
            <c:idx val="1"/>
            <c:bubble3D val="0"/>
            <c:explosion val="24"/>
            <c:spPr>
              <a:solidFill>
                <a:schemeClr val="accent5">
                  <a:tint val="77000"/>
                </a:schemeClr>
              </a:solidFill>
              <a:ln>
                <a:noFill/>
              </a:ln>
              <a:effectLst/>
            </c:spPr>
          </c:dPt>
          <c:dLbls>
            <c:dLbl>
              <c:idx val="0"/>
              <c:layout>
                <c:manualLayout>
                  <c:x val="-4.3476650742510094E-2"/>
                  <c:y val="-8.5097749555604937E-2"/>
                </c:manualLayout>
              </c:layout>
              <c:tx>
                <c:rich>
                  <a:bodyPr/>
                  <a:lstStyle/>
                  <a:p>
                    <a:r>
                      <a:rPr lang="en-US" sz="1050" dirty="0"/>
                      <a:t>Mayores 21 </a:t>
                    </a:r>
                    <a:r>
                      <a:rPr lang="en-US" sz="1050" dirty="0" err="1" smtClean="0"/>
                      <a:t>años</a:t>
                    </a:r>
                    <a:endParaRPr lang="en-US" sz="1050" dirty="0" smtClean="0"/>
                  </a:p>
                  <a:p>
                    <a:r>
                      <a:rPr lang="en-US" sz="1050" baseline="0" dirty="0" smtClean="0"/>
                      <a:t> </a:t>
                    </a:r>
                    <a:r>
                      <a:rPr lang="en-US" sz="1050" dirty="0" smtClean="0"/>
                      <a:t> 96%</a:t>
                    </a:r>
                    <a:endParaRPr lang="en-US" dirty="0"/>
                  </a:p>
                </c:rich>
              </c:tx>
              <c:showLegendKey val="0"/>
              <c:showVal val="0"/>
              <c:showCatName val="1"/>
              <c:showSerName val="0"/>
              <c:showPercent val="1"/>
              <c:showBubbleSize val="0"/>
              <c:extLst>
                <c:ext xmlns:c15="http://schemas.microsoft.com/office/drawing/2012/chart" uri="{CE6537A1-D6FC-4f65-9D91-7224C49458BB}">
                  <c15:layout/>
                </c:ext>
              </c:extLst>
            </c:dLbl>
            <c:dLbl>
              <c:idx val="1"/>
              <c:layout>
                <c:manualLayout>
                  <c:x val="0"/>
                  <c:y val="-1.103789105880326E-2"/>
                </c:manualLayout>
              </c:layout>
              <c:tx>
                <c:rich>
                  <a:bodyPr/>
                  <a:lstStyle/>
                  <a:p>
                    <a:r>
                      <a:rPr lang="en-US" sz="1050" dirty="0" err="1" smtClean="0"/>
                      <a:t>Jóvenes</a:t>
                    </a:r>
                    <a:r>
                      <a:rPr lang="en-US" sz="1050" dirty="0" smtClean="0"/>
                      <a:t> </a:t>
                    </a:r>
                    <a:r>
                      <a:rPr lang="en-US" sz="1050" dirty="0" err="1" smtClean="0"/>
                      <a:t>adultos</a:t>
                    </a:r>
                    <a:endParaRPr lang="en-US" sz="1050" dirty="0" smtClean="0"/>
                  </a:p>
                  <a:p>
                    <a:r>
                      <a:rPr lang="en-US" sz="1050" dirty="0" smtClean="0"/>
                      <a:t>4%</a:t>
                    </a:r>
                    <a:endParaRPr lang="en-US" dirty="0"/>
                  </a:p>
                </c:rich>
              </c:tx>
              <c:showLegendKey val="0"/>
              <c:showVal val="1"/>
              <c:showCatName val="1"/>
              <c:showSerName val="0"/>
              <c:showPercent val="1"/>
              <c:showBubbleSize val="0"/>
              <c:extLst>
                <c:ext xmlns:c15="http://schemas.microsoft.com/office/drawing/2012/chart" uri="{CE6537A1-D6FC-4f65-9D91-7224C49458BB}">
                  <c15:layout/>
                </c:ext>
              </c:extLst>
            </c:dLbl>
            <c:dLbl>
              <c:idx val="2"/>
              <c:layout>
                <c:manualLayout>
                  <c:x val="-8.6578225465725554E-3"/>
                  <c:y val="0.19949114450246286"/>
                </c:manualLayout>
              </c:layout>
              <c:showLegendKey val="0"/>
              <c:showVal val="1"/>
              <c:showCatName val="1"/>
              <c:showSerName val="0"/>
              <c:showPercent val="1"/>
              <c:showBubbleSize val="0"/>
              <c:extLst>
                <c:ext xmlns:c15="http://schemas.microsoft.com/office/drawing/2012/chart" uri="{CE6537A1-D6FC-4f65-9D91-7224C49458BB}"/>
              </c:extLst>
            </c:dLbl>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Arial" panose="020B0604020202020204" pitchFamily="34" charset="0"/>
                    <a:ea typeface="+mn-ea"/>
                    <a:cs typeface="Arial" panose="020B0604020202020204" pitchFamily="34" charset="0"/>
                  </a:defRPr>
                </a:pPr>
                <a:endParaRPr lang="es-AR"/>
              </a:p>
            </c:txPr>
            <c:showLegendKey val="0"/>
            <c:showVal val="1"/>
            <c:showCatName val="1"/>
            <c:showSerName val="0"/>
            <c:showPercent val="1"/>
            <c:showBubbleSize val="0"/>
            <c:showLeaderLines val="0"/>
            <c:extLst>
              <c:ext xmlns:c15="http://schemas.microsoft.com/office/drawing/2012/chart" uri="{CE6537A1-D6FC-4f65-9D91-7224C49458BB}"/>
            </c:extLst>
          </c:dLbls>
          <c:cat>
            <c:strRef>
              <c:f>Hoja1!$A$2:$A$3</c:f>
              <c:strCache>
                <c:ptCount val="2"/>
                <c:pt idx="0">
                  <c:v>Mayores 21 años</c:v>
                </c:pt>
                <c:pt idx="1">
                  <c:v>Jóvenes adultos</c:v>
                </c:pt>
              </c:strCache>
            </c:strRef>
          </c:cat>
          <c:val>
            <c:numRef>
              <c:f>Hoja1!$B$2:$B$3</c:f>
              <c:numCache>
                <c:formatCode>General</c:formatCode>
                <c:ptCount val="2"/>
                <c:pt idx="0">
                  <c:v>217</c:v>
                </c:pt>
                <c:pt idx="1">
                  <c:v>11</c:v>
                </c:pt>
              </c:numCache>
            </c:numRef>
          </c:val>
        </c:ser>
        <c:dLbls>
          <c:showLegendKey val="0"/>
          <c:showVal val="0"/>
          <c:showCatName val="0"/>
          <c:showSerName val="0"/>
          <c:showPercent val="0"/>
          <c:showBubbleSize val="0"/>
          <c:showLeaderLines val="0"/>
        </c:dLbls>
        <c:firstSliceAng val="96"/>
      </c:pieChart>
      <c:spPr>
        <a:noFill/>
        <a:ln>
          <a:noFill/>
        </a:ln>
        <a:effectLst/>
      </c:spPr>
    </c:plotArea>
    <c:plotVisOnly val="1"/>
    <c:dispBlanksAs val="zero"/>
    <c:showDLblsOverMax val="0"/>
  </c:chart>
  <c:spPr>
    <a:noFill/>
    <a:ln w="9525" cap="flat" cmpd="sng" algn="ctr">
      <a:noFill/>
      <a:prstDash val="solid"/>
    </a:ln>
    <a:effectLst/>
  </c:spPr>
  <c:txPr>
    <a:bodyPr/>
    <a:lstStyle/>
    <a:p>
      <a:pPr>
        <a:defRPr sz="1800"/>
      </a:pPr>
      <a:endParaRPr lang="es-AR"/>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c:date1904 val="0"/>
  <c:lang val="es-AR"/>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manualLayout>
          <c:layoutTarget val="inner"/>
          <c:xMode val="edge"/>
          <c:yMode val="edge"/>
          <c:x val="0.22933684756274655"/>
          <c:y val="9.767360918231309E-2"/>
          <c:w val="0.54715616797900257"/>
          <c:h val="0.82073425196850425"/>
        </c:manualLayout>
      </c:layout>
      <c:pieChart>
        <c:varyColors val="1"/>
        <c:ser>
          <c:idx val="0"/>
          <c:order val="0"/>
          <c:tx>
            <c:strRef>
              <c:f>Hoja1!$B$1</c:f>
              <c:strCache>
                <c:ptCount val="1"/>
                <c:pt idx="0">
                  <c:v>Ventas</c:v>
                </c:pt>
              </c:strCache>
            </c:strRef>
          </c:tx>
          <c:dPt>
            <c:idx val="0"/>
            <c:bubble3D val="0"/>
            <c:explosion val="8"/>
            <c:spPr>
              <a:solidFill>
                <a:schemeClr val="accent4">
                  <a:shade val="76000"/>
                </a:schemeClr>
              </a:solidFill>
              <a:ln>
                <a:noFill/>
              </a:ln>
              <a:effectLst/>
            </c:spPr>
          </c:dPt>
          <c:dPt>
            <c:idx val="1"/>
            <c:bubble3D val="0"/>
            <c:spPr>
              <a:solidFill>
                <a:schemeClr val="accent4">
                  <a:tint val="77000"/>
                </a:schemeClr>
              </a:solidFill>
              <a:ln>
                <a:noFill/>
              </a:ln>
              <a:effectLst/>
            </c:spPr>
          </c:dPt>
          <c:dLbls>
            <c:dLbl>
              <c:idx val="0"/>
              <c:layout>
                <c:manualLayout>
                  <c:x val="-5.857039799587925E-3"/>
                  <c:y val="-2.176147094767248E-2"/>
                </c:manualLayout>
              </c:layout>
              <c:showLegendKey val="0"/>
              <c:showVal val="0"/>
              <c:showCatName val="1"/>
              <c:showSerName val="0"/>
              <c:showPercent val="1"/>
              <c:showBubbleSize val="0"/>
              <c:extLst>
                <c:ext xmlns:c15="http://schemas.microsoft.com/office/drawing/2012/chart" uri="{CE6537A1-D6FC-4f65-9D91-7224C49458BB}">
                  <c15:layout>
                    <c:manualLayout>
                      <c:w val="0.27136817723506462"/>
                      <c:h val="0.31168711139375316"/>
                    </c:manualLayout>
                  </c15:layout>
                </c:ext>
              </c:extLst>
            </c:dLbl>
            <c:dLbl>
              <c:idx val="1"/>
              <c:layout>
                <c:manualLayout>
                  <c:x val="1.601414456432013E-2"/>
                  <c:y val="0.30644966651215"/>
                </c:manualLayout>
              </c:layout>
              <c:showLegendKey val="0"/>
              <c:showVal val="0"/>
              <c:showCatName val="1"/>
              <c:showSerName val="0"/>
              <c:showPercent val="1"/>
              <c:showBubbleSize val="0"/>
              <c:extLst>
                <c:ext xmlns:c15="http://schemas.microsoft.com/office/drawing/2012/chart" uri="{CE6537A1-D6FC-4f65-9D91-7224C49458BB}">
                  <c15:layout>
                    <c:manualLayout>
                      <c:w val="0.2772698020275135"/>
                      <c:h val="0.43803466281524273"/>
                    </c:manualLayout>
                  </c15:layout>
                </c:ext>
              </c:extLst>
            </c:dLbl>
            <c:spPr>
              <a:noFill/>
              <a:ln>
                <a:noFill/>
              </a:ln>
              <a:effectLst/>
            </c:spPr>
            <c:txPr>
              <a:bodyPr/>
              <a:lstStyle/>
              <a:p>
                <a:pPr>
                  <a:defRPr sz="1000">
                    <a:latin typeface="Arial" panose="020B0604020202020204" pitchFamily="34" charset="0"/>
                    <a:cs typeface="Arial" panose="020B0604020202020204" pitchFamily="34" charset="0"/>
                  </a:defRPr>
                </a:pPr>
                <a:endParaRPr lang="es-AR"/>
              </a:p>
            </c:txPr>
            <c:showLegendKey val="0"/>
            <c:showVal val="0"/>
            <c:showCatName val="1"/>
            <c:showSerName val="0"/>
            <c:showPercent val="1"/>
            <c:showBubbleSize val="0"/>
            <c:showLeaderLines val="0"/>
            <c:extLst>
              <c:ext xmlns:c15="http://schemas.microsoft.com/office/drawing/2012/chart" uri="{CE6537A1-D6FC-4f65-9D91-7224C49458BB}"/>
            </c:extLst>
          </c:dLbls>
          <c:cat>
            <c:strRef>
              <c:f>Hoja1!$A$2:$A$3</c:f>
              <c:strCache>
                <c:ptCount val="2"/>
                <c:pt idx="0">
                  <c:v>Condenados/as</c:v>
                </c:pt>
                <c:pt idx="1">
                  <c:v>Encarcelados/as preventivamente</c:v>
                </c:pt>
              </c:strCache>
            </c:strRef>
          </c:cat>
          <c:val>
            <c:numRef>
              <c:f>Hoja1!$B$2:$B$3</c:f>
              <c:numCache>
                <c:formatCode>General</c:formatCode>
                <c:ptCount val="2"/>
                <c:pt idx="0">
                  <c:v>46</c:v>
                </c:pt>
                <c:pt idx="1">
                  <c:v>182</c:v>
                </c:pt>
              </c:numCache>
            </c:numRef>
          </c:val>
        </c:ser>
        <c:dLbls>
          <c:showLegendKey val="0"/>
          <c:showVal val="0"/>
          <c:showCatName val="0"/>
          <c:showSerName val="0"/>
          <c:showPercent val="0"/>
          <c:showBubbleSize val="0"/>
          <c:showLeaderLines val="0"/>
        </c:dLbls>
        <c:firstSliceAng val="61"/>
      </c:pieChart>
      <c:spPr>
        <a:noFill/>
        <a:ln>
          <a:noFill/>
        </a:ln>
        <a:effectLst/>
      </c:spPr>
    </c:plotArea>
    <c:plotVisOnly val="1"/>
    <c:dispBlanksAs val="zero"/>
    <c:showDLblsOverMax val="0"/>
  </c:chart>
  <c:spPr>
    <a:noFill/>
    <a:ln w="9525" cap="flat" cmpd="sng" algn="ctr">
      <a:noFill/>
      <a:prstDash val="solid"/>
    </a:ln>
    <a:effectLst/>
  </c:spPr>
  <c:txPr>
    <a:bodyPr/>
    <a:lstStyle/>
    <a:p>
      <a:pPr>
        <a:defRPr sz="1800"/>
      </a:pPr>
      <a:endParaRPr lang="es-AR"/>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c:date1904 val="0"/>
  <c:lang val="es-A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Hoja1!$B$1</c:f>
              <c:strCache>
                <c:ptCount val="1"/>
                <c:pt idx="0">
                  <c:v>Ventas</c:v>
                </c:pt>
              </c:strCache>
            </c:strRef>
          </c:tx>
          <c:dPt>
            <c:idx val="0"/>
            <c:bubble3D val="0"/>
            <c:explosion val="7"/>
            <c:spPr>
              <a:solidFill>
                <a:schemeClr val="accent6"/>
              </a:solidFill>
              <a:ln>
                <a:noFill/>
              </a:ln>
              <a:effectLst/>
            </c:spPr>
          </c:dPt>
          <c:dPt>
            <c:idx val="1"/>
            <c:bubble3D val="0"/>
            <c:spPr>
              <a:solidFill>
                <a:schemeClr val="accent5"/>
              </a:solidFill>
              <a:ln>
                <a:noFill/>
              </a:ln>
              <a:effectLst/>
            </c:spPr>
          </c:dPt>
          <c:dLbls>
            <c:dLbl>
              <c:idx val="0"/>
              <c:layout>
                <c:manualLayout>
                  <c:x val="2.4788666615696547E-2"/>
                  <c:y val="0.11070742851933831"/>
                </c:manualLayout>
              </c:layout>
              <c:tx>
                <c:rich>
                  <a:bodyPr/>
                  <a:lstStyle/>
                  <a:p>
                    <a:r>
                      <a:rPr lang="en-US" b="0" dirty="0"/>
                      <a:t>Alojados en </a:t>
                    </a:r>
                    <a:r>
                      <a:rPr lang="en-US" b="0" dirty="0" smtClean="0"/>
                      <a:t>SPSF</a:t>
                    </a:r>
                  </a:p>
                  <a:p>
                    <a:r>
                      <a:rPr lang="en-US" dirty="0" smtClean="0"/>
                      <a:t>38,6%</a:t>
                    </a:r>
                    <a:endParaRPr lang="en-US" dirty="0"/>
                  </a:p>
                </c:rich>
              </c:tx>
              <c:showLegendKey val="0"/>
              <c:showVal val="1"/>
              <c:showCatName val="1"/>
              <c:showSerName val="0"/>
              <c:showPercent val="1"/>
              <c:showBubbleSize val="0"/>
              <c:extLst>
                <c:ext xmlns:c15="http://schemas.microsoft.com/office/drawing/2012/chart" uri="{CE6537A1-D6FC-4f65-9D91-7224C49458BB}">
                  <c15:layout/>
                </c:ext>
              </c:extLst>
            </c:dLbl>
            <c:dLbl>
              <c:idx val="1"/>
              <c:layout>
                <c:manualLayout>
                  <c:x val="-1.0800035323479505E-2"/>
                  <c:y val="-0.28491029486752184"/>
                </c:manualLayout>
              </c:layout>
              <c:tx>
                <c:rich>
                  <a:bodyPr/>
                  <a:lstStyle/>
                  <a:p>
                    <a:r>
                      <a:rPr lang="es-AR" b="0" dirty="0"/>
                      <a:t>Alojados en dependencias </a:t>
                    </a:r>
                    <a:r>
                      <a:rPr lang="es-AR" b="0" dirty="0" smtClean="0"/>
                      <a:t>policiales</a:t>
                    </a:r>
                  </a:p>
                  <a:p>
                    <a:r>
                      <a:rPr lang="es-AR" dirty="0" smtClean="0"/>
                      <a:t>61,4%</a:t>
                    </a:r>
                    <a:endParaRPr lang="es-AR" dirty="0"/>
                  </a:p>
                </c:rich>
              </c:tx>
              <c:showLegendKey val="0"/>
              <c:showVal val="1"/>
              <c:showCatName val="1"/>
              <c:showSerName val="0"/>
              <c:showPercent val="1"/>
              <c:showBubbleSize val="0"/>
              <c:extLst>
                <c:ext xmlns:c15="http://schemas.microsoft.com/office/drawing/2012/chart" uri="{CE6537A1-D6FC-4f65-9D91-7224C49458BB}">
                  <c15:layout/>
                </c:ext>
              </c:extLst>
            </c:dLbl>
            <c:spPr>
              <a:noFill/>
              <a:ln>
                <a:noFill/>
              </a:ln>
              <a:effectLst/>
            </c:spPr>
            <c:txPr>
              <a:bodyPr/>
              <a:lstStyle/>
              <a:p>
                <a:pPr>
                  <a:defRPr sz="1000" b="1">
                    <a:latin typeface="Arial" pitchFamily="34" charset="0"/>
                    <a:cs typeface="Arial" pitchFamily="34" charset="0"/>
                  </a:defRPr>
                </a:pPr>
                <a:endParaRPr lang="es-AR"/>
              </a:p>
            </c:txPr>
            <c:showLegendKey val="0"/>
            <c:showVal val="1"/>
            <c:showCatName val="1"/>
            <c:showSerName val="0"/>
            <c:showPercent val="1"/>
            <c:showBubbleSize val="0"/>
            <c:showLeaderLines val="0"/>
            <c:extLst>
              <c:ext xmlns:c15="http://schemas.microsoft.com/office/drawing/2012/chart" uri="{CE6537A1-D6FC-4f65-9D91-7224C49458BB}"/>
            </c:extLst>
          </c:dLbls>
          <c:cat>
            <c:strRef>
              <c:f>Hoja1!$A$2:$A$3</c:f>
              <c:strCache>
                <c:ptCount val="2"/>
                <c:pt idx="0">
                  <c:v>Alojados en SPSF</c:v>
                </c:pt>
                <c:pt idx="1">
                  <c:v>Alojados en dependencias policiales</c:v>
                </c:pt>
              </c:strCache>
            </c:strRef>
          </c:cat>
          <c:val>
            <c:numRef>
              <c:f>Hoja1!$B$2:$B$3</c:f>
              <c:numCache>
                <c:formatCode>General</c:formatCode>
                <c:ptCount val="2"/>
                <c:pt idx="0">
                  <c:v>103</c:v>
                </c:pt>
                <c:pt idx="1">
                  <c:v>164</c:v>
                </c:pt>
              </c:numCache>
            </c:numRef>
          </c:val>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w="9525" cap="flat" cmpd="sng" algn="ctr">
      <a:noFill/>
      <a:prstDash val="solid"/>
    </a:ln>
    <a:effectLst/>
  </c:spPr>
  <c:txPr>
    <a:bodyPr/>
    <a:lstStyle/>
    <a:p>
      <a:pPr>
        <a:defRPr sz="1800"/>
      </a:pPr>
      <a:endParaRPr lang="es-AR"/>
    </a:p>
  </c:txPr>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c:date1904 val="0"/>
  <c:lang val="es-AR"/>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manualLayout>
          <c:layoutTarget val="inner"/>
          <c:xMode val="edge"/>
          <c:yMode val="edge"/>
          <c:x val="0.31144359661897048"/>
          <c:y val="9.1591834623739127E-2"/>
          <c:w val="0.40352541671582831"/>
          <c:h val="0.71734558229162282"/>
        </c:manualLayout>
      </c:layout>
      <c:pieChart>
        <c:varyColors val="1"/>
        <c:ser>
          <c:idx val="0"/>
          <c:order val="0"/>
          <c:tx>
            <c:strRef>
              <c:f>Hoja1!$B$1</c:f>
              <c:strCache>
                <c:ptCount val="1"/>
                <c:pt idx="0">
                  <c:v>Ventas</c:v>
                </c:pt>
              </c:strCache>
            </c:strRef>
          </c:tx>
          <c:dPt>
            <c:idx val="0"/>
            <c:bubble3D val="0"/>
            <c:explosion val="12"/>
            <c:spPr>
              <a:solidFill>
                <a:schemeClr val="accent4">
                  <a:shade val="76000"/>
                </a:schemeClr>
              </a:solidFill>
              <a:ln>
                <a:noFill/>
              </a:ln>
              <a:effectLst/>
            </c:spPr>
          </c:dPt>
          <c:dPt>
            <c:idx val="1"/>
            <c:bubble3D val="0"/>
            <c:spPr>
              <a:solidFill>
                <a:schemeClr val="accent4">
                  <a:tint val="77000"/>
                </a:schemeClr>
              </a:solidFill>
              <a:ln>
                <a:noFill/>
              </a:ln>
              <a:effectLst/>
            </c:spPr>
          </c:dPt>
          <c:dLbls>
            <c:txPr>
              <a:bodyPr/>
              <a:lstStyle/>
              <a:p>
                <a:pPr>
                  <a:defRPr sz="1100">
                    <a:latin typeface="Arial" pitchFamily="34" charset="0"/>
                    <a:cs typeface="Arial" pitchFamily="34" charset="0"/>
                  </a:defRPr>
                </a:pPr>
                <a:endParaRPr lang="es-AR"/>
              </a:p>
            </c:txPr>
            <c:showLegendKey val="0"/>
            <c:showVal val="0"/>
            <c:showCatName val="1"/>
            <c:showSerName val="0"/>
            <c:showPercent val="1"/>
            <c:showBubbleSize val="0"/>
            <c:showLeaderLines val="0"/>
          </c:dLbls>
          <c:cat>
            <c:strRef>
              <c:f>Hoja1!$A$2:$A$3</c:f>
              <c:strCache>
                <c:ptCount val="2"/>
                <c:pt idx="0">
                  <c:v>Hombres</c:v>
                </c:pt>
                <c:pt idx="1">
                  <c:v>Mujeres</c:v>
                </c:pt>
              </c:strCache>
            </c:strRef>
          </c:cat>
          <c:val>
            <c:numRef>
              <c:f>Hoja1!$B$2:$B$3</c:f>
              <c:numCache>
                <c:formatCode>General</c:formatCode>
                <c:ptCount val="2"/>
                <c:pt idx="0">
                  <c:v>85</c:v>
                </c:pt>
                <c:pt idx="1">
                  <c:v>18</c:v>
                </c:pt>
              </c:numCache>
            </c:numRef>
          </c:val>
        </c:ser>
        <c:dLbls>
          <c:showLegendKey val="0"/>
          <c:showVal val="0"/>
          <c:showCatName val="0"/>
          <c:showSerName val="0"/>
          <c:showPercent val="0"/>
          <c:showBubbleSize val="0"/>
          <c:showLeaderLines val="0"/>
        </c:dLbls>
        <c:firstSliceAng val="123"/>
      </c:pieChart>
      <c:spPr>
        <a:noFill/>
        <a:ln>
          <a:noFill/>
        </a:ln>
        <a:effectLst/>
      </c:spPr>
    </c:plotArea>
    <c:plotVisOnly val="1"/>
    <c:dispBlanksAs val="gap"/>
    <c:showDLblsOverMax val="0"/>
  </c:chart>
  <c:spPr>
    <a:noFill/>
    <a:ln w="9525" cap="flat" cmpd="sng" algn="ctr">
      <a:noFill/>
      <a:prstDash val="solid"/>
    </a:ln>
    <a:effectLst/>
  </c:spPr>
  <c:txPr>
    <a:bodyPr/>
    <a:lstStyle/>
    <a:p>
      <a:pPr>
        <a:defRPr sz="1800"/>
      </a:pPr>
      <a:endParaRPr lang="es-AR"/>
    </a:p>
  </c:txPr>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c:date1904 val="0"/>
  <c:lang val="es-AR"/>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manualLayout>
          <c:layoutTarget val="inner"/>
          <c:xMode val="edge"/>
          <c:yMode val="edge"/>
          <c:x val="0.22268149450899585"/>
          <c:y val="9.7673679037091996E-2"/>
          <c:w val="0.38641801854301305"/>
          <c:h val="0.71058553132438396"/>
        </c:manualLayout>
      </c:layout>
      <c:pieChart>
        <c:varyColors val="1"/>
        <c:ser>
          <c:idx val="0"/>
          <c:order val="0"/>
          <c:tx>
            <c:strRef>
              <c:f>Hoja1!$B$1</c:f>
              <c:strCache>
                <c:ptCount val="1"/>
                <c:pt idx="0">
                  <c:v>Ventas</c:v>
                </c:pt>
              </c:strCache>
            </c:strRef>
          </c:tx>
          <c:dPt>
            <c:idx val="0"/>
            <c:bubble3D val="0"/>
            <c:explosion val="18"/>
            <c:spPr>
              <a:solidFill>
                <a:schemeClr val="accent3">
                  <a:shade val="65000"/>
                </a:schemeClr>
              </a:solidFill>
              <a:ln>
                <a:noFill/>
              </a:ln>
              <a:effectLst/>
            </c:spPr>
          </c:dPt>
          <c:dPt>
            <c:idx val="1"/>
            <c:bubble3D val="0"/>
            <c:spPr>
              <a:solidFill>
                <a:schemeClr val="accent3"/>
              </a:solidFill>
              <a:ln>
                <a:noFill/>
              </a:ln>
              <a:effectLst/>
            </c:spPr>
          </c:dPt>
          <c:dPt>
            <c:idx val="2"/>
            <c:bubble3D val="0"/>
            <c:explosion val="2"/>
            <c:spPr>
              <a:solidFill>
                <a:schemeClr val="accent3">
                  <a:tint val="65000"/>
                </a:schemeClr>
              </a:solidFill>
              <a:ln>
                <a:noFill/>
              </a:ln>
              <a:effectLst/>
            </c:spPr>
          </c:dPt>
          <c:dLbls>
            <c:dLbl>
              <c:idx val="1"/>
              <c:layout>
                <c:manualLayout>
                  <c:x val="-1.6303219977654474E-3"/>
                  <c:y val="-0.11569640258651427"/>
                </c:manualLayout>
              </c:layout>
              <c:showLegendKey val="0"/>
              <c:showVal val="0"/>
              <c:showCatName val="1"/>
              <c:showSerName val="0"/>
              <c:showPercent val="1"/>
              <c:showBubbleSize val="0"/>
            </c:dLbl>
            <c:dLbl>
              <c:idx val="2"/>
              <c:layout>
                <c:manualLayout>
                  <c:x val="-5.3375882763550377E-3"/>
                  <c:y val="5.7145679345469262E-2"/>
                </c:manualLayout>
              </c:layout>
              <c:showLegendKey val="0"/>
              <c:showVal val="0"/>
              <c:showCatName val="1"/>
              <c:showSerName val="0"/>
              <c:showPercent val="1"/>
              <c:showBubbleSize val="0"/>
            </c:dLbl>
            <c:txPr>
              <a:bodyPr/>
              <a:lstStyle/>
              <a:p>
                <a:pPr>
                  <a:defRPr sz="1100"/>
                </a:pPr>
                <a:endParaRPr lang="es-AR"/>
              </a:p>
            </c:txPr>
            <c:showLegendKey val="0"/>
            <c:showVal val="0"/>
            <c:showCatName val="1"/>
            <c:showSerName val="0"/>
            <c:showPercent val="1"/>
            <c:showBubbleSize val="0"/>
            <c:showLeaderLines val="0"/>
          </c:dLbls>
          <c:cat>
            <c:strRef>
              <c:f>Hoja1!$A$2:$A$4</c:f>
              <c:strCache>
                <c:ptCount val="3"/>
                <c:pt idx="0">
                  <c:v>Mayores 21 años</c:v>
                </c:pt>
                <c:pt idx="1">
                  <c:v>Jóvenes adultos</c:v>
                </c:pt>
                <c:pt idx="2">
                  <c:v>Sin dato</c:v>
                </c:pt>
              </c:strCache>
            </c:strRef>
          </c:cat>
          <c:val>
            <c:numRef>
              <c:f>Hoja1!$B$2:$B$4</c:f>
              <c:numCache>
                <c:formatCode>General</c:formatCode>
                <c:ptCount val="3"/>
                <c:pt idx="0">
                  <c:v>101</c:v>
                </c:pt>
                <c:pt idx="1">
                  <c:v>2</c:v>
                </c:pt>
                <c:pt idx="2">
                  <c:v>7</c:v>
                </c:pt>
              </c:numCache>
            </c:numRef>
          </c:val>
        </c:ser>
        <c:dLbls>
          <c:showLegendKey val="0"/>
          <c:showVal val="0"/>
          <c:showCatName val="0"/>
          <c:showSerName val="0"/>
          <c:showPercent val="0"/>
          <c:showBubbleSize val="0"/>
          <c:showLeaderLines val="0"/>
        </c:dLbls>
        <c:firstSliceAng val="110"/>
      </c:pieChart>
      <c:spPr>
        <a:noFill/>
        <a:ln>
          <a:noFill/>
        </a:ln>
        <a:effectLst/>
      </c:spPr>
    </c:plotArea>
    <c:plotVisOnly val="1"/>
    <c:dispBlanksAs val="gap"/>
    <c:showDLblsOverMax val="0"/>
  </c:chart>
  <c:spPr>
    <a:noFill/>
    <a:ln w="9525" cap="flat" cmpd="sng" algn="ctr">
      <a:noFill/>
      <a:prstDash val="solid"/>
    </a:ln>
    <a:effectLst/>
  </c:spPr>
  <c:txPr>
    <a:bodyPr/>
    <a:lstStyle/>
    <a:p>
      <a:pPr>
        <a:defRPr sz="1200">
          <a:latin typeface="Arial" panose="020B0604020202020204" pitchFamily="34" charset="0"/>
          <a:cs typeface="Arial" panose="020B0604020202020204" pitchFamily="34" charset="0"/>
        </a:defRPr>
      </a:pPr>
      <a:endParaRPr lang="es-AR"/>
    </a:p>
  </c:tx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c:date1904 val="0"/>
  <c:lang val="es-AR"/>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3533063268495828"/>
          <c:y val="8.628985489059654E-2"/>
          <c:w val="0.33765183498129836"/>
          <c:h val="0.65380261213060475"/>
        </c:manualLayout>
      </c:layout>
      <c:pieChart>
        <c:varyColors val="1"/>
        <c:ser>
          <c:idx val="0"/>
          <c:order val="0"/>
          <c:tx>
            <c:strRef>
              <c:f>Hoja1!$B$1</c:f>
              <c:strCache>
                <c:ptCount val="1"/>
                <c:pt idx="0">
                  <c:v>Ventas</c:v>
                </c:pt>
              </c:strCache>
            </c:strRef>
          </c:tx>
          <c:dPt>
            <c:idx val="0"/>
            <c:bubble3D val="0"/>
            <c:explosion val="9"/>
            <c:spPr>
              <a:solidFill>
                <a:schemeClr val="accent5">
                  <a:shade val="76000"/>
                </a:schemeClr>
              </a:solidFill>
              <a:ln>
                <a:noFill/>
              </a:ln>
              <a:effectLst/>
            </c:spPr>
          </c:dPt>
          <c:dPt>
            <c:idx val="1"/>
            <c:bubble3D val="0"/>
            <c:spPr>
              <a:solidFill>
                <a:schemeClr val="accent5">
                  <a:tint val="77000"/>
                </a:schemeClr>
              </a:solidFill>
              <a:ln>
                <a:noFill/>
              </a:ln>
              <a:effectLst/>
            </c:spPr>
          </c:dPt>
          <c:dLbls>
            <c:dLbl>
              <c:idx val="0"/>
              <c:layout>
                <c:manualLayout>
                  <c:x val="-4.0410990919708109E-2"/>
                  <c:y val="-0.15724009784509527"/>
                </c:manualLayout>
              </c:layout>
              <c:showLegendKey val="0"/>
              <c:showVal val="0"/>
              <c:showCatName val="1"/>
              <c:showSerName val="0"/>
              <c:showPercent val="1"/>
              <c:showBubbleSize val="0"/>
            </c:dLbl>
            <c:dLbl>
              <c:idx val="1"/>
              <c:layout>
                <c:manualLayout>
                  <c:x val="2.0767509572107243E-2"/>
                  <c:y val="0.14371782679195189"/>
                </c:manualLayout>
              </c:layout>
              <c:tx>
                <c:rich>
                  <a:bodyPr/>
                  <a:lstStyle/>
                  <a:p>
                    <a:r>
                      <a:rPr lang="en-US" sz="1100" dirty="0" err="1" smtClean="0"/>
                      <a:t>Encarcelados</a:t>
                    </a:r>
                    <a:r>
                      <a:rPr lang="en-US" sz="1100" dirty="0" smtClean="0"/>
                      <a:t> </a:t>
                    </a:r>
                    <a:r>
                      <a:rPr lang="en-US" sz="1100" dirty="0" err="1"/>
                      <a:t>preventivamente</a:t>
                    </a:r>
                    <a:r>
                      <a:rPr lang="en-US" sz="1100" dirty="0"/>
                      <a:t>
36%</a:t>
                    </a:r>
                    <a:endParaRPr lang="en-US" sz="1000" dirty="0"/>
                  </a:p>
                </c:rich>
              </c:tx>
              <c:showLegendKey val="0"/>
              <c:showVal val="0"/>
              <c:showCatName val="1"/>
              <c:showSerName val="0"/>
              <c:showPercent val="1"/>
              <c:showBubbleSize val="0"/>
            </c:dLbl>
            <c:txPr>
              <a:bodyPr/>
              <a:lstStyle/>
              <a:p>
                <a:pPr>
                  <a:defRPr sz="1100">
                    <a:latin typeface="Arial" pitchFamily="34" charset="0"/>
                    <a:cs typeface="Arial" pitchFamily="34" charset="0"/>
                  </a:defRPr>
                </a:pPr>
                <a:endParaRPr lang="es-AR"/>
              </a:p>
            </c:txPr>
            <c:showLegendKey val="0"/>
            <c:showVal val="0"/>
            <c:showCatName val="1"/>
            <c:showSerName val="0"/>
            <c:showPercent val="1"/>
            <c:showBubbleSize val="0"/>
            <c:showLeaderLines val="0"/>
          </c:dLbls>
          <c:cat>
            <c:strRef>
              <c:f>Hoja1!$A$2:$A$3</c:f>
              <c:strCache>
                <c:ptCount val="2"/>
                <c:pt idx="0">
                  <c:v>Condenados/as</c:v>
                </c:pt>
                <c:pt idx="1">
                  <c:v>Encarcelados preventivamente</c:v>
                </c:pt>
              </c:strCache>
            </c:strRef>
          </c:cat>
          <c:val>
            <c:numRef>
              <c:f>Hoja1!$B$2:$B$3</c:f>
              <c:numCache>
                <c:formatCode>General</c:formatCode>
                <c:ptCount val="2"/>
                <c:pt idx="0">
                  <c:v>64</c:v>
                </c:pt>
                <c:pt idx="1">
                  <c:v>36</c:v>
                </c:pt>
              </c:numCache>
            </c:numRef>
          </c:val>
        </c:ser>
        <c:dLbls>
          <c:showLegendKey val="0"/>
          <c:showVal val="0"/>
          <c:showCatName val="0"/>
          <c:showSerName val="0"/>
          <c:showPercent val="0"/>
          <c:showBubbleSize val="0"/>
          <c:showLeaderLines val="0"/>
        </c:dLbls>
        <c:firstSliceAng val="132"/>
      </c:pieChart>
      <c:spPr>
        <a:noFill/>
        <a:ln>
          <a:noFill/>
        </a:ln>
        <a:effectLst/>
      </c:spPr>
    </c:plotArea>
    <c:plotVisOnly val="1"/>
    <c:dispBlanksAs val="gap"/>
    <c:showDLblsOverMax val="0"/>
  </c:chart>
  <c:spPr>
    <a:noFill/>
    <a:ln w="9525" cap="flat" cmpd="sng" algn="ctr">
      <a:noFill/>
      <a:prstDash val="solid"/>
    </a:ln>
    <a:effectLst/>
  </c:spPr>
  <c:txPr>
    <a:bodyPr/>
    <a:lstStyle/>
    <a:p>
      <a:pPr>
        <a:defRPr sz="1800"/>
      </a:pPr>
      <a:endParaRPr lang="es-AR"/>
    </a:p>
  </c:txPr>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c:date1904 val="0"/>
  <c:lang val="es-AR"/>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manualLayout>
          <c:layoutTarget val="inner"/>
          <c:xMode val="edge"/>
          <c:yMode val="edge"/>
          <c:x val="0.31144359661897048"/>
          <c:y val="9.1591834623739127E-2"/>
          <c:w val="0.40352541671582831"/>
          <c:h val="0.71734558229162282"/>
        </c:manualLayout>
      </c:layout>
      <c:pieChart>
        <c:varyColors val="1"/>
        <c:ser>
          <c:idx val="0"/>
          <c:order val="0"/>
          <c:tx>
            <c:strRef>
              <c:f>Hoja1!$B$1</c:f>
              <c:strCache>
                <c:ptCount val="1"/>
                <c:pt idx="0">
                  <c:v>Ventas</c:v>
                </c:pt>
              </c:strCache>
            </c:strRef>
          </c:tx>
          <c:dPt>
            <c:idx val="0"/>
            <c:bubble3D val="0"/>
            <c:explosion val="12"/>
            <c:spPr>
              <a:solidFill>
                <a:schemeClr val="accent4">
                  <a:shade val="76000"/>
                </a:schemeClr>
              </a:solidFill>
              <a:ln>
                <a:noFill/>
              </a:ln>
              <a:effectLst/>
            </c:spPr>
          </c:dPt>
          <c:dPt>
            <c:idx val="1"/>
            <c:bubble3D val="0"/>
            <c:spPr>
              <a:solidFill>
                <a:schemeClr val="accent4">
                  <a:tint val="77000"/>
                </a:schemeClr>
              </a:solidFill>
              <a:ln>
                <a:noFill/>
              </a:ln>
              <a:effectLst/>
            </c:spPr>
          </c:dPt>
          <c:dLbls>
            <c:dLbl>
              <c:idx val="0"/>
              <c:layout>
                <c:manualLayout>
                  <c:x val="2.1373606569830308E-2"/>
                  <c:y val="-0.22123451800374672"/>
                </c:manualLayout>
              </c:layout>
              <c:showLegendKey val="0"/>
              <c:showVal val="0"/>
              <c:showCatName val="1"/>
              <c:showSerName val="0"/>
              <c:showPercent val="1"/>
              <c:showBubbleSize val="0"/>
            </c:dLbl>
            <c:txPr>
              <a:bodyPr/>
              <a:lstStyle/>
              <a:p>
                <a:pPr>
                  <a:defRPr sz="1100">
                    <a:latin typeface="Arial" pitchFamily="34" charset="0"/>
                    <a:cs typeface="Arial" pitchFamily="34" charset="0"/>
                  </a:defRPr>
                </a:pPr>
                <a:endParaRPr lang="es-AR"/>
              </a:p>
            </c:txPr>
            <c:showLegendKey val="0"/>
            <c:showVal val="0"/>
            <c:showCatName val="1"/>
            <c:showSerName val="0"/>
            <c:showPercent val="1"/>
            <c:showBubbleSize val="0"/>
            <c:showLeaderLines val="0"/>
          </c:dLbls>
          <c:cat>
            <c:strRef>
              <c:f>Hoja1!$A$2:$A$3</c:f>
              <c:strCache>
                <c:ptCount val="2"/>
                <c:pt idx="0">
                  <c:v>Hombres</c:v>
                </c:pt>
                <c:pt idx="1">
                  <c:v>Mujeres</c:v>
                </c:pt>
              </c:strCache>
            </c:strRef>
          </c:cat>
          <c:val>
            <c:numRef>
              <c:f>Hoja1!$B$2:$B$3</c:f>
              <c:numCache>
                <c:formatCode>General</c:formatCode>
                <c:ptCount val="2"/>
                <c:pt idx="0">
                  <c:v>82</c:v>
                </c:pt>
                <c:pt idx="1">
                  <c:v>18</c:v>
                </c:pt>
              </c:numCache>
            </c:numRef>
          </c:val>
        </c:ser>
        <c:dLbls>
          <c:showLegendKey val="0"/>
          <c:showVal val="0"/>
          <c:showCatName val="0"/>
          <c:showSerName val="0"/>
          <c:showPercent val="0"/>
          <c:showBubbleSize val="0"/>
          <c:showLeaderLines val="0"/>
        </c:dLbls>
        <c:firstSliceAng val="110"/>
      </c:pieChart>
      <c:spPr>
        <a:noFill/>
        <a:ln>
          <a:noFill/>
        </a:ln>
        <a:effectLst/>
      </c:spPr>
    </c:plotArea>
    <c:plotVisOnly val="1"/>
    <c:dispBlanksAs val="gap"/>
    <c:showDLblsOverMax val="0"/>
  </c:chart>
  <c:spPr>
    <a:noFill/>
    <a:ln w="9525" cap="flat" cmpd="sng" algn="ctr">
      <a:noFill/>
      <a:prstDash val="solid"/>
    </a:ln>
    <a:effectLst/>
  </c:spPr>
  <c:txPr>
    <a:bodyPr/>
    <a:lstStyle/>
    <a:p>
      <a:pPr>
        <a:defRPr sz="1800"/>
      </a:pPr>
      <a:endParaRPr lang="es-AR"/>
    </a:p>
  </c:txPr>
  <c:externalData r:id="rId1">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c:date1904 val="0"/>
  <c:lang val="es-AR"/>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manualLayout>
          <c:layoutTarget val="inner"/>
          <c:xMode val="edge"/>
          <c:yMode val="edge"/>
          <c:x val="0.22268149450899585"/>
          <c:y val="9.7673679037091996E-2"/>
          <c:w val="0.38641801854301305"/>
          <c:h val="0.71058553132438396"/>
        </c:manualLayout>
      </c:layout>
      <c:pieChart>
        <c:varyColors val="1"/>
        <c:ser>
          <c:idx val="0"/>
          <c:order val="0"/>
          <c:tx>
            <c:strRef>
              <c:f>Hoja1!$B$1</c:f>
              <c:strCache>
                <c:ptCount val="1"/>
                <c:pt idx="0">
                  <c:v>Ventas</c:v>
                </c:pt>
              </c:strCache>
            </c:strRef>
          </c:tx>
          <c:dPt>
            <c:idx val="0"/>
            <c:bubble3D val="0"/>
            <c:explosion val="18"/>
            <c:spPr>
              <a:solidFill>
                <a:schemeClr val="accent3">
                  <a:shade val="65000"/>
                </a:schemeClr>
              </a:solidFill>
              <a:ln>
                <a:noFill/>
              </a:ln>
              <a:effectLst/>
            </c:spPr>
          </c:dPt>
          <c:dPt>
            <c:idx val="1"/>
            <c:bubble3D val="0"/>
            <c:spPr>
              <a:solidFill>
                <a:schemeClr val="accent3"/>
              </a:solidFill>
              <a:ln>
                <a:noFill/>
              </a:ln>
              <a:effectLst/>
            </c:spPr>
          </c:dPt>
          <c:dPt>
            <c:idx val="2"/>
            <c:bubble3D val="0"/>
            <c:explosion val="2"/>
            <c:spPr>
              <a:solidFill>
                <a:schemeClr val="accent3">
                  <a:tint val="65000"/>
                </a:schemeClr>
              </a:solidFill>
              <a:ln>
                <a:noFill/>
              </a:ln>
              <a:effectLst/>
            </c:spPr>
          </c:dPt>
          <c:dLbls>
            <c:txPr>
              <a:bodyPr/>
              <a:lstStyle/>
              <a:p>
                <a:pPr>
                  <a:defRPr sz="1100"/>
                </a:pPr>
                <a:endParaRPr lang="es-AR"/>
              </a:p>
            </c:txPr>
            <c:showLegendKey val="0"/>
            <c:showVal val="0"/>
            <c:showCatName val="1"/>
            <c:showSerName val="0"/>
            <c:showPercent val="1"/>
            <c:showBubbleSize val="0"/>
            <c:showLeaderLines val="0"/>
          </c:dLbls>
          <c:cat>
            <c:strRef>
              <c:f>Hoja1!$A$2:$A$3</c:f>
              <c:strCache>
                <c:ptCount val="2"/>
                <c:pt idx="0">
                  <c:v>Mayores 21 años</c:v>
                </c:pt>
                <c:pt idx="1">
                  <c:v>Jóvenes adultos</c:v>
                </c:pt>
              </c:strCache>
            </c:strRef>
          </c:cat>
          <c:val>
            <c:numRef>
              <c:f>Hoja1!$B$2:$B$3</c:f>
              <c:numCache>
                <c:formatCode>General</c:formatCode>
                <c:ptCount val="2"/>
                <c:pt idx="0">
                  <c:v>95</c:v>
                </c:pt>
                <c:pt idx="1">
                  <c:v>5</c:v>
                </c:pt>
              </c:numCache>
            </c:numRef>
          </c:val>
        </c:ser>
        <c:dLbls>
          <c:showLegendKey val="0"/>
          <c:showVal val="0"/>
          <c:showCatName val="0"/>
          <c:showSerName val="0"/>
          <c:showPercent val="0"/>
          <c:showBubbleSize val="0"/>
          <c:showLeaderLines val="0"/>
        </c:dLbls>
        <c:firstSliceAng val="110"/>
      </c:pieChart>
      <c:spPr>
        <a:noFill/>
        <a:ln>
          <a:noFill/>
        </a:ln>
        <a:effectLst/>
      </c:spPr>
    </c:plotArea>
    <c:plotVisOnly val="1"/>
    <c:dispBlanksAs val="gap"/>
    <c:showDLblsOverMax val="0"/>
  </c:chart>
  <c:spPr>
    <a:noFill/>
    <a:ln w="9525" cap="flat" cmpd="sng" algn="ctr">
      <a:noFill/>
      <a:prstDash val="solid"/>
    </a:ln>
    <a:effectLst/>
  </c:spPr>
  <c:txPr>
    <a:bodyPr/>
    <a:lstStyle/>
    <a:p>
      <a:pPr>
        <a:defRPr sz="1200">
          <a:latin typeface="Arial" panose="020B0604020202020204" pitchFamily="34" charset="0"/>
          <a:cs typeface="Arial" panose="020B0604020202020204" pitchFamily="34" charset="0"/>
        </a:defRPr>
      </a:pPr>
      <a:endParaRPr lang="es-AR"/>
    </a:p>
  </c:txPr>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c:date1904 val="0"/>
  <c:lang val="es-AR"/>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3533063268495828"/>
          <c:y val="8.628985489059654E-2"/>
          <c:w val="0.33765183498129836"/>
          <c:h val="0.65380261213060475"/>
        </c:manualLayout>
      </c:layout>
      <c:pieChart>
        <c:varyColors val="1"/>
        <c:ser>
          <c:idx val="0"/>
          <c:order val="0"/>
          <c:tx>
            <c:strRef>
              <c:f>Hoja1!$B$1</c:f>
              <c:strCache>
                <c:ptCount val="1"/>
                <c:pt idx="0">
                  <c:v>Ventas</c:v>
                </c:pt>
              </c:strCache>
            </c:strRef>
          </c:tx>
          <c:dPt>
            <c:idx val="0"/>
            <c:bubble3D val="0"/>
            <c:explosion val="9"/>
            <c:spPr>
              <a:solidFill>
                <a:schemeClr val="accent5">
                  <a:shade val="76000"/>
                </a:schemeClr>
              </a:solidFill>
              <a:ln>
                <a:noFill/>
              </a:ln>
              <a:effectLst/>
            </c:spPr>
          </c:dPt>
          <c:dPt>
            <c:idx val="1"/>
            <c:bubble3D val="0"/>
            <c:spPr>
              <a:solidFill>
                <a:schemeClr val="accent5">
                  <a:tint val="77000"/>
                </a:schemeClr>
              </a:solidFill>
              <a:ln>
                <a:noFill/>
              </a:ln>
              <a:effectLst/>
            </c:spPr>
          </c:dPt>
          <c:dLbls>
            <c:dLbl>
              <c:idx val="1"/>
              <c:layout>
                <c:manualLayout>
                  <c:x val="-6.6492611932007558E-3"/>
                  <c:y val="-0.29331209591615942"/>
                </c:manualLayout>
              </c:layout>
              <c:showLegendKey val="0"/>
              <c:showVal val="0"/>
              <c:showCatName val="1"/>
              <c:showSerName val="0"/>
              <c:showPercent val="1"/>
              <c:showBubbleSize val="0"/>
            </c:dLbl>
            <c:txPr>
              <a:bodyPr/>
              <a:lstStyle/>
              <a:p>
                <a:pPr>
                  <a:defRPr sz="1050">
                    <a:latin typeface="Arial" pitchFamily="34" charset="0"/>
                    <a:cs typeface="Arial" pitchFamily="34" charset="0"/>
                  </a:defRPr>
                </a:pPr>
                <a:endParaRPr lang="es-AR"/>
              </a:p>
            </c:txPr>
            <c:showLegendKey val="0"/>
            <c:showVal val="0"/>
            <c:showCatName val="1"/>
            <c:showSerName val="0"/>
            <c:showPercent val="1"/>
            <c:showBubbleSize val="0"/>
            <c:showLeaderLines val="0"/>
          </c:dLbls>
          <c:cat>
            <c:strRef>
              <c:f>Hoja1!$A$2:$A$3</c:f>
              <c:strCache>
                <c:ptCount val="2"/>
                <c:pt idx="0">
                  <c:v>Condenados/as</c:v>
                </c:pt>
                <c:pt idx="1">
                  <c:v>Encarcelados preventivamente</c:v>
                </c:pt>
              </c:strCache>
            </c:strRef>
          </c:cat>
          <c:val>
            <c:numRef>
              <c:f>Hoja1!$B$2:$B$3</c:f>
              <c:numCache>
                <c:formatCode>General</c:formatCode>
                <c:ptCount val="2"/>
                <c:pt idx="0">
                  <c:v>25</c:v>
                </c:pt>
                <c:pt idx="1">
                  <c:v>75</c:v>
                </c:pt>
              </c:numCache>
            </c:numRef>
          </c:val>
        </c:ser>
        <c:dLbls>
          <c:showLegendKey val="0"/>
          <c:showVal val="0"/>
          <c:showCatName val="0"/>
          <c:showSerName val="0"/>
          <c:showPercent val="0"/>
          <c:showBubbleSize val="0"/>
          <c:showLeaderLines val="0"/>
        </c:dLbls>
        <c:firstSliceAng val="17"/>
      </c:pieChart>
      <c:spPr>
        <a:noFill/>
        <a:ln>
          <a:noFill/>
        </a:ln>
        <a:effectLst/>
      </c:spPr>
    </c:plotArea>
    <c:plotVisOnly val="1"/>
    <c:dispBlanksAs val="gap"/>
    <c:showDLblsOverMax val="0"/>
  </c:chart>
  <c:spPr>
    <a:noFill/>
    <a:ln w="9525" cap="flat" cmpd="sng" algn="ctr">
      <a:noFill/>
      <a:prstDash val="solid"/>
    </a:ln>
    <a:effectLst/>
  </c:spPr>
  <c:txPr>
    <a:bodyPr/>
    <a:lstStyle/>
    <a:p>
      <a:pPr>
        <a:defRPr sz="1800"/>
      </a:pPr>
      <a:endParaRPr lang="es-AR"/>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A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11731524780075"/>
          <c:y val="0.24550763128421166"/>
          <c:w val="0.47927250507519364"/>
          <c:h val="0.5699456817110411"/>
        </c:manualLayout>
      </c:layout>
      <c:pieChart>
        <c:varyColors val="1"/>
        <c:ser>
          <c:idx val="0"/>
          <c:order val="0"/>
          <c:tx>
            <c:strRef>
              <c:f>Hoja1!$B$1</c:f>
              <c:strCache>
                <c:ptCount val="1"/>
                <c:pt idx="0">
                  <c:v>Ventas</c:v>
                </c:pt>
              </c:strCache>
            </c:strRef>
          </c:tx>
          <c:explosion val="3"/>
          <c:dPt>
            <c:idx val="0"/>
            <c:bubble3D val="0"/>
            <c:spPr>
              <a:solidFill>
                <a:schemeClr val="tx2">
                  <a:lumMod val="75000"/>
                </a:schemeClr>
              </a:solidFill>
            </c:spPr>
          </c:dPt>
          <c:dPt>
            <c:idx val="1"/>
            <c:bubble3D val="0"/>
            <c:spPr>
              <a:solidFill>
                <a:srgbClr val="7030A0"/>
              </a:solidFill>
            </c:spPr>
          </c:dPt>
          <c:dLbls>
            <c:dLbl>
              <c:idx val="0"/>
              <c:layout>
                <c:manualLayout>
                  <c:x val="-7.4196301421054229E-3"/>
                  <c:y val="-4.243710158330756E-2"/>
                </c:manualLayout>
              </c:layout>
              <c:tx>
                <c:rich>
                  <a:bodyPr/>
                  <a:lstStyle/>
                  <a:p>
                    <a:r>
                      <a:rPr lang="en-US" dirty="0" err="1"/>
                      <a:t>Masculino</a:t>
                    </a:r>
                    <a:r>
                      <a:rPr lang="en-US" dirty="0"/>
                      <a:t>
</a:t>
                    </a:r>
                    <a:r>
                      <a:rPr lang="en-US" b="1" dirty="0" smtClean="0"/>
                      <a:t>92,8%</a:t>
                    </a:r>
                    <a:endParaRPr lang="en-US" b="1" dirty="0"/>
                  </a:p>
                </c:rich>
              </c:tx>
              <c:showLegendKey val="0"/>
              <c:showVal val="0"/>
              <c:showCatName val="1"/>
              <c:showSerName val="0"/>
              <c:showPercent val="1"/>
              <c:showBubbleSize val="0"/>
              <c:extLst>
                <c:ext xmlns:c15="http://schemas.microsoft.com/office/drawing/2012/chart" uri="{CE6537A1-D6FC-4f65-9D91-7224C49458BB}">
                  <c15:layout/>
                </c:ext>
              </c:extLst>
            </c:dLbl>
            <c:dLbl>
              <c:idx val="1"/>
              <c:layout>
                <c:manualLayout>
                  <c:x val="2.2000238609851432E-2"/>
                  <c:y val="-9.9106855994979537E-3"/>
                </c:manualLayout>
              </c:layout>
              <c:tx>
                <c:rich>
                  <a:bodyPr/>
                  <a:lstStyle/>
                  <a:p>
                    <a:r>
                      <a:rPr lang="en-US" dirty="0" err="1"/>
                      <a:t>Femenino</a:t>
                    </a:r>
                    <a:r>
                      <a:rPr lang="en-US" dirty="0"/>
                      <a:t>
</a:t>
                    </a:r>
                    <a:r>
                      <a:rPr lang="en-US" b="1" dirty="0" smtClean="0"/>
                      <a:t>7,</a:t>
                    </a:r>
                    <a:r>
                      <a:rPr lang="en-US" b="1" baseline="0" dirty="0" smtClean="0"/>
                      <a:t> 2</a:t>
                    </a:r>
                    <a:r>
                      <a:rPr lang="en-US" b="1" dirty="0" smtClean="0"/>
                      <a:t>%</a:t>
                    </a:r>
                    <a:endParaRPr lang="en-US" b="1" dirty="0"/>
                  </a:p>
                </c:rich>
              </c:tx>
              <c:showLegendKey val="0"/>
              <c:showVal val="0"/>
              <c:showCatName val="1"/>
              <c:showSerName val="0"/>
              <c:showPercent val="1"/>
              <c:showBubbleSize val="0"/>
              <c:extLst>
                <c:ext xmlns:c15="http://schemas.microsoft.com/office/drawing/2012/chart" uri="{CE6537A1-D6FC-4f65-9D91-7224C49458BB}">
                  <c15:layout/>
                </c:ext>
              </c:extLst>
            </c:dLbl>
            <c:spPr>
              <a:noFill/>
              <a:ln>
                <a:noFill/>
              </a:ln>
              <a:effectLst/>
            </c:spPr>
            <c:txPr>
              <a:bodyPr/>
              <a:lstStyle/>
              <a:p>
                <a:pPr>
                  <a:defRPr sz="900">
                    <a:latin typeface="Arial" panose="020B0604020202020204" pitchFamily="34" charset="0"/>
                    <a:cs typeface="Arial" panose="020B0604020202020204" pitchFamily="34" charset="0"/>
                  </a:defRPr>
                </a:pPr>
                <a:endParaRPr lang="es-AR"/>
              </a:p>
            </c:txPr>
            <c:showLegendKey val="0"/>
            <c:showVal val="0"/>
            <c:showCatName val="1"/>
            <c:showSerName val="0"/>
            <c:showPercent val="1"/>
            <c:showBubbleSize val="0"/>
            <c:showLeaderLines val="0"/>
            <c:extLst>
              <c:ext xmlns:c15="http://schemas.microsoft.com/office/drawing/2012/chart" uri="{CE6537A1-D6FC-4f65-9D91-7224C49458BB}"/>
            </c:extLst>
          </c:dLbls>
          <c:cat>
            <c:strRef>
              <c:f>Hoja1!$A$2:$A$3</c:f>
              <c:strCache>
                <c:ptCount val="2"/>
                <c:pt idx="0">
                  <c:v>Masculino</c:v>
                </c:pt>
                <c:pt idx="1">
                  <c:v>Femenino</c:v>
                </c:pt>
              </c:strCache>
            </c:strRef>
          </c:cat>
          <c:val>
            <c:numRef>
              <c:f>Hoja1!$B$2:$B$3</c:f>
              <c:numCache>
                <c:formatCode>General</c:formatCode>
                <c:ptCount val="2"/>
                <c:pt idx="0">
                  <c:v>9729</c:v>
                </c:pt>
                <c:pt idx="1">
                  <c:v>756</c:v>
                </c:pt>
              </c:numCache>
            </c:numRef>
          </c:val>
        </c:ser>
        <c:dLbls>
          <c:showLegendKey val="0"/>
          <c:showVal val="0"/>
          <c:showCatName val="0"/>
          <c:showSerName val="0"/>
          <c:showPercent val="0"/>
          <c:showBubbleSize val="0"/>
          <c:showLeaderLines val="0"/>
        </c:dLbls>
        <c:firstSliceAng val="99"/>
      </c:pieChart>
    </c:plotArea>
    <c:plotVisOnly val="1"/>
    <c:dispBlanksAs val="gap"/>
    <c:showDLblsOverMax val="0"/>
  </c:chart>
  <c:txPr>
    <a:bodyPr/>
    <a:lstStyle/>
    <a:p>
      <a:pPr>
        <a:defRPr sz="1800"/>
      </a:pPr>
      <a:endParaRPr lang="es-AR"/>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A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11731524780075"/>
          <c:y val="0.24550763128421166"/>
          <c:w val="0.47927250507519364"/>
          <c:h val="0.5699456817110411"/>
        </c:manualLayout>
      </c:layout>
      <c:pieChart>
        <c:varyColors val="1"/>
        <c:ser>
          <c:idx val="0"/>
          <c:order val="0"/>
          <c:tx>
            <c:strRef>
              <c:f>Hoja1!$B$1</c:f>
              <c:strCache>
                <c:ptCount val="1"/>
                <c:pt idx="0">
                  <c:v>Ventas</c:v>
                </c:pt>
              </c:strCache>
            </c:strRef>
          </c:tx>
          <c:explosion val="4"/>
          <c:dPt>
            <c:idx val="1"/>
            <c:bubble3D val="0"/>
            <c:spPr>
              <a:solidFill>
                <a:schemeClr val="tx2">
                  <a:lumMod val="75000"/>
                </a:schemeClr>
              </a:solidFill>
            </c:spPr>
          </c:dPt>
          <c:dLbls>
            <c:dLbl>
              <c:idx val="0"/>
              <c:layout>
                <c:manualLayout>
                  <c:x val="1.6553085010756381E-2"/>
                  <c:y val="-2.7358071325408288E-2"/>
                </c:manualLayout>
              </c:layout>
              <c:tx>
                <c:rich>
                  <a:bodyPr/>
                  <a:lstStyle/>
                  <a:p>
                    <a:r>
                      <a:rPr lang="en-US" sz="900" dirty="0" err="1" smtClean="0"/>
                      <a:t>Jóvenes</a:t>
                    </a:r>
                    <a:r>
                      <a:rPr lang="en-US" sz="900" dirty="0" smtClean="0"/>
                      <a:t> </a:t>
                    </a:r>
                    <a:r>
                      <a:rPr lang="en-US" sz="900" dirty="0" err="1"/>
                      <a:t>adultos</a:t>
                    </a:r>
                    <a:r>
                      <a:rPr lang="en-US" sz="900" dirty="0"/>
                      <a:t> </a:t>
                    </a:r>
                    <a:endParaRPr lang="en-US" sz="900" dirty="0" smtClean="0"/>
                  </a:p>
                  <a:p>
                    <a:r>
                      <a:rPr lang="en-US" sz="900" dirty="0" smtClean="0"/>
                      <a:t>(18-21)</a:t>
                    </a:r>
                    <a:r>
                      <a:rPr lang="en-US" sz="900" dirty="0"/>
                      <a:t>
</a:t>
                    </a:r>
                    <a:r>
                      <a:rPr lang="en-US" sz="900" b="1" dirty="0" smtClean="0"/>
                      <a:t>4,3%</a:t>
                    </a:r>
                    <a:endParaRPr lang="en-US" b="1" dirty="0"/>
                  </a:p>
                </c:rich>
              </c:tx>
              <c:showLegendKey val="0"/>
              <c:showVal val="0"/>
              <c:showCatName val="1"/>
              <c:showSerName val="0"/>
              <c:showPercent val="1"/>
              <c:showBubbleSize val="0"/>
              <c:extLst>
                <c:ext xmlns:c15="http://schemas.microsoft.com/office/drawing/2012/chart" uri="{CE6537A1-D6FC-4f65-9D91-7224C49458BB}">
                  <c15:layout/>
                </c:ext>
              </c:extLst>
            </c:dLbl>
            <c:dLbl>
              <c:idx val="1"/>
              <c:layout>
                <c:manualLayout>
                  <c:x val="1.0585629374513943E-2"/>
                  <c:y val="0.1312980990100199"/>
                </c:manualLayout>
              </c:layout>
              <c:tx>
                <c:rich>
                  <a:bodyPr/>
                  <a:lstStyle/>
                  <a:p>
                    <a:r>
                      <a:rPr lang="es-AR" dirty="0" smtClean="0"/>
                      <a:t>Mayores </a:t>
                    </a:r>
                    <a:r>
                      <a:rPr lang="es-AR" dirty="0"/>
                      <a:t>(21 y más)
</a:t>
                    </a:r>
                    <a:r>
                      <a:rPr lang="es-AR" b="1" dirty="0" smtClean="0"/>
                      <a:t>95,7%</a:t>
                    </a:r>
                    <a:endParaRPr lang="es-AR" b="1" dirty="0"/>
                  </a:p>
                </c:rich>
              </c:tx>
              <c:showLegendKey val="0"/>
              <c:showVal val="0"/>
              <c:showCatName val="1"/>
              <c:showSerName val="0"/>
              <c:showPercent val="1"/>
              <c:showBubbleSize val="0"/>
              <c:extLst>
                <c:ext xmlns:c15="http://schemas.microsoft.com/office/drawing/2012/chart" uri="{CE6537A1-D6FC-4f65-9D91-7224C49458BB}">
                  <c15:layout/>
                </c:ext>
              </c:extLst>
            </c:dLbl>
            <c:dLbl>
              <c:idx val="2"/>
              <c:layout>
                <c:manualLayout>
                  <c:x val="-6.6135328397854784E-2"/>
                  <c:y val="6.0525557220368911E-2"/>
                </c:manualLayout>
              </c:layout>
              <c:showLegendKey val="0"/>
              <c:showVal val="0"/>
              <c:showCatName val="1"/>
              <c:showSerName val="0"/>
              <c:showPercent val="1"/>
              <c:showBubbleSize val="0"/>
              <c:extLst>
                <c:ext xmlns:c15="http://schemas.microsoft.com/office/drawing/2012/chart" uri="{CE6537A1-D6FC-4f65-9D91-7224C49458BB}"/>
              </c:extLst>
            </c:dLbl>
            <c:spPr>
              <a:noFill/>
              <a:ln>
                <a:noFill/>
              </a:ln>
              <a:effectLst/>
            </c:spPr>
            <c:txPr>
              <a:bodyPr/>
              <a:lstStyle/>
              <a:p>
                <a:pPr>
                  <a:defRPr sz="900">
                    <a:latin typeface="Arial" panose="020B0604020202020204" pitchFamily="34" charset="0"/>
                    <a:cs typeface="Arial" panose="020B0604020202020204" pitchFamily="34" charset="0"/>
                  </a:defRPr>
                </a:pPr>
                <a:endParaRPr lang="es-AR"/>
              </a:p>
            </c:txPr>
            <c:showLegendKey val="0"/>
            <c:showVal val="0"/>
            <c:showCatName val="1"/>
            <c:showSerName val="0"/>
            <c:showPercent val="1"/>
            <c:showBubbleSize val="0"/>
            <c:showLeaderLines val="0"/>
            <c:extLst>
              <c:ext xmlns:c15="http://schemas.microsoft.com/office/drawing/2012/chart" uri="{CE6537A1-D6FC-4f65-9D91-7224C49458BB}"/>
            </c:extLst>
          </c:dLbls>
          <c:cat>
            <c:strRef>
              <c:f>Hoja1!$A$2:$A$3</c:f>
              <c:strCache>
                <c:ptCount val="2"/>
                <c:pt idx="0">
                  <c:v>Jóvenes adultos (18-20)</c:v>
                </c:pt>
                <c:pt idx="1">
                  <c:v>Mayores (21 y más)</c:v>
                </c:pt>
              </c:strCache>
            </c:strRef>
          </c:cat>
          <c:val>
            <c:numRef>
              <c:f>Hoja1!$B$2:$B$3</c:f>
              <c:numCache>
                <c:formatCode>General</c:formatCode>
                <c:ptCount val="2"/>
                <c:pt idx="0">
                  <c:v>450</c:v>
                </c:pt>
                <c:pt idx="1">
                  <c:v>10028</c:v>
                </c:pt>
              </c:numCache>
            </c:numRef>
          </c:val>
        </c:ser>
        <c:dLbls>
          <c:showLegendKey val="0"/>
          <c:showVal val="0"/>
          <c:showCatName val="0"/>
          <c:showSerName val="0"/>
          <c:showPercent val="0"/>
          <c:showBubbleSize val="0"/>
          <c:showLeaderLines val="0"/>
        </c:dLbls>
        <c:firstSliceAng val="95"/>
      </c:pieChart>
    </c:plotArea>
    <c:plotVisOnly val="1"/>
    <c:dispBlanksAs val="gap"/>
    <c:showDLblsOverMax val="0"/>
  </c:chart>
  <c:txPr>
    <a:bodyPr/>
    <a:lstStyle/>
    <a:p>
      <a:pPr>
        <a:defRPr sz="1800"/>
      </a:pPr>
      <a:endParaRPr lang="es-AR"/>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A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642031504233658"/>
          <c:y val="3.4374781402889389E-2"/>
          <c:w val="0.87278554166764344"/>
          <c:h val="0.81971850393700785"/>
        </c:manualLayout>
      </c:layout>
      <c:barChart>
        <c:barDir val="col"/>
        <c:grouping val="percentStacked"/>
        <c:varyColors val="0"/>
        <c:ser>
          <c:idx val="0"/>
          <c:order val="0"/>
          <c:tx>
            <c:strRef>
              <c:f>Hoja1!$B$1</c:f>
              <c:strCache>
                <c:ptCount val="1"/>
                <c:pt idx="0">
                  <c:v>Encarcelados/as preventivamente </c:v>
                </c:pt>
              </c:strCache>
            </c:strRef>
          </c:tx>
          <c:spPr>
            <a:solidFill>
              <a:schemeClr val="tx2">
                <a:lumMod val="75000"/>
              </a:schemeClr>
            </a:solidFill>
          </c:spPr>
          <c:invertIfNegative val="0"/>
          <c:dLbls>
            <c:spPr>
              <a:noFill/>
              <a:ln>
                <a:noFill/>
              </a:ln>
              <a:effectLst/>
            </c:spPr>
            <c:txPr>
              <a:bodyPr/>
              <a:lstStyle/>
              <a:p>
                <a:pPr>
                  <a:defRPr>
                    <a:solidFill>
                      <a:schemeClr val="bg1"/>
                    </a:solidFill>
                  </a:defRPr>
                </a:pPr>
                <a:endParaRPr lang="es-A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Hoja1!$A$2:$A$15</c:f>
              <c:numCache>
                <c:formatCode>mmm\-yy</c:formatCode>
                <c:ptCount val="14"/>
                <c:pt idx="0">
                  <c:v>41518</c:v>
                </c:pt>
                <c:pt idx="1">
                  <c:v>41548</c:v>
                </c:pt>
                <c:pt idx="2">
                  <c:v>41579</c:v>
                </c:pt>
                <c:pt idx="3">
                  <c:v>41609</c:v>
                </c:pt>
                <c:pt idx="4">
                  <c:v>41640</c:v>
                </c:pt>
                <c:pt idx="5">
                  <c:v>41671</c:v>
                </c:pt>
                <c:pt idx="6">
                  <c:v>41699</c:v>
                </c:pt>
                <c:pt idx="7">
                  <c:v>41730</c:v>
                </c:pt>
                <c:pt idx="8">
                  <c:v>41760</c:v>
                </c:pt>
                <c:pt idx="9">
                  <c:v>41791</c:v>
                </c:pt>
                <c:pt idx="10">
                  <c:v>41821</c:v>
                </c:pt>
                <c:pt idx="11">
                  <c:v>41852</c:v>
                </c:pt>
                <c:pt idx="12">
                  <c:v>41883</c:v>
                </c:pt>
                <c:pt idx="13">
                  <c:v>41913</c:v>
                </c:pt>
              </c:numCache>
            </c:numRef>
          </c:cat>
          <c:val>
            <c:numRef>
              <c:f>Hoja1!$B$2:$B$15</c:f>
              <c:numCache>
                <c:formatCode>0.0</c:formatCode>
                <c:ptCount val="14"/>
                <c:pt idx="0" formatCode="General">
                  <c:v>57.2</c:v>
                </c:pt>
                <c:pt idx="1">
                  <c:v>56.8</c:v>
                </c:pt>
                <c:pt idx="2">
                  <c:v>57</c:v>
                </c:pt>
                <c:pt idx="3">
                  <c:v>56.7</c:v>
                </c:pt>
                <c:pt idx="4">
                  <c:v>57.569599674862836</c:v>
                </c:pt>
                <c:pt idx="5" formatCode="General">
                  <c:v>58.6</c:v>
                </c:pt>
                <c:pt idx="6" formatCode="General">
                  <c:v>58.8</c:v>
                </c:pt>
                <c:pt idx="7" formatCode="General">
                  <c:v>59.8</c:v>
                </c:pt>
                <c:pt idx="8" formatCode="General">
                  <c:v>59.7</c:v>
                </c:pt>
                <c:pt idx="9" formatCode="General">
                  <c:v>60.5</c:v>
                </c:pt>
                <c:pt idx="10" formatCode="General">
                  <c:v>59.9</c:v>
                </c:pt>
                <c:pt idx="11" formatCode="General">
                  <c:v>60.7</c:v>
                </c:pt>
                <c:pt idx="12" formatCode="General">
                  <c:v>61.1</c:v>
                </c:pt>
                <c:pt idx="13" formatCode="General">
                  <c:v>61.6</c:v>
                </c:pt>
              </c:numCache>
            </c:numRef>
          </c:val>
        </c:ser>
        <c:ser>
          <c:idx val="1"/>
          <c:order val="1"/>
          <c:tx>
            <c:strRef>
              <c:f>Hoja1!$C$1</c:f>
              <c:strCache>
                <c:ptCount val="1"/>
                <c:pt idx="0">
                  <c:v>Condenados/as</c:v>
                </c:pt>
              </c:strCache>
            </c:strRef>
          </c:tx>
          <c:invertIfNegative val="0"/>
          <c:dLbls>
            <c:spPr>
              <a:noFill/>
              <a:ln>
                <a:noFill/>
              </a:ln>
              <a:effectLst/>
            </c:spPr>
            <c:txPr>
              <a:bodyPr/>
              <a:lstStyle/>
              <a:p>
                <a:pPr>
                  <a:defRPr>
                    <a:solidFill>
                      <a:schemeClr val="bg1"/>
                    </a:solidFill>
                  </a:defRPr>
                </a:pPr>
                <a:endParaRPr lang="es-A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Hoja1!$A$2:$A$15</c:f>
              <c:numCache>
                <c:formatCode>mmm\-yy</c:formatCode>
                <c:ptCount val="14"/>
                <c:pt idx="0">
                  <c:v>41518</c:v>
                </c:pt>
                <c:pt idx="1">
                  <c:v>41548</c:v>
                </c:pt>
                <c:pt idx="2">
                  <c:v>41579</c:v>
                </c:pt>
                <c:pt idx="3">
                  <c:v>41609</c:v>
                </c:pt>
                <c:pt idx="4">
                  <c:v>41640</c:v>
                </c:pt>
                <c:pt idx="5">
                  <c:v>41671</c:v>
                </c:pt>
                <c:pt idx="6">
                  <c:v>41699</c:v>
                </c:pt>
                <c:pt idx="7">
                  <c:v>41730</c:v>
                </c:pt>
                <c:pt idx="8">
                  <c:v>41760</c:v>
                </c:pt>
                <c:pt idx="9">
                  <c:v>41791</c:v>
                </c:pt>
                <c:pt idx="10">
                  <c:v>41821</c:v>
                </c:pt>
                <c:pt idx="11">
                  <c:v>41852</c:v>
                </c:pt>
                <c:pt idx="12">
                  <c:v>41883</c:v>
                </c:pt>
                <c:pt idx="13">
                  <c:v>41913</c:v>
                </c:pt>
              </c:numCache>
            </c:numRef>
          </c:cat>
          <c:val>
            <c:numRef>
              <c:f>Hoja1!$C$2:$C$15</c:f>
              <c:numCache>
                <c:formatCode>0.0</c:formatCode>
                <c:ptCount val="14"/>
                <c:pt idx="0" formatCode="General">
                  <c:v>42.8</c:v>
                </c:pt>
                <c:pt idx="1">
                  <c:v>43.2</c:v>
                </c:pt>
                <c:pt idx="2">
                  <c:v>43</c:v>
                </c:pt>
                <c:pt idx="3">
                  <c:v>43.3</c:v>
                </c:pt>
                <c:pt idx="4">
                  <c:v>42.430400325137164</c:v>
                </c:pt>
                <c:pt idx="5" formatCode="General">
                  <c:v>41.4</c:v>
                </c:pt>
                <c:pt idx="6" formatCode="General">
                  <c:v>41.2</c:v>
                </c:pt>
                <c:pt idx="7" formatCode="General">
                  <c:v>40.200000000000003</c:v>
                </c:pt>
                <c:pt idx="8" formatCode="General">
                  <c:v>40.299999999999997</c:v>
                </c:pt>
                <c:pt idx="9" formatCode="General">
                  <c:v>39.5</c:v>
                </c:pt>
                <c:pt idx="10" formatCode="General">
                  <c:v>40.1</c:v>
                </c:pt>
                <c:pt idx="11" formatCode="General">
                  <c:v>39.299999999999997</c:v>
                </c:pt>
                <c:pt idx="12" formatCode="General">
                  <c:v>38.9</c:v>
                </c:pt>
                <c:pt idx="13" formatCode="General">
                  <c:v>38.4</c:v>
                </c:pt>
              </c:numCache>
            </c:numRef>
          </c:val>
        </c:ser>
        <c:dLbls>
          <c:showLegendKey val="0"/>
          <c:showVal val="0"/>
          <c:showCatName val="0"/>
          <c:showSerName val="0"/>
          <c:showPercent val="0"/>
          <c:showBubbleSize val="0"/>
        </c:dLbls>
        <c:gapWidth val="105"/>
        <c:overlap val="100"/>
        <c:axId val="35077504"/>
        <c:axId val="35095680"/>
      </c:barChart>
      <c:dateAx>
        <c:axId val="35077504"/>
        <c:scaling>
          <c:orientation val="minMax"/>
        </c:scaling>
        <c:delete val="0"/>
        <c:axPos val="b"/>
        <c:numFmt formatCode="mmm\-yy" sourceLinked="1"/>
        <c:majorTickMark val="out"/>
        <c:minorTickMark val="none"/>
        <c:tickLblPos val="nextTo"/>
        <c:crossAx val="35095680"/>
        <c:crosses val="autoZero"/>
        <c:auto val="1"/>
        <c:lblOffset val="100"/>
        <c:baseTimeUnit val="months"/>
      </c:dateAx>
      <c:valAx>
        <c:axId val="35095680"/>
        <c:scaling>
          <c:orientation val="minMax"/>
        </c:scaling>
        <c:delete val="1"/>
        <c:axPos val="l"/>
        <c:numFmt formatCode="0%" sourceLinked="1"/>
        <c:majorTickMark val="out"/>
        <c:minorTickMark val="none"/>
        <c:tickLblPos val="nextTo"/>
        <c:crossAx val="35077504"/>
        <c:crosses val="autoZero"/>
        <c:crossBetween val="between"/>
      </c:valAx>
    </c:plotArea>
    <c:legend>
      <c:legendPos val="r"/>
      <c:layout>
        <c:manualLayout>
          <c:xMode val="edge"/>
          <c:yMode val="edge"/>
          <c:x val="8.1123218023918253E-3"/>
          <c:y val="9.9296065869224404E-2"/>
          <c:w val="0.1180939566811359"/>
          <c:h val="0.54364432758500081"/>
        </c:manualLayout>
      </c:layout>
      <c:overlay val="0"/>
    </c:legend>
    <c:plotVisOnly val="1"/>
    <c:dispBlanksAs val="gap"/>
    <c:showDLblsOverMax val="0"/>
  </c:chart>
  <c:txPr>
    <a:bodyPr/>
    <a:lstStyle/>
    <a:p>
      <a:pPr>
        <a:defRPr sz="900">
          <a:latin typeface="Arial" panose="020B0604020202020204" pitchFamily="34" charset="0"/>
          <a:cs typeface="Arial" panose="020B0604020202020204" pitchFamily="34" charset="0"/>
        </a:defRPr>
      </a:pPr>
      <a:endParaRPr lang="es-AR"/>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A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549515696021693"/>
          <c:y val="0.18616152685779647"/>
          <c:w val="0.85334585666952845"/>
          <c:h val="0.64082165473677533"/>
        </c:manualLayout>
      </c:layout>
      <c:barChart>
        <c:barDir val="col"/>
        <c:grouping val="percentStacked"/>
        <c:varyColors val="0"/>
        <c:ser>
          <c:idx val="0"/>
          <c:order val="0"/>
          <c:tx>
            <c:strRef>
              <c:f>Hoja1!$B$1</c:f>
              <c:strCache>
                <c:ptCount val="1"/>
                <c:pt idx="0">
                  <c:v>Encarcelados/as preventivamente </c:v>
                </c:pt>
              </c:strCache>
            </c:strRef>
          </c:tx>
          <c:spPr>
            <a:solidFill>
              <a:schemeClr val="tx2">
                <a:lumMod val="75000"/>
              </a:schemeClr>
            </a:solidFill>
            <a:ln>
              <a:noFill/>
            </a:ln>
          </c:spPr>
          <c:invertIfNegative val="0"/>
          <c:dLbls>
            <c:spPr>
              <a:noFill/>
              <a:ln>
                <a:noFill/>
              </a:ln>
              <a:effectLst/>
            </c:spPr>
            <c:txPr>
              <a:bodyPr/>
              <a:lstStyle/>
              <a:p>
                <a:pPr>
                  <a:defRPr sz="900">
                    <a:solidFill>
                      <a:schemeClr val="bg1"/>
                    </a:solidFill>
                    <a:latin typeface="Arial" pitchFamily="34" charset="0"/>
                    <a:cs typeface="Arial" pitchFamily="34" charset="0"/>
                  </a:defRPr>
                </a:pPr>
                <a:endParaRPr lang="es-A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Hoja1!$A$2:$A$12</c:f>
              <c:numCache>
                <c:formatCode>General</c:formatCode>
                <c:ptCount val="11"/>
                <c:pt idx="0">
                  <c:v>2002</c:v>
                </c:pt>
                <c:pt idx="1">
                  <c:v>2003</c:v>
                </c:pt>
                <c:pt idx="2">
                  <c:v>2004</c:v>
                </c:pt>
                <c:pt idx="3">
                  <c:v>2005</c:v>
                </c:pt>
                <c:pt idx="4">
                  <c:v>2006</c:v>
                </c:pt>
                <c:pt idx="5">
                  <c:v>2007</c:v>
                </c:pt>
                <c:pt idx="6">
                  <c:v>2008</c:v>
                </c:pt>
                <c:pt idx="7">
                  <c:v>2009</c:v>
                </c:pt>
                <c:pt idx="8">
                  <c:v>2010</c:v>
                </c:pt>
                <c:pt idx="9">
                  <c:v>2011</c:v>
                </c:pt>
                <c:pt idx="10">
                  <c:v>2012</c:v>
                </c:pt>
              </c:numCache>
            </c:numRef>
          </c:cat>
          <c:val>
            <c:numRef>
              <c:f>Hoja1!$B$2:$B$12</c:f>
              <c:numCache>
                <c:formatCode>0</c:formatCode>
                <c:ptCount val="11"/>
                <c:pt idx="0">
                  <c:v>54.467493336423686</c:v>
                </c:pt>
                <c:pt idx="1">
                  <c:v>56.840034965034967</c:v>
                </c:pt>
                <c:pt idx="2">
                  <c:v>51.62930676629307</c:v>
                </c:pt>
                <c:pt idx="3">
                  <c:v>45.791457286432163</c:v>
                </c:pt>
                <c:pt idx="4">
                  <c:v>44.544480171489816</c:v>
                </c:pt>
                <c:pt idx="5">
                  <c:v>56.096203095423675</c:v>
                </c:pt>
                <c:pt idx="6">
                  <c:v>52.976059740830223</c:v>
                </c:pt>
                <c:pt idx="7">
                  <c:v>52.889131622064447</c:v>
                </c:pt>
                <c:pt idx="8">
                  <c:v>51.561181434599156</c:v>
                </c:pt>
                <c:pt idx="9">
                  <c:v>52.627752388865808</c:v>
                </c:pt>
                <c:pt idx="10">
                  <c:v>55</c:v>
                </c:pt>
              </c:numCache>
            </c:numRef>
          </c:val>
        </c:ser>
        <c:ser>
          <c:idx val="1"/>
          <c:order val="1"/>
          <c:tx>
            <c:strRef>
              <c:f>Hoja1!$C$1</c:f>
              <c:strCache>
                <c:ptCount val="1"/>
                <c:pt idx="0">
                  <c:v>Condenados/as</c:v>
                </c:pt>
              </c:strCache>
            </c:strRef>
          </c:tx>
          <c:invertIfNegative val="0"/>
          <c:dLbls>
            <c:spPr>
              <a:noFill/>
              <a:ln>
                <a:noFill/>
              </a:ln>
              <a:effectLst/>
            </c:spPr>
            <c:txPr>
              <a:bodyPr/>
              <a:lstStyle/>
              <a:p>
                <a:pPr>
                  <a:defRPr sz="900">
                    <a:solidFill>
                      <a:schemeClr val="bg1"/>
                    </a:solidFill>
                    <a:latin typeface="Arial" pitchFamily="34" charset="0"/>
                    <a:cs typeface="Arial" pitchFamily="34" charset="0"/>
                  </a:defRPr>
                </a:pPr>
                <a:endParaRPr lang="es-A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Hoja1!$A$2:$A$12</c:f>
              <c:numCache>
                <c:formatCode>General</c:formatCode>
                <c:ptCount val="11"/>
                <c:pt idx="0">
                  <c:v>2002</c:v>
                </c:pt>
                <c:pt idx="1">
                  <c:v>2003</c:v>
                </c:pt>
                <c:pt idx="2">
                  <c:v>2004</c:v>
                </c:pt>
                <c:pt idx="3">
                  <c:v>2005</c:v>
                </c:pt>
                <c:pt idx="4">
                  <c:v>2006</c:v>
                </c:pt>
                <c:pt idx="5">
                  <c:v>2007</c:v>
                </c:pt>
                <c:pt idx="6">
                  <c:v>2008</c:v>
                </c:pt>
                <c:pt idx="7">
                  <c:v>2009</c:v>
                </c:pt>
                <c:pt idx="8">
                  <c:v>2010</c:v>
                </c:pt>
                <c:pt idx="9">
                  <c:v>2011</c:v>
                </c:pt>
                <c:pt idx="10">
                  <c:v>2012</c:v>
                </c:pt>
              </c:numCache>
            </c:numRef>
          </c:cat>
          <c:val>
            <c:numRef>
              <c:f>Hoja1!$C$2:$C$12</c:f>
              <c:numCache>
                <c:formatCode>0</c:formatCode>
                <c:ptCount val="11"/>
                <c:pt idx="0">
                  <c:v>45.532506663576314</c:v>
                </c:pt>
                <c:pt idx="1">
                  <c:v>43.159965034965033</c:v>
                </c:pt>
                <c:pt idx="2">
                  <c:v>48.37069323370693</c:v>
                </c:pt>
                <c:pt idx="3">
                  <c:v>54.208542713567837</c:v>
                </c:pt>
                <c:pt idx="4">
                  <c:v>55.455519828510184</c:v>
                </c:pt>
                <c:pt idx="5">
                  <c:v>43.903796904576325</c:v>
                </c:pt>
                <c:pt idx="6">
                  <c:v>47.023940259169777</c:v>
                </c:pt>
                <c:pt idx="7">
                  <c:v>47.110868377935553</c:v>
                </c:pt>
                <c:pt idx="8">
                  <c:v>48.438818565400844</c:v>
                </c:pt>
                <c:pt idx="9">
                  <c:v>47.372247611134192</c:v>
                </c:pt>
                <c:pt idx="10">
                  <c:v>45</c:v>
                </c:pt>
              </c:numCache>
            </c:numRef>
          </c:val>
        </c:ser>
        <c:dLbls>
          <c:showLegendKey val="0"/>
          <c:showVal val="0"/>
          <c:showCatName val="0"/>
          <c:showSerName val="0"/>
          <c:showPercent val="0"/>
          <c:showBubbleSize val="0"/>
        </c:dLbls>
        <c:gapWidth val="86"/>
        <c:overlap val="100"/>
        <c:axId val="35118080"/>
        <c:axId val="35013376"/>
      </c:barChart>
      <c:catAx>
        <c:axId val="35118080"/>
        <c:scaling>
          <c:orientation val="minMax"/>
        </c:scaling>
        <c:delete val="0"/>
        <c:axPos val="b"/>
        <c:numFmt formatCode="General" sourceLinked="1"/>
        <c:majorTickMark val="out"/>
        <c:minorTickMark val="none"/>
        <c:tickLblPos val="nextTo"/>
        <c:txPr>
          <a:bodyPr/>
          <a:lstStyle/>
          <a:p>
            <a:pPr>
              <a:defRPr sz="900">
                <a:latin typeface="Arial" panose="020B0604020202020204" pitchFamily="34" charset="0"/>
                <a:cs typeface="Arial" panose="020B0604020202020204" pitchFamily="34" charset="0"/>
              </a:defRPr>
            </a:pPr>
            <a:endParaRPr lang="es-AR"/>
          </a:p>
        </c:txPr>
        <c:crossAx val="35013376"/>
        <c:crosses val="autoZero"/>
        <c:auto val="1"/>
        <c:lblAlgn val="ctr"/>
        <c:lblOffset val="100"/>
        <c:noMultiLvlLbl val="0"/>
      </c:catAx>
      <c:valAx>
        <c:axId val="35013376"/>
        <c:scaling>
          <c:orientation val="minMax"/>
          <c:max val="1"/>
          <c:min val="0"/>
        </c:scaling>
        <c:delete val="1"/>
        <c:axPos val="l"/>
        <c:numFmt formatCode="0%" sourceLinked="1"/>
        <c:majorTickMark val="out"/>
        <c:minorTickMark val="none"/>
        <c:tickLblPos val="nextTo"/>
        <c:crossAx val="35118080"/>
        <c:crosses val="autoZero"/>
        <c:crossBetween val="between"/>
      </c:valAx>
    </c:plotArea>
    <c:legend>
      <c:legendPos val="r"/>
      <c:layout>
        <c:manualLayout>
          <c:xMode val="edge"/>
          <c:yMode val="edge"/>
          <c:x val="9.7579307260991989E-4"/>
          <c:y val="0.15784938209386026"/>
          <c:w val="0.11933502368742623"/>
          <c:h val="0.68881678149798609"/>
        </c:manualLayout>
      </c:layout>
      <c:overlay val="0"/>
      <c:txPr>
        <a:bodyPr/>
        <a:lstStyle/>
        <a:p>
          <a:pPr>
            <a:defRPr sz="900" baseline="0">
              <a:latin typeface="Arial" pitchFamily="34" charset="0"/>
              <a:cs typeface="Arial" pitchFamily="34" charset="0"/>
            </a:defRPr>
          </a:pPr>
          <a:endParaRPr lang="es-AR"/>
        </a:p>
      </c:txPr>
    </c:legend>
    <c:plotVisOnly val="1"/>
    <c:dispBlanksAs val="gap"/>
    <c:showDLblsOverMax val="0"/>
  </c:chart>
  <c:txPr>
    <a:bodyPr/>
    <a:lstStyle/>
    <a:p>
      <a:pPr>
        <a:defRPr sz="1800"/>
      </a:pPr>
      <a:endParaRPr lang="es-AR"/>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s-A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642031504233658"/>
          <c:y val="3.4374781402889389E-2"/>
          <c:w val="0.8388060897986116"/>
          <c:h val="0.81971850393700785"/>
        </c:manualLayout>
      </c:layout>
      <c:barChart>
        <c:barDir val="col"/>
        <c:grouping val="percentStacked"/>
        <c:varyColors val="0"/>
        <c:ser>
          <c:idx val="0"/>
          <c:order val="0"/>
          <c:tx>
            <c:strRef>
              <c:f>Hoja1!$B$1</c:f>
              <c:strCache>
                <c:ptCount val="1"/>
                <c:pt idx="0">
                  <c:v>Encarcelados/as preventivamente </c:v>
                </c:pt>
              </c:strCache>
            </c:strRef>
          </c:tx>
          <c:spPr>
            <a:solidFill>
              <a:schemeClr val="tx2">
                <a:lumMod val="75000"/>
              </a:schemeClr>
            </a:solidFill>
          </c:spPr>
          <c:invertIfNegative val="0"/>
          <c:dLbls>
            <c:spPr>
              <a:noFill/>
              <a:ln>
                <a:noFill/>
              </a:ln>
              <a:effectLst/>
            </c:spPr>
            <c:txPr>
              <a:bodyPr/>
              <a:lstStyle/>
              <a:p>
                <a:pPr>
                  <a:defRPr b="1">
                    <a:solidFill>
                      <a:schemeClr val="bg1"/>
                    </a:solidFill>
                  </a:defRPr>
                </a:pPr>
                <a:endParaRPr lang="es-A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Hoja1!$A$2:$A$5</c:f>
              <c:strCache>
                <c:ptCount val="4"/>
                <c:pt idx="0">
                  <c:v>Total población Oct-2014</c:v>
                </c:pt>
                <c:pt idx="1">
                  <c:v>Nacional</c:v>
                </c:pt>
                <c:pt idx="2">
                  <c:v>Federal</c:v>
                </c:pt>
                <c:pt idx="3">
                  <c:v>Provincial </c:v>
                </c:pt>
              </c:strCache>
            </c:strRef>
          </c:cat>
          <c:val>
            <c:numRef>
              <c:f>Hoja1!$B$2:$B$5</c:f>
              <c:numCache>
                <c:formatCode>0.0</c:formatCode>
                <c:ptCount val="4"/>
                <c:pt idx="0" formatCode="General">
                  <c:v>61.6</c:v>
                </c:pt>
                <c:pt idx="1">
                  <c:v>56.7</c:v>
                </c:pt>
                <c:pt idx="2">
                  <c:v>75.3</c:v>
                </c:pt>
                <c:pt idx="3">
                  <c:v>27.3</c:v>
                </c:pt>
              </c:numCache>
            </c:numRef>
          </c:val>
        </c:ser>
        <c:ser>
          <c:idx val="1"/>
          <c:order val="1"/>
          <c:tx>
            <c:strRef>
              <c:f>Hoja1!$C$1</c:f>
              <c:strCache>
                <c:ptCount val="1"/>
                <c:pt idx="0">
                  <c:v>Condenados/as</c:v>
                </c:pt>
              </c:strCache>
            </c:strRef>
          </c:tx>
          <c:invertIfNegative val="0"/>
          <c:dLbls>
            <c:dLbl>
              <c:idx val="3"/>
              <c:layout>
                <c:manualLayout>
                  <c:x val="0"/>
                  <c:y val="-4.7146906791678982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a:solidFill>
                      <a:schemeClr val="bg1"/>
                    </a:solidFill>
                  </a:defRPr>
                </a:pPr>
                <a:endParaRPr lang="es-A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Hoja1!$A$2:$A$5</c:f>
              <c:strCache>
                <c:ptCount val="4"/>
                <c:pt idx="0">
                  <c:v>Total población Oct-2014</c:v>
                </c:pt>
                <c:pt idx="1">
                  <c:v>Nacional</c:v>
                </c:pt>
                <c:pt idx="2">
                  <c:v>Federal</c:v>
                </c:pt>
                <c:pt idx="3">
                  <c:v>Provincial </c:v>
                </c:pt>
              </c:strCache>
            </c:strRef>
          </c:cat>
          <c:val>
            <c:numRef>
              <c:f>Hoja1!$C$2:$C$5</c:f>
              <c:numCache>
                <c:formatCode>0.0</c:formatCode>
                <c:ptCount val="4"/>
                <c:pt idx="0" formatCode="General">
                  <c:v>38.4</c:v>
                </c:pt>
                <c:pt idx="1">
                  <c:v>43.3</c:v>
                </c:pt>
                <c:pt idx="2">
                  <c:v>24.7</c:v>
                </c:pt>
                <c:pt idx="3">
                  <c:v>71.7</c:v>
                </c:pt>
              </c:numCache>
            </c:numRef>
          </c:val>
        </c:ser>
        <c:dLbls>
          <c:showLegendKey val="0"/>
          <c:showVal val="0"/>
          <c:showCatName val="0"/>
          <c:showSerName val="0"/>
          <c:showPercent val="0"/>
          <c:showBubbleSize val="0"/>
        </c:dLbls>
        <c:gapWidth val="150"/>
        <c:overlap val="100"/>
        <c:axId val="34905472"/>
        <c:axId val="34911360"/>
      </c:barChart>
      <c:catAx>
        <c:axId val="34905472"/>
        <c:scaling>
          <c:orientation val="minMax"/>
        </c:scaling>
        <c:delete val="0"/>
        <c:axPos val="b"/>
        <c:numFmt formatCode="General" sourceLinked="0"/>
        <c:majorTickMark val="out"/>
        <c:minorTickMark val="none"/>
        <c:tickLblPos val="nextTo"/>
        <c:crossAx val="34911360"/>
        <c:crosses val="autoZero"/>
        <c:auto val="1"/>
        <c:lblAlgn val="ctr"/>
        <c:lblOffset val="100"/>
        <c:noMultiLvlLbl val="0"/>
      </c:catAx>
      <c:valAx>
        <c:axId val="34911360"/>
        <c:scaling>
          <c:orientation val="minMax"/>
        </c:scaling>
        <c:delete val="1"/>
        <c:axPos val="l"/>
        <c:numFmt formatCode="0%" sourceLinked="1"/>
        <c:majorTickMark val="out"/>
        <c:minorTickMark val="none"/>
        <c:tickLblPos val="nextTo"/>
        <c:crossAx val="34905472"/>
        <c:crosses val="autoZero"/>
        <c:crossBetween val="between"/>
      </c:valAx>
    </c:plotArea>
    <c:legend>
      <c:legendPos val="r"/>
      <c:layout>
        <c:manualLayout>
          <c:xMode val="edge"/>
          <c:yMode val="edge"/>
          <c:x val="0"/>
          <c:y val="0.18131735139814709"/>
          <c:w val="0.17944668635170605"/>
          <c:h val="0.39295759667730557"/>
        </c:manualLayout>
      </c:layout>
      <c:overlay val="0"/>
      <c:txPr>
        <a:bodyPr/>
        <a:lstStyle/>
        <a:p>
          <a:pPr>
            <a:defRPr sz="1000"/>
          </a:pPr>
          <a:endParaRPr lang="es-AR"/>
        </a:p>
      </c:txPr>
    </c:legend>
    <c:plotVisOnly val="1"/>
    <c:dispBlanksAs val="gap"/>
    <c:showDLblsOverMax val="0"/>
  </c:chart>
  <c:txPr>
    <a:bodyPr/>
    <a:lstStyle/>
    <a:p>
      <a:pPr>
        <a:defRPr sz="1000">
          <a:latin typeface="Arial" panose="020B0604020202020204" pitchFamily="34" charset="0"/>
          <a:cs typeface="Arial" panose="020B0604020202020204" pitchFamily="34" charset="0"/>
        </a:defRPr>
      </a:pPr>
      <a:endParaRPr lang="es-AR"/>
    </a:p>
  </c:txPr>
  <c:externalData r:id="rId1">
    <c:autoUpdate val="0"/>
  </c:externalData>
</c:chartSpace>
</file>

<file path=ppt/charts/colors1.xml><?xml version="1.0" encoding="utf-8"?>
<cs:colorStyle xmlns:cs="http://schemas.microsoft.com/office/drawing/2012/chartStyle" xmlns:a="http://schemas.openxmlformats.org/drawingml/2006/main" meth="withinLinear" id="17">
  <a:schemeClr val="accent4"/>
</cs:colorStyle>
</file>

<file path=ppt/charts/colors2.xml><?xml version="1.0" encoding="utf-8"?>
<cs:colorStyle xmlns:cs="http://schemas.microsoft.com/office/drawing/2012/chartStyle" xmlns:a="http://schemas.openxmlformats.org/drawingml/2006/main" meth="withinLinear" id="16">
  <a:schemeClr val="accent3"/>
</cs:colorStyle>
</file>

<file path=ppt/charts/colors3.xml><?xml version="1.0" encoding="utf-8"?>
<cs:colorStyle xmlns:cs="http://schemas.microsoft.com/office/drawing/2012/chartStyle" xmlns:a="http://schemas.openxmlformats.org/drawingml/2006/main" meth="withinLinear" id="18">
  <a:schemeClr val="accent5"/>
</cs:colorStyle>
</file>

<file path=ppt/charts/colors4.xml><?xml version="1.0" encoding="utf-8"?>
<cs:colorStyle xmlns:cs="http://schemas.microsoft.com/office/drawing/2012/chartStyle" xmlns:a="http://schemas.openxmlformats.org/drawingml/2006/main" meth="withinLinear" id="17">
  <a:schemeClr val="accent4"/>
</cs:colorStyle>
</file>

<file path=ppt/charts/colors5.xml><?xml version="1.0" encoding="utf-8"?>
<cs:colorStyle xmlns:cs="http://schemas.microsoft.com/office/drawing/2012/chartStyle" xmlns:a="http://schemas.openxmlformats.org/drawingml/2006/main" meth="withinLinear" id="16">
  <a:schemeClr val="accent3"/>
</cs:colorStyle>
</file>

<file path=ppt/charts/colors6.xml><?xml version="1.0" encoding="utf-8"?>
<cs:colorStyle xmlns:cs="http://schemas.microsoft.com/office/drawing/2012/chartStyle" xmlns:a="http://schemas.openxmlformats.org/drawingml/2006/main" meth="withinLinear" id="18">
  <a:schemeClr val="accent5"/>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5.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6.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D94FF5-4646-4F41-ABC2-5B1631C901FA}" type="doc">
      <dgm:prSet loTypeId="urn:microsoft.com/office/officeart/2005/8/layout/process1" loCatId="process" qsTypeId="urn:microsoft.com/office/officeart/2005/8/quickstyle/simple1" qsCatId="simple" csTypeId="urn:microsoft.com/office/officeart/2005/8/colors/accent6_2" csCatId="accent6" phldr="1"/>
      <dgm:spPr/>
    </dgm:pt>
    <dgm:pt modelId="{B7709535-10A1-46A5-A9BA-45889E602355}">
      <dgm:prSet phldrT="[Texto]" custT="1"/>
      <dgm:spPr>
        <a:solidFill>
          <a:srgbClr val="C0504D"/>
        </a:solidFill>
      </dgm:spPr>
      <dgm:t>
        <a:bodyPr/>
        <a:lstStyle/>
        <a:p>
          <a:r>
            <a:rPr lang="es-AR" sz="1600" b="1" baseline="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46</a:t>
          </a:r>
          <a:r>
            <a:rPr lang="es-AR" sz="1600" b="0" baseline="0" dirty="0" smtClean="0">
              <a:effectLst/>
              <a:latin typeface="Arial" panose="020B0604020202020204" pitchFamily="34" charset="0"/>
              <a:cs typeface="Arial" panose="020B0604020202020204" pitchFamily="34" charset="0"/>
            </a:rPr>
            <a:t> mujeres están detenidas </a:t>
          </a:r>
          <a:r>
            <a:rPr lang="es-AR" sz="1600" b="0" baseline="0" dirty="0" smtClean="0">
              <a:effectLst/>
              <a:latin typeface="Arial" panose="020B0604020202020204" pitchFamily="34" charset="0"/>
              <a:cs typeface="Arial" panose="020B0604020202020204" pitchFamily="34" charset="0"/>
            </a:rPr>
            <a:t>con sus </a:t>
          </a:r>
          <a:r>
            <a:rPr lang="es-AR" sz="1600" b="0" baseline="0" dirty="0" smtClean="0">
              <a:effectLst/>
              <a:latin typeface="Arial" panose="020B0604020202020204" pitchFamily="34" charset="0"/>
              <a:cs typeface="Arial" panose="020B0604020202020204" pitchFamily="34" charset="0"/>
            </a:rPr>
            <a:t>hijos/as. </a:t>
          </a:r>
          <a:endParaRPr lang="es-AR" sz="1600" b="0" baseline="0" dirty="0" smtClean="0">
            <a:effectLst/>
            <a:latin typeface="Arial" panose="020B0604020202020204" pitchFamily="34" charset="0"/>
            <a:cs typeface="Arial" panose="020B0604020202020204" pitchFamily="34" charset="0"/>
          </a:endParaRPr>
        </a:p>
        <a:p>
          <a:r>
            <a:rPr lang="es-AR" sz="1600" b="0" baseline="0" dirty="0" smtClean="0">
              <a:effectLst/>
              <a:latin typeface="Arial" panose="020B0604020202020204" pitchFamily="34" charset="0"/>
              <a:cs typeface="Arial" panose="020B0604020202020204" pitchFamily="34" charset="0"/>
            </a:rPr>
            <a:t>Para octubre, un total de </a:t>
          </a:r>
          <a:r>
            <a:rPr lang="es-AR" sz="1600" b="1" baseline="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50 niños/as convivían con sus madres en la cárcel</a:t>
          </a:r>
          <a:r>
            <a:rPr lang="es-AR" sz="1600" baseline="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endParaRPr lang="es-AR" sz="1600" baseline="0" dirty="0">
            <a:latin typeface="Arial" panose="020B0604020202020204" pitchFamily="34" charset="0"/>
            <a:cs typeface="Arial" panose="020B0604020202020204" pitchFamily="34" charset="0"/>
          </a:endParaRPr>
        </a:p>
      </dgm:t>
    </dgm:pt>
    <dgm:pt modelId="{023E3FFC-BDE4-413D-B03D-840161562578}" type="parTrans" cxnId="{615D235C-8C4A-4598-80BF-81E2D3A29E06}">
      <dgm:prSet/>
      <dgm:spPr/>
      <dgm:t>
        <a:bodyPr/>
        <a:lstStyle/>
        <a:p>
          <a:endParaRPr lang="es-AR"/>
        </a:p>
      </dgm:t>
    </dgm:pt>
    <dgm:pt modelId="{BB862103-A403-42F8-99FF-C2AC1057D87F}" type="sibTrans" cxnId="{615D235C-8C4A-4598-80BF-81E2D3A29E06}">
      <dgm:prSet/>
      <dgm:spPr/>
      <dgm:t>
        <a:bodyPr/>
        <a:lstStyle/>
        <a:p>
          <a:endParaRPr lang="es-AR"/>
        </a:p>
      </dgm:t>
    </dgm:pt>
    <dgm:pt modelId="{402E7154-C238-4F0A-A19D-82723956DE1F}">
      <dgm:prSet phldrT="[Texto]" custT="1"/>
      <dgm:spPr>
        <a:solidFill>
          <a:srgbClr val="C0504D"/>
        </a:solidFill>
      </dgm:spPr>
      <dgm:t>
        <a:bodyPr/>
        <a:lstStyle/>
        <a:p>
          <a:r>
            <a:rPr lang="es-MX" sz="16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33 </a:t>
          </a:r>
          <a:r>
            <a:rPr lang="es-MX" sz="1600" dirty="0" smtClean="0">
              <a:effectLst/>
              <a:latin typeface="Arial" panose="020B0604020202020204" pitchFamily="34" charset="0"/>
              <a:cs typeface="Arial" panose="020B0604020202020204" pitchFamily="34" charset="0"/>
            </a:rPr>
            <a:t>de ellos se encuentran en la Unidad 31 (Ezeiza), y </a:t>
          </a:r>
          <a:r>
            <a:rPr lang="es-MX" sz="16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17</a:t>
          </a:r>
          <a:r>
            <a:rPr lang="es-MX" sz="1600" dirty="0" smtClean="0">
              <a:effectLst/>
              <a:latin typeface="Arial" panose="020B0604020202020204" pitchFamily="34" charset="0"/>
              <a:cs typeface="Arial" panose="020B0604020202020204" pitchFamily="34" charset="0"/>
            </a:rPr>
            <a:t> en el CPF III (NOA). </a:t>
          </a:r>
          <a:endParaRPr lang="es-AR" sz="1600" dirty="0">
            <a:effectLst/>
            <a:latin typeface="Arial" panose="020B0604020202020204" pitchFamily="34" charset="0"/>
            <a:cs typeface="Arial" panose="020B0604020202020204" pitchFamily="34" charset="0"/>
          </a:endParaRPr>
        </a:p>
      </dgm:t>
    </dgm:pt>
    <dgm:pt modelId="{B7726E07-883A-4D28-A276-01A823DB2872}" type="parTrans" cxnId="{A6383627-A30B-4B58-A043-1136BA3687D5}">
      <dgm:prSet/>
      <dgm:spPr/>
      <dgm:t>
        <a:bodyPr/>
        <a:lstStyle/>
        <a:p>
          <a:endParaRPr lang="es-AR"/>
        </a:p>
      </dgm:t>
    </dgm:pt>
    <dgm:pt modelId="{B88ED862-4C40-4FAA-9AD0-E5F98C8A9C94}" type="sibTrans" cxnId="{A6383627-A30B-4B58-A043-1136BA3687D5}">
      <dgm:prSet/>
      <dgm:spPr/>
      <dgm:t>
        <a:bodyPr/>
        <a:lstStyle/>
        <a:p>
          <a:endParaRPr lang="es-AR"/>
        </a:p>
      </dgm:t>
    </dgm:pt>
    <dgm:pt modelId="{7A4D5D4D-6FF3-4479-90F5-DDAD999C2F46}" type="pres">
      <dgm:prSet presAssocID="{CFD94FF5-4646-4F41-ABC2-5B1631C901FA}" presName="Name0" presStyleCnt="0">
        <dgm:presLayoutVars>
          <dgm:dir/>
          <dgm:resizeHandles val="exact"/>
        </dgm:presLayoutVars>
      </dgm:prSet>
      <dgm:spPr/>
    </dgm:pt>
    <dgm:pt modelId="{943CCFFC-2A7E-4AE6-BCD2-5D6A93263AB4}" type="pres">
      <dgm:prSet presAssocID="{B7709535-10A1-46A5-A9BA-45889E602355}" presName="node" presStyleLbl="node1" presStyleIdx="0" presStyleCnt="2" custScaleX="2000000">
        <dgm:presLayoutVars>
          <dgm:bulletEnabled val="1"/>
        </dgm:presLayoutVars>
      </dgm:prSet>
      <dgm:spPr/>
      <dgm:t>
        <a:bodyPr/>
        <a:lstStyle/>
        <a:p>
          <a:endParaRPr lang="es-AR"/>
        </a:p>
      </dgm:t>
    </dgm:pt>
    <dgm:pt modelId="{225ACBCD-1674-4ADC-85B7-C53C7E0D812A}" type="pres">
      <dgm:prSet presAssocID="{BB862103-A403-42F8-99FF-C2AC1057D87F}" presName="sibTrans" presStyleLbl="sibTrans2D1" presStyleIdx="0" presStyleCnt="1"/>
      <dgm:spPr/>
      <dgm:t>
        <a:bodyPr/>
        <a:lstStyle/>
        <a:p>
          <a:endParaRPr lang="es-AR"/>
        </a:p>
      </dgm:t>
    </dgm:pt>
    <dgm:pt modelId="{654D8CD9-1EF2-445D-8E3E-F480F0884B9F}" type="pres">
      <dgm:prSet presAssocID="{BB862103-A403-42F8-99FF-C2AC1057D87F}" presName="connectorText" presStyleLbl="sibTrans2D1" presStyleIdx="0" presStyleCnt="1"/>
      <dgm:spPr/>
      <dgm:t>
        <a:bodyPr/>
        <a:lstStyle/>
        <a:p>
          <a:endParaRPr lang="es-AR"/>
        </a:p>
      </dgm:t>
    </dgm:pt>
    <dgm:pt modelId="{1C0FE245-64E2-42E2-88A1-84F1D000315C}" type="pres">
      <dgm:prSet presAssocID="{402E7154-C238-4F0A-A19D-82723956DE1F}" presName="node" presStyleLbl="node1" presStyleIdx="1" presStyleCnt="2" custScaleX="1192662" custLinFactNeighborX="117" custLinFactNeighborY="-1576">
        <dgm:presLayoutVars>
          <dgm:bulletEnabled val="1"/>
        </dgm:presLayoutVars>
      </dgm:prSet>
      <dgm:spPr/>
      <dgm:t>
        <a:bodyPr/>
        <a:lstStyle/>
        <a:p>
          <a:endParaRPr lang="es-AR"/>
        </a:p>
      </dgm:t>
    </dgm:pt>
  </dgm:ptLst>
  <dgm:cxnLst>
    <dgm:cxn modelId="{A6383627-A30B-4B58-A043-1136BA3687D5}" srcId="{CFD94FF5-4646-4F41-ABC2-5B1631C901FA}" destId="{402E7154-C238-4F0A-A19D-82723956DE1F}" srcOrd="1" destOrd="0" parTransId="{B7726E07-883A-4D28-A276-01A823DB2872}" sibTransId="{B88ED862-4C40-4FAA-9AD0-E5F98C8A9C94}"/>
    <dgm:cxn modelId="{C9277B62-3436-4495-9273-C5E6476A5949}" type="presOf" srcId="{BB862103-A403-42F8-99FF-C2AC1057D87F}" destId="{225ACBCD-1674-4ADC-85B7-C53C7E0D812A}" srcOrd="0" destOrd="0" presId="urn:microsoft.com/office/officeart/2005/8/layout/process1"/>
    <dgm:cxn modelId="{B309CC20-AB39-4625-B544-3E6D23DF4644}" type="presOf" srcId="{402E7154-C238-4F0A-A19D-82723956DE1F}" destId="{1C0FE245-64E2-42E2-88A1-84F1D000315C}" srcOrd="0" destOrd="0" presId="urn:microsoft.com/office/officeart/2005/8/layout/process1"/>
    <dgm:cxn modelId="{615D235C-8C4A-4598-80BF-81E2D3A29E06}" srcId="{CFD94FF5-4646-4F41-ABC2-5B1631C901FA}" destId="{B7709535-10A1-46A5-A9BA-45889E602355}" srcOrd="0" destOrd="0" parTransId="{023E3FFC-BDE4-413D-B03D-840161562578}" sibTransId="{BB862103-A403-42F8-99FF-C2AC1057D87F}"/>
    <dgm:cxn modelId="{9FAA2EB6-39A3-4626-8264-7930008B9A3C}" type="presOf" srcId="{CFD94FF5-4646-4F41-ABC2-5B1631C901FA}" destId="{7A4D5D4D-6FF3-4479-90F5-DDAD999C2F46}" srcOrd="0" destOrd="0" presId="urn:microsoft.com/office/officeart/2005/8/layout/process1"/>
    <dgm:cxn modelId="{008DBD18-05DA-43C3-8B8F-BDE3F0720630}" type="presOf" srcId="{B7709535-10A1-46A5-A9BA-45889E602355}" destId="{943CCFFC-2A7E-4AE6-BCD2-5D6A93263AB4}" srcOrd="0" destOrd="0" presId="urn:microsoft.com/office/officeart/2005/8/layout/process1"/>
    <dgm:cxn modelId="{73DBA535-DAA6-4CE7-913D-68FEAD3BA435}" type="presOf" srcId="{BB862103-A403-42F8-99FF-C2AC1057D87F}" destId="{654D8CD9-1EF2-445D-8E3E-F480F0884B9F}" srcOrd="1" destOrd="0" presId="urn:microsoft.com/office/officeart/2005/8/layout/process1"/>
    <dgm:cxn modelId="{FABFEF24-9FFC-42CD-B1A7-5C2D60AF8169}" type="presParOf" srcId="{7A4D5D4D-6FF3-4479-90F5-DDAD999C2F46}" destId="{943CCFFC-2A7E-4AE6-BCD2-5D6A93263AB4}" srcOrd="0" destOrd="0" presId="urn:microsoft.com/office/officeart/2005/8/layout/process1"/>
    <dgm:cxn modelId="{750DE297-8F5B-4EA5-AD31-A487D0B7ED6D}" type="presParOf" srcId="{7A4D5D4D-6FF3-4479-90F5-DDAD999C2F46}" destId="{225ACBCD-1674-4ADC-85B7-C53C7E0D812A}" srcOrd="1" destOrd="0" presId="urn:microsoft.com/office/officeart/2005/8/layout/process1"/>
    <dgm:cxn modelId="{82A7AFD9-AF81-427C-B595-D1CD95F429DF}" type="presParOf" srcId="{225ACBCD-1674-4ADC-85B7-C53C7E0D812A}" destId="{654D8CD9-1EF2-445D-8E3E-F480F0884B9F}" srcOrd="0" destOrd="0" presId="urn:microsoft.com/office/officeart/2005/8/layout/process1"/>
    <dgm:cxn modelId="{87D13882-6B38-4DCF-8EBB-421DDCF29F02}" type="presParOf" srcId="{7A4D5D4D-6FF3-4479-90F5-DDAD999C2F46}" destId="{1C0FE245-64E2-42E2-88A1-84F1D000315C}" srcOrd="2"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5E7EB2E-8BF6-4A65-B78F-38C3E8AADDB4}" type="doc">
      <dgm:prSet loTypeId="urn:microsoft.com/office/officeart/2005/8/layout/hList9" loCatId="list" qsTypeId="urn:microsoft.com/office/officeart/2005/8/quickstyle/simple1" qsCatId="simple" csTypeId="urn:microsoft.com/office/officeart/2005/8/colors/colorful1" csCatId="colorful" phldr="1"/>
      <dgm:spPr/>
      <dgm:t>
        <a:bodyPr/>
        <a:lstStyle/>
        <a:p>
          <a:endParaRPr lang="es-AR"/>
        </a:p>
      </dgm:t>
    </dgm:pt>
    <dgm:pt modelId="{0675B954-AB82-4E2B-A061-B0904BABF16E}">
      <dgm:prSet phldrT="[Texto]" custT="1"/>
      <dgm:spPr/>
      <dgm:t>
        <a:bodyPr/>
        <a:lstStyle/>
        <a:p>
          <a:r>
            <a:rPr lang="es-MX" sz="1400" dirty="0" smtClean="0">
              <a:latin typeface="Arial" panose="020B0604020202020204" pitchFamily="34" charset="0"/>
              <a:cs typeface="Arial" panose="020B0604020202020204" pitchFamily="34" charset="0"/>
            </a:rPr>
            <a:t>Detenidos </a:t>
          </a:r>
          <a:r>
            <a:rPr lang="es-MX" sz="1400" smtClean="0">
              <a:latin typeface="Arial" panose="020B0604020202020204" pitchFamily="34" charset="0"/>
              <a:cs typeface="Arial" panose="020B0604020202020204" pitchFamily="34" charset="0"/>
            </a:rPr>
            <a:t>en SPF</a:t>
          </a:r>
          <a:r>
            <a:rPr lang="es-MX" sz="1400" dirty="0" smtClean="0">
              <a:latin typeface="Arial" panose="020B0604020202020204" pitchFamily="34" charset="0"/>
              <a:cs typeface="Arial" panose="020B0604020202020204" pitchFamily="34" charset="0"/>
            </a:rPr>
            <a:t>:</a:t>
          </a:r>
        </a:p>
        <a:p>
          <a:r>
            <a:rPr lang="es-MX" sz="1800" b="1" dirty="0" smtClean="0">
              <a:latin typeface="Arial" panose="020B0604020202020204" pitchFamily="34" charset="0"/>
              <a:cs typeface="Arial" panose="020B0604020202020204" pitchFamily="34" charset="0"/>
            </a:rPr>
            <a:t>10.485</a:t>
          </a:r>
          <a:endParaRPr lang="es-AR" sz="1800" b="1" dirty="0">
            <a:latin typeface="Arial" panose="020B0604020202020204" pitchFamily="34" charset="0"/>
            <a:cs typeface="Arial" panose="020B0604020202020204" pitchFamily="34" charset="0"/>
          </a:endParaRPr>
        </a:p>
      </dgm:t>
    </dgm:pt>
    <dgm:pt modelId="{D9388FF8-56E4-4B3E-BD22-319309C0EFBE}" type="parTrans" cxnId="{06D2A19B-50C2-4CF0-B792-2A2BA57C6B57}">
      <dgm:prSet/>
      <dgm:spPr/>
      <dgm:t>
        <a:bodyPr/>
        <a:lstStyle/>
        <a:p>
          <a:endParaRPr lang="es-AR" sz="1600">
            <a:latin typeface="Arial" panose="020B0604020202020204" pitchFamily="34" charset="0"/>
            <a:cs typeface="Arial" panose="020B0604020202020204" pitchFamily="34" charset="0"/>
          </a:endParaRPr>
        </a:p>
      </dgm:t>
    </dgm:pt>
    <dgm:pt modelId="{72671199-8481-4A56-9675-95008603DD0F}" type="sibTrans" cxnId="{06D2A19B-50C2-4CF0-B792-2A2BA57C6B57}">
      <dgm:prSet/>
      <dgm:spPr/>
      <dgm:t>
        <a:bodyPr/>
        <a:lstStyle/>
        <a:p>
          <a:endParaRPr lang="es-AR" sz="1600">
            <a:latin typeface="Arial" panose="020B0604020202020204" pitchFamily="34" charset="0"/>
            <a:cs typeface="Arial" panose="020B0604020202020204" pitchFamily="34" charset="0"/>
          </a:endParaRPr>
        </a:p>
      </dgm:t>
    </dgm:pt>
    <dgm:pt modelId="{92BC0DA3-BBF8-4288-916A-890E074171F8}">
      <dgm:prSet phldrT="[Texto]" custT="1">
        <dgm:style>
          <a:lnRef idx="1">
            <a:schemeClr val="accent2"/>
          </a:lnRef>
          <a:fillRef idx="2">
            <a:schemeClr val="accent2"/>
          </a:fillRef>
          <a:effectRef idx="1">
            <a:schemeClr val="accent2"/>
          </a:effectRef>
          <a:fontRef idx="minor">
            <a:schemeClr val="dk1"/>
          </a:fontRef>
        </dgm:style>
      </dgm:prSet>
      <dgm:spPr/>
      <dgm:t>
        <a:bodyPr/>
        <a:lstStyle/>
        <a:p>
          <a:pPr algn="ctr"/>
          <a:r>
            <a:rPr lang="es-MX" sz="1800" b="1" dirty="0" smtClean="0">
              <a:latin typeface="Arial" panose="020B0604020202020204" pitchFamily="34" charset="0"/>
              <a:cs typeface="Arial" panose="020B0604020202020204" pitchFamily="34" charset="0"/>
            </a:rPr>
            <a:t>Nacional</a:t>
          </a:r>
          <a:r>
            <a:rPr lang="es-MX" sz="1800" dirty="0" smtClean="0">
              <a:latin typeface="Arial" panose="020B0604020202020204" pitchFamily="34" charset="0"/>
              <a:cs typeface="Arial" panose="020B0604020202020204" pitchFamily="34" charset="0"/>
            </a:rPr>
            <a:t>: </a:t>
          </a:r>
          <a:r>
            <a:rPr lang="es-MX" sz="1800" dirty="0" smtClean="0">
              <a:latin typeface="Arial" panose="020B0604020202020204" pitchFamily="34" charset="0"/>
              <a:cs typeface="Arial" panose="020B0604020202020204" pitchFamily="34" charset="0"/>
            </a:rPr>
            <a:t>5.993</a:t>
          </a:r>
          <a:endParaRPr lang="es-MX" sz="1800" dirty="0" smtClean="0">
            <a:latin typeface="Arial" panose="020B0604020202020204" pitchFamily="34" charset="0"/>
            <a:cs typeface="Arial" panose="020B0604020202020204" pitchFamily="34" charset="0"/>
          </a:endParaRPr>
        </a:p>
        <a:p>
          <a:pPr algn="ctr"/>
          <a:endParaRPr lang="es-MX" sz="1200" b="1" dirty="0" smtClean="0">
            <a:latin typeface="Arial" panose="020B0604020202020204" pitchFamily="34" charset="0"/>
            <a:cs typeface="Arial" panose="020B0604020202020204" pitchFamily="34" charset="0"/>
          </a:endParaRPr>
        </a:p>
        <a:p>
          <a:pPr algn="ctr"/>
          <a:r>
            <a:rPr lang="es-MX" sz="1800" b="1" dirty="0" smtClean="0">
              <a:latin typeface="Arial" panose="020B0604020202020204" pitchFamily="34" charset="0"/>
              <a:cs typeface="Arial" panose="020B0604020202020204" pitchFamily="34" charset="0"/>
            </a:rPr>
            <a:t>Federal</a:t>
          </a:r>
          <a:r>
            <a:rPr lang="es-MX" sz="1800" dirty="0" smtClean="0">
              <a:latin typeface="Arial" panose="020B0604020202020204" pitchFamily="34" charset="0"/>
              <a:cs typeface="Arial" panose="020B0604020202020204" pitchFamily="34" charset="0"/>
            </a:rPr>
            <a:t>:</a:t>
          </a:r>
        </a:p>
        <a:p>
          <a:pPr algn="ctr"/>
          <a:r>
            <a:rPr lang="es-MX" sz="1800" dirty="0" smtClean="0">
              <a:latin typeface="Arial" panose="020B0604020202020204" pitchFamily="34" charset="0"/>
              <a:cs typeface="Arial" panose="020B0604020202020204" pitchFamily="34" charset="0"/>
            </a:rPr>
            <a:t>3.809</a:t>
          </a:r>
          <a:endParaRPr lang="es-MX" sz="1800" dirty="0" smtClean="0">
            <a:latin typeface="Arial" panose="020B0604020202020204" pitchFamily="34" charset="0"/>
            <a:cs typeface="Arial" panose="020B0604020202020204" pitchFamily="34" charset="0"/>
          </a:endParaRPr>
        </a:p>
        <a:p>
          <a:pPr algn="ctr"/>
          <a:endParaRPr lang="es-MX" sz="1200" b="1" dirty="0" smtClean="0">
            <a:latin typeface="Arial" panose="020B0604020202020204" pitchFamily="34" charset="0"/>
            <a:cs typeface="Arial" panose="020B0604020202020204" pitchFamily="34" charset="0"/>
          </a:endParaRPr>
        </a:p>
        <a:p>
          <a:pPr algn="ctr"/>
          <a:r>
            <a:rPr lang="es-MX" sz="1800" b="1" dirty="0" smtClean="0">
              <a:latin typeface="Arial" panose="020B0604020202020204" pitchFamily="34" charset="0"/>
              <a:cs typeface="Arial" panose="020B0604020202020204" pitchFamily="34" charset="0"/>
            </a:rPr>
            <a:t>Provincias</a:t>
          </a:r>
          <a:r>
            <a:rPr lang="es-MX" sz="1800" dirty="0" smtClean="0">
              <a:latin typeface="Arial" panose="020B0604020202020204" pitchFamily="34" charset="0"/>
              <a:cs typeface="Arial" panose="020B0604020202020204" pitchFamily="34" charset="0"/>
            </a:rPr>
            <a:t>: </a:t>
          </a:r>
          <a:endParaRPr lang="es-MX" sz="1800" dirty="0" smtClean="0">
            <a:latin typeface="Arial" panose="020B0604020202020204" pitchFamily="34" charset="0"/>
            <a:cs typeface="Arial" panose="020B0604020202020204" pitchFamily="34" charset="0"/>
          </a:endParaRPr>
        </a:p>
        <a:p>
          <a:pPr algn="ctr"/>
          <a:r>
            <a:rPr lang="es-MX" sz="1800" dirty="0" smtClean="0">
              <a:latin typeface="Arial" panose="020B0604020202020204" pitchFamily="34" charset="0"/>
              <a:cs typeface="Arial" panose="020B0604020202020204" pitchFamily="34" charset="0"/>
            </a:rPr>
            <a:t>683</a:t>
          </a:r>
          <a:endParaRPr lang="es-AR" sz="1800" dirty="0">
            <a:latin typeface="Arial" panose="020B0604020202020204" pitchFamily="34" charset="0"/>
            <a:cs typeface="Arial" panose="020B0604020202020204" pitchFamily="34" charset="0"/>
          </a:endParaRPr>
        </a:p>
      </dgm:t>
    </dgm:pt>
    <dgm:pt modelId="{7EA45AB6-3986-40BD-B755-E76D0D785CD1}" type="parTrans" cxnId="{D1B3CA5B-F083-4C8F-A031-FC82E4106D10}">
      <dgm:prSet/>
      <dgm:spPr/>
      <dgm:t>
        <a:bodyPr/>
        <a:lstStyle/>
        <a:p>
          <a:endParaRPr lang="es-AR" sz="1600">
            <a:latin typeface="Arial" panose="020B0604020202020204" pitchFamily="34" charset="0"/>
            <a:cs typeface="Arial" panose="020B0604020202020204" pitchFamily="34" charset="0"/>
          </a:endParaRPr>
        </a:p>
      </dgm:t>
    </dgm:pt>
    <dgm:pt modelId="{90FAD7E7-FBC9-4CBC-A85C-0AB0EE6A614C}" type="sibTrans" cxnId="{D1B3CA5B-F083-4C8F-A031-FC82E4106D10}">
      <dgm:prSet/>
      <dgm:spPr/>
      <dgm:t>
        <a:bodyPr/>
        <a:lstStyle/>
        <a:p>
          <a:endParaRPr lang="es-AR" sz="1600">
            <a:latin typeface="Arial" panose="020B0604020202020204" pitchFamily="34" charset="0"/>
            <a:cs typeface="Arial" panose="020B0604020202020204" pitchFamily="34" charset="0"/>
          </a:endParaRPr>
        </a:p>
      </dgm:t>
    </dgm:pt>
    <dgm:pt modelId="{664FAA4B-A439-4C7B-AD52-492A3841A4DD}">
      <dgm:prSet phldrT="[Texto]" custT="1"/>
      <dgm:spPr/>
      <dgm:t>
        <a:bodyPr/>
        <a:lstStyle/>
        <a:p>
          <a:r>
            <a:rPr lang="es-MX" sz="1400" b="0" dirty="0" smtClean="0">
              <a:latin typeface="Arial" panose="020B0604020202020204" pitchFamily="34" charset="0"/>
              <a:cs typeface="Arial" panose="020B0604020202020204" pitchFamily="34" charset="0"/>
            </a:rPr>
            <a:t>Detenidos en provincias:</a:t>
          </a:r>
        </a:p>
        <a:p>
          <a:r>
            <a:rPr lang="es-MX" sz="1800" b="1" dirty="0" smtClean="0">
              <a:latin typeface="Arial" panose="020B0604020202020204" pitchFamily="34" charset="0"/>
              <a:cs typeface="Arial" panose="020B0604020202020204" pitchFamily="34" charset="0"/>
            </a:rPr>
            <a:t>1.378</a:t>
          </a:r>
          <a:r>
            <a:rPr lang="es-MX" sz="1400" b="1" dirty="0" smtClean="0">
              <a:latin typeface="Arial" panose="020B0604020202020204" pitchFamily="34" charset="0"/>
              <a:cs typeface="Arial" panose="020B0604020202020204" pitchFamily="34" charset="0"/>
            </a:rPr>
            <a:t> </a:t>
          </a:r>
          <a:endParaRPr lang="es-AR" sz="1400" b="1" dirty="0">
            <a:latin typeface="Arial" panose="020B0604020202020204" pitchFamily="34" charset="0"/>
            <a:cs typeface="Arial" panose="020B0604020202020204" pitchFamily="34" charset="0"/>
          </a:endParaRPr>
        </a:p>
      </dgm:t>
    </dgm:pt>
    <dgm:pt modelId="{356384C5-180D-4243-91BA-4E6AC3ED1C60}" type="parTrans" cxnId="{543BC63E-C437-4C19-B45A-6877DC7913F0}">
      <dgm:prSet/>
      <dgm:spPr/>
      <dgm:t>
        <a:bodyPr/>
        <a:lstStyle/>
        <a:p>
          <a:endParaRPr lang="es-AR" sz="1600">
            <a:latin typeface="Arial" panose="020B0604020202020204" pitchFamily="34" charset="0"/>
            <a:cs typeface="Arial" panose="020B0604020202020204" pitchFamily="34" charset="0"/>
          </a:endParaRPr>
        </a:p>
      </dgm:t>
    </dgm:pt>
    <dgm:pt modelId="{5E186D36-3271-4580-AFB2-0147E789E8D5}" type="sibTrans" cxnId="{543BC63E-C437-4C19-B45A-6877DC7913F0}">
      <dgm:prSet/>
      <dgm:spPr/>
      <dgm:t>
        <a:bodyPr/>
        <a:lstStyle/>
        <a:p>
          <a:endParaRPr lang="es-AR" sz="1600">
            <a:latin typeface="Arial" panose="020B0604020202020204" pitchFamily="34" charset="0"/>
            <a:cs typeface="Arial" panose="020B0604020202020204" pitchFamily="34" charset="0"/>
          </a:endParaRPr>
        </a:p>
      </dgm:t>
    </dgm:pt>
    <dgm:pt modelId="{DC6A77D1-BEB5-4587-90EB-0E60C17D6A14}">
      <dgm:prSet phldrT="[Texto]" custT="1">
        <dgm:style>
          <a:lnRef idx="1">
            <a:schemeClr val="accent3"/>
          </a:lnRef>
          <a:fillRef idx="2">
            <a:schemeClr val="accent3"/>
          </a:fillRef>
          <a:effectRef idx="1">
            <a:schemeClr val="accent3"/>
          </a:effectRef>
          <a:fontRef idx="minor">
            <a:schemeClr val="dk1"/>
          </a:fontRef>
        </dgm:style>
      </dgm:prSet>
      <dgm:spPr/>
      <dgm:t>
        <a:bodyPr/>
        <a:lstStyle/>
        <a:p>
          <a:pPr algn="ctr"/>
          <a:r>
            <a:rPr lang="es-MX" sz="1800" b="1" dirty="0" smtClean="0">
              <a:latin typeface="Arial" panose="020B0604020202020204" pitchFamily="34" charset="0"/>
              <a:cs typeface="Arial" panose="020B0604020202020204" pitchFamily="34" charset="0"/>
            </a:rPr>
            <a:t>Mendoza</a:t>
          </a:r>
          <a:r>
            <a:rPr lang="es-MX" sz="1800" dirty="0" smtClean="0">
              <a:latin typeface="Arial" panose="020B0604020202020204" pitchFamily="34" charset="0"/>
              <a:cs typeface="Arial" panose="020B0604020202020204" pitchFamily="34" charset="0"/>
            </a:rPr>
            <a:t>: 653 </a:t>
          </a:r>
          <a:r>
            <a:rPr lang="es-MX" sz="1200" dirty="0" smtClean="0">
              <a:latin typeface="Arial" panose="020B0604020202020204" pitchFamily="34" charset="0"/>
              <a:cs typeface="Arial" panose="020B0604020202020204" pitchFamily="34" charset="0"/>
            </a:rPr>
            <a:t>(</a:t>
          </a:r>
          <a:r>
            <a:rPr lang="es-MX" sz="1200" i="1" dirty="0" smtClean="0">
              <a:latin typeface="Arial" panose="020B0604020202020204" pitchFamily="34" charset="0"/>
              <a:cs typeface="Arial" panose="020B0604020202020204" pitchFamily="34" charset="0"/>
            </a:rPr>
            <a:t>Oct.</a:t>
          </a:r>
          <a:r>
            <a:rPr lang="es-MX" sz="1200" dirty="0" smtClean="0">
              <a:latin typeface="Arial" panose="020B0604020202020204" pitchFamily="34" charset="0"/>
              <a:cs typeface="Arial" panose="020B0604020202020204" pitchFamily="34" charset="0"/>
            </a:rPr>
            <a:t>)</a:t>
          </a:r>
          <a:endParaRPr lang="es-MX" sz="1200" dirty="0" smtClean="0">
            <a:latin typeface="Arial" panose="020B0604020202020204" pitchFamily="34" charset="0"/>
            <a:cs typeface="Arial" panose="020B0604020202020204" pitchFamily="34" charset="0"/>
          </a:endParaRPr>
        </a:p>
        <a:p>
          <a:pPr algn="ctr"/>
          <a:r>
            <a:rPr lang="es-MX" sz="1800" b="1" dirty="0" smtClean="0">
              <a:latin typeface="Arial" panose="020B0604020202020204" pitchFamily="34" charset="0"/>
              <a:cs typeface="Arial" panose="020B0604020202020204" pitchFamily="34" charset="0"/>
            </a:rPr>
            <a:t>Córdoba</a:t>
          </a:r>
          <a:r>
            <a:rPr lang="es-MX" sz="1800" dirty="0" smtClean="0">
              <a:latin typeface="Arial" panose="020B0604020202020204" pitchFamily="34" charset="0"/>
              <a:cs typeface="Arial" panose="020B0604020202020204" pitchFamily="34" charset="0"/>
            </a:rPr>
            <a:t>: </a:t>
          </a:r>
        </a:p>
        <a:p>
          <a:pPr algn="ctr"/>
          <a:r>
            <a:rPr lang="es-MX" sz="1800" dirty="0" smtClean="0">
              <a:latin typeface="Arial" panose="020B0604020202020204" pitchFamily="34" charset="0"/>
              <a:cs typeface="Arial" panose="020B0604020202020204" pitchFamily="34" charset="0"/>
            </a:rPr>
            <a:t>230 </a:t>
          </a:r>
          <a:r>
            <a:rPr lang="es-MX" sz="1200" dirty="0" smtClean="0">
              <a:latin typeface="Arial" panose="020B0604020202020204" pitchFamily="34" charset="0"/>
              <a:cs typeface="Arial" panose="020B0604020202020204" pitchFamily="34" charset="0"/>
            </a:rPr>
            <a:t>(</a:t>
          </a:r>
          <a:r>
            <a:rPr lang="es-MX" sz="1200" i="1" dirty="0" smtClean="0">
              <a:latin typeface="Arial" panose="020B0604020202020204" pitchFamily="34" charset="0"/>
              <a:cs typeface="Arial" panose="020B0604020202020204" pitchFamily="34" charset="0"/>
            </a:rPr>
            <a:t>Sep.</a:t>
          </a:r>
          <a:r>
            <a:rPr lang="es-MX" sz="1200" dirty="0" smtClean="0">
              <a:latin typeface="Arial" panose="020B0604020202020204" pitchFamily="34" charset="0"/>
              <a:cs typeface="Arial" panose="020B0604020202020204" pitchFamily="34" charset="0"/>
            </a:rPr>
            <a:t>)</a:t>
          </a:r>
          <a:endParaRPr lang="es-MX" sz="1200" dirty="0" smtClean="0">
            <a:latin typeface="Arial" panose="020B0604020202020204" pitchFamily="34" charset="0"/>
            <a:cs typeface="Arial" panose="020B0604020202020204" pitchFamily="34" charset="0"/>
          </a:endParaRPr>
        </a:p>
        <a:p>
          <a:pPr algn="ctr"/>
          <a:r>
            <a:rPr lang="es-MX" sz="1800" b="1" dirty="0" smtClean="0">
              <a:latin typeface="Arial" panose="020B0604020202020204" pitchFamily="34" charset="0"/>
              <a:cs typeface="Arial" panose="020B0604020202020204" pitchFamily="34" charset="0"/>
            </a:rPr>
            <a:t>Entre Ríos: </a:t>
          </a:r>
        </a:p>
        <a:p>
          <a:pPr algn="ctr"/>
          <a:r>
            <a:rPr lang="es-MX" sz="1800" dirty="0" smtClean="0">
              <a:latin typeface="Arial" panose="020B0604020202020204" pitchFamily="34" charset="0"/>
              <a:cs typeface="Arial" panose="020B0604020202020204" pitchFamily="34" charset="0"/>
            </a:rPr>
            <a:t>228 </a:t>
          </a:r>
          <a:r>
            <a:rPr lang="es-MX" sz="1200" dirty="0" smtClean="0">
              <a:latin typeface="Arial" panose="020B0604020202020204" pitchFamily="34" charset="0"/>
              <a:cs typeface="Arial" panose="020B0604020202020204" pitchFamily="34" charset="0"/>
            </a:rPr>
            <a:t>(</a:t>
          </a:r>
          <a:r>
            <a:rPr lang="es-MX" sz="1200" i="1" dirty="0" smtClean="0">
              <a:latin typeface="Arial" panose="020B0604020202020204" pitchFamily="34" charset="0"/>
              <a:cs typeface="Arial" panose="020B0604020202020204" pitchFamily="34" charset="0"/>
            </a:rPr>
            <a:t>Ago.</a:t>
          </a:r>
          <a:r>
            <a:rPr lang="es-MX" sz="1200" dirty="0" smtClean="0">
              <a:latin typeface="Arial" panose="020B0604020202020204" pitchFamily="34" charset="0"/>
              <a:cs typeface="Arial" panose="020B0604020202020204" pitchFamily="34" charset="0"/>
            </a:rPr>
            <a:t>)</a:t>
          </a:r>
          <a:endParaRPr lang="es-MX" sz="1200" dirty="0" smtClean="0">
            <a:latin typeface="Arial" panose="020B0604020202020204" pitchFamily="34" charset="0"/>
            <a:cs typeface="Arial" panose="020B0604020202020204" pitchFamily="34" charset="0"/>
          </a:endParaRPr>
        </a:p>
        <a:p>
          <a:pPr algn="ctr"/>
          <a:r>
            <a:rPr lang="es-MX" sz="1800" b="1" dirty="0" smtClean="0">
              <a:latin typeface="Arial" panose="020B0604020202020204" pitchFamily="34" charset="0"/>
              <a:cs typeface="Arial" panose="020B0604020202020204" pitchFamily="34" charset="0"/>
            </a:rPr>
            <a:t>Santa Fe:</a:t>
          </a:r>
        </a:p>
        <a:p>
          <a:pPr algn="ctr"/>
          <a:r>
            <a:rPr lang="es-MX" sz="1800" dirty="0" smtClean="0">
              <a:latin typeface="Arial" panose="020B0604020202020204" pitchFamily="34" charset="0"/>
              <a:cs typeface="Arial" panose="020B0604020202020204" pitchFamily="34" charset="0"/>
            </a:rPr>
            <a:t>267</a:t>
          </a:r>
          <a:r>
            <a:rPr lang="es-MX" sz="1200" dirty="0" smtClean="0">
              <a:latin typeface="Arial" panose="020B0604020202020204" pitchFamily="34" charset="0"/>
              <a:cs typeface="Arial" panose="020B0604020202020204" pitchFamily="34" charset="0"/>
            </a:rPr>
            <a:t>(</a:t>
          </a:r>
          <a:r>
            <a:rPr lang="es-MX" sz="1200" i="1" dirty="0" smtClean="0">
              <a:latin typeface="Arial" panose="020B0604020202020204" pitchFamily="34" charset="0"/>
              <a:cs typeface="Arial" panose="020B0604020202020204" pitchFamily="34" charset="0"/>
            </a:rPr>
            <a:t>Oct.</a:t>
          </a:r>
          <a:r>
            <a:rPr lang="es-MX" sz="1200" dirty="0" smtClean="0">
              <a:latin typeface="Arial" panose="020B0604020202020204" pitchFamily="34" charset="0"/>
              <a:cs typeface="Arial" panose="020B0604020202020204" pitchFamily="34" charset="0"/>
            </a:rPr>
            <a:t>)</a:t>
          </a:r>
          <a:endParaRPr lang="es-AR" sz="1200" dirty="0">
            <a:latin typeface="Arial" panose="020B0604020202020204" pitchFamily="34" charset="0"/>
            <a:cs typeface="Arial" panose="020B0604020202020204" pitchFamily="34" charset="0"/>
          </a:endParaRPr>
        </a:p>
      </dgm:t>
    </dgm:pt>
    <dgm:pt modelId="{E720B07F-D19E-4AEA-A15B-279C7080E1D7}" type="parTrans" cxnId="{FCF287A3-0E27-4A28-8F7F-E1A0A5E227C3}">
      <dgm:prSet/>
      <dgm:spPr/>
      <dgm:t>
        <a:bodyPr/>
        <a:lstStyle/>
        <a:p>
          <a:endParaRPr lang="es-AR" sz="1600">
            <a:latin typeface="Arial" panose="020B0604020202020204" pitchFamily="34" charset="0"/>
            <a:cs typeface="Arial" panose="020B0604020202020204" pitchFamily="34" charset="0"/>
          </a:endParaRPr>
        </a:p>
      </dgm:t>
    </dgm:pt>
    <dgm:pt modelId="{12267793-6C6E-48F9-BAA2-5F9A379EF94F}" type="sibTrans" cxnId="{FCF287A3-0E27-4A28-8F7F-E1A0A5E227C3}">
      <dgm:prSet/>
      <dgm:spPr/>
      <dgm:t>
        <a:bodyPr/>
        <a:lstStyle/>
        <a:p>
          <a:endParaRPr lang="es-AR" sz="1600">
            <a:latin typeface="Arial" panose="020B0604020202020204" pitchFamily="34" charset="0"/>
            <a:cs typeface="Arial" panose="020B0604020202020204" pitchFamily="34" charset="0"/>
          </a:endParaRPr>
        </a:p>
      </dgm:t>
    </dgm:pt>
    <dgm:pt modelId="{BADD56BD-848F-46D7-B657-323E52997406}" type="pres">
      <dgm:prSet presAssocID="{F5E7EB2E-8BF6-4A65-B78F-38C3E8AADDB4}" presName="list" presStyleCnt="0">
        <dgm:presLayoutVars>
          <dgm:dir/>
          <dgm:animLvl val="lvl"/>
        </dgm:presLayoutVars>
      </dgm:prSet>
      <dgm:spPr/>
      <dgm:t>
        <a:bodyPr/>
        <a:lstStyle/>
        <a:p>
          <a:endParaRPr lang="es-AR"/>
        </a:p>
      </dgm:t>
    </dgm:pt>
    <dgm:pt modelId="{18836C33-5913-4BA0-9A4D-D4C0F58A561D}" type="pres">
      <dgm:prSet presAssocID="{0675B954-AB82-4E2B-A061-B0904BABF16E}" presName="posSpace" presStyleCnt="0"/>
      <dgm:spPr/>
    </dgm:pt>
    <dgm:pt modelId="{E66487BA-F27B-4AFB-9AEF-E3B72885DC80}" type="pres">
      <dgm:prSet presAssocID="{0675B954-AB82-4E2B-A061-B0904BABF16E}" presName="vertFlow" presStyleCnt="0"/>
      <dgm:spPr/>
    </dgm:pt>
    <dgm:pt modelId="{C0959EF1-A913-49DE-8D73-713A8DA449F5}" type="pres">
      <dgm:prSet presAssocID="{0675B954-AB82-4E2B-A061-B0904BABF16E}" presName="topSpace" presStyleCnt="0"/>
      <dgm:spPr/>
    </dgm:pt>
    <dgm:pt modelId="{A0B45F27-B54B-4E04-A56D-0524B237367C}" type="pres">
      <dgm:prSet presAssocID="{0675B954-AB82-4E2B-A061-B0904BABF16E}" presName="firstComp" presStyleCnt="0"/>
      <dgm:spPr/>
    </dgm:pt>
    <dgm:pt modelId="{8230969E-5636-47FD-8142-5945FF1C3CB3}" type="pres">
      <dgm:prSet presAssocID="{0675B954-AB82-4E2B-A061-B0904BABF16E}" presName="firstChild" presStyleLbl="bgAccFollowNode1" presStyleIdx="0" presStyleCnt="2" custScaleY="263802" custLinFactNeighborX="-896" custLinFactNeighborY="-1475"/>
      <dgm:spPr/>
      <dgm:t>
        <a:bodyPr/>
        <a:lstStyle/>
        <a:p>
          <a:endParaRPr lang="es-AR"/>
        </a:p>
      </dgm:t>
    </dgm:pt>
    <dgm:pt modelId="{1B018236-E70F-45FC-97FC-F59E1FB2C2DA}" type="pres">
      <dgm:prSet presAssocID="{0675B954-AB82-4E2B-A061-B0904BABF16E}" presName="firstChildTx" presStyleLbl="bgAccFollowNode1" presStyleIdx="0" presStyleCnt="2">
        <dgm:presLayoutVars>
          <dgm:bulletEnabled val="1"/>
        </dgm:presLayoutVars>
      </dgm:prSet>
      <dgm:spPr/>
      <dgm:t>
        <a:bodyPr/>
        <a:lstStyle/>
        <a:p>
          <a:endParaRPr lang="es-AR"/>
        </a:p>
      </dgm:t>
    </dgm:pt>
    <dgm:pt modelId="{536D9198-53CE-4655-9971-9A0C601D770F}" type="pres">
      <dgm:prSet presAssocID="{0675B954-AB82-4E2B-A061-B0904BABF16E}" presName="negSpace" presStyleCnt="0"/>
      <dgm:spPr/>
    </dgm:pt>
    <dgm:pt modelId="{83643B30-50A5-4D85-A68D-15C82481F139}" type="pres">
      <dgm:prSet presAssocID="{0675B954-AB82-4E2B-A061-B0904BABF16E}" presName="circle" presStyleLbl="node1" presStyleIdx="0" presStyleCnt="2"/>
      <dgm:spPr/>
      <dgm:t>
        <a:bodyPr/>
        <a:lstStyle/>
        <a:p>
          <a:endParaRPr lang="es-AR"/>
        </a:p>
      </dgm:t>
    </dgm:pt>
    <dgm:pt modelId="{2A0F2C9E-7719-4B32-B93D-8DF5E34F4483}" type="pres">
      <dgm:prSet presAssocID="{72671199-8481-4A56-9675-95008603DD0F}" presName="transSpace" presStyleCnt="0"/>
      <dgm:spPr/>
    </dgm:pt>
    <dgm:pt modelId="{5A5D14DB-0F70-47B5-83D1-0FE7FDCFD95F}" type="pres">
      <dgm:prSet presAssocID="{664FAA4B-A439-4C7B-AD52-492A3841A4DD}" presName="posSpace" presStyleCnt="0"/>
      <dgm:spPr/>
    </dgm:pt>
    <dgm:pt modelId="{EAF6D045-389E-4257-85FD-D7281DBBBFC8}" type="pres">
      <dgm:prSet presAssocID="{664FAA4B-A439-4C7B-AD52-492A3841A4DD}" presName="vertFlow" presStyleCnt="0"/>
      <dgm:spPr/>
    </dgm:pt>
    <dgm:pt modelId="{321638DA-F742-4949-92E0-26250DF95FBD}" type="pres">
      <dgm:prSet presAssocID="{664FAA4B-A439-4C7B-AD52-492A3841A4DD}" presName="topSpace" presStyleCnt="0"/>
      <dgm:spPr/>
    </dgm:pt>
    <dgm:pt modelId="{2E17E7ED-F774-494E-B59D-D113301D9D7D}" type="pres">
      <dgm:prSet presAssocID="{664FAA4B-A439-4C7B-AD52-492A3841A4DD}" presName="firstComp" presStyleCnt="0"/>
      <dgm:spPr/>
    </dgm:pt>
    <dgm:pt modelId="{9A15D6A8-A220-4A4E-B97B-8024D8C1195E}" type="pres">
      <dgm:prSet presAssocID="{664FAA4B-A439-4C7B-AD52-492A3841A4DD}" presName="firstChild" presStyleLbl="bgAccFollowNode1" presStyleIdx="1" presStyleCnt="2" custScaleY="263802" custLinFactNeighborX="-896" custLinFactNeighborY="-1475"/>
      <dgm:spPr/>
      <dgm:t>
        <a:bodyPr/>
        <a:lstStyle/>
        <a:p>
          <a:endParaRPr lang="es-AR"/>
        </a:p>
      </dgm:t>
    </dgm:pt>
    <dgm:pt modelId="{31156E40-4D77-4104-9D64-29B5E729E397}" type="pres">
      <dgm:prSet presAssocID="{664FAA4B-A439-4C7B-AD52-492A3841A4DD}" presName="firstChildTx" presStyleLbl="bgAccFollowNode1" presStyleIdx="1" presStyleCnt="2">
        <dgm:presLayoutVars>
          <dgm:bulletEnabled val="1"/>
        </dgm:presLayoutVars>
      </dgm:prSet>
      <dgm:spPr/>
      <dgm:t>
        <a:bodyPr/>
        <a:lstStyle/>
        <a:p>
          <a:endParaRPr lang="es-AR"/>
        </a:p>
      </dgm:t>
    </dgm:pt>
    <dgm:pt modelId="{FCF505DF-24FE-4208-A548-814164DD83DE}" type="pres">
      <dgm:prSet presAssocID="{664FAA4B-A439-4C7B-AD52-492A3841A4DD}" presName="negSpace" presStyleCnt="0"/>
      <dgm:spPr/>
    </dgm:pt>
    <dgm:pt modelId="{227366DB-23BC-4FE8-89D4-3BE3F36A9B90}" type="pres">
      <dgm:prSet presAssocID="{664FAA4B-A439-4C7B-AD52-492A3841A4DD}" presName="circle" presStyleLbl="node1" presStyleIdx="1" presStyleCnt="2"/>
      <dgm:spPr/>
      <dgm:t>
        <a:bodyPr/>
        <a:lstStyle/>
        <a:p>
          <a:endParaRPr lang="es-AR"/>
        </a:p>
      </dgm:t>
    </dgm:pt>
  </dgm:ptLst>
  <dgm:cxnLst>
    <dgm:cxn modelId="{11864B09-A3D9-4DF7-B204-1B5E1BB1E047}" type="presOf" srcId="{DC6A77D1-BEB5-4587-90EB-0E60C17D6A14}" destId="{9A15D6A8-A220-4A4E-B97B-8024D8C1195E}" srcOrd="0" destOrd="0" presId="urn:microsoft.com/office/officeart/2005/8/layout/hList9"/>
    <dgm:cxn modelId="{543BC63E-C437-4C19-B45A-6877DC7913F0}" srcId="{F5E7EB2E-8BF6-4A65-B78F-38C3E8AADDB4}" destId="{664FAA4B-A439-4C7B-AD52-492A3841A4DD}" srcOrd="1" destOrd="0" parTransId="{356384C5-180D-4243-91BA-4E6AC3ED1C60}" sibTransId="{5E186D36-3271-4580-AFB2-0147E789E8D5}"/>
    <dgm:cxn modelId="{FCF287A3-0E27-4A28-8F7F-E1A0A5E227C3}" srcId="{664FAA4B-A439-4C7B-AD52-492A3841A4DD}" destId="{DC6A77D1-BEB5-4587-90EB-0E60C17D6A14}" srcOrd="0" destOrd="0" parTransId="{E720B07F-D19E-4AEA-A15B-279C7080E1D7}" sibTransId="{12267793-6C6E-48F9-BAA2-5F9A379EF94F}"/>
    <dgm:cxn modelId="{D9D4D678-5EF5-4653-9ABC-3109F950EBFA}" type="presOf" srcId="{F5E7EB2E-8BF6-4A65-B78F-38C3E8AADDB4}" destId="{BADD56BD-848F-46D7-B657-323E52997406}" srcOrd="0" destOrd="0" presId="urn:microsoft.com/office/officeart/2005/8/layout/hList9"/>
    <dgm:cxn modelId="{BE0DEA93-5CE4-450F-B4A7-B1E43094A988}" type="presOf" srcId="{92BC0DA3-BBF8-4288-916A-890E074171F8}" destId="{1B018236-E70F-45FC-97FC-F59E1FB2C2DA}" srcOrd="1" destOrd="0" presId="urn:microsoft.com/office/officeart/2005/8/layout/hList9"/>
    <dgm:cxn modelId="{82797377-97EF-456D-94BB-E35318BC745F}" type="presOf" srcId="{DC6A77D1-BEB5-4587-90EB-0E60C17D6A14}" destId="{31156E40-4D77-4104-9D64-29B5E729E397}" srcOrd="1" destOrd="0" presId="urn:microsoft.com/office/officeart/2005/8/layout/hList9"/>
    <dgm:cxn modelId="{D1B3CA5B-F083-4C8F-A031-FC82E4106D10}" srcId="{0675B954-AB82-4E2B-A061-B0904BABF16E}" destId="{92BC0DA3-BBF8-4288-916A-890E074171F8}" srcOrd="0" destOrd="0" parTransId="{7EA45AB6-3986-40BD-B755-E76D0D785CD1}" sibTransId="{90FAD7E7-FBC9-4CBC-A85C-0AB0EE6A614C}"/>
    <dgm:cxn modelId="{06D2A19B-50C2-4CF0-B792-2A2BA57C6B57}" srcId="{F5E7EB2E-8BF6-4A65-B78F-38C3E8AADDB4}" destId="{0675B954-AB82-4E2B-A061-B0904BABF16E}" srcOrd="0" destOrd="0" parTransId="{D9388FF8-56E4-4B3E-BD22-319309C0EFBE}" sibTransId="{72671199-8481-4A56-9675-95008603DD0F}"/>
    <dgm:cxn modelId="{F1B678B2-13F5-4023-AD89-BA3D6FBF8501}" type="presOf" srcId="{664FAA4B-A439-4C7B-AD52-492A3841A4DD}" destId="{227366DB-23BC-4FE8-89D4-3BE3F36A9B90}" srcOrd="0" destOrd="0" presId="urn:microsoft.com/office/officeart/2005/8/layout/hList9"/>
    <dgm:cxn modelId="{0C141D11-4325-4BFB-9C1D-7F3D1AD37667}" type="presOf" srcId="{0675B954-AB82-4E2B-A061-B0904BABF16E}" destId="{83643B30-50A5-4D85-A68D-15C82481F139}" srcOrd="0" destOrd="0" presId="urn:microsoft.com/office/officeart/2005/8/layout/hList9"/>
    <dgm:cxn modelId="{60272347-0ACF-4C6D-A9E4-314EC11A2990}" type="presOf" srcId="{92BC0DA3-BBF8-4288-916A-890E074171F8}" destId="{8230969E-5636-47FD-8142-5945FF1C3CB3}" srcOrd="0" destOrd="0" presId="urn:microsoft.com/office/officeart/2005/8/layout/hList9"/>
    <dgm:cxn modelId="{BECEF4FB-90E0-4CF6-9445-400095803959}" type="presParOf" srcId="{BADD56BD-848F-46D7-B657-323E52997406}" destId="{18836C33-5913-4BA0-9A4D-D4C0F58A561D}" srcOrd="0" destOrd="0" presId="urn:microsoft.com/office/officeart/2005/8/layout/hList9"/>
    <dgm:cxn modelId="{E161FBDB-1FAC-47EC-8C4E-C03353468C2B}" type="presParOf" srcId="{BADD56BD-848F-46D7-B657-323E52997406}" destId="{E66487BA-F27B-4AFB-9AEF-E3B72885DC80}" srcOrd="1" destOrd="0" presId="urn:microsoft.com/office/officeart/2005/8/layout/hList9"/>
    <dgm:cxn modelId="{B21769A0-829E-4323-9E73-C16098596577}" type="presParOf" srcId="{E66487BA-F27B-4AFB-9AEF-E3B72885DC80}" destId="{C0959EF1-A913-49DE-8D73-713A8DA449F5}" srcOrd="0" destOrd="0" presId="urn:microsoft.com/office/officeart/2005/8/layout/hList9"/>
    <dgm:cxn modelId="{A4A3702F-FE60-4A36-AF5B-412F7D0631CE}" type="presParOf" srcId="{E66487BA-F27B-4AFB-9AEF-E3B72885DC80}" destId="{A0B45F27-B54B-4E04-A56D-0524B237367C}" srcOrd="1" destOrd="0" presId="urn:microsoft.com/office/officeart/2005/8/layout/hList9"/>
    <dgm:cxn modelId="{10727C0E-E258-4CE1-8B25-D104F7851FE0}" type="presParOf" srcId="{A0B45F27-B54B-4E04-A56D-0524B237367C}" destId="{8230969E-5636-47FD-8142-5945FF1C3CB3}" srcOrd="0" destOrd="0" presId="urn:microsoft.com/office/officeart/2005/8/layout/hList9"/>
    <dgm:cxn modelId="{14E9D8E8-9BDF-4F7B-AF54-D81AB21310E9}" type="presParOf" srcId="{A0B45F27-B54B-4E04-A56D-0524B237367C}" destId="{1B018236-E70F-45FC-97FC-F59E1FB2C2DA}" srcOrd="1" destOrd="0" presId="urn:microsoft.com/office/officeart/2005/8/layout/hList9"/>
    <dgm:cxn modelId="{7CCCBFF5-5B5E-4BC4-9AFE-161B4286CD01}" type="presParOf" srcId="{BADD56BD-848F-46D7-B657-323E52997406}" destId="{536D9198-53CE-4655-9971-9A0C601D770F}" srcOrd="2" destOrd="0" presId="urn:microsoft.com/office/officeart/2005/8/layout/hList9"/>
    <dgm:cxn modelId="{D0DB80A9-3CE0-465F-9321-54356EFF80BA}" type="presParOf" srcId="{BADD56BD-848F-46D7-B657-323E52997406}" destId="{83643B30-50A5-4D85-A68D-15C82481F139}" srcOrd="3" destOrd="0" presId="urn:microsoft.com/office/officeart/2005/8/layout/hList9"/>
    <dgm:cxn modelId="{362A69FC-0734-48C6-B5B9-C87E596C32AB}" type="presParOf" srcId="{BADD56BD-848F-46D7-B657-323E52997406}" destId="{2A0F2C9E-7719-4B32-B93D-8DF5E34F4483}" srcOrd="4" destOrd="0" presId="urn:microsoft.com/office/officeart/2005/8/layout/hList9"/>
    <dgm:cxn modelId="{E56144D7-C60F-4BFB-8E6F-DBBE0ED6E321}" type="presParOf" srcId="{BADD56BD-848F-46D7-B657-323E52997406}" destId="{5A5D14DB-0F70-47B5-83D1-0FE7FDCFD95F}" srcOrd="5" destOrd="0" presId="urn:microsoft.com/office/officeart/2005/8/layout/hList9"/>
    <dgm:cxn modelId="{DF7F3B62-57EF-4EF1-BCF6-8FD857A3051A}" type="presParOf" srcId="{BADD56BD-848F-46D7-B657-323E52997406}" destId="{EAF6D045-389E-4257-85FD-D7281DBBBFC8}" srcOrd="6" destOrd="0" presId="urn:microsoft.com/office/officeart/2005/8/layout/hList9"/>
    <dgm:cxn modelId="{E3E10AA4-F74C-4A98-8736-9FE595B03B01}" type="presParOf" srcId="{EAF6D045-389E-4257-85FD-D7281DBBBFC8}" destId="{321638DA-F742-4949-92E0-26250DF95FBD}" srcOrd="0" destOrd="0" presId="urn:microsoft.com/office/officeart/2005/8/layout/hList9"/>
    <dgm:cxn modelId="{AAB6C072-D3B7-4DCE-82D5-158E24BF608F}" type="presParOf" srcId="{EAF6D045-389E-4257-85FD-D7281DBBBFC8}" destId="{2E17E7ED-F774-494E-B59D-D113301D9D7D}" srcOrd="1" destOrd="0" presId="urn:microsoft.com/office/officeart/2005/8/layout/hList9"/>
    <dgm:cxn modelId="{6579F276-9F71-4135-9AE4-B584E623A630}" type="presParOf" srcId="{2E17E7ED-F774-494E-B59D-D113301D9D7D}" destId="{9A15D6A8-A220-4A4E-B97B-8024D8C1195E}" srcOrd="0" destOrd="0" presId="urn:microsoft.com/office/officeart/2005/8/layout/hList9"/>
    <dgm:cxn modelId="{61D3E83B-E38D-48D8-BBF6-A97D717632CA}" type="presParOf" srcId="{2E17E7ED-F774-494E-B59D-D113301D9D7D}" destId="{31156E40-4D77-4104-9D64-29B5E729E397}" srcOrd="1" destOrd="0" presId="urn:microsoft.com/office/officeart/2005/8/layout/hList9"/>
    <dgm:cxn modelId="{8B8B26F9-7F6E-459C-AD9B-3B567D3154AE}" type="presParOf" srcId="{BADD56BD-848F-46D7-B657-323E52997406}" destId="{FCF505DF-24FE-4208-A548-814164DD83DE}" srcOrd="7" destOrd="0" presId="urn:microsoft.com/office/officeart/2005/8/layout/hList9"/>
    <dgm:cxn modelId="{A509F300-6068-48FC-A29C-EDFFDACB2E88}" type="presParOf" srcId="{BADD56BD-848F-46D7-B657-323E52997406}" destId="{227366DB-23BC-4FE8-89D4-3BE3F36A9B90}" srcOrd="8" destOrd="0" presId="urn:microsoft.com/office/officeart/2005/8/layout/hList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3CCFFC-2A7E-4AE6-BCD2-5D6A93263AB4}">
      <dsp:nvSpPr>
        <dsp:cNvPr id="0" name=""/>
        <dsp:cNvSpPr/>
      </dsp:nvSpPr>
      <dsp:spPr>
        <a:xfrm>
          <a:off x="3907" y="330545"/>
          <a:ext cx="2978367" cy="1355713"/>
        </a:xfrm>
        <a:prstGeom prst="roundRect">
          <a:avLst>
            <a:gd name="adj" fmla="val 10000"/>
          </a:avLst>
        </a:prstGeom>
        <a:solidFill>
          <a:srgbClr val="C0504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AR" sz="1600" b="1" kern="1200" baseline="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46</a:t>
          </a:r>
          <a:r>
            <a:rPr lang="es-AR" sz="1600" b="0" kern="1200" baseline="0" dirty="0" smtClean="0">
              <a:effectLst/>
              <a:latin typeface="Arial" panose="020B0604020202020204" pitchFamily="34" charset="0"/>
              <a:cs typeface="Arial" panose="020B0604020202020204" pitchFamily="34" charset="0"/>
            </a:rPr>
            <a:t> mujeres están detenidas </a:t>
          </a:r>
          <a:r>
            <a:rPr lang="es-AR" sz="1600" b="0" kern="1200" baseline="0" dirty="0" smtClean="0">
              <a:effectLst/>
              <a:latin typeface="Arial" panose="020B0604020202020204" pitchFamily="34" charset="0"/>
              <a:cs typeface="Arial" panose="020B0604020202020204" pitchFamily="34" charset="0"/>
            </a:rPr>
            <a:t>con sus </a:t>
          </a:r>
          <a:r>
            <a:rPr lang="es-AR" sz="1600" b="0" kern="1200" baseline="0" dirty="0" smtClean="0">
              <a:effectLst/>
              <a:latin typeface="Arial" panose="020B0604020202020204" pitchFamily="34" charset="0"/>
              <a:cs typeface="Arial" panose="020B0604020202020204" pitchFamily="34" charset="0"/>
            </a:rPr>
            <a:t>hijos/as. </a:t>
          </a:r>
          <a:endParaRPr lang="es-AR" sz="1600" b="0" kern="1200" baseline="0" dirty="0" smtClean="0">
            <a:effectLst/>
            <a:latin typeface="Arial" panose="020B0604020202020204" pitchFamily="34" charset="0"/>
            <a:cs typeface="Arial" panose="020B0604020202020204" pitchFamily="34" charset="0"/>
          </a:endParaRPr>
        </a:p>
        <a:p>
          <a:pPr lvl="0" algn="ctr" defTabSz="711200">
            <a:lnSpc>
              <a:spcPct val="90000"/>
            </a:lnSpc>
            <a:spcBef>
              <a:spcPct val="0"/>
            </a:spcBef>
            <a:spcAft>
              <a:spcPct val="35000"/>
            </a:spcAft>
          </a:pPr>
          <a:r>
            <a:rPr lang="es-AR" sz="1600" b="0" kern="1200" baseline="0" dirty="0" smtClean="0">
              <a:effectLst/>
              <a:latin typeface="Arial" panose="020B0604020202020204" pitchFamily="34" charset="0"/>
              <a:cs typeface="Arial" panose="020B0604020202020204" pitchFamily="34" charset="0"/>
            </a:rPr>
            <a:t>Para octubre, un total de </a:t>
          </a:r>
          <a:r>
            <a:rPr lang="es-AR" sz="1600" b="1" kern="1200" baseline="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50 niños/as convivían con sus madres en la cárcel</a:t>
          </a:r>
          <a:r>
            <a:rPr lang="es-AR" sz="1600" kern="1200" baseline="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endParaRPr lang="es-AR" sz="1600" kern="1200" baseline="0" dirty="0">
            <a:latin typeface="Arial" panose="020B0604020202020204" pitchFamily="34" charset="0"/>
            <a:cs typeface="Arial" panose="020B0604020202020204" pitchFamily="34" charset="0"/>
          </a:endParaRPr>
        </a:p>
      </dsp:txBody>
      <dsp:txXfrm>
        <a:off x="43614" y="370252"/>
        <a:ext cx="2898953" cy="1276299"/>
      </dsp:txXfrm>
    </dsp:sp>
    <dsp:sp modelId="{225ACBCD-1674-4ADC-85B7-C53C7E0D812A}">
      <dsp:nvSpPr>
        <dsp:cNvPr id="0" name=""/>
        <dsp:cNvSpPr/>
      </dsp:nvSpPr>
      <dsp:spPr>
        <a:xfrm rot="21569859">
          <a:off x="2997183" y="976609"/>
          <a:ext cx="31608" cy="36931"/>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s-AR" sz="500" kern="1200"/>
        </a:p>
      </dsp:txBody>
      <dsp:txXfrm>
        <a:off x="2997183" y="984037"/>
        <a:ext cx="22126" cy="22159"/>
      </dsp:txXfrm>
    </dsp:sp>
    <dsp:sp modelId="{1C0FE245-64E2-42E2-88A1-84F1D000315C}">
      <dsp:nvSpPr>
        <dsp:cNvPr id="0" name=""/>
        <dsp:cNvSpPr/>
      </dsp:nvSpPr>
      <dsp:spPr>
        <a:xfrm>
          <a:off x="3041912" y="309179"/>
          <a:ext cx="1776092" cy="1355713"/>
        </a:xfrm>
        <a:prstGeom prst="roundRect">
          <a:avLst>
            <a:gd name="adj" fmla="val 10000"/>
          </a:avLst>
        </a:prstGeom>
        <a:solidFill>
          <a:srgbClr val="C0504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MX" sz="1600" b="1" kern="12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33 </a:t>
          </a:r>
          <a:r>
            <a:rPr lang="es-MX" sz="1600" kern="1200" dirty="0" smtClean="0">
              <a:effectLst/>
              <a:latin typeface="Arial" panose="020B0604020202020204" pitchFamily="34" charset="0"/>
              <a:cs typeface="Arial" panose="020B0604020202020204" pitchFamily="34" charset="0"/>
            </a:rPr>
            <a:t>de ellos se encuentran en la Unidad 31 (Ezeiza), y </a:t>
          </a:r>
          <a:r>
            <a:rPr lang="es-MX" sz="1600" b="1" kern="12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17</a:t>
          </a:r>
          <a:r>
            <a:rPr lang="es-MX" sz="1600" kern="1200" dirty="0" smtClean="0">
              <a:effectLst/>
              <a:latin typeface="Arial" panose="020B0604020202020204" pitchFamily="34" charset="0"/>
              <a:cs typeface="Arial" panose="020B0604020202020204" pitchFamily="34" charset="0"/>
            </a:rPr>
            <a:t> en el CPF III (NOA). </a:t>
          </a:r>
          <a:endParaRPr lang="es-AR" sz="1600" kern="1200" dirty="0">
            <a:effectLst/>
            <a:latin typeface="Arial" panose="020B0604020202020204" pitchFamily="34" charset="0"/>
            <a:cs typeface="Arial" panose="020B0604020202020204" pitchFamily="34" charset="0"/>
          </a:endParaRPr>
        </a:p>
      </dsp:txBody>
      <dsp:txXfrm>
        <a:off x="3081619" y="348886"/>
        <a:ext cx="1696678" cy="12762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30969E-5636-47FD-8142-5945FF1C3CB3}">
      <dsp:nvSpPr>
        <dsp:cNvPr id="0" name=""/>
        <dsp:cNvSpPr/>
      </dsp:nvSpPr>
      <dsp:spPr>
        <a:xfrm>
          <a:off x="999731" y="591840"/>
          <a:ext cx="1904255" cy="3350651"/>
        </a:xfrm>
        <a:prstGeom prst="rect">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0" tIns="128016" rIns="128016" bIns="128016" numCol="1" spcCol="1270" anchor="ctr" anchorCtr="0">
          <a:noAutofit/>
        </a:bodyPr>
        <a:lstStyle/>
        <a:p>
          <a:pPr lvl="0" algn="ctr" defTabSz="800100">
            <a:lnSpc>
              <a:spcPct val="90000"/>
            </a:lnSpc>
            <a:spcBef>
              <a:spcPct val="0"/>
            </a:spcBef>
            <a:spcAft>
              <a:spcPct val="35000"/>
            </a:spcAft>
          </a:pPr>
          <a:r>
            <a:rPr lang="es-MX" sz="1800" b="1" kern="1200" dirty="0" smtClean="0">
              <a:latin typeface="Arial" panose="020B0604020202020204" pitchFamily="34" charset="0"/>
              <a:cs typeface="Arial" panose="020B0604020202020204" pitchFamily="34" charset="0"/>
            </a:rPr>
            <a:t>Nacional</a:t>
          </a:r>
          <a:r>
            <a:rPr lang="es-MX" sz="1800" kern="1200" dirty="0" smtClean="0">
              <a:latin typeface="Arial" panose="020B0604020202020204" pitchFamily="34" charset="0"/>
              <a:cs typeface="Arial" panose="020B0604020202020204" pitchFamily="34" charset="0"/>
            </a:rPr>
            <a:t>: </a:t>
          </a:r>
          <a:r>
            <a:rPr lang="es-MX" sz="1800" kern="1200" dirty="0" smtClean="0">
              <a:latin typeface="Arial" panose="020B0604020202020204" pitchFamily="34" charset="0"/>
              <a:cs typeface="Arial" panose="020B0604020202020204" pitchFamily="34" charset="0"/>
            </a:rPr>
            <a:t>5.993</a:t>
          </a:r>
          <a:endParaRPr lang="es-MX" sz="1800" kern="1200" dirty="0" smtClean="0">
            <a:latin typeface="Arial" panose="020B0604020202020204" pitchFamily="34" charset="0"/>
            <a:cs typeface="Arial" panose="020B0604020202020204" pitchFamily="34" charset="0"/>
          </a:endParaRPr>
        </a:p>
        <a:p>
          <a:pPr lvl="0" algn="ctr" defTabSz="800100">
            <a:lnSpc>
              <a:spcPct val="90000"/>
            </a:lnSpc>
            <a:spcBef>
              <a:spcPct val="0"/>
            </a:spcBef>
            <a:spcAft>
              <a:spcPct val="35000"/>
            </a:spcAft>
          </a:pPr>
          <a:endParaRPr lang="es-MX" sz="1200" b="1" kern="1200" dirty="0" smtClean="0">
            <a:latin typeface="Arial" panose="020B0604020202020204" pitchFamily="34" charset="0"/>
            <a:cs typeface="Arial" panose="020B0604020202020204" pitchFamily="34" charset="0"/>
          </a:endParaRPr>
        </a:p>
        <a:p>
          <a:pPr lvl="0" algn="ctr" defTabSz="800100">
            <a:lnSpc>
              <a:spcPct val="90000"/>
            </a:lnSpc>
            <a:spcBef>
              <a:spcPct val="0"/>
            </a:spcBef>
            <a:spcAft>
              <a:spcPct val="35000"/>
            </a:spcAft>
          </a:pPr>
          <a:r>
            <a:rPr lang="es-MX" sz="1800" b="1" kern="1200" dirty="0" smtClean="0">
              <a:latin typeface="Arial" panose="020B0604020202020204" pitchFamily="34" charset="0"/>
              <a:cs typeface="Arial" panose="020B0604020202020204" pitchFamily="34" charset="0"/>
            </a:rPr>
            <a:t>Federal</a:t>
          </a:r>
          <a:r>
            <a:rPr lang="es-MX" sz="1800" kern="1200" dirty="0" smtClean="0">
              <a:latin typeface="Arial" panose="020B0604020202020204" pitchFamily="34" charset="0"/>
              <a:cs typeface="Arial" panose="020B0604020202020204" pitchFamily="34" charset="0"/>
            </a:rPr>
            <a:t>:</a:t>
          </a:r>
        </a:p>
        <a:p>
          <a:pPr lvl="0" algn="ctr" defTabSz="800100">
            <a:lnSpc>
              <a:spcPct val="90000"/>
            </a:lnSpc>
            <a:spcBef>
              <a:spcPct val="0"/>
            </a:spcBef>
            <a:spcAft>
              <a:spcPct val="35000"/>
            </a:spcAft>
          </a:pPr>
          <a:r>
            <a:rPr lang="es-MX" sz="1800" kern="1200" dirty="0" smtClean="0">
              <a:latin typeface="Arial" panose="020B0604020202020204" pitchFamily="34" charset="0"/>
              <a:cs typeface="Arial" panose="020B0604020202020204" pitchFamily="34" charset="0"/>
            </a:rPr>
            <a:t>3.809</a:t>
          </a:r>
          <a:endParaRPr lang="es-MX" sz="1800" kern="1200" dirty="0" smtClean="0">
            <a:latin typeface="Arial" panose="020B0604020202020204" pitchFamily="34" charset="0"/>
            <a:cs typeface="Arial" panose="020B0604020202020204" pitchFamily="34" charset="0"/>
          </a:endParaRPr>
        </a:p>
        <a:p>
          <a:pPr lvl="0" algn="ctr" defTabSz="800100">
            <a:lnSpc>
              <a:spcPct val="90000"/>
            </a:lnSpc>
            <a:spcBef>
              <a:spcPct val="0"/>
            </a:spcBef>
            <a:spcAft>
              <a:spcPct val="35000"/>
            </a:spcAft>
          </a:pPr>
          <a:endParaRPr lang="es-MX" sz="1200" b="1" kern="1200" dirty="0" smtClean="0">
            <a:latin typeface="Arial" panose="020B0604020202020204" pitchFamily="34" charset="0"/>
            <a:cs typeface="Arial" panose="020B0604020202020204" pitchFamily="34" charset="0"/>
          </a:endParaRPr>
        </a:p>
        <a:p>
          <a:pPr lvl="0" algn="ctr" defTabSz="800100">
            <a:lnSpc>
              <a:spcPct val="90000"/>
            </a:lnSpc>
            <a:spcBef>
              <a:spcPct val="0"/>
            </a:spcBef>
            <a:spcAft>
              <a:spcPct val="35000"/>
            </a:spcAft>
          </a:pPr>
          <a:r>
            <a:rPr lang="es-MX" sz="1800" b="1" kern="1200" dirty="0" smtClean="0">
              <a:latin typeface="Arial" panose="020B0604020202020204" pitchFamily="34" charset="0"/>
              <a:cs typeface="Arial" panose="020B0604020202020204" pitchFamily="34" charset="0"/>
            </a:rPr>
            <a:t>Provincias</a:t>
          </a:r>
          <a:r>
            <a:rPr lang="es-MX" sz="1800" kern="1200" dirty="0" smtClean="0">
              <a:latin typeface="Arial" panose="020B0604020202020204" pitchFamily="34" charset="0"/>
              <a:cs typeface="Arial" panose="020B0604020202020204" pitchFamily="34" charset="0"/>
            </a:rPr>
            <a:t>: </a:t>
          </a:r>
          <a:endParaRPr lang="es-MX" sz="1800" kern="1200" dirty="0" smtClean="0">
            <a:latin typeface="Arial" panose="020B0604020202020204" pitchFamily="34" charset="0"/>
            <a:cs typeface="Arial" panose="020B0604020202020204" pitchFamily="34" charset="0"/>
          </a:endParaRPr>
        </a:p>
        <a:p>
          <a:pPr lvl="0" algn="ctr" defTabSz="800100">
            <a:lnSpc>
              <a:spcPct val="90000"/>
            </a:lnSpc>
            <a:spcBef>
              <a:spcPct val="0"/>
            </a:spcBef>
            <a:spcAft>
              <a:spcPct val="35000"/>
            </a:spcAft>
          </a:pPr>
          <a:r>
            <a:rPr lang="es-MX" sz="1800" kern="1200" dirty="0" smtClean="0">
              <a:latin typeface="Arial" panose="020B0604020202020204" pitchFamily="34" charset="0"/>
              <a:cs typeface="Arial" panose="020B0604020202020204" pitchFamily="34" charset="0"/>
            </a:rPr>
            <a:t>683</a:t>
          </a:r>
          <a:endParaRPr lang="es-AR" sz="1800" kern="1200" dirty="0">
            <a:latin typeface="Arial" panose="020B0604020202020204" pitchFamily="34" charset="0"/>
            <a:cs typeface="Arial" panose="020B0604020202020204" pitchFamily="34" charset="0"/>
          </a:endParaRPr>
        </a:p>
      </dsp:txBody>
      <dsp:txXfrm>
        <a:off x="1304412" y="591840"/>
        <a:ext cx="1599574" cy="3350651"/>
      </dsp:txXfrm>
    </dsp:sp>
    <dsp:sp modelId="{83643B30-50A5-4D85-A68D-15C82481F139}">
      <dsp:nvSpPr>
        <dsp:cNvPr id="0" name=""/>
        <dsp:cNvSpPr/>
      </dsp:nvSpPr>
      <dsp:spPr>
        <a:xfrm>
          <a:off x="1190" y="102773"/>
          <a:ext cx="1269503" cy="1269503"/>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es-MX" sz="1400" kern="1200" dirty="0" smtClean="0">
              <a:latin typeface="Arial" panose="020B0604020202020204" pitchFamily="34" charset="0"/>
              <a:cs typeface="Arial" panose="020B0604020202020204" pitchFamily="34" charset="0"/>
            </a:rPr>
            <a:t>Detenidos </a:t>
          </a:r>
          <a:r>
            <a:rPr lang="es-MX" sz="1400" kern="1200" smtClean="0">
              <a:latin typeface="Arial" panose="020B0604020202020204" pitchFamily="34" charset="0"/>
              <a:cs typeface="Arial" panose="020B0604020202020204" pitchFamily="34" charset="0"/>
            </a:rPr>
            <a:t>en SPF</a:t>
          </a:r>
          <a:r>
            <a:rPr lang="es-MX" sz="1400" kern="1200" dirty="0" smtClean="0">
              <a:latin typeface="Arial" panose="020B0604020202020204" pitchFamily="34" charset="0"/>
              <a:cs typeface="Arial" panose="020B0604020202020204" pitchFamily="34" charset="0"/>
            </a:rPr>
            <a:t>:</a:t>
          </a:r>
        </a:p>
        <a:p>
          <a:pPr lvl="0" algn="ctr" defTabSz="622300">
            <a:lnSpc>
              <a:spcPct val="90000"/>
            </a:lnSpc>
            <a:spcBef>
              <a:spcPct val="0"/>
            </a:spcBef>
            <a:spcAft>
              <a:spcPct val="35000"/>
            </a:spcAft>
          </a:pPr>
          <a:r>
            <a:rPr lang="es-MX" sz="1800" b="1" kern="1200" dirty="0" smtClean="0">
              <a:latin typeface="Arial" panose="020B0604020202020204" pitchFamily="34" charset="0"/>
              <a:cs typeface="Arial" panose="020B0604020202020204" pitchFamily="34" charset="0"/>
            </a:rPr>
            <a:t>10.485</a:t>
          </a:r>
          <a:endParaRPr lang="es-AR" sz="1800" b="1" kern="1200" dirty="0">
            <a:latin typeface="Arial" panose="020B0604020202020204" pitchFamily="34" charset="0"/>
            <a:cs typeface="Arial" panose="020B0604020202020204" pitchFamily="34" charset="0"/>
          </a:endParaRPr>
        </a:p>
      </dsp:txBody>
      <dsp:txXfrm>
        <a:off x="187104" y="288687"/>
        <a:ext cx="897675" cy="897675"/>
      </dsp:txXfrm>
    </dsp:sp>
    <dsp:sp modelId="{9A15D6A8-A220-4A4E-B97B-8024D8C1195E}">
      <dsp:nvSpPr>
        <dsp:cNvPr id="0" name=""/>
        <dsp:cNvSpPr/>
      </dsp:nvSpPr>
      <dsp:spPr>
        <a:xfrm>
          <a:off x="4173491" y="591840"/>
          <a:ext cx="1904255" cy="3350651"/>
        </a:xfrm>
        <a:prstGeom prst="rect">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0" tIns="128016" rIns="128016" bIns="128016" numCol="1" spcCol="1270" anchor="ctr" anchorCtr="0">
          <a:noAutofit/>
        </a:bodyPr>
        <a:lstStyle/>
        <a:p>
          <a:pPr lvl="0" algn="ctr" defTabSz="800100">
            <a:lnSpc>
              <a:spcPct val="90000"/>
            </a:lnSpc>
            <a:spcBef>
              <a:spcPct val="0"/>
            </a:spcBef>
            <a:spcAft>
              <a:spcPct val="35000"/>
            </a:spcAft>
          </a:pPr>
          <a:r>
            <a:rPr lang="es-MX" sz="1800" b="1" kern="1200" dirty="0" smtClean="0">
              <a:latin typeface="Arial" panose="020B0604020202020204" pitchFamily="34" charset="0"/>
              <a:cs typeface="Arial" panose="020B0604020202020204" pitchFamily="34" charset="0"/>
            </a:rPr>
            <a:t>Mendoza</a:t>
          </a:r>
          <a:r>
            <a:rPr lang="es-MX" sz="1800" kern="1200" dirty="0" smtClean="0">
              <a:latin typeface="Arial" panose="020B0604020202020204" pitchFamily="34" charset="0"/>
              <a:cs typeface="Arial" panose="020B0604020202020204" pitchFamily="34" charset="0"/>
            </a:rPr>
            <a:t>: 653 </a:t>
          </a:r>
          <a:r>
            <a:rPr lang="es-MX" sz="1200" kern="1200" dirty="0" smtClean="0">
              <a:latin typeface="Arial" panose="020B0604020202020204" pitchFamily="34" charset="0"/>
              <a:cs typeface="Arial" panose="020B0604020202020204" pitchFamily="34" charset="0"/>
            </a:rPr>
            <a:t>(</a:t>
          </a:r>
          <a:r>
            <a:rPr lang="es-MX" sz="1200" i="1" kern="1200" dirty="0" smtClean="0">
              <a:latin typeface="Arial" panose="020B0604020202020204" pitchFamily="34" charset="0"/>
              <a:cs typeface="Arial" panose="020B0604020202020204" pitchFamily="34" charset="0"/>
            </a:rPr>
            <a:t>Oct.</a:t>
          </a:r>
          <a:r>
            <a:rPr lang="es-MX" sz="1200" kern="1200" dirty="0" smtClean="0">
              <a:latin typeface="Arial" panose="020B0604020202020204" pitchFamily="34" charset="0"/>
              <a:cs typeface="Arial" panose="020B0604020202020204" pitchFamily="34" charset="0"/>
            </a:rPr>
            <a:t>)</a:t>
          </a:r>
          <a:endParaRPr lang="es-MX" sz="1200" kern="1200" dirty="0" smtClean="0">
            <a:latin typeface="Arial" panose="020B0604020202020204" pitchFamily="34" charset="0"/>
            <a:cs typeface="Arial" panose="020B0604020202020204" pitchFamily="34" charset="0"/>
          </a:endParaRPr>
        </a:p>
        <a:p>
          <a:pPr lvl="0" algn="ctr" defTabSz="800100">
            <a:lnSpc>
              <a:spcPct val="90000"/>
            </a:lnSpc>
            <a:spcBef>
              <a:spcPct val="0"/>
            </a:spcBef>
            <a:spcAft>
              <a:spcPct val="35000"/>
            </a:spcAft>
          </a:pPr>
          <a:r>
            <a:rPr lang="es-MX" sz="1800" b="1" kern="1200" dirty="0" smtClean="0">
              <a:latin typeface="Arial" panose="020B0604020202020204" pitchFamily="34" charset="0"/>
              <a:cs typeface="Arial" panose="020B0604020202020204" pitchFamily="34" charset="0"/>
            </a:rPr>
            <a:t>Córdoba</a:t>
          </a:r>
          <a:r>
            <a:rPr lang="es-MX" sz="1800" kern="1200" dirty="0" smtClean="0">
              <a:latin typeface="Arial" panose="020B0604020202020204" pitchFamily="34" charset="0"/>
              <a:cs typeface="Arial" panose="020B0604020202020204" pitchFamily="34" charset="0"/>
            </a:rPr>
            <a:t>: </a:t>
          </a:r>
        </a:p>
        <a:p>
          <a:pPr lvl="0" algn="ctr" defTabSz="800100">
            <a:lnSpc>
              <a:spcPct val="90000"/>
            </a:lnSpc>
            <a:spcBef>
              <a:spcPct val="0"/>
            </a:spcBef>
            <a:spcAft>
              <a:spcPct val="35000"/>
            </a:spcAft>
          </a:pPr>
          <a:r>
            <a:rPr lang="es-MX" sz="1800" kern="1200" dirty="0" smtClean="0">
              <a:latin typeface="Arial" panose="020B0604020202020204" pitchFamily="34" charset="0"/>
              <a:cs typeface="Arial" panose="020B0604020202020204" pitchFamily="34" charset="0"/>
            </a:rPr>
            <a:t>230 </a:t>
          </a:r>
          <a:r>
            <a:rPr lang="es-MX" sz="1200" kern="1200" dirty="0" smtClean="0">
              <a:latin typeface="Arial" panose="020B0604020202020204" pitchFamily="34" charset="0"/>
              <a:cs typeface="Arial" panose="020B0604020202020204" pitchFamily="34" charset="0"/>
            </a:rPr>
            <a:t>(</a:t>
          </a:r>
          <a:r>
            <a:rPr lang="es-MX" sz="1200" i="1" kern="1200" dirty="0" smtClean="0">
              <a:latin typeface="Arial" panose="020B0604020202020204" pitchFamily="34" charset="0"/>
              <a:cs typeface="Arial" panose="020B0604020202020204" pitchFamily="34" charset="0"/>
            </a:rPr>
            <a:t>Sep.</a:t>
          </a:r>
          <a:r>
            <a:rPr lang="es-MX" sz="1200" kern="1200" dirty="0" smtClean="0">
              <a:latin typeface="Arial" panose="020B0604020202020204" pitchFamily="34" charset="0"/>
              <a:cs typeface="Arial" panose="020B0604020202020204" pitchFamily="34" charset="0"/>
            </a:rPr>
            <a:t>)</a:t>
          </a:r>
          <a:endParaRPr lang="es-MX" sz="1200" kern="1200" dirty="0" smtClean="0">
            <a:latin typeface="Arial" panose="020B0604020202020204" pitchFamily="34" charset="0"/>
            <a:cs typeface="Arial" panose="020B0604020202020204" pitchFamily="34" charset="0"/>
          </a:endParaRPr>
        </a:p>
        <a:p>
          <a:pPr lvl="0" algn="ctr" defTabSz="800100">
            <a:lnSpc>
              <a:spcPct val="90000"/>
            </a:lnSpc>
            <a:spcBef>
              <a:spcPct val="0"/>
            </a:spcBef>
            <a:spcAft>
              <a:spcPct val="35000"/>
            </a:spcAft>
          </a:pPr>
          <a:r>
            <a:rPr lang="es-MX" sz="1800" b="1" kern="1200" dirty="0" smtClean="0">
              <a:latin typeface="Arial" panose="020B0604020202020204" pitchFamily="34" charset="0"/>
              <a:cs typeface="Arial" panose="020B0604020202020204" pitchFamily="34" charset="0"/>
            </a:rPr>
            <a:t>Entre Ríos: </a:t>
          </a:r>
        </a:p>
        <a:p>
          <a:pPr lvl="0" algn="ctr" defTabSz="800100">
            <a:lnSpc>
              <a:spcPct val="90000"/>
            </a:lnSpc>
            <a:spcBef>
              <a:spcPct val="0"/>
            </a:spcBef>
            <a:spcAft>
              <a:spcPct val="35000"/>
            </a:spcAft>
          </a:pPr>
          <a:r>
            <a:rPr lang="es-MX" sz="1800" kern="1200" dirty="0" smtClean="0">
              <a:latin typeface="Arial" panose="020B0604020202020204" pitchFamily="34" charset="0"/>
              <a:cs typeface="Arial" panose="020B0604020202020204" pitchFamily="34" charset="0"/>
            </a:rPr>
            <a:t>228 </a:t>
          </a:r>
          <a:r>
            <a:rPr lang="es-MX" sz="1200" kern="1200" dirty="0" smtClean="0">
              <a:latin typeface="Arial" panose="020B0604020202020204" pitchFamily="34" charset="0"/>
              <a:cs typeface="Arial" panose="020B0604020202020204" pitchFamily="34" charset="0"/>
            </a:rPr>
            <a:t>(</a:t>
          </a:r>
          <a:r>
            <a:rPr lang="es-MX" sz="1200" i="1" kern="1200" dirty="0" smtClean="0">
              <a:latin typeface="Arial" panose="020B0604020202020204" pitchFamily="34" charset="0"/>
              <a:cs typeface="Arial" panose="020B0604020202020204" pitchFamily="34" charset="0"/>
            </a:rPr>
            <a:t>Ago.</a:t>
          </a:r>
          <a:r>
            <a:rPr lang="es-MX" sz="1200" kern="1200" dirty="0" smtClean="0">
              <a:latin typeface="Arial" panose="020B0604020202020204" pitchFamily="34" charset="0"/>
              <a:cs typeface="Arial" panose="020B0604020202020204" pitchFamily="34" charset="0"/>
            </a:rPr>
            <a:t>)</a:t>
          </a:r>
          <a:endParaRPr lang="es-MX" sz="1200" kern="1200" dirty="0" smtClean="0">
            <a:latin typeface="Arial" panose="020B0604020202020204" pitchFamily="34" charset="0"/>
            <a:cs typeface="Arial" panose="020B0604020202020204" pitchFamily="34" charset="0"/>
          </a:endParaRPr>
        </a:p>
        <a:p>
          <a:pPr lvl="0" algn="ctr" defTabSz="800100">
            <a:lnSpc>
              <a:spcPct val="90000"/>
            </a:lnSpc>
            <a:spcBef>
              <a:spcPct val="0"/>
            </a:spcBef>
            <a:spcAft>
              <a:spcPct val="35000"/>
            </a:spcAft>
          </a:pPr>
          <a:r>
            <a:rPr lang="es-MX" sz="1800" b="1" kern="1200" dirty="0" smtClean="0">
              <a:latin typeface="Arial" panose="020B0604020202020204" pitchFamily="34" charset="0"/>
              <a:cs typeface="Arial" panose="020B0604020202020204" pitchFamily="34" charset="0"/>
            </a:rPr>
            <a:t>Santa Fe:</a:t>
          </a:r>
        </a:p>
        <a:p>
          <a:pPr lvl="0" algn="ctr" defTabSz="800100">
            <a:lnSpc>
              <a:spcPct val="90000"/>
            </a:lnSpc>
            <a:spcBef>
              <a:spcPct val="0"/>
            </a:spcBef>
            <a:spcAft>
              <a:spcPct val="35000"/>
            </a:spcAft>
          </a:pPr>
          <a:r>
            <a:rPr lang="es-MX" sz="1800" kern="1200" dirty="0" smtClean="0">
              <a:latin typeface="Arial" panose="020B0604020202020204" pitchFamily="34" charset="0"/>
              <a:cs typeface="Arial" panose="020B0604020202020204" pitchFamily="34" charset="0"/>
            </a:rPr>
            <a:t>267</a:t>
          </a:r>
          <a:r>
            <a:rPr lang="es-MX" sz="1200" kern="1200" dirty="0" smtClean="0">
              <a:latin typeface="Arial" panose="020B0604020202020204" pitchFamily="34" charset="0"/>
              <a:cs typeface="Arial" panose="020B0604020202020204" pitchFamily="34" charset="0"/>
            </a:rPr>
            <a:t>(</a:t>
          </a:r>
          <a:r>
            <a:rPr lang="es-MX" sz="1200" i="1" kern="1200" dirty="0" smtClean="0">
              <a:latin typeface="Arial" panose="020B0604020202020204" pitchFamily="34" charset="0"/>
              <a:cs typeface="Arial" panose="020B0604020202020204" pitchFamily="34" charset="0"/>
            </a:rPr>
            <a:t>Oct.</a:t>
          </a:r>
          <a:r>
            <a:rPr lang="es-MX" sz="1200" kern="1200" dirty="0" smtClean="0">
              <a:latin typeface="Arial" panose="020B0604020202020204" pitchFamily="34" charset="0"/>
              <a:cs typeface="Arial" panose="020B0604020202020204" pitchFamily="34" charset="0"/>
            </a:rPr>
            <a:t>)</a:t>
          </a:r>
          <a:endParaRPr lang="es-AR" sz="1200" kern="1200" dirty="0">
            <a:latin typeface="Arial" panose="020B0604020202020204" pitchFamily="34" charset="0"/>
            <a:cs typeface="Arial" panose="020B0604020202020204" pitchFamily="34" charset="0"/>
          </a:endParaRPr>
        </a:p>
      </dsp:txBody>
      <dsp:txXfrm>
        <a:off x="4478172" y="591840"/>
        <a:ext cx="1599574" cy="3350651"/>
      </dsp:txXfrm>
    </dsp:sp>
    <dsp:sp modelId="{227366DB-23BC-4FE8-89D4-3BE3F36A9B90}">
      <dsp:nvSpPr>
        <dsp:cNvPr id="0" name=""/>
        <dsp:cNvSpPr/>
      </dsp:nvSpPr>
      <dsp:spPr>
        <a:xfrm>
          <a:off x="3174950" y="102773"/>
          <a:ext cx="1269503" cy="1269503"/>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es-MX" sz="1400" b="0" kern="1200" dirty="0" smtClean="0">
              <a:latin typeface="Arial" panose="020B0604020202020204" pitchFamily="34" charset="0"/>
              <a:cs typeface="Arial" panose="020B0604020202020204" pitchFamily="34" charset="0"/>
            </a:rPr>
            <a:t>Detenidos en provincias:</a:t>
          </a:r>
        </a:p>
        <a:p>
          <a:pPr lvl="0" algn="ctr" defTabSz="622300">
            <a:lnSpc>
              <a:spcPct val="90000"/>
            </a:lnSpc>
            <a:spcBef>
              <a:spcPct val="0"/>
            </a:spcBef>
            <a:spcAft>
              <a:spcPct val="35000"/>
            </a:spcAft>
          </a:pPr>
          <a:r>
            <a:rPr lang="es-MX" sz="1800" b="1" kern="1200" dirty="0" smtClean="0">
              <a:latin typeface="Arial" panose="020B0604020202020204" pitchFamily="34" charset="0"/>
              <a:cs typeface="Arial" panose="020B0604020202020204" pitchFamily="34" charset="0"/>
            </a:rPr>
            <a:t>1.378</a:t>
          </a:r>
          <a:r>
            <a:rPr lang="es-MX" sz="1400" b="1" kern="1200" dirty="0" smtClean="0">
              <a:latin typeface="Arial" panose="020B0604020202020204" pitchFamily="34" charset="0"/>
              <a:cs typeface="Arial" panose="020B0604020202020204" pitchFamily="34" charset="0"/>
            </a:rPr>
            <a:t> </a:t>
          </a:r>
          <a:endParaRPr lang="es-AR" sz="1400" b="1" kern="1200" dirty="0">
            <a:latin typeface="Arial" panose="020B0604020202020204" pitchFamily="34" charset="0"/>
            <a:cs typeface="Arial" panose="020B0604020202020204" pitchFamily="34" charset="0"/>
          </a:endParaRPr>
        </a:p>
      </dsp:txBody>
      <dsp:txXfrm>
        <a:off x="3360864" y="288687"/>
        <a:ext cx="897675" cy="897675"/>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AR"/>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2F99CE2-6E1B-41FE-8C32-E45338BF846D}" type="datetimeFigureOut">
              <a:rPr lang="es-AR" smtClean="0"/>
              <a:t>22/12/2014</a:t>
            </a:fld>
            <a:endParaRPr lang="es-AR"/>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AR"/>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AR"/>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BC8F2FC-639C-4CFC-9A5C-94BC0A2B6738}" type="slidenum">
              <a:rPr lang="es-AR" smtClean="0"/>
              <a:t>‹Nº›</a:t>
            </a:fld>
            <a:endParaRPr lang="es-AR"/>
          </a:p>
        </p:txBody>
      </p:sp>
    </p:spTree>
    <p:extLst>
      <p:ext uri="{BB962C8B-B14F-4D97-AF65-F5344CB8AC3E}">
        <p14:creationId xmlns:p14="http://schemas.microsoft.com/office/powerpoint/2010/main" val="23027625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AR"/>
          </a:p>
        </p:txBody>
      </p:sp>
      <p:sp>
        <p:nvSpPr>
          <p:cNvPr id="4" name="3 Marcador de fecha"/>
          <p:cNvSpPr>
            <a:spLocks noGrp="1"/>
          </p:cNvSpPr>
          <p:nvPr>
            <p:ph type="dt" sz="half" idx="10"/>
          </p:nvPr>
        </p:nvSpPr>
        <p:spPr/>
        <p:txBody>
          <a:bodyPr/>
          <a:lstStyle/>
          <a:p>
            <a:fld id="{27497A1C-738B-4D97-8870-26904D442CDD}" type="datetimeFigureOut">
              <a:rPr lang="es-AR" smtClean="0"/>
              <a:t>22/12/2014</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C87B3676-D438-46A0-A260-2A17C63FAD96}" type="slidenum">
              <a:rPr lang="es-AR" smtClean="0"/>
              <a:t>‹Nº›</a:t>
            </a:fld>
            <a:endParaRPr lang="es-AR"/>
          </a:p>
        </p:txBody>
      </p:sp>
    </p:spTree>
    <p:extLst>
      <p:ext uri="{BB962C8B-B14F-4D97-AF65-F5344CB8AC3E}">
        <p14:creationId xmlns:p14="http://schemas.microsoft.com/office/powerpoint/2010/main" val="35053671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fld id="{27497A1C-738B-4D97-8870-26904D442CDD}" type="datetimeFigureOut">
              <a:rPr lang="es-AR" smtClean="0"/>
              <a:t>22/12/2014</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C87B3676-D438-46A0-A260-2A17C63FAD96}" type="slidenum">
              <a:rPr lang="es-AR" smtClean="0"/>
              <a:t>‹Nº›</a:t>
            </a:fld>
            <a:endParaRPr lang="es-AR"/>
          </a:p>
        </p:txBody>
      </p:sp>
    </p:spTree>
    <p:extLst>
      <p:ext uri="{BB962C8B-B14F-4D97-AF65-F5344CB8AC3E}">
        <p14:creationId xmlns:p14="http://schemas.microsoft.com/office/powerpoint/2010/main" val="91321102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AR"/>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22/12/2014</a:t>
            </a:fld>
            <a:endParaRPr lang="es-AR">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AR">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63721622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22/12/2014</a:t>
            </a:fld>
            <a:endParaRPr lang="es-AR">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AR">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255788307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AR"/>
          </a:p>
        </p:txBody>
      </p:sp>
      <p:sp>
        <p:nvSpPr>
          <p:cNvPr id="4" name="3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22/12/2014</a:t>
            </a:fld>
            <a:endParaRPr lang="es-AR">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AR">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359087598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22/12/2014</a:t>
            </a:fld>
            <a:endParaRPr lang="es-AR">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AR">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420305576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22/12/2014</a:t>
            </a:fld>
            <a:endParaRPr lang="es-AR">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AR">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426401788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22/12/2014</a:t>
            </a:fld>
            <a:endParaRPr lang="es-AR">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AR">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63243208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7" name="6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22/12/2014</a:t>
            </a:fld>
            <a:endParaRPr lang="es-AR">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AR">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42847824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22/12/2014</a:t>
            </a:fld>
            <a:endParaRPr lang="es-AR">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AR">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236342795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22/12/2014</a:t>
            </a:fld>
            <a:endParaRPr lang="es-AR">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AR">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280370414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22/12/2014</a:t>
            </a:fld>
            <a:endParaRPr lang="es-AR">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AR">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20890594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AR"/>
          </a:p>
        </p:txBody>
      </p:sp>
      <p:sp>
        <p:nvSpPr>
          <p:cNvPr id="4" name="3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22/12/2014</a:t>
            </a:fld>
            <a:endParaRPr lang="es-AR">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AR">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287305968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AR"/>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22/12/2014</a:t>
            </a:fld>
            <a:endParaRPr lang="es-AR">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AR">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224621277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22/12/2014</a:t>
            </a:fld>
            <a:endParaRPr lang="es-AR">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AR">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106333448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AR"/>
          </a:p>
        </p:txBody>
      </p:sp>
      <p:sp>
        <p:nvSpPr>
          <p:cNvPr id="4" name="3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22/12/2014</a:t>
            </a:fld>
            <a:endParaRPr lang="es-AR">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AR">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307898597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22/12/2014</a:t>
            </a:fld>
            <a:endParaRPr lang="es-AR">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AR">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425363154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22/12/2014</a:t>
            </a:fld>
            <a:endParaRPr lang="es-AR">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AR">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31563245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22/12/2014</a:t>
            </a:fld>
            <a:endParaRPr lang="es-AR">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AR">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255591518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7" name="6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22/12/2014</a:t>
            </a:fld>
            <a:endParaRPr lang="es-AR">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AR">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299502942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22/12/2014</a:t>
            </a:fld>
            <a:endParaRPr lang="es-AR">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AR">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73486958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22/12/2014</a:t>
            </a:fld>
            <a:endParaRPr lang="es-AR">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AR">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117749886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22/12/2014</a:t>
            </a:fld>
            <a:endParaRPr lang="es-AR">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AR">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38316761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22/12/2014</a:t>
            </a:fld>
            <a:endParaRPr lang="es-AR">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AR">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4010206996"/>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AR"/>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22/12/2014</a:t>
            </a:fld>
            <a:endParaRPr lang="es-AR">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AR">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221647609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22/12/2014</a:t>
            </a:fld>
            <a:endParaRPr lang="es-AR">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AR">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212453424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AR"/>
          </a:p>
        </p:txBody>
      </p:sp>
      <p:sp>
        <p:nvSpPr>
          <p:cNvPr id="4" name="3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22/12/2014</a:t>
            </a:fld>
            <a:endParaRPr lang="es-AR">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AR">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1975131440"/>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22/12/2014</a:t>
            </a:fld>
            <a:endParaRPr lang="es-AR">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AR">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182453969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22/12/2014</a:t>
            </a:fld>
            <a:endParaRPr lang="es-AR">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AR">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342081275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22/12/2014</a:t>
            </a:fld>
            <a:endParaRPr lang="es-AR">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AR">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131933440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7" name="6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22/12/2014</a:t>
            </a:fld>
            <a:endParaRPr lang="es-AR">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AR">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1117078953"/>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22/12/2014</a:t>
            </a:fld>
            <a:endParaRPr lang="es-AR">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AR">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169219516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22/12/2014</a:t>
            </a:fld>
            <a:endParaRPr lang="es-AR">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AR">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1259349596"/>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22/12/2014</a:t>
            </a:fld>
            <a:endParaRPr lang="es-AR">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AR">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29713216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22/12/2014</a:t>
            </a:fld>
            <a:endParaRPr lang="es-AR">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AR">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4173639657"/>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AR"/>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22/12/2014</a:t>
            </a:fld>
            <a:endParaRPr lang="es-AR">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AR">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397822411"/>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22/12/2014</a:t>
            </a:fld>
            <a:endParaRPr lang="es-AR">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AR">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2031935857"/>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AR"/>
          </a:p>
        </p:txBody>
      </p:sp>
      <p:sp>
        <p:nvSpPr>
          <p:cNvPr id="4" name="3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22/12/2014</a:t>
            </a:fld>
            <a:endParaRPr lang="es-AR">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AR">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2336528085"/>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22/12/2014</a:t>
            </a:fld>
            <a:endParaRPr lang="es-AR">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AR">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1967534411"/>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22/12/2014</a:t>
            </a:fld>
            <a:endParaRPr lang="es-AR">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AR">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1130925783"/>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22/12/2014</a:t>
            </a:fld>
            <a:endParaRPr lang="es-AR">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AR">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1916583737"/>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7" name="6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22/12/2014</a:t>
            </a:fld>
            <a:endParaRPr lang="es-AR">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AR">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679945452"/>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22/12/2014</a:t>
            </a:fld>
            <a:endParaRPr lang="es-AR">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AR">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1291467446"/>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22/12/2014</a:t>
            </a:fld>
            <a:endParaRPr lang="es-AR">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AR">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2538960653"/>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22/12/2014</a:t>
            </a:fld>
            <a:endParaRPr lang="es-AR">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AR">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27242720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22/12/2014</a:t>
            </a:fld>
            <a:endParaRPr lang="es-AR">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AR">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316521919"/>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AR"/>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22/12/2014</a:t>
            </a:fld>
            <a:endParaRPr lang="es-AR">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AR">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1927643820"/>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22/12/2014</a:t>
            </a:fld>
            <a:endParaRPr lang="es-AR">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AR">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313982801"/>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AR"/>
          </a:p>
        </p:txBody>
      </p:sp>
      <p:sp>
        <p:nvSpPr>
          <p:cNvPr id="4" name="3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22/12/2014</a:t>
            </a:fld>
            <a:endParaRPr lang="es-AR">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AR">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681499689"/>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22/12/2014</a:t>
            </a:fld>
            <a:endParaRPr lang="es-AR">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AR">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1726254520"/>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22/12/2014</a:t>
            </a:fld>
            <a:endParaRPr lang="es-AR">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AR">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1023801714"/>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22/12/2014</a:t>
            </a:fld>
            <a:endParaRPr lang="es-AR">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AR">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3970049938"/>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7" name="6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22/12/2014</a:t>
            </a:fld>
            <a:endParaRPr lang="es-AR">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AR">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2809969622"/>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22/12/2014</a:t>
            </a:fld>
            <a:endParaRPr lang="es-AR">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AR">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2160043860"/>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22/12/2014</a:t>
            </a:fld>
            <a:endParaRPr lang="es-AR">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AR">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335155946"/>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22/12/2014</a:t>
            </a:fld>
            <a:endParaRPr lang="es-AR">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AR">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2703797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7" name="6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22/12/2014</a:t>
            </a:fld>
            <a:endParaRPr lang="es-AR">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AR">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3515563660"/>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AR"/>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22/12/2014</a:t>
            </a:fld>
            <a:endParaRPr lang="es-AR">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AR">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3986700300"/>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22/12/2014</a:t>
            </a:fld>
            <a:endParaRPr lang="es-AR">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AR">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1297122707"/>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AR"/>
          </a:p>
        </p:txBody>
      </p:sp>
      <p:sp>
        <p:nvSpPr>
          <p:cNvPr id="4" name="3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22/12/2014</a:t>
            </a:fld>
            <a:endParaRPr lang="es-AR">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AR">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2981276033"/>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22/12/2014</a:t>
            </a:fld>
            <a:endParaRPr lang="es-AR">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AR">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3644937596"/>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22/12/2014</a:t>
            </a:fld>
            <a:endParaRPr lang="es-AR">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AR">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618977990"/>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22/12/2014</a:t>
            </a:fld>
            <a:endParaRPr lang="es-AR">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AR">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3116095667"/>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7" name="6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22/12/2014</a:t>
            </a:fld>
            <a:endParaRPr lang="es-AR">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AR">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2017571952"/>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22/12/2014</a:t>
            </a:fld>
            <a:endParaRPr lang="es-AR">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AR">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2144547418"/>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22/12/2014</a:t>
            </a:fld>
            <a:endParaRPr lang="es-AR">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AR">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3319555673"/>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22/12/2014</a:t>
            </a:fld>
            <a:endParaRPr lang="es-AR">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AR">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23664846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22/12/2014</a:t>
            </a:fld>
            <a:endParaRPr lang="es-AR">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AR">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1051111184"/>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AR"/>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22/12/2014</a:t>
            </a:fld>
            <a:endParaRPr lang="es-AR">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AR">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3998492311"/>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22/12/2014</a:t>
            </a:fld>
            <a:endParaRPr lang="es-AR">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AR">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2252056697"/>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AR"/>
          </a:p>
        </p:txBody>
      </p:sp>
      <p:sp>
        <p:nvSpPr>
          <p:cNvPr id="4" name="3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22/12/2014</a:t>
            </a:fld>
            <a:endParaRPr lang="es-AR">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AR">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2248266966"/>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22/12/2014</a:t>
            </a:fld>
            <a:endParaRPr lang="es-AR">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AR">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3811079580"/>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22/12/2014</a:t>
            </a:fld>
            <a:endParaRPr lang="es-AR">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AR">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1068037154"/>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22/12/2014</a:t>
            </a:fld>
            <a:endParaRPr lang="es-AR">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AR">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2324065365"/>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7" name="6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22/12/2014</a:t>
            </a:fld>
            <a:endParaRPr lang="es-AR">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AR">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1397479921"/>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22/12/2014</a:t>
            </a:fld>
            <a:endParaRPr lang="es-AR">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AR">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2530794471"/>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22/12/2014</a:t>
            </a:fld>
            <a:endParaRPr lang="es-AR">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AR">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1761536572"/>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22/12/2014</a:t>
            </a:fld>
            <a:endParaRPr lang="es-AR">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AR">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36158028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22/12/2014</a:t>
            </a:fld>
            <a:endParaRPr lang="es-AR">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AR">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2643199259"/>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AR"/>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22/12/2014</a:t>
            </a:fld>
            <a:endParaRPr lang="es-AR">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AR">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3788123666"/>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22/12/2014</a:t>
            </a:fld>
            <a:endParaRPr lang="es-AR">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AR">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11818351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22/12/2014</a:t>
            </a:fld>
            <a:endParaRPr lang="es-AR">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AR">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6307621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AR"/>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22/12/2014</a:t>
            </a:fld>
            <a:endParaRPr lang="es-AR">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AR">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3953505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fld id="{27497A1C-738B-4D97-8870-26904D442CDD}" type="datetimeFigureOut">
              <a:rPr lang="es-AR" smtClean="0"/>
              <a:t>22/12/2014</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C87B3676-D438-46A0-A260-2A17C63FAD96}" type="slidenum">
              <a:rPr lang="es-AR" smtClean="0"/>
              <a:t>‹Nº›</a:t>
            </a:fld>
            <a:endParaRPr lang="es-AR"/>
          </a:p>
        </p:txBody>
      </p:sp>
    </p:spTree>
    <p:extLst>
      <p:ext uri="{BB962C8B-B14F-4D97-AF65-F5344CB8AC3E}">
        <p14:creationId xmlns:p14="http://schemas.microsoft.com/office/powerpoint/2010/main" val="26770247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22/12/2014</a:t>
            </a:fld>
            <a:endParaRPr lang="es-AR">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AR">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5429667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AR"/>
          </a:p>
        </p:txBody>
      </p:sp>
      <p:sp>
        <p:nvSpPr>
          <p:cNvPr id="4" name="3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22/12/2014</a:t>
            </a:fld>
            <a:endParaRPr lang="es-AR">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AR">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37213925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22/12/2014</a:t>
            </a:fld>
            <a:endParaRPr lang="es-AR">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AR">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28678787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22/12/2014</a:t>
            </a:fld>
            <a:endParaRPr lang="es-AR">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AR">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32483773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22/12/2014</a:t>
            </a:fld>
            <a:endParaRPr lang="es-AR">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AR">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29239604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7" name="6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22/12/2014</a:t>
            </a:fld>
            <a:endParaRPr lang="es-AR">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AR">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24613555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22/12/2014</a:t>
            </a:fld>
            <a:endParaRPr lang="es-AR">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AR">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22196885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22/12/2014</a:t>
            </a:fld>
            <a:endParaRPr lang="es-AR">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AR">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28001696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22/12/2014</a:t>
            </a:fld>
            <a:endParaRPr lang="es-AR">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AR">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187561819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AR"/>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22/12/2014</a:t>
            </a:fld>
            <a:endParaRPr lang="es-AR">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AR">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20196906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27497A1C-738B-4D97-8870-26904D442CDD}" type="datetimeFigureOut">
              <a:rPr lang="es-AR" smtClean="0"/>
              <a:t>22/12/2014</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C87B3676-D438-46A0-A260-2A17C63FAD96}" type="slidenum">
              <a:rPr lang="es-AR" smtClean="0"/>
              <a:t>‹Nº›</a:t>
            </a:fld>
            <a:endParaRPr lang="es-AR"/>
          </a:p>
        </p:txBody>
      </p:sp>
    </p:spTree>
    <p:extLst>
      <p:ext uri="{BB962C8B-B14F-4D97-AF65-F5344CB8AC3E}">
        <p14:creationId xmlns:p14="http://schemas.microsoft.com/office/powerpoint/2010/main" val="213393535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22/12/2014</a:t>
            </a:fld>
            <a:endParaRPr lang="es-AR">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AR">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31694612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22/12/2014</a:t>
            </a:fld>
            <a:endParaRPr lang="es-AR">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AR">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40187203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AR"/>
          </a:p>
        </p:txBody>
      </p:sp>
      <p:sp>
        <p:nvSpPr>
          <p:cNvPr id="4" name="3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22/12/2014</a:t>
            </a:fld>
            <a:endParaRPr lang="es-AR">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AR">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11484727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22/12/2014</a:t>
            </a:fld>
            <a:endParaRPr lang="es-AR">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AR">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13256679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22/12/2014</a:t>
            </a:fld>
            <a:endParaRPr lang="es-AR">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AR">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133919345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22/12/2014</a:t>
            </a:fld>
            <a:endParaRPr lang="es-AR">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AR">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370833538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7" name="6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22/12/2014</a:t>
            </a:fld>
            <a:endParaRPr lang="es-AR">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AR">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145973125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22/12/2014</a:t>
            </a:fld>
            <a:endParaRPr lang="es-AR">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AR">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241807551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22/12/2014</a:t>
            </a:fld>
            <a:endParaRPr lang="es-AR">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AR">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18184658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22/12/2014</a:t>
            </a:fld>
            <a:endParaRPr lang="es-AR">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AR">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40771670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fecha"/>
          <p:cNvSpPr>
            <a:spLocks noGrp="1"/>
          </p:cNvSpPr>
          <p:nvPr>
            <p:ph type="dt" sz="half" idx="10"/>
          </p:nvPr>
        </p:nvSpPr>
        <p:spPr/>
        <p:txBody>
          <a:bodyPr/>
          <a:lstStyle/>
          <a:p>
            <a:fld id="{27497A1C-738B-4D97-8870-26904D442CDD}" type="datetimeFigureOut">
              <a:rPr lang="es-AR" smtClean="0"/>
              <a:t>22/12/2014</a:t>
            </a:fld>
            <a:endParaRPr lang="es-AR"/>
          </a:p>
        </p:txBody>
      </p:sp>
      <p:sp>
        <p:nvSpPr>
          <p:cNvPr id="6" name="5 Marcador de pie de página"/>
          <p:cNvSpPr>
            <a:spLocks noGrp="1"/>
          </p:cNvSpPr>
          <p:nvPr>
            <p:ph type="ftr" sz="quarter" idx="11"/>
          </p:nvPr>
        </p:nvSpPr>
        <p:spPr/>
        <p:txBody>
          <a:bodyPr/>
          <a:lstStyle/>
          <a:p>
            <a:endParaRPr lang="es-AR"/>
          </a:p>
        </p:txBody>
      </p:sp>
      <p:sp>
        <p:nvSpPr>
          <p:cNvPr id="7" name="6 Marcador de número de diapositiva"/>
          <p:cNvSpPr>
            <a:spLocks noGrp="1"/>
          </p:cNvSpPr>
          <p:nvPr>
            <p:ph type="sldNum" sz="quarter" idx="12"/>
          </p:nvPr>
        </p:nvSpPr>
        <p:spPr/>
        <p:txBody>
          <a:bodyPr/>
          <a:lstStyle/>
          <a:p>
            <a:fld id="{C87B3676-D438-46A0-A260-2A17C63FAD96}" type="slidenum">
              <a:rPr lang="es-AR" smtClean="0"/>
              <a:t>‹Nº›</a:t>
            </a:fld>
            <a:endParaRPr lang="es-AR"/>
          </a:p>
        </p:txBody>
      </p:sp>
    </p:spTree>
    <p:extLst>
      <p:ext uri="{BB962C8B-B14F-4D97-AF65-F5344CB8AC3E}">
        <p14:creationId xmlns:p14="http://schemas.microsoft.com/office/powerpoint/2010/main" val="402349415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AR"/>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22/12/2014</a:t>
            </a:fld>
            <a:endParaRPr lang="es-AR">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AR">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189993422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22/12/2014</a:t>
            </a:fld>
            <a:endParaRPr lang="es-AR">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AR">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394016936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AR"/>
          </a:p>
        </p:txBody>
      </p:sp>
      <p:sp>
        <p:nvSpPr>
          <p:cNvPr id="4" name="3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22/12/2014</a:t>
            </a:fld>
            <a:endParaRPr lang="es-AR">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AR">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359882317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22/12/2014</a:t>
            </a:fld>
            <a:endParaRPr lang="es-AR">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AR">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287535019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22/12/2014</a:t>
            </a:fld>
            <a:endParaRPr lang="es-AR">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AR">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83617930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22/12/2014</a:t>
            </a:fld>
            <a:endParaRPr lang="es-AR">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AR">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324353571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7" name="6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22/12/2014</a:t>
            </a:fld>
            <a:endParaRPr lang="es-AR">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AR">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388660274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22/12/2014</a:t>
            </a:fld>
            <a:endParaRPr lang="es-AR">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AR">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337378367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22/12/2014</a:t>
            </a:fld>
            <a:endParaRPr lang="es-AR">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AR">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110326086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22/12/2014</a:t>
            </a:fld>
            <a:endParaRPr lang="es-AR">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AR">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4265959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7" name="6 Marcador de fecha"/>
          <p:cNvSpPr>
            <a:spLocks noGrp="1"/>
          </p:cNvSpPr>
          <p:nvPr>
            <p:ph type="dt" sz="half" idx="10"/>
          </p:nvPr>
        </p:nvSpPr>
        <p:spPr/>
        <p:txBody>
          <a:bodyPr/>
          <a:lstStyle/>
          <a:p>
            <a:fld id="{27497A1C-738B-4D97-8870-26904D442CDD}" type="datetimeFigureOut">
              <a:rPr lang="es-AR" smtClean="0"/>
              <a:t>22/12/2014</a:t>
            </a:fld>
            <a:endParaRPr lang="es-AR"/>
          </a:p>
        </p:txBody>
      </p:sp>
      <p:sp>
        <p:nvSpPr>
          <p:cNvPr id="8" name="7 Marcador de pie de página"/>
          <p:cNvSpPr>
            <a:spLocks noGrp="1"/>
          </p:cNvSpPr>
          <p:nvPr>
            <p:ph type="ftr" sz="quarter" idx="11"/>
          </p:nvPr>
        </p:nvSpPr>
        <p:spPr/>
        <p:txBody>
          <a:bodyPr/>
          <a:lstStyle/>
          <a:p>
            <a:endParaRPr lang="es-AR"/>
          </a:p>
        </p:txBody>
      </p:sp>
      <p:sp>
        <p:nvSpPr>
          <p:cNvPr id="9" name="8 Marcador de número de diapositiva"/>
          <p:cNvSpPr>
            <a:spLocks noGrp="1"/>
          </p:cNvSpPr>
          <p:nvPr>
            <p:ph type="sldNum" sz="quarter" idx="12"/>
          </p:nvPr>
        </p:nvSpPr>
        <p:spPr/>
        <p:txBody>
          <a:bodyPr/>
          <a:lstStyle/>
          <a:p>
            <a:fld id="{C87B3676-D438-46A0-A260-2A17C63FAD96}" type="slidenum">
              <a:rPr lang="es-AR" smtClean="0"/>
              <a:t>‹Nº›</a:t>
            </a:fld>
            <a:endParaRPr lang="es-AR"/>
          </a:p>
        </p:txBody>
      </p:sp>
    </p:spTree>
    <p:extLst>
      <p:ext uri="{BB962C8B-B14F-4D97-AF65-F5344CB8AC3E}">
        <p14:creationId xmlns:p14="http://schemas.microsoft.com/office/powerpoint/2010/main" val="14187208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AR"/>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22/12/2014</a:t>
            </a:fld>
            <a:endParaRPr lang="es-AR">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AR">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139431066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22/12/2014</a:t>
            </a:fld>
            <a:endParaRPr lang="es-AR">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AR">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87881301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AR"/>
          </a:p>
        </p:txBody>
      </p:sp>
      <p:sp>
        <p:nvSpPr>
          <p:cNvPr id="4" name="3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22/12/2014</a:t>
            </a:fld>
            <a:endParaRPr lang="es-AR">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AR">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410965955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22/12/2014</a:t>
            </a:fld>
            <a:endParaRPr lang="es-AR">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AR">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234194181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22/12/2014</a:t>
            </a:fld>
            <a:endParaRPr lang="es-AR">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AR">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397029283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22/12/2014</a:t>
            </a:fld>
            <a:endParaRPr lang="es-AR">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AR">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11224620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7" name="6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22/12/2014</a:t>
            </a:fld>
            <a:endParaRPr lang="es-AR">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AR">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242746261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22/12/2014</a:t>
            </a:fld>
            <a:endParaRPr lang="es-AR">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AR">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296257756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22/12/2014</a:t>
            </a:fld>
            <a:endParaRPr lang="es-AR">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AR">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292190968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22/12/2014</a:t>
            </a:fld>
            <a:endParaRPr lang="es-AR">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AR">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1676697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fecha"/>
          <p:cNvSpPr>
            <a:spLocks noGrp="1"/>
          </p:cNvSpPr>
          <p:nvPr>
            <p:ph type="dt" sz="half" idx="10"/>
          </p:nvPr>
        </p:nvSpPr>
        <p:spPr/>
        <p:txBody>
          <a:bodyPr/>
          <a:lstStyle/>
          <a:p>
            <a:fld id="{27497A1C-738B-4D97-8870-26904D442CDD}" type="datetimeFigureOut">
              <a:rPr lang="es-AR" smtClean="0"/>
              <a:t>22/12/2014</a:t>
            </a:fld>
            <a:endParaRPr lang="es-AR"/>
          </a:p>
        </p:txBody>
      </p:sp>
      <p:sp>
        <p:nvSpPr>
          <p:cNvPr id="4" name="3 Marcador de pie de página"/>
          <p:cNvSpPr>
            <a:spLocks noGrp="1"/>
          </p:cNvSpPr>
          <p:nvPr>
            <p:ph type="ftr" sz="quarter" idx="11"/>
          </p:nvPr>
        </p:nvSpPr>
        <p:spPr/>
        <p:txBody>
          <a:bodyPr/>
          <a:lstStyle/>
          <a:p>
            <a:endParaRPr lang="es-AR"/>
          </a:p>
        </p:txBody>
      </p:sp>
      <p:sp>
        <p:nvSpPr>
          <p:cNvPr id="5" name="4 Marcador de número de diapositiva"/>
          <p:cNvSpPr>
            <a:spLocks noGrp="1"/>
          </p:cNvSpPr>
          <p:nvPr>
            <p:ph type="sldNum" sz="quarter" idx="12"/>
          </p:nvPr>
        </p:nvSpPr>
        <p:spPr/>
        <p:txBody>
          <a:bodyPr/>
          <a:lstStyle/>
          <a:p>
            <a:fld id="{C87B3676-D438-46A0-A260-2A17C63FAD96}" type="slidenum">
              <a:rPr lang="es-AR" smtClean="0"/>
              <a:t>‹Nº›</a:t>
            </a:fld>
            <a:endParaRPr lang="es-AR"/>
          </a:p>
        </p:txBody>
      </p:sp>
    </p:spTree>
    <p:extLst>
      <p:ext uri="{BB962C8B-B14F-4D97-AF65-F5344CB8AC3E}">
        <p14:creationId xmlns:p14="http://schemas.microsoft.com/office/powerpoint/2010/main" val="100265332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AR"/>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22/12/2014</a:t>
            </a:fld>
            <a:endParaRPr lang="es-AR">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AR">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337615771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22/12/2014</a:t>
            </a:fld>
            <a:endParaRPr lang="es-AR">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AR">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362822000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AR"/>
          </a:p>
        </p:txBody>
      </p:sp>
      <p:sp>
        <p:nvSpPr>
          <p:cNvPr id="4" name="3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22/12/2014</a:t>
            </a:fld>
            <a:endParaRPr lang="es-AR">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AR">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260099543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22/12/2014</a:t>
            </a:fld>
            <a:endParaRPr lang="es-AR">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AR">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412152915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22/12/2014</a:t>
            </a:fld>
            <a:endParaRPr lang="es-AR">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AR">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401725900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22/12/2014</a:t>
            </a:fld>
            <a:endParaRPr lang="es-AR">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AR">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277560597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7" name="6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22/12/2014</a:t>
            </a:fld>
            <a:endParaRPr lang="es-AR">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AR">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270143509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22/12/2014</a:t>
            </a:fld>
            <a:endParaRPr lang="es-AR">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AR">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375487171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22/12/2014</a:t>
            </a:fld>
            <a:endParaRPr lang="es-AR">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AR">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185039814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22/12/2014</a:t>
            </a:fld>
            <a:endParaRPr lang="es-AR">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AR">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41767982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27497A1C-738B-4D97-8870-26904D442CDD}" type="datetimeFigureOut">
              <a:rPr lang="es-AR" smtClean="0"/>
              <a:t>22/12/2014</a:t>
            </a:fld>
            <a:endParaRPr lang="es-AR"/>
          </a:p>
        </p:txBody>
      </p:sp>
      <p:sp>
        <p:nvSpPr>
          <p:cNvPr id="3" name="2 Marcador de pie de página"/>
          <p:cNvSpPr>
            <a:spLocks noGrp="1"/>
          </p:cNvSpPr>
          <p:nvPr>
            <p:ph type="ftr" sz="quarter" idx="11"/>
          </p:nvPr>
        </p:nvSpPr>
        <p:spPr/>
        <p:txBody>
          <a:bodyPr/>
          <a:lstStyle/>
          <a:p>
            <a:endParaRPr lang="es-AR"/>
          </a:p>
        </p:txBody>
      </p:sp>
      <p:sp>
        <p:nvSpPr>
          <p:cNvPr id="4" name="3 Marcador de número de diapositiva"/>
          <p:cNvSpPr>
            <a:spLocks noGrp="1"/>
          </p:cNvSpPr>
          <p:nvPr>
            <p:ph type="sldNum" sz="quarter" idx="12"/>
          </p:nvPr>
        </p:nvSpPr>
        <p:spPr/>
        <p:txBody>
          <a:bodyPr/>
          <a:lstStyle/>
          <a:p>
            <a:fld id="{C87B3676-D438-46A0-A260-2A17C63FAD96}" type="slidenum">
              <a:rPr lang="es-AR" smtClean="0"/>
              <a:t>‹Nº›</a:t>
            </a:fld>
            <a:endParaRPr lang="es-AR"/>
          </a:p>
        </p:txBody>
      </p:sp>
    </p:spTree>
    <p:extLst>
      <p:ext uri="{BB962C8B-B14F-4D97-AF65-F5344CB8AC3E}">
        <p14:creationId xmlns:p14="http://schemas.microsoft.com/office/powerpoint/2010/main" val="289687903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AR"/>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22/12/2014</a:t>
            </a:fld>
            <a:endParaRPr lang="es-AR">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AR">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283885404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22/12/2014</a:t>
            </a:fld>
            <a:endParaRPr lang="es-AR">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AR">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72165188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AR"/>
          </a:p>
        </p:txBody>
      </p:sp>
      <p:sp>
        <p:nvSpPr>
          <p:cNvPr id="4" name="3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22/12/2014</a:t>
            </a:fld>
            <a:endParaRPr lang="es-AR">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AR">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28600623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22/12/2014</a:t>
            </a:fld>
            <a:endParaRPr lang="es-AR">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AR">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164929363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22/12/2014</a:t>
            </a:fld>
            <a:endParaRPr lang="es-AR">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AR">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117239484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22/12/2014</a:t>
            </a:fld>
            <a:endParaRPr lang="es-AR">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AR">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253140496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7" name="6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22/12/2014</a:t>
            </a:fld>
            <a:endParaRPr lang="es-AR">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AR">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110539610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22/12/2014</a:t>
            </a:fld>
            <a:endParaRPr lang="es-AR">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AR">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279021304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22/12/2014</a:t>
            </a:fld>
            <a:endParaRPr lang="es-AR">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AR">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12738511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22/12/2014</a:t>
            </a:fld>
            <a:endParaRPr lang="es-AR">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AR">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877428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7497A1C-738B-4D97-8870-26904D442CDD}" type="datetimeFigureOut">
              <a:rPr lang="es-AR" smtClean="0"/>
              <a:t>22/12/2014</a:t>
            </a:fld>
            <a:endParaRPr lang="es-AR"/>
          </a:p>
        </p:txBody>
      </p:sp>
      <p:sp>
        <p:nvSpPr>
          <p:cNvPr id="6" name="5 Marcador de pie de página"/>
          <p:cNvSpPr>
            <a:spLocks noGrp="1"/>
          </p:cNvSpPr>
          <p:nvPr>
            <p:ph type="ftr" sz="quarter" idx="11"/>
          </p:nvPr>
        </p:nvSpPr>
        <p:spPr/>
        <p:txBody>
          <a:bodyPr/>
          <a:lstStyle/>
          <a:p>
            <a:endParaRPr lang="es-AR"/>
          </a:p>
        </p:txBody>
      </p:sp>
      <p:sp>
        <p:nvSpPr>
          <p:cNvPr id="7" name="6 Marcador de número de diapositiva"/>
          <p:cNvSpPr>
            <a:spLocks noGrp="1"/>
          </p:cNvSpPr>
          <p:nvPr>
            <p:ph type="sldNum" sz="quarter" idx="12"/>
          </p:nvPr>
        </p:nvSpPr>
        <p:spPr/>
        <p:txBody>
          <a:bodyPr/>
          <a:lstStyle/>
          <a:p>
            <a:fld id="{C87B3676-D438-46A0-A260-2A17C63FAD96}" type="slidenum">
              <a:rPr lang="es-AR" smtClean="0"/>
              <a:t>‹Nº›</a:t>
            </a:fld>
            <a:endParaRPr lang="es-AR"/>
          </a:p>
        </p:txBody>
      </p:sp>
    </p:spTree>
    <p:extLst>
      <p:ext uri="{BB962C8B-B14F-4D97-AF65-F5344CB8AC3E}">
        <p14:creationId xmlns:p14="http://schemas.microsoft.com/office/powerpoint/2010/main" val="160146249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AR"/>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22/12/2014</a:t>
            </a:fld>
            <a:endParaRPr lang="es-AR">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AR">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103995979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22/12/2014</a:t>
            </a:fld>
            <a:endParaRPr lang="es-AR">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AR">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350739739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AR"/>
          </a:p>
        </p:txBody>
      </p:sp>
      <p:sp>
        <p:nvSpPr>
          <p:cNvPr id="4" name="3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22/12/2014</a:t>
            </a:fld>
            <a:endParaRPr lang="es-AR">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AR">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18909728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22/12/2014</a:t>
            </a:fld>
            <a:endParaRPr lang="es-AR">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AR">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322384487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22/12/2014</a:t>
            </a:fld>
            <a:endParaRPr lang="es-AR">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AR">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12454961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22/12/2014</a:t>
            </a:fld>
            <a:endParaRPr lang="es-AR">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AR">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303833554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7" name="6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22/12/2014</a:t>
            </a:fld>
            <a:endParaRPr lang="es-AR">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AR">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13001188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22/12/2014</a:t>
            </a:fld>
            <a:endParaRPr lang="es-AR">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AR">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138523258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22/12/2014</a:t>
            </a:fld>
            <a:endParaRPr lang="es-AR">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AR">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224904192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22/12/2014</a:t>
            </a:fld>
            <a:endParaRPr lang="es-AR">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AR">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7792577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AR"/>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7497A1C-738B-4D97-8870-26904D442CDD}" type="datetimeFigureOut">
              <a:rPr lang="es-AR" smtClean="0"/>
              <a:t>22/12/2014</a:t>
            </a:fld>
            <a:endParaRPr lang="es-AR"/>
          </a:p>
        </p:txBody>
      </p:sp>
      <p:sp>
        <p:nvSpPr>
          <p:cNvPr id="6" name="5 Marcador de pie de página"/>
          <p:cNvSpPr>
            <a:spLocks noGrp="1"/>
          </p:cNvSpPr>
          <p:nvPr>
            <p:ph type="ftr" sz="quarter" idx="11"/>
          </p:nvPr>
        </p:nvSpPr>
        <p:spPr/>
        <p:txBody>
          <a:bodyPr/>
          <a:lstStyle/>
          <a:p>
            <a:endParaRPr lang="es-AR"/>
          </a:p>
        </p:txBody>
      </p:sp>
      <p:sp>
        <p:nvSpPr>
          <p:cNvPr id="7" name="6 Marcador de número de diapositiva"/>
          <p:cNvSpPr>
            <a:spLocks noGrp="1"/>
          </p:cNvSpPr>
          <p:nvPr>
            <p:ph type="sldNum" sz="quarter" idx="12"/>
          </p:nvPr>
        </p:nvSpPr>
        <p:spPr/>
        <p:txBody>
          <a:bodyPr/>
          <a:lstStyle/>
          <a:p>
            <a:fld id="{C87B3676-D438-46A0-A260-2A17C63FAD96}" type="slidenum">
              <a:rPr lang="es-AR" smtClean="0"/>
              <a:t>‹Nº›</a:t>
            </a:fld>
            <a:endParaRPr lang="es-AR"/>
          </a:p>
        </p:txBody>
      </p:sp>
    </p:spTree>
    <p:extLst>
      <p:ext uri="{BB962C8B-B14F-4D97-AF65-F5344CB8AC3E}">
        <p14:creationId xmlns:p14="http://schemas.microsoft.com/office/powerpoint/2010/main" val="24272893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AR"/>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22/12/2014</a:t>
            </a:fld>
            <a:endParaRPr lang="es-AR">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AR">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54012478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22/12/2014</a:t>
            </a:fld>
            <a:endParaRPr lang="es-AR">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AR">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79032386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AR"/>
          </a:p>
        </p:txBody>
      </p:sp>
      <p:sp>
        <p:nvSpPr>
          <p:cNvPr id="4" name="3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22/12/2014</a:t>
            </a:fld>
            <a:endParaRPr lang="es-AR">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AR">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258998952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22/12/2014</a:t>
            </a:fld>
            <a:endParaRPr lang="es-AR">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AR">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193446707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22/12/2014</a:t>
            </a:fld>
            <a:endParaRPr lang="es-AR">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AR">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263234240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22/12/2014</a:t>
            </a:fld>
            <a:endParaRPr lang="es-AR">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AR">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348930375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7" name="6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22/12/2014</a:t>
            </a:fld>
            <a:endParaRPr lang="es-AR">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AR">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228693706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22/12/2014</a:t>
            </a:fld>
            <a:endParaRPr lang="es-AR">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AR">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51620731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22/12/2014</a:t>
            </a:fld>
            <a:endParaRPr lang="es-AR">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AR">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267801834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22/12/2014</a:t>
            </a:fld>
            <a:endParaRPr lang="es-AR">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AR">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9562750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3" Type="http://schemas.openxmlformats.org/officeDocument/2006/relationships/slideLayout" Target="../slideLayouts/slideLayout94.xml"/><Relationship Id="rId7" Type="http://schemas.openxmlformats.org/officeDocument/2006/relationships/slideLayout" Target="../slideLayouts/slideLayout98.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theme" Target="../theme/theme10.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09.xml"/><Relationship Id="rId3" Type="http://schemas.openxmlformats.org/officeDocument/2006/relationships/slideLayout" Target="../slideLayouts/slideLayout104.xml"/><Relationship Id="rId7" Type="http://schemas.openxmlformats.org/officeDocument/2006/relationships/slideLayout" Target="../slideLayouts/slideLayout108.xml"/><Relationship Id="rId2" Type="http://schemas.openxmlformats.org/officeDocument/2006/relationships/slideLayout" Target="../slideLayouts/slideLayout103.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theme" Target="../theme/theme11.xml"/><Relationship Id="rId5" Type="http://schemas.openxmlformats.org/officeDocument/2006/relationships/slideLayout" Target="../slideLayouts/slideLayout106.xml"/><Relationship Id="rId10" Type="http://schemas.openxmlformats.org/officeDocument/2006/relationships/slideLayout" Target="../slideLayouts/slideLayout111.xml"/><Relationship Id="rId4" Type="http://schemas.openxmlformats.org/officeDocument/2006/relationships/slideLayout" Target="../slideLayouts/slideLayout105.xml"/><Relationship Id="rId9" Type="http://schemas.openxmlformats.org/officeDocument/2006/relationships/slideLayout" Target="../slideLayouts/slideLayout110.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19.xml"/><Relationship Id="rId3" Type="http://schemas.openxmlformats.org/officeDocument/2006/relationships/slideLayout" Target="../slideLayouts/slideLayout114.xml"/><Relationship Id="rId7" Type="http://schemas.openxmlformats.org/officeDocument/2006/relationships/slideLayout" Target="../slideLayouts/slideLayout118.xml"/><Relationship Id="rId2" Type="http://schemas.openxmlformats.org/officeDocument/2006/relationships/slideLayout" Target="../slideLayouts/slideLayout113.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theme" Target="../theme/theme12.xml"/><Relationship Id="rId5" Type="http://schemas.openxmlformats.org/officeDocument/2006/relationships/slideLayout" Target="../slideLayouts/slideLayout116.xml"/><Relationship Id="rId10" Type="http://schemas.openxmlformats.org/officeDocument/2006/relationships/slideLayout" Target="../slideLayouts/slideLayout121.xml"/><Relationship Id="rId4" Type="http://schemas.openxmlformats.org/officeDocument/2006/relationships/slideLayout" Target="../slideLayouts/slideLayout115.xml"/><Relationship Id="rId9" Type="http://schemas.openxmlformats.org/officeDocument/2006/relationships/slideLayout" Target="../slideLayouts/slideLayout12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theme" Target="../theme/theme13.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39.xml"/><Relationship Id="rId3" Type="http://schemas.openxmlformats.org/officeDocument/2006/relationships/slideLayout" Target="../slideLayouts/slideLayout134.xml"/><Relationship Id="rId7" Type="http://schemas.openxmlformats.org/officeDocument/2006/relationships/slideLayout" Target="../slideLayouts/slideLayout138.xml"/><Relationship Id="rId2" Type="http://schemas.openxmlformats.org/officeDocument/2006/relationships/slideLayout" Target="../slideLayouts/slideLayout133.xml"/><Relationship Id="rId1" Type="http://schemas.openxmlformats.org/officeDocument/2006/relationships/slideLayout" Target="../slideLayouts/slideLayout132.xml"/><Relationship Id="rId6" Type="http://schemas.openxmlformats.org/officeDocument/2006/relationships/slideLayout" Target="../slideLayouts/slideLayout137.xml"/><Relationship Id="rId11" Type="http://schemas.openxmlformats.org/officeDocument/2006/relationships/theme" Target="../theme/theme14.xml"/><Relationship Id="rId5" Type="http://schemas.openxmlformats.org/officeDocument/2006/relationships/slideLayout" Target="../slideLayouts/slideLayout136.xml"/><Relationship Id="rId10" Type="http://schemas.openxmlformats.org/officeDocument/2006/relationships/slideLayout" Target="../slideLayouts/slideLayout141.xml"/><Relationship Id="rId4" Type="http://schemas.openxmlformats.org/officeDocument/2006/relationships/slideLayout" Target="../slideLayouts/slideLayout135.xml"/><Relationship Id="rId9" Type="http://schemas.openxmlformats.org/officeDocument/2006/relationships/slideLayout" Target="../slideLayouts/slideLayout140.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49.xml"/><Relationship Id="rId3" Type="http://schemas.openxmlformats.org/officeDocument/2006/relationships/slideLayout" Target="../slideLayouts/slideLayout144.xml"/><Relationship Id="rId7" Type="http://schemas.openxmlformats.org/officeDocument/2006/relationships/slideLayout" Target="../slideLayouts/slideLayout148.xml"/><Relationship Id="rId2" Type="http://schemas.openxmlformats.org/officeDocument/2006/relationships/slideLayout" Target="../slideLayouts/slideLayout143.xml"/><Relationship Id="rId1" Type="http://schemas.openxmlformats.org/officeDocument/2006/relationships/slideLayout" Target="../slideLayouts/slideLayout142.xml"/><Relationship Id="rId6" Type="http://schemas.openxmlformats.org/officeDocument/2006/relationships/slideLayout" Target="../slideLayouts/slideLayout147.xml"/><Relationship Id="rId11" Type="http://schemas.openxmlformats.org/officeDocument/2006/relationships/theme" Target="../theme/theme15.xml"/><Relationship Id="rId5" Type="http://schemas.openxmlformats.org/officeDocument/2006/relationships/slideLayout" Target="../slideLayouts/slideLayout146.xml"/><Relationship Id="rId10" Type="http://schemas.openxmlformats.org/officeDocument/2006/relationships/slideLayout" Target="../slideLayouts/slideLayout151.xml"/><Relationship Id="rId4" Type="http://schemas.openxmlformats.org/officeDocument/2006/relationships/slideLayout" Target="../slideLayouts/slideLayout145.xml"/><Relationship Id="rId9" Type="http://schemas.openxmlformats.org/officeDocument/2006/relationships/slideLayout" Target="../slideLayouts/slideLayout150.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59.xml"/><Relationship Id="rId3" Type="http://schemas.openxmlformats.org/officeDocument/2006/relationships/slideLayout" Target="../slideLayouts/slideLayout154.xml"/><Relationship Id="rId7" Type="http://schemas.openxmlformats.org/officeDocument/2006/relationships/slideLayout" Target="../slideLayouts/slideLayout158.xml"/><Relationship Id="rId2" Type="http://schemas.openxmlformats.org/officeDocument/2006/relationships/slideLayout" Target="../slideLayouts/slideLayout153.xml"/><Relationship Id="rId1" Type="http://schemas.openxmlformats.org/officeDocument/2006/relationships/slideLayout" Target="../slideLayouts/slideLayout152.xml"/><Relationship Id="rId6" Type="http://schemas.openxmlformats.org/officeDocument/2006/relationships/slideLayout" Target="../slideLayouts/slideLayout157.xml"/><Relationship Id="rId11" Type="http://schemas.openxmlformats.org/officeDocument/2006/relationships/theme" Target="../theme/theme16.xml"/><Relationship Id="rId5" Type="http://schemas.openxmlformats.org/officeDocument/2006/relationships/slideLayout" Target="../slideLayouts/slideLayout156.xml"/><Relationship Id="rId10" Type="http://schemas.openxmlformats.org/officeDocument/2006/relationships/slideLayout" Target="../slideLayouts/slideLayout161.xml"/><Relationship Id="rId4" Type="http://schemas.openxmlformats.org/officeDocument/2006/relationships/slideLayout" Target="../slideLayouts/slideLayout155.xml"/><Relationship Id="rId9" Type="http://schemas.openxmlformats.org/officeDocument/2006/relationships/slideLayout" Target="../slideLayouts/slideLayout160.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69.xml"/><Relationship Id="rId3" Type="http://schemas.openxmlformats.org/officeDocument/2006/relationships/slideLayout" Target="../slideLayouts/slideLayout164.xml"/><Relationship Id="rId7" Type="http://schemas.openxmlformats.org/officeDocument/2006/relationships/slideLayout" Target="../slideLayouts/slideLayout168.xml"/><Relationship Id="rId2" Type="http://schemas.openxmlformats.org/officeDocument/2006/relationships/slideLayout" Target="../slideLayouts/slideLayout163.xml"/><Relationship Id="rId1" Type="http://schemas.openxmlformats.org/officeDocument/2006/relationships/slideLayout" Target="../slideLayouts/slideLayout162.xml"/><Relationship Id="rId6" Type="http://schemas.openxmlformats.org/officeDocument/2006/relationships/slideLayout" Target="../slideLayouts/slideLayout167.xml"/><Relationship Id="rId11" Type="http://schemas.openxmlformats.org/officeDocument/2006/relationships/theme" Target="../theme/theme17.xml"/><Relationship Id="rId5" Type="http://schemas.openxmlformats.org/officeDocument/2006/relationships/slideLayout" Target="../slideLayouts/slideLayout166.xml"/><Relationship Id="rId10" Type="http://schemas.openxmlformats.org/officeDocument/2006/relationships/slideLayout" Target="../slideLayouts/slideLayout171.xml"/><Relationship Id="rId4" Type="http://schemas.openxmlformats.org/officeDocument/2006/relationships/slideLayout" Target="../slideLayouts/slideLayout165.xml"/><Relationship Id="rId9" Type="http://schemas.openxmlformats.org/officeDocument/2006/relationships/slideLayout" Target="../slideLayouts/slideLayout17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theme" Target="../theme/theme4.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theme" Target="../theme/theme5.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9.xml"/><Relationship Id="rId3" Type="http://schemas.openxmlformats.org/officeDocument/2006/relationships/slideLayout" Target="../slideLayouts/slideLayout54.xml"/><Relationship Id="rId7" Type="http://schemas.openxmlformats.org/officeDocument/2006/relationships/slideLayout" Target="../slideLayouts/slideLayout58.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theme" Target="../theme/theme6.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9.xml"/><Relationship Id="rId3" Type="http://schemas.openxmlformats.org/officeDocument/2006/relationships/slideLayout" Target="../slideLayouts/slideLayout64.xml"/><Relationship Id="rId7" Type="http://schemas.openxmlformats.org/officeDocument/2006/relationships/slideLayout" Target="../slideLayouts/slideLayout68.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theme" Target="../theme/theme7.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9.xml"/><Relationship Id="rId3" Type="http://schemas.openxmlformats.org/officeDocument/2006/relationships/slideLayout" Target="../slideLayouts/slideLayout74.xml"/><Relationship Id="rId7" Type="http://schemas.openxmlformats.org/officeDocument/2006/relationships/slideLayout" Target="../slideLayouts/slideLayout78.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theme" Target="../theme/theme8.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9.xml"/><Relationship Id="rId3" Type="http://schemas.openxmlformats.org/officeDocument/2006/relationships/slideLayout" Target="../slideLayouts/slideLayout84.xml"/><Relationship Id="rId7" Type="http://schemas.openxmlformats.org/officeDocument/2006/relationships/slideLayout" Target="../slideLayouts/slideLayout88.xml"/><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theme" Target="../theme/theme9.xml"/><Relationship Id="rId5" Type="http://schemas.openxmlformats.org/officeDocument/2006/relationships/slideLayout" Target="../slideLayouts/slideLayout86.xml"/><Relationship Id="rId10" Type="http://schemas.openxmlformats.org/officeDocument/2006/relationships/slideLayout" Target="../slideLayouts/slideLayout91.xml"/><Relationship Id="rId4" Type="http://schemas.openxmlformats.org/officeDocument/2006/relationships/slideLayout" Target="../slideLayouts/slideLayout85.xml"/><Relationship Id="rId9" Type="http://schemas.openxmlformats.org/officeDocument/2006/relationships/slideLayout" Target="../slideLayouts/slideLayout9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497A1C-738B-4D97-8870-26904D442CDD}" type="datetimeFigureOut">
              <a:rPr lang="es-AR" smtClean="0"/>
              <a:t>22/12/2014</a:t>
            </a:fld>
            <a:endParaRPr lang="es-A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A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7B3676-D438-46A0-A260-2A17C63FAD96}" type="slidenum">
              <a:rPr lang="es-AR" smtClean="0"/>
              <a:t>‹Nº›</a:t>
            </a:fld>
            <a:endParaRPr lang="es-AR"/>
          </a:p>
        </p:txBody>
      </p:sp>
      <p:sp>
        <p:nvSpPr>
          <p:cNvPr id="7" name="6 CuadroTexto"/>
          <p:cNvSpPr txBox="1"/>
          <p:nvPr userDrawn="1"/>
        </p:nvSpPr>
        <p:spPr>
          <a:xfrm>
            <a:off x="96328" y="5805844"/>
            <a:ext cx="2906565" cy="215444"/>
          </a:xfrm>
          <a:prstGeom prst="rect">
            <a:avLst/>
          </a:prstGeom>
          <a:noFill/>
        </p:spPr>
        <p:txBody>
          <a:bodyPr wrap="none" rtlCol="0">
            <a:spAutoFit/>
          </a:bodyPr>
          <a:lstStyle/>
          <a:p>
            <a:r>
              <a:rPr lang="es-MX" sz="800" dirty="0" smtClean="0">
                <a:latin typeface="Arial" pitchFamily="34" charset="0"/>
                <a:cs typeface="Arial" pitchFamily="34" charset="0"/>
              </a:rPr>
              <a:t>Fuente: Partes semanales enviados por el SPF. Julio 2014.</a:t>
            </a:r>
            <a:endParaRPr lang="es-AR" sz="800" dirty="0">
              <a:latin typeface="Arial" pitchFamily="34" charset="0"/>
              <a:cs typeface="Arial" pitchFamily="34" charset="0"/>
            </a:endParaRPr>
          </a:p>
        </p:txBody>
      </p:sp>
    </p:spTree>
    <p:extLst>
      <p:ext uri="{BB962C8B-B14F-4D97-AF65-F5344CB8AC3E}">
        <p14:creationId xmlns:p14="http://schemas.microsoft.com/office/powerpoint/2010/main" val="18993011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497A1C-738B-4D97-8870-26904D442CDD}" type="datetimeFigureOut">
              <a:rPr lang="es-AR" smtClean="0">
                <a:solidFill>
                  <a:prstClr val="black">
                    <a:tint val="75000"/>
                  </a:prstClr>
                </a:solidFill>
              </a:rPr>
              <a:pPr/>
              <a:t>22/12/2014</a:t>
            </a:fld>
            <a:endParaRPr lang="es-AR">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AR">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
        <p:nvSpPr>
          <p:cNvPr id="7" name="6 CuadroTexto"/>
          <p:cNvSpPr txBox="1"/>
          <p:nvPr userDrawn="1"/>
        </p:nvSpPr>
        <p:spPr>
          <a:xfrm>
            <a:off x="96328" y="5805844"/>
            <a:ext cx="2906565" cy="215444"/>
          </a:xfrm>
          <a:prstGeom prst="rect">
            <a:avLst/>
          </a:prstGeom>
          <a:noFill/>
        </p:spPr>
        <p:txBody>
          <a:bodyPr wrap="none" rtlCol="0">
            <a:spAutoFit/>
          </a:bodyPr>
          <a:lstStyle/>
          <a:p>
            <a:r>
              <a:rPr lang="es-MX" sz="800" dirty="0" smtClean="0">
                <a:solidFill>
                  <a:prstClr val="black"/>
                </a:solidFill>
                <a:latin typeface="Arial" pitchFamily="34" charset="0"/>
                <a:cs typeface="Arial" pitchFamily="34" charset="0"/>
              </a:rPr>
              <a:t>Fuente: Partes semanales enviados por el SPF. Julio 2014.</a:t>
            </a:r>
            <a:endParaRPr lang="es-AR" sz="800"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3310497188"/>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497A1C-738B-4D97-8870-26904D442CDD}" type="datetimeFigureOut">
              <a:rPr lang="es-AR" smtClean="0">
                <a:solidFill>
                  <a:prstClr val="black">
                    <a:tint val="75000"/>
                  </a:prstClr>
                </a:solidFill>
              </a:rPr>
              <a:pPr/>
              <a:t>22/12/2014</a:t>
            </a:fld>
            <a:endParaRPr lang="es-AR">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AR">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
        <p:nvSpPr>
          <p:cNvPr id="7" name="6 CuadroTexto"/>
          <p:cNvSpPr txBox="1"/>
          <p:nvPr userDrawn="1"/>
        </p:nvSpPr>
        <p:spPr>
          <a:xfrm>
            <a:off x="96328" y="5805844"/>
            <a:ext cx="2906565" cy="215444"/>
          </a:xfrm>
          <a:prstGeom prst="rect">
            <a:avLst/>
          </a:prstGeom>
          <a:noFill/>
        </p:spPr>
        <p:txBody>
          <a:bodyPr wrap="none" rtlCol="0">
            <a:spAutoFit/>
          </a:bodyPr>
          <a:lstStyle/>
          <a:p>
            <a:r>
              <a:rPr lang="es-MX" sz="800" dirty="0" smtClean="0">
                <a:solidFill>
                  <a:prstClr val="black"/>
                </a:solidFill>
                <a:latin typeface="Arial" pitchFamily="34" charset="0"/>
                <a:cs typeface="Arial" pitchFamily="34" charset="0"/>
              </a:rPr>
              <a:t>Fuente: Partes semanales enviados por el SPF. Julio 2014.</a:t>
            </a:r>
            <a:endParaRPr lang="es-AR" sz="800"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3629997983"/>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497A1C-738B-4D97-8870-26904D442CDD}" type="datetimeFigureOut">
              <a:rPr lang="es-AR" smtClean="0">
                <a:solidFill>
                  <a:prstClr val="black">
                    <a:tint val="75000"/>
                  </a:prstClr>
                </a:solidFill>
              </a:rPr>
              <a:pPr/>
              <a:t>22/12/2014</a:t>
            </a:fld>
            <a:endParaRPr lang="es-AR">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AR">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
        <p:nvSpPr>
          <p:cNvPr id="7" name="6 CuadroTexto"/>
          <p:cNvSpPr txBox="1"/>
          <p:nvPr userDrawn="1"/>
        </p:nvSpPr>
        <p:spPr>
          <a:xfrm>
            <a:off x="96328" y="5805844"/>
            <a:ext cx="2906565" cy="215444"/>
          </a:xfrm>
          <a:prstGeom prst="rect">
            <a:avLst/>
          </a:prstGeom>
          <a:noFill/>
        </p:spPr>
        <p:txBody>
          <a:bodyPr wrap="none" rtlCol="0">
            <a:spAutoFit/>
          </a:bodyPr>
          <a:lstStyle/>
          <a:p>
            <a:r>
              <a:rPr lang="es-MX" sz="800" dirty="0" smtClean="0">
                <a:solidFill>
                  <a:prstClr val="black"/>
                </a:solidFill>
                <a:latin typeface="Arial" pitchFamily="34" charset="0"/>
                <a:cs typeface="Arial" pitchFamily="34" charset="0"/>
              </a:rPr>
              <a:t>Fuente: Partes semanales enviados por el SPF. Julio 2014.</a:t>
            </a:r>
            <a:endParaRPr lang="es-AR" sz="800"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4065911495"/>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497A1C-738B-4D97-8870-26904D442CDD}" type="datetimeFigureOut">
              <a:rPr lang="es-AR" smtClean="0">
                <a:solidFill>
                  <a:prstClr val="black">
                    <a:tint val="75000"/>
                  </a:prstClr>
                </a:solidFill>
              </a:rPr>
              <a:pPr/>
              <a:t>22/12/2014</a:t>
            </a:fld>
            <a:endParaRPr lang="es-AR">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AR">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
        <p:nvSpPr>
          <p:cNvPr id="7" name="6 CuadroTexto"/>
          <p:cNvSpPr txBox="1"/>
          <p:nvPr userDrawn="1"/>
        </p:nvSpPr>
        <p:spPr>
          <a:xfrm>
            <a:off x="96328" y="5805844"/>
            <a:ext cx="2906565" cy="215444"/>
          </a:xfrm>
          <a:prstGeom prst="rect">
            <a:avLst/>
          </a:prstGeom>
          <a:noFill/>
        </p:spPr>
        <p:txBody>
          <a:bodyPr wrap="none" rtlCol="0">
            <a:spAutoFit/>
          </a:bodyPr>
          <a:lstStyle/>
          <a:p>
            <a:r>
              <a:rPr lang="es-MX" sz="800" dirty="0" smtClean="0">
                <a:solidFill>
                  <a:prstClr val="black"/>
                </a:solidFill>
                <a:latin typeface="Arial" pitchFamily="34" charset="0"/>
                <a:cs typeface="Arial" pitchFamily="34" charset="0"/>
              </a:rPr>
              <a:t>Fuente: Partes semanales enviados por el SPF. Julio 2014.</a:t>
            </a:r>
            <a:endParaRPr lang="es-AR" sz="800"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3499692747"/>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497A1C-738B-4D97-8870-26904D442CDD}" type="datetimeFigureOut">
              <a:rPr lang="es-AR" smtClean="0">
                <a:solidFill>
                  <a:prstClr val="black">
                    <a:tint val="75000"/>
                  </a:prstClr>
                </a:solidFill>
              </a:rPr>
              <a:pPr/>
              <a:t>22/12/2014</a:t>
            </a:fld>
            <a:endParaRPr lang="es-AR">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AR">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
        <p:nvSpPr>
          <p:cNvPr id="7" name="6 CuadroTexto"/>
          <p:cNvSpPr txBox="1"/>
          <p:nvPr userDrawn="1"/>
        </p:nvSpPr>
        <p:spPr>
          <a:xfrm>
            <a:off x="96328" y="5805844"/>
            <a:ext cx="2906565" cy="215444"/>
          </a:xfrm>
          <a:prstGeom prst="rect">
            <a:avLst/>
          </a:prstGeom>
          <a:noFill/>
        </p:spPr>
        <p:txBody>
          <a:bodyPr wrap="none" rtlCol="0">
            <a:spAutoFit/>
          </a:bodyPr>
          <a:lstStyle/>
          <a:p>
            <a:r>
              <a:rPr lang="es-MX" sz="800" dirty="0" smtClean="0">
                <a:solidFill>
                  <a:prstClr val="black"/>
                </a:solidFill>
                <a:latin typeface="Arial" pitchFamily="34" charset="0"/>
                <a:cs typeface="Arial" pitchFamily="34" charset="0"/>
              </a:rPr>
              <a:t>Fuente: Partes semanales enviados por el SPF. Julio 2014.</a:t>
            </a:r>
            <a:endParaRPr lang="es-AR" sz="800"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362325381"/>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497A1C-738B-4D97-8870-26904D442CDD}" type="datetimeFigureOut">
              <a:rPr lang="es-AR" smtClean="0">
                <a:solidFill>
                  <a:prstClr val="black">
                    <a:tint val="75000"/>
                  </a:prstClr>
                </a:solidFill>
              </a:rPr>
              <a:pPr/>
              <a:t>22/12/2014</a:t>
            </a:fld>
            <a:endParaRPr lang="es-AR">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AR">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
        <p:nvSpPr>
          <p:cNvPr id="7" name="6 CuadroTexto"/>
          <p:cNvSpPr txBox="1"/>
          <p:nvPr userDrawn="1"/>
        </p:nvSpPr>
        <p:spPr>
          <a:xfrm>
            <a:off x="96328" y="5805844"/>
            <a:ext cx="2906565" cy="215444"/>
          </a:xfrm>
          <a:prstGeom prst="rect">
            <a:avLst/>
          </a:prstGeom>
          <a:noFill/>
        </p:spPr>
        <p:txBody>
          <a:bodyPr wrap="none" rtlCol="0">
            <a:spAutoFit/>
          </a:bodyPr>
          <a:lstStyle/>
          <a:p>
            <a:r>
              <a:rPr lang="es-MX" sz="800" dirty="0" smtClean="0">
                <a:solidFill>
                  <a:prstClr val="black"/>
                </a:solidFill>
                <a:latin typeface="Arial" pitchFamily="34" charset="0"/>
                <a:cs typeface="Arial" pitchFamily="34" charset="0"/>
              </a:rPr>
              <a:t>Fuente: Partes semanales enviados por el SPF. Julio 2014.</a:t>
            </a:r>
            <a:endParaRPr lang="es-AR" sz="800"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2851825220"/>
      </p:ext>
    </p:extLst>
  </p:cSld>
  <p:clrMap bg1="lt1" tx1="dk1" bg2="lt2" tx2="dk2" accent1="accent1" accent2="accent2" accent3="accent3" accent4="accent4" accent5="accent5" accent6="accent6" hlink="hlink" folHlink="folHlink"/>
  <p:sldLayoutIdLst>
    <p:sldLayoutId id="2147483826" r:id="rId1"/>
    <p:sldLayoutId id="2147483827" r:id="rId2"/>
    <p:sldLayoutId id="2147483828" r:id="rId3"/>
    <p:sldLayoutId id="2147483829" r:id="rId4"/>
    <p:sldLayoutId id="2147483830" r:id="rId5"/>
    <p:sldLayoutId id="2147483831" r:id="rId6"/>
    <p:sldLayoutId id="2147483832" r:id="rId7"/>
    <p:sldLayoutId id="2147483833" r:id="rId8"/>
    <p:sldLayoutId id="2147483834" r:id="rId9"/>
    <p:sldLayoutId id="2147483835"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497A1C-738B-4D97-8870-26904D442CDD}" type="datetimeFigureOut">
              <a:rPr lang="es-AR" smtClean="0">
                <a:solidFill>
                  <a:prstClr val="black">
                    <a:tint val="75000"/>
                  </a:prstClr>
                </a:solidFill>
              </a:rPr>
              <a:pPr/>
              <a:t>22/12/2014</a:t>
            </a:fld>
            <a:endParaRPr lang="es-AR">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AR">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
        <p:nvSpPr>
          <p:cNvPr id="7" name="6 CuadroTexto"/>
          <p:cNvSpPr txBox="1"/>
          <p:nvPr userDrawn="1"/>
        </p:nvSpPr>
        <p:spPr>
          <a:xfrm>
            <a:off x="96328" y="5805844"/>
            <a:ext cx="2906565" cy="215444"/>
          </a:xfrm>
          <a:prstGeom prst="rect">
            <a:avLst/>
          </a:prstGeom>
          <a:noFill/>
        </p:spPr>
        <p:txBody>
          <a:bodyPr wrap="none" rtlCol="0">
            <a:spAutoFit/>
          </a:bodyPr>
          <a:lstStyle/>
          <a:p>
            <a:r>
              <a:rPr lang="es-MX" sz="800" dirty="0" smtClean="0">
                <a:solidFill>
                  <a:prstClr val="black"/>
                </a:solidFill>
                <a:latin typeface="Arial" pitchFamily="34" charset="0"/>
                <a:cs typeface="Arial" pitchFamily="34" charset="0"/>
              </a:rPr>
              <a:t>Fuente: Partes semanales enviados por el SPF. Julio 2014.</a:t>
            </a:r>
            <a:endParaRPr lang="es-AR" sz="800"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2754817539"/>
      </p:ext>
    </p:extLst>
  </p:cSld>
  <p:clrMap bg1="lt1" tx1="dk1" bg2="lt2" tx2="dk2" accent1="accent1" accent2="accent2" accent3="accent3" accent4="accent4" accent5="accent5" accent6="accent6" hlink="hlink" folHlink="folHlink"/>
  <p:sldLayoutIdLst>
    <p:sldLayoutId id="2147483848" r:id="rId1"/>
    <p:sldLayoutId id="2147483849" r:id="rId2"/>
    <p:sldLayoutId id="2147483850" r:id="rId3"/>
    <p:sldLayoutId id="2147483851" r:id="rId4"/>
    <p:sldLayoutId id="2147483852" r:id="rId5"/>
    <p:sldLayoutId id="2147483853" r:id="rId6"/>
    <p:sldLayoutId id="2147483854" r:id="rId7"/>
    <p:sldLayoutId id="2147483855" r:id="rId8"/>
    <p:sldLayoutId id="2147483856" r:id="rId9"/>
    <p:sldLayoutId id="2147483857"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497A1C-738B-4D97-8870-26904D442CDD}" type="datetimeFigureOut">
              <a:rPr lang="es-AR" smtClean="0">
                <a:solidFill>
                  <a:prstClr val="black">
                    <a:tint val="75000"/>
                  </a:prstClr>
                </a:solidFill>
              </a:rPr>
              <a:pPr/>
              <a:t>22/12/2014</a:t>
            </a:fld>
            <a:endParaRPr lang="es-AR">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AR">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
        <p:nvSpPr>
          <p:cNvPr id="7" name="6 CuadroTexto"/>
          <p:cNvSpPr txBox="1"/>
          <p:nvPr userDrawn="1"/>
        </p:nvSpPr>
        <p:spPr>
          <a:xfrm>
            <a:off x="96328" y="5805844"/>
            <a:ext cx="2906565" cy="215444"/>
          </a:xfrm>
          <a:prstGeom prst="rect">
            <a:avLst/>
          </a:prstGeom>
          <a:noFill/>
        </p:spPr>
        <p:txBody>
          <a:bodyPr wrap="none" rtlCol="0">
            <a:spAutoFit/>
          </a:bodyPr>
          <a:lstStyle/>
          <a:p>
            <a:r>
              <a:rPr lang="es-MX" sz="800" dirty="0" smtClean="0">
                <a:solidFill>
                  <a:prstClr val="black"/>
                </a:solidFill>
                <a:latin typeface="Arial" pitchFamily="34" charset="0"/>
                <a:cs typeface="Arial" pitchFamily="34" charset="0"/>
              </a:rPr>
              <a:t>Fuente: Partes semanales enviados por el SPF. Julio 2014.</a:t>
            </a:r>
            <a:endParaRPr lang="es-AR" sz="800"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1391472866"/>
      </p:ext>
    </p:extLst>
  </p:cSld>
  <p:clrMap bg1="lt1" tx1="dk1" bg2="lt2" tx2="dk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 id="2147483867" r:id="rId9"/>
    <p:sldLayoutId id="2147483868"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497A1C-738B-4D97-8870-26904D442CDD}" type="datetimeFigureOut">
              <a:rPr lang="es-AR" smtClean="0">
                <a:solidFill>
                  <a:prstClr val="black">
                    <a:tint val="75000"/>
                  </a:prstClr>
                </a:solidFill>
              </a:rPr>
              <a:pPr/>
              <a:t>22/12/2014</a:t>
            </a:fld>
            <a:endParaRPr lang="es-AR">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AR">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867933448"/>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497A1C-738B-4D97-8870-26904D442CDD}" type="datetimeFigureOut">
              <a:rPr lang="es-AR" smtClean="0">
                <a:solidFill>
                  <a:prstClr val="black">
                    <a:tint val="75000"/>
                  </a:prstClr>
                </a:solidFill>
              </a:rPr>
              <a:pPr/>
              <a:t>22/12/2014</a:t>
            </a:fld>
            <a:endParaRPr lang="es-AR">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AR">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1467273269"/>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497A1C-738B-4D97-8870-26904D442CDD}" type="datetimeFigureOut">
              <a:rPr lang="es-AR" smtClean="0">
                <a:solidFill>
                  <a:prstClr val="black">
                    <a:tint val="75000"/>
                  </a:prstClr>
                </a:solidFill>
              </a:rPr>
              <a:pPr/>
              <a:t>22/12/2014</a:t>
            </a:fld>
            <a:endParaRPr lang="es-AR">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AR">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4115899651"/>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497A1C-738B-4D97-8870-26904D442CDD}" type="datetimeFigureOut">
              <a:rPr lang="es-AR" smtClean="0">
                <a:solidFill>
                  <a:prstClr val="black">
                    <a:tint val="75000"/>
                  </a:prstClr>
                </a:solidFill>
              </a:rPr>
              <a:pPr/>
              <a:t>22/12/2014</a:t>
            </a:fld>
            <a:endParaRPr lang="es-AR">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AR">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1617498077"/>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497A1C-738B-4D97-8870-26904D442CDD}" type="datetimeFigureOut">
              <a:rPr lang="es-AR" smtClean="0">
                <a:solidFill>
                  <a:prstClr val="black">
                    <a:tint val="75000"/>
                  </a:prstClr>
                </a:solidFill>
              </a:rPr>
              <a:pPr/>
              <a:t>22/12/2014</a:t>
            </a:fld>
            <a:endParaRPr lang="es-AR">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AR">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3157633850"/>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497A1C-738B-4D97-8870-26904D442CDD}" type="datetimeFigureOut">
              <a:rPr lang="es-AR" smtClean="0">
                <a:solidFill>
                  <a:prstClr val="black">
                    <a:tint val="75000"/>
                  </a:prstClr>
                </a:solidFill>
              </a:rPr>
              <a:pPr/>
              <a:t>22/12/2014</a:t>
            </a:fld>
            <a:endParaRPr lang="es-AR">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AR">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2625460647"/>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497A1C-738B-4D97-8870-26904D442CDD}" type="datetimeFigureOut">
              <a:rPr lang="es-AR" smtClean="0">
                <a:solidFill>
                  <a:prstClr val="black">
                    <a:tint val="75000"/>
                  </a:prstClr>
                </a:solidFill>
              </a:rPr>
              <a:pPr/>
              <a:t>22/12/2014</a:t>
            </a:fld>
            <a:endParaRPr lang="es-AR">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AR">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2665519796"/>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497A1C-738B-4D97-8870-26904D442CDD}" type="datetimeFigureOut">
              <a:rPr lang="es-AR" smtClean="0">
                <a:solidFill>
                  <a:prstClr val="black">
                    <a:tint val="75000"/>
                  </a:prstClr>
                </a:solidFill>
              </a:rPr>
              <a:pPr/>
              <a:t>22/12/2014</a:t>
            </a:fld>
            <a:endParaRPr lang="es-AR">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AR">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1935208335"/>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3.jpg"/><Relationship Id="rId1" Type="http://schemas.openxmlformats.org/officeDocument/2006/relationships/slideLayout" Target="../slideLayouts/slideLayout7.xml"/><Relationship Id="rId6" Type="http://schemas.openxmlformats.org/officeDocument/2006/relationships/chart" Target="../charts/chart6.xml"/><Relationship Id="rId5" Type="http://schemas.openxmlformats.org/officeDocument/2006/relationships/chart" Target="../charts/chart5.xml"/><Relationship Id="rId4" Type="http://schemas.openxmlformats.org/officeDocument/2006/relationships/chart" Target="../charts/chart4.xml"/></Relationships>
</file>

<file path=ppt/slides/_rels/slide1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3.jpg"/><Relationship Id="rId1" Type="http://schemas.openxmlformats.org/officeDocument/2006/relationships/slideLayout" Target="../slideLayouts/slideLayout38.xml"/><Relationship Id="rId4" Type="http://schemas.openxmlformats.org/officeDocument/2006/relationships/chart" Target="../charts/chart8.xml"/></Relationships>
</file>

<file path=ppt/slides/_rels/slide13.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image" Target="../media/image3.jpg"/><Relationship Id="rId1" Type="http://schemas.openxmlformats.org/officeDocument/2006/relationships/slideLayout" Target="../slideLayouts/slideLayout88.xml"/></Relationships>
</file>

<file path=ppt/slides/_rels/slide15.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image" Target="../media/image3.jpg"/><Relationship Id="rId1" Type="http://schemas.openxmlformats.org/officeDocument/2006/relationships/slideLayout" Target="../slideLayouts/slideLayout48.xml"/><Relationship Id="rId5" Type="http://schemas.openxmlformats.org/officeDocument/2006/relationships/chart" Target="../charts/chart13.xml"/><Relationship Id="rId4" Type="http://schemas.openxmlformats.org/officeDocument/2006/relationships/chart" Target="../charts/chart1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chart" Target="../charts/chart15.xml"/></Relationships>
</file>

<file path=ppt/slides/_rels/slide18.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image" Target="../media/image3.jpg"/><Relationship Id="rId1" Type="http://schemas.openxmlformats.org/officeDocument/2006/relationships/slideLayout" Target="../slideLayouts/slideLayout58.xml"/><Relationship Id="rId4" Type="http://schemas.openxmlformats.org/officeDocument/2006/relationships/chart" Target="../charts/chart17.xml"/></Relationships>
</file>

<file path=ppt/slides/_rels/slide19.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image" Target="../media/image3.jpg"/><Relationship Id="rId1" Type="http://schemas.openxmlformats.org/officeDocument/2006/relationships/slideLayout" Target="../slideLayouts/slideLayout17.xml"/><Relationship Id="rId5" Type="http://schemas.openxmlformats.org/officeDocument/2006/relationships/chart" Target="../charts/chart20.xml"/><Relationship Id="rId4" Type="http://schemas.openxmlformats.org/officeDocument/2006/relationships/chart" Target="../charts/chart19.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image" Target="../media/image3.jpg"/><Relationship Id="rId1" Type="http://schemas.openxmlformats.org/officeDocument/2006/relationships/slideLayout" Target="../slideLayouts/slideLayout7.xml"/><Relationship Id="rId5" Type="http://schemas.openxmlformats.org/officeDocument/2006/relationships/chart" Target="../charts/chart23.xml"/><Relationship Id="rId4" Type="http://schemas.openxmlformats.org/officeDocument/2006/relationships/chart" Target="../charts/chart22.xml"/></Relationships>
</file>

<file path=ppt/slides/_rels/slide2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chart" Target="../charts/chart24.xml"/><Relationship Id="rId7" Type="http://schemas.openxmlformats.org/officeDocument/2006/relationships/diagramColors" Target="../diagrams/colors1.xml"/><Relationship Id="rId2" Type="http://schemas.openxmlformats.org/officeDocument/2006/relationships/image" Target="../media/image3.jpg"/><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8.jpeg"/></Relationships>
</file>

<file path=ppt/slides/_rels/slide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8.xml"/></Relationships>
</file>

<file path=ppt/slides/_rels/slide23.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image" Target="../media/image3.jpg"/><Relationship Id="rId1" Type="http://schemas.openxmlformats.org/officeDocument/2006/relationships/slideLayout" Target="../slideLayouts/slideLayout78.xml"/><Relationship Id="rId5" Type="http://schemas.openxmlformats.org/officeDocument/2006/relationships/chart" Target="../charts/chart27.xml"/><Relationship Id="rId4" Type="http://schemas.openxmlformats.org/officeDocument/2006/relationships/chart" Target="../charts/chart26.xml"/></Relationships>
</file>

<file path=ppt/slides/_rels/slide24.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chart" Target="../charts/chart29.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8.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03.xml"/></Relationships>
</file>

<file path=ppt/slides/_rels/slide2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08.xml"/></Relationships>
</file>

<file path=ppt/slides/_rels/slide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03.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58.xml"/></Relationships>
</file>

<file path=ppt/slides/_rels/slide32.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image" Target="../media/image9.jpg"/><Relationship Id="rId1" Type="http://schemas.openxmlformats.org/officeDocument/2006/relationships/slideLayout" Target="../slideLayouts/slideLayout158.xml"/><Relationship Id="rId5" Type="http://schemas.openxmlformats.org/officeDocument/2006/relationships/chart" Target="../charts/chart32.xml"/><Relationship Id="rId4" Type="http://schemas.openxmlformats.org/officeDocument/2006/relationships/chart" Target="../charts/chart3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image" Target="../media/image9.jpg"/><Relationship Id="rId1" Type="http://schemas.openxmlformats.org/officeDocument/2006/relationships/slideLayout" Target="../slideLayouts/slideLayout7.xml"/><Relationship Id="rId5" Type="http://schemas.openxmlformats.org/officeDocument/2006/relationships/chart" Target="../charts/chart36.xml"/><Relationship Id="rId4" Type="http://schemas.openxmlformats.org/officeDocument/2006/relationships/chart" Target="../charts/chart35.xml"/></Relationships>
</file>

<file path=ppt/slides/_rels/slide37.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image" Target="../media/image9.jpg"/><Relationship Id="rId1" Type="http://schemas.openxmlformats.org/officeDocument/2006/relationships/slideLayout" Target="../slideLayouts/slideLayout7.xml"/><Relationship Id="rId5" Type="http://schemas.openxmlformats.org/officeDocument/2006/relationships/chart" Target="../charts/chart39.xml"/><Relationship Id="rId4" Type="http://schemas.openxmlformats.org/officeDocument/2006/relationships/chart" Target="../charts/chart3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68.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image" Target="../media/image9.jpg"/><Relationship Id="rId1" Type="http://schemas.openxmlformats.org/officeDocument/2006/relationships/slideLayout" Target="../slideLayouts/slideLayout168.xml"/><Relationship Id="rId5" Type="http://schemas.openxmlformats.org/officeDocument/2006/relationships/chart" Target="../charts/chart42.xml"/><Relationship Id="rId4" Type="http://schemas.openxmlformats.org/officeDocument/2006/relationships/chart" Target="../charts/chart4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image" Target="../media/image3.jpg"/><Relationship Id="rId1" Type="http://schemas.openxmlformats.org/officeDocument/2006/relationships/slideLayout" Target="../slideLayouts/slideLayout138.xml"/></Relationships>
</file>

<file path=ppt/slides/_rels/slide4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18.xml"/></Relationships>
</file>

<file path=ppt/slides/_rels/slide44.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image" Target="../media/image3.jpg"/><Relationship Id="rId1" Type="http://schemas.openxmlformats.org/officeDocument/2006/relationships/slideLayout" Target="../slideLayouts/slideLayout7.xml"/><Relationship Id="rId5" Type="http://schemas.openxmlformats.org/officeDocument/2006/relationships/chart" Target="../charts/chart46.xml"/><Relationship Id="rId4" Type="http://schemas.openxmlformats.org/officeDocument/2006/relationships/chart" Target="../charts/chart45.xml"/></Relationships>
</file>

<file path=ppt/slides/_rels/slide4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image" Target="../media/image3.jpg"/><Relationship Id="rId1" Type="http://schemas.openxmlformats.org/officeDocument/2006/relationships/slideLayout" Target="../slideLayouts/slideLayout128.xml"/><Relationship Id="rId5" Type="http://schemas.openxmlformats.org/officeDocument/2006/relationships/chart" Target="../charts/chart49.xml"/><Relationship Id="rId4" Type="http://schemas.openxmlformats.org/officeDocument/2006/relationships/chart" Target="../charts/chart4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8.xml"/></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9.jpg"/><Relationship Id="rId1" Type="http://schemas.openxmlformats.org/officeDocument/2006/relationships/slideLayout" Target="../slideLayouts/slideLayout12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48.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Layout" Target="../slideLayouts/slideLayout27.xml"/><Relationship Id="rId4" Type="http://schemas.openxmlformats.org/officeDocument/2006/relationships/chart" Target="../charts/chart1.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3"/>
          <p:cNvSpPr txBox="1"/>
          <p:nvPr/>
        </p:nvSpPr>
        <p:spPr>
          <a:xfrm>
            <a:off x="678589" y="2542252"/>
            <a:ext cx="7687455" cy="3662541"/>
          </a:xfrm>
          <a:prstGeom prst="rect">
            <a:avLst/>
          </a:prstGeom>
          <a:noFill/>
        </p:spPr>
        <p:txBody>
          <a:bodyPr wrap="square" rtlCol="0">
            <a:spAutoFit/>
          </a:bodyPr>
          <a:lstStyle/>
          <a:p>
            <a:r>
              <a:rPr lang="es-AR" sz="4400" b="1" dirty="0" smtClean="0">
                <a:solidFill>
                  <a:schemeClr val="tx2">
                    <a:lumMod val="75000"/>
                  </a:schemeClr>
                </a:solidFill>
                <a:latin typeface="Arial" pitchFamily="34" charset="0"/>
                <a:cs typeface="Arial" pitchFamily="34" charset="0"/>
              </a:rPr>
              <a:t>Población en el SPF</a:t>
            </a:r>
          </a:p>
          <a:p>
            <a:endParaRPr lang="es-AR" sz="2400" dirty="0" smtClean="0">
              <a:latin typeface="Arial" pitchFamily="34" charset="0"/>
              <a:cs typeface="Arial" pitchFamily="34" charset="0"/>
            </a:endParaRPr>
          </a:p>
          <a:p>
            <a:r>
              <a:rPr lang="es-MX" sz="2400" dirty="0" smtClean="0">
                <a:latin typeface="Arial" pitchFamily="34" charset="0"/>
                <a:cs typeface="Arial" pitchFamily="34" charset="0"/>
              </a:rPr>
              <a:t>Sistematización </a:t>
            </a:r>
            <a:r>
              <a:rPr lang="es-MX" sz="2400" dirty="0">
                <a:latin typeface="Arial" pitchFamily="34" charset="0"/>
                <a:cs typeface="Arial" pitchFamily="34" charset="0"/>
              </a:rPr>
              <a:t>de información </a:t>
            </a:r>
            <a:r>
              <a:rPr lang="es-MX" sz="2400" dirty="0" smtClean="0">
                <a:latin typeface="Arial" pitchFamily="34" charset="0"/>
                <a:cs typeface="Arial" pitchFamily="34" charset="0"/>
              </a:rPr>
              <a:t>semanal</a:t>
            </a:r>
          </a:p>
          <a:p>
            <a:endParaRPr lang="es-MX" sz="2400" dirty="0">
              <a:latin typeface="Arial" pitchFamily="34" charset="0"/>
              <a:cs typeface="Arial" pitchFamily="34" charset="0"/>
            </a:endParaRPr>
          </a:p>
          <a:p>
            <a:r>
              <a:rPr lang="es-MX" sz="2400" dirty="0" smtClean="0">
                <a:latin typeface="Arial" pitchFamily="34" charset="0"/>
                <a:cs typeface="Arial" pitchFamily="34" charset="0"/>
              </a:rPr>
              <a:t>Área de Registro y Bases de Datos </a:t>
            </a:r>
          </a:p>
          <a:p>
            <a:r>
              <a:rPr lang="es-MX" sz="2400" b="1" dirty="0" smtClean="0">
                <a:solidFill>
                  <a:srgbClr val="EF57D9"/>
                </a:solidFill>
                <a:latin typeface="Arial" pitchFamily="34" charset="0"/>
                <a:cs typeface="Arial" pitchFamily="34" charset="0"/>
              </a:rPr>
              <a:t>PROCUVIN</a:t>
            </a:r>
          </a:p>
          <a:p>
            <a:endParaRPr lang="es-MX" dirty="0">
              <a:latin typeface="Arial" pitchFamily="34" charset="0"/>
              <a:cs typeface="Arial" pitchFamily="34" charset="0"/>
            </a:endParaRPr>
          </a:p>
          <a:p>
            <a:endParaRPr lang="es-AR" sz="800" b="1" dirty="0" smtClean="0">
              <a:solidFill>
                <a:srgbClr val="404040"/>
              </a:solidFill>
              <a:latin typeface="Arial" pitchFamily="34" charset="0"/>
              <a:cs typeface="Arial" pitchFamily="34" charset="0"/>
            </a:endParaRPr>
          </a:p>
          <a:p>
            <a:r>
              <a:rPr lang="es-AR" sz="1600" b="1" dirty="0" smtClean="0">
                <a:solidFill>
                  <a:srgbClr val="404040"/>
                </a:solidFill>
                <a:latin typeface="Arial" pitchFamily="34" charset="0"/>
                <a:cs typeface="Arial" pitchFamily="34" charset="0"/>
              </a:rPr>
              <a:t>Octubre 2014</a:t>
            </a:r>
            <a:endParaRPr lang="es-AR" sz="1600" b="1" dirty="0">
              <a:solidFill>
                <a:srgbClr val="404040"/>
              </a:solidFill>
              <a:latin typeface="Arial" pitchFamily="34" charset="0"/>
              <a:cs typeface="Arial" pitchFamily="34" charset="0"/>
            </a:endParaRPr>
          </a:p>
          <a:p>
            <a:endParaRPr lang="es-MX" dirty="0">
              <a:latin typeface="Arial" pitchFamily="34" charset="0"/>
              <a:cs typeface="Arial" pitchFamily="34" charset="0"/>
            </a:endParaRPr>
          </a:p>
        </p:txBody>
      </p:sp>
      <p:cxnSp>
        <p:nvCxnSpPr>
          <p:cNvPr id="4" name="Conector recto 9"/>
          <p:cNvCxnSpPr/>
          <p:nvPr/>
        </p:nvCxnSpPr>
        <p:spPr>
          <a:xfrm>
            <a:off x="775531" y="4149080"/>
            <a:ext cx="7493573" cy="0"/>
          </a:xfrm>
          <a:prstGeom prst="line">
            <a:avLst/>
          </a:prstGeom>
          <a:ln>
            <a:solidFill>
              <a:schemeClr val="dk1">
                <a:shade val="95000"/>
                <a:satMod val="105000"/>
                <a:alpha val="50000"/>
              </a:schemeClr>
            </a:solidFill>
          </a:ln>
        </p:spPr>
        <p:style>
          <a:lnRef idx="1">
            <a:schemeClr val="dk1"/>
          </a:lnRef>
          <a:fillRef idx="0">
            <a:schemeClr val="dk1"/>
          </a:fillRef>
          <a:effectRef idx="0">
            <a:schemeClr val="dk1"/>
          </a:effectRef>
          <a:fontRef idx="minor">
            <a:schemeClr val="tx1"/>
          </a:fontRef>
        </p:style>
      </p:cxnSp>
      <p:cxnSp>
        <p:nvCxnSpPr>
          <p:cNvPr id="5" name="Conector recto 9"/>
          <p:cNvCxnSpPr/>
          <p:nvPr/>
        </p:nvCxnSpPr>
        <p:spPr>
          <a:xfrm>
            <a:off x="750835" y="5301208"/>
            <a:ext cx="7493573" cy="0"/>
          </a:xfrm>
          <a:prstGeom prst="line">
            <a:avLst/>
          </a:prstGeom>
          <a:ln>
            <a:solidFill>
              <a:schemeClr val="dk1">
                <a:shade val="95000"/>
                <a:satMod val="105000"/>
                <a:alpha val="50000"/>
              </a:schemeClr>
            </a:solidFill>
          </a:ln>
        </p:spPr>
        <p:style>
          <a:lnRef idx="1">
            <a:schemeClr val="dk1"/>
          </a:lnRef>
          <a:fillRef idx="0">
            <a:schemeClr val="dk1"/>
          </a:fillRef>
          <a:effectRef idx="0">
            <a:schemeClr val="dk1"/>
          </a:effectRef>
          <a:fontRef idx="minor">
            <a:schemeClr val="tx1"/>
          </a:fontRef>
        </p:style>
      </p:cxnSp>
      <p:sp>
        <p:nvSpPr>
          <p:cNvPr id="3" name="2 Rectángulo"/>
          <p:cNvSpPr/>
          <p:nvPr/>
        </p:nvSpPr>
        <p:spPr>
          <a:xfrm>
            <a:off x="107504" y="5805264"/>
            <a:ext cx="3384376"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Tree>
    <p:extLst>
      <p:ext uri="{BB962C8B-B14F-4D97-AF65-F5344CB8AC3E}">
        <p14:creationId xmlns:p14="http://schemas.microsoft.com/office/powerpoint/2010/main" val="17960529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16" name="15 Gráfico"/>
          <p:cNvGraphicFramePr/>
          <p:nvPr>
            <p:extLst>
              <p:ext uri="{D42A27DB-BD31-4B8C-83A1-F6EECF244321}">
                <p14:modId xmlns:p14="http://schemas.microsoft.com/office/powerpoint/2010/main" val="70399563"/>
              </p:ext>
            </p:extLst>
          </p:nvPr>
        </p:nvGraphicFramePr>
        <p:xfrm>
          <a:off x="467544" y="1834370"/>
          <a:ext cx="8136904" cy="2386718"/>
        </p:xfrm>
        <a:graphic>
          <a:graphicData uri="http://schemas.openxmlformats.org/drawingml/2006/chart">
            <c:chart xmlns:c="http://schemas.openxmlformats.org/drawingml/2006/chart" xmlns:r="http://schemas.openxmlformats.org/officeDocument/2006/relationships" r:id="rId3"/>
          </a:graphicData>
        </a:graphic>
      </p:graphicFrame>
      <p:sp>
        <p:nvSpPr>
          <p:cNvPr id="5" name="1 Título"/>
          <p:cNvSpPr txBox="1">
            <a:spLocks/>
          </p:cNvSpPr>
          <p:nvPr/>
        </p:nvSpPr>
        <p:spPr>
          <a:xfrm>
            <a:off x="182205" y="337220"/>
            <a:ext cx="6766059" cy="5715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MX" sz="2400" dirty="0" smtClean="0">
                <a:solidFill>
                  <a:srgbClr val="1F497D">
                    <a:lumMod val="75000"/>
                  </a:srgbClr>
                </a:solidFill>
                <a:latin typeface="Arial" pitchFamily="34" charset="0"/>
                <a:cs typeface="Arial" pitchFamily="34" charset="0"/>
              </a:rPr>
              <a:t>Capacidad de alojamiento</a:t>
            </a:r>
            <a:r>
              <a:rPr lang="es-MX" sz="2400" dirty="0">
                <a:solidFill>
                  <a:srgbClr val="1F497D">
                    <a:lumMod val="75000"/>
                  </a:srgbClr>
                </a:solidFill>
                <a:latin typeface="Arial" pitchFamily="34" charset="0"/>
                <a:cs typeface="Arial" pitchFamily="34" charset="0"/>
              </a:rPr>
              <a:t/>
            </a:r>
            <a:br>
              <a:rPr lang="es-MX" sz="2400" dirty="0">
                <a:solidFill>
                  <a:srgbClr val="1F497D">
                    <a:lumMod val="75000"/>
                  </a:srgbClr>
                </a:solidFill>
                <a:latin typeface="Arial" pitchFamily="34" charset="0"/>
                <a:cs typeface="Arial" pitchFamily="34" charset="0"/>
              </a:rPr>
            </a:br>
            <a:endParaRPr lang="es-AR" sz="2400" dirty="0">
              <a:solidFill>
                <a:srgbClr val="1F497D">
                  <a:lumMod val="75000"/>
                </a:srgbClr>
              </a:solidFill>
              <a:latin typeface="Arial" pitchFamily="34" charset="0"/>
              <a:cs typeface="Arial" pitchFamily="34" charset="0"/>
            </a:endParaRPr>
          </a:p>
        </p:txBody>
      </p:sp>
      <p:cxnSp>
        <p:nvCxnSpPr>
          <p:cNvPr id="6" name="Conector recto 8"/>
          <p:cNvCxnSpPr/>
          <p:nvPr/>
        </p:nvCxnSpPr>
        <p:spPr>
          <a:xfrm>
            <a:off x="326221" y="832148"/>
            <a:ext cx="6193035" cy="0"/>
          </a:xfrm>
          <a:prstGeom prst="line">
            <a:avLst/>
          </a:prstGeom>
          <a:ln>
            <a:solidFill>
              <a:schemeClr val="dk1">
                <a:shade val="95000"/>
                <a:satMod val="105000"/>
                <a:alpha val="50000"/>
              </a:schemeClr>
            </a:solidFill>
          </a:ln>
        </p:spPr>
        <p:style>
          <a:lnRef idx="1">
            <a:schemeClr val="dk1"/>
          </a:lnRef>
          <a:fillRef idx="0">
            <a:schemeClr val="dk1"/>
          </a:fillRef>
          <a:effectRef idx="0">
            <a:schemeClr val="dk1"/>
          </a:effectRef>
          <a:fontRef idx="minor">
            <a:schemeClr val="tx1"/>
          </a:fontRef>
        </p:style>
      </p:cxnSp>
      <p:sp>
        <p:nvSpPr>
          <p:cNvPr id="20" name="19 CuadroTexto"/>
          <p:cNvSpPr txBox="1"/>
          <p:nvPr/>
        </p:nvSpPr>
        <p:spPr>
          <a:xfrm>
            <a:off x="2166247" y="1196752"/>
            <a:ext cx="5227714" cy="246221"/>
          </a:xfrm>
          <a:prstGeom prst="rect">
            <a:avLst/>
          </a:prstGeom>
          <a:noFill/>
        </p:spPr>
        <p:txBody>
          <a:bodyPr wrap="none" rtlCol="0">
            <a:spAutoFit/>
          </a:bodyPr>
          <a:lstStyle/>
          <a:p>
            <a:pPr algn="ctr"/>
            <a:r>
              <a:rPr lang="es-MX" sz="1000" b="1" dirty="0" smtClean="0">
                <a:solidFill>
                  <a:srgbClr val="1F497D">
                    <a:lumMod val="75000"/>
                  </a:srgbClr>
                </a:solidFill>
                <a:latin typeface="Arial" pitchFamily="34" charset="0"/>
                <a:cs typeface="Arial" pitchFamily="34" charset="0"/>
              </a:rPr>
              <a:t>Capacidad de alojamiento vs. Población total alojada en establecimientos del SPF  </a:t>
            </a:r>
            <a:endParaRPr lang="es-AR" sz="1000" b="1" dirty="0">
              <a:solidFill>
                <a:srgbClr val="1F497D">
                  <a:lumMod val="75000"/>
                </a:srgbClr>
              </a:solidFill>
              <a:latin typeface="Arial" pitchFamily="34" charset="0"/>
              <a:cs typeface="Arial" pitchFamily="34" charset="0"/>
            </a:endParaRPr>
          </a:p>
        </p:txBody>
      </p:sp>
      <p:sp>
        <p:nvSpPr>
          <p:cNvPr id="32" name="2 Marcador de contenido"/>
          <p:cNvSpPr txBox="1">
            <a:spLocks/>
          </p:cNvSpPr>
          <p:nvPr/>
        </p:nvSpPr>
        <p:spPr>
          <a:xfrm>
            <a:off x="369534" y="4365104"/>
            <a:ext cx="8229600" cy="637531"/>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s-AR" sz="1600" dirty="0" smtClean="0">
                <a:solidFill>
                  <a:srgbClr val="1F497D">
                    <a:lumMod val="75000"/>
                  </a:srgbClr>
                </a:solidFill>
                <a:latin typeface="Arial" pitchFamily="34" charset="0"/>
                <a:cs typeface="Arial" pitchFamily="34" charset="0"/>
              </a:rPr>
              <a:t>Cada mes </a:t>
            </a:r>
            <a:r>
              <a:rPr lang="es-AR" sz="1600" dirty="0">
                <a:solidFill>
                  <a:srgbClr val="1F497D">
                    <a:lumMod val="75000"/>
                  </a:srgbClr>
                </a:solidFill>
                <a:latin typeface="Arial" pitchFamily="34" charset="0"/>
                <a:cs typeface="Arial" pitchFamily="34" charset="0"/>
              </a:rPr>
              <a:t>el SPF publica </a:t>
            </a:r>
            <a:r>
              <a:rPr lang="es-AR" sz="1600" dirty="0" smtClean="0">
                <a:solidFill>
                  <a:srgbClr val="1F497D">
                    <a:lumMod val="75000"/>
                  </a:srgbClr>
                </a:solidFill>
                <a:latin typeface="Arial" pitchFamily="34" charset="0"/>
                <a:cs typeface="Arial" pitchFamily="34" charset="0"/>
              </a:rPr>
              <a:t>-junto </a:t>
            </a:r>
            <a:r>
              <a:rPr lang="es-AR" sz="1600" dirty="0">
                <a:solidFill>
                  <a:srgbClr val="1F497D">
                    <a:lumMod val="75000"/>
                  </a:srgbClr>
                </a:solidFill>
                <a:latin typeface="Arial" pitchFamily="34" charset="0"/>
                <a:cs typeface="Arial" pitchFamily="34" charset="0"/>
              </a:rPr>
              <a:t>con los datos de población </a:t>
            </a:r>
            <a:r>
              <a:rPr lang="es-AR" sz="1600" dirty="0" smtClean="0">
                <a:solidFill>
                  <a:srgbClr val="1F497D">
                    <a:lumMod val="75000"/>
                  </a:srgbClr>
                </a:solidFill>
                <a:latin typeface="Arial" pitchFamily="34" charset="0"/>
                <a:cs typeface="Arial" pitchFamily="34" charset="0"/>
              </a:rPr>
              <a:t>penitenciaria- </a:t>
            </a:r>
            <a:r>
              <a:rPr lang="es-AR" sz="1600" dirty="0">
                <a:solidFill>
                  <a:srgbClr val="1F497D">
                    <a:lumMod val="75000"/>
                  </a:srgbClr>
                </a:solidFill>
                <a:latin typeface="Arial" pitchFamily="34" charset="0"/>
                <a:cs typeface="Arial" pitchFamily="34" charset="0"/>
              </a:rPr>
              <a:t>el cupo de </a:t>
            </a:r>
            <a:r>
              <a:rPr lang="es-AR" sz="1600" dirty="0" smtClean="0">
                <a:solidFill>
                  <a:srgbClr val="1F497D">
                    <a:lumMod val="75000"/>
                  </a:srgbClr>
                </a:solidFill>
                <a:latin typeface="Arial" pitchFamily="34" charset="0"/>
                <a:cs typeface="Arial" pitchFamily="34" charset="0"/>
              </a:rPr>
              <a:t>sus</a:t>
            </a:r>
          </a:p>
          <a:p>
            <a:pPr marL="0" indent="0">
              <a:buNone/>
            </a:pPr>
            <a:r>
              <a:rPr lang="es-AR" sz="1600" dirty="0" smtClean="0">
                <a:solidFill>
                  <a:srgbClr val="1F497D">
                    <a:lumMod val="75000"/>
                  </a:srgbClr>
                </a:solidFill>
                <a:latin typeface="Arial" pitchFamily="34" charset="0"/>
                <a:cs typeface="Arial" pitchFamily="34" charset="0"/>
              </a:rPr>
              <a:t>establecimientos denominado </a:t>
            </a:r>
            <a:r>
              <a:rPr lang="es-AR" sz="1600" b="1" dirty="0" smtClean="0">
                <a:solidFill>
                  <a:srgbClr val="1F497D">
                    <a:lumMod val="75000"/>
                  </a:srgbClr>
                </a:solidFill>
                <a:latin typeface="Arial" pitchFamily="34" charset="0"/>
                <a:cs typeface="Arial" pitchFamily="34" charset="0"/>
              </a:rPr>
              <a:t>“capacidad </a:t>
            </a:r>
            <a:r>
              <a:rPr lang="es-AR" sz="1600" b="1" dirty="0">
                <a:solidFill>
                  <a:srgbClr val="1F497D">
                    <a:lumMod val="75000"/>
                  </a:srgbClr>
                </a:solidFill>
                <a:latin typeface="Arial" pitchFamily="34" charset="0"/>
                <a:cs typeface="Arial" pitchFamily="34" charset="0"/>
              </a:rPr>
              <a:t>real de alojamiento”</a:t>
            </a:r>
            <a:r>
              <a:rPr lang="es-AR" sz="1600" dirty="0">
                <a:solidFill>
                  <a:srgbClr val="1F497D">
                    <a:lumMod val="75000"/>
                  </a:srgbClr>
                </a:solidFill>
                <a:latin typeface="Arial" pitchFamily="34" charset="0"/>
                <a:cs typeface="Arial" pitchFamily="34" charset="0"/>
              </a:rPr>
              <a:t>. E</a:t>
            </a:r>
            <a:r>
              <a:rPr lang="es-AR" sz="1600" dirty="0" smtClean="0">
                <a:solidFill>
                  <a:srgbClr val="1F497D">
                    <a:lumMod val="75000"/>
                  </a:srgbClr>
                </a:solidFill>
                <a:latin typeface="Arial" pitchFamily="34" charset="0"/>
                <a:cs typeface="Arial" pitchFamily="34" charset="0"/>
              </a:rPr>
              <a:t>l </a:t>
            </a:r>
            <a:r>
              <a:rPr lang="es-AR" sz="1600" dirty="0">
                <a:solidFill>
                  <a:srgbClr val="1F497D">
                    <a:lumMod val="75000"/>
                  </a:srgbClr>
                </a:solidFill>
                <a:latin typeface="Arial" pitchFamily="34" charset="0"/>
                <a:cs typeface="Arial" pitchFamily="34" charset="0"/>
              </a:rPr>
              <a:t>SPF </a:t>
            </a:r>
            <a:r>
              <a:rPr lang="es-AR" sz="1600" b="1" dirty="0">
                <a:solidFill>
                  <a:srgbClr val="1F497D">
                    <a:lumMod val="75000"/>
                  </a:srgbClr>
                </a:solidFill>
                <a:latin typeface="Arial" pitchFamily="34" charset="0"/>
                <a:cs typeface="Arial" pitchFamily="34" charset="0"/>
              </a:rPr>
              <a:t>no define cuál es el estándar de metros</a:t>
            </a:r>
            <a:r>
              <a:rPr lang="es-AR" sz="1600" dirty="0">
                <a:solidFill>
                  <a:srgbClr val="1F497D">
                    <a:lumMod val="75000"/>
                  </a:srgbClr>
                </a:solidFill>
                <a:latin typeface="Arial" pitchFamily="34" charset="0"/>
                <a:cs typeface="Arial" pitchFamily="34" charset="0"/>
              </a:rPr>
              <a:t> por persona que utiliza, ni la metodología de </a:t>
            </a:r>
            <a:r>
              <a:rPr lang="es-AR" sz="1600" dirty="0" smtClean="0">
                <a:solidFill>
                  <a:srgbClr val="1F497D">
                    <a:lumMod val="75000"/>
                  </a:srgbClr>
                </a:solidFill>
                <a:latin typeface="Arial" pitchFamily="34" charset="0"/>
                <a:cs typeface="Arial" pitchFamily="34" charset="0"/>
              </a:rPr>
              <a:t>cálculo.</a:t>
            </a:r>
            <a:r>
              <a:rPr lang="es-AR" sz="1050" dirty="0" smtClean="0">
                <a:solidFill>
                  <a:srgbClr val="CC3300"/>
                </a:solidFill>
                <a:latin typeface="Arial" pitchFamily="34" charset="0"/>
                <a:cs typeface="Arial" pitchFamily="34" charset="0"/>
              </a:rPr>
              <a:t> </a:t>
            </a:r>
            <a:endParaRPr lang="es-AR" sz="1050" dirty="0">
              <a:solidFill>
                <a:srgbClr val="CC3300"/>
              </a:solidFill>
              <a:latin typeface="Arial" pitchFamily="34" charset="0"/>
              <a:cs typeface="Arial" pitchFamily="34" charset="0"/>
            </a:endParaRPr>
          </a:p>
          <a:p>
            <a:pPr marL="0" indent="0">
              <a:buNone/>
            </a:pPr>
            <a:endParaRPr lang="es-AR" sz="2000" dirty="0">
              <a:solidFill>
                <a:srgbClr val="1F497D">
                  <a:lumMod val="75000"/>
                </a:srgbClr>
              </a:solidFill>
              <a:latin typeface="Arial" pitchFamily="34" charset="0"/>
              <a:cs typeface="Arial" pitchFamily="34" charset="0"/>
            </a:endParaRPr>
          </a:p>
        </p:txBody>
      </p:sp>
      <p:sp>
        <p:nvSpPr>
          <p:cNvPr id="12" name="11 Rectángulo"/>
          <p:cNvSpPr/>
          <p:nvPr/>
        </p:nvSpPr>
        <p:spPr>
          <a:xfrm>
            <a:off x="-3473" y="5819542"/>
            <a:ext cx="9144000" cy="1065842"/>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s-AR" dirty="0"/>
          </a:p>
        </p:txBody>
      </p:sp>
      <p:sp>
        <p:nvSpPr>
          <p:cNvPr id="13" name="12 Rectángulo"/>
          <p:cNvSpPr/>
          <p:nvPr/>
        </p:nvSpPr>
        <p:spPr>
          <a:xfrm>
            <a:off x="179512" y="5805264"/>
            <a:ext cx="8784976" cy="1077218"/>
          </a:xfrm>
          <a:prstGeom prst="rect">
            <a:avLst/>
          </a:prstGeom>
        </p:spPr>
        <p:txBody>
          <a:bodyPr wrap="square">
            <a:spAutoFit/>
          </a:bodyPr>
          <a:lstStyle/>
          <a:p>
            <a:pPr algn="just"/>
            <a:r>
              <a:rPr lang="es-AR" sz="1600" dirty="0">
                <a:solidFill>
                  <a:schemeClr val="bg1"/>
                </a:solidFill>
                <a:latin typeface="Arial" pitchFamily="34" charset="0"/>
                <a:cs typeface="Arial" pitchFamily="34" charset="0"/>
              </a:rPr>
              <a:t>En </a:t>
            </a:r>
            <a:r>
              <a:rPr lang="es-AR" sz="1600" dirty="0" smtClean="0">
                <a:solidFill>
                  <a:schemeClr val="bg1"/>
                </a:solidFill>
                <a:latin typeface="Arial" pitchFamily="34" charset="0"/>
                <a:cs typeface="Arial" pitchFamily="34" charset="0"/>
              </a:rPr>
              <a:t>octubre el </a:t>
            </a:r>
            <a:r>
              <a:rPr lang="es-AR" sz="1600" dirty="0">
                <a:solidFill>
                  <a:schemeClr val="bg1"/>
                </a:solidFill>
                <a:latin typeface="Arial" pitchFamily="34" charset="0"/>
                <a:cs typeface="Arial" pitchFamily="34" charset="0"/>
              </a:rPr>
              <a:t>SPF reporta una nueva variación de su capacidad real de alojamiento, esta vez mostrando un aumento de </a:t>
            </a:r>
            <a:r>
              <a:rPr lang="es-AR" sz="1600" dirty="0" smtClean="0">
                <a:solidFill>
                  <a:schemeClr val="bg1"/>
                </a:solidFill>
                <a:latin typeface="Arial" pitchFamily="34" charset="0"/>
                <a:cs typeface="Arial" pitchFamily="34" charset="0"/>
              </a:rPr>
              <a:t>35 </a:t>
            </a:r>
            <a:r>
              <a:rPr lang="es-AR" sz="1600" dirty="0">
                <a:solidFill>
                  <a:schemeClr val="bg1"/>
                </a:solidFill>
                <a:latin typeface="Arial" pitchFamily="34" charset="0"/>
                <a:cs typeface="Arial" pitchFamily="34" charset="0"/>
              </a:rPr>
              <a:t>plazas respecto al mes </a:t>
            </a:r>
            <a:r>
              <a:rPr lang="es-AR" sz="1600" dirty="0" smtClean="0">
                <a:solidFill>
                  <a:schemeClr val="bg1"/>
                </a:solidFill>
                <a:latin typeface="Arial" pitchFamily="34" charset="0"/>
                <a:cs typeface="Arial" pitchFamily="34" charset="0"/>
              </a:rPr>
              <a:t>anterior. Lo que se advierte es que la disponibilidad de plazas </a:t>
            </a:r>
            <a:r>
              <a:rPr lang="es-AR" sz="1600" dirty="0" smtClean="0">
                <a:solidFill>
                  <a:schemeClr val="bg1"/>
                </a:solidFill>
                <a:latin typeface="Arial" pitchFamily="34" charset="0"/>
                <a:cs typeface="Arial" pitchFamily="34" charset="0"/>
              </a:rPr>
              <a:t>se </a:t>
            </a:r>
            <a:r>
              <a:rPr lang="es-AR" sz="1600" dirty="0" smtClean="0">
                <a:solidFill>
                  <a:schemeClr val="bg1"/>
                </a:solidFill>
                <a:latin typeface="Arial" pitchFamily="34" charset="0"/>
                <a:cs typeface="Arial" pitchFamily="34" charset="0"/>
              </a:rPr>
              <a:t>achica mes a mes y durante el año </a:t>
            </a:r>
            <a:r>
              <a:rPr lang="es-AR" sz="1600" dirty="0" smtClean="0">
                <a:solidFill>
                  <a:schemeClr val="bg1"/>
                </a:solidFill>
                <a:latin typeface="Arial" pitchFamily="34" charset="0"/>
                <a:cs typeface="Arial" pitchFamily="34" charset="0"/>
              </a:rPr>
              <a:t>2014 se </a:t>
            </a:r>
            <a:r>
              <a:rPr lang="es-AR" sz="1600" dirty="0" smtClean="0">
                <a:solidFill>
                  <a:schemeClr val="bg1"/>
                </a:solidFill>
                <a:latin typeface="Arial" pitchFamily="34" charset="0"/>
                <a:cs typeface="Arial" pitchFamily="34" charset="0"/>
              </a:rPr>
              <a:t>redujo en más del 50</a:t>
            </a:r>
            <a:r>
              <a:rPr lang="es-AR" sz="1600" dirty="0" smtClean="0">
                <a:solidFill>
                  <a:schemeClr val="bg1"/>
                </a:solidFill>
                <a:latin typeface="Arial" pitchFamily="34" charset="0"/>
                <a:cs typeface="Arial" pitchFamily="34" charset="0"/>
              </a:rPr>
              <a:t>% esta disponibilidad, pasando </a:t>
            </a:r>
            <a:r>
              <a:rPr lang="es-AR" sz="1600" dirty="0" smtClean="0">
                <a:solidFill>
                  <a:schemeClr val="bg1"/>
                </a:solidFill>
                <a:latin typeface="Arial" pitchFamily="34" charset="0"/>
                <a:cs typeface="Arial" pitchFamily="34" charset="0"/>
              </a:rPr>
              <a:t>de 988 plazas disponibles a 429 en el último mes. </a:t>
            </a:r>
            <a:endParaRPr lang="es-AR" sz="1600" dirty="0">
              <a:solidFill>
                <a:schemeClr val="bg1"/>
              </a:solidFill>
              <a:latin typeface="Arial" pitchFamily="34" charset="0"/>
              <a:cs typeface="Arial" pitchFamily="34" charset="0"/>
            </a:endParaRPr>
          </a:p>
        </p:txBody>
      </p:sp>
      <p:grpSp>
        <p:nvGrpSpPr>
          <p:cNvPr id="9" name="8 Grupo"/>
          <p:cNvGrpSpPr/>
          <p:nvPr/>
        </p:nvGrpSpPr>
        <p:grpSpPr>
          <a:xfrm>
            <a:off x="495413" y="1916832"/>
            <a:ext cx="432805" cy="49183"/>
            <a:chOff x="547384" y="2452787"/>
            <a:chExt cx="432805" cy="49183"/>
          </a:xfrm>
        </p:grpSpPr>
        <p:cxnSp>
          <p:nvCxnSpPr>
            <p:cNvPr id="15" name="14 Conector recto"/>
            <p:cNvCxnSpPr/>
            <p:nvPr/>
          </p:nvCxnSpPr>
          <p:spPr>
            <a:xfrm>
              <a:off x="547384" y="2472680"/>
              <a:ext cx="432805" cy="0"/>
            </a:xfrm>
            <a:prstGeom prst="line">
              <a:avLst/>
            </a:prstGeom>
            <a:ln w="190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4" name="3 Rectángulo"/>
            <p:cNvSpPr/>
            <p:nvPr/>
          </p:nvSpPr>
          <p:spPr>
            <a:xfrm>
              <a:off x="718563" y="2452787"/>
              <a:ext cx="60852" cy="49183"/>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latin typeface="Arial" panose="020B0604020202020204" pitchFamily="34" charset="0"/>
                <a:cs typeface="Arial" panose="020B0604020202020204" pitchFamily="34" charset="0"/>
              </a:endParaRPr>
            </a:p>
          </p:txBody>
        </p:sp>
      </p:grpSp>
      <p:grpSp>
        <p:nvGrpSpPr>
          <p:cNvPr id="8" name="7 Grupo"/>
          <p:cNvGrpSpPr/>
          <p:nvPr/>
        </p:nvGrpSpPr>
        <p:grpSpPr>
          <a:xfrm>
            <a:off x="468301" y="2589741"/>
            <a:ext cx="432805" cy="72008"/>
            <a:chOff x="539174" y="2284276"/>
            <a:chExt cx="432805" cy="72008"/>
          </a:xfrm>
        </p:grpSpPr>
        <p:cxnSp>
          <p:nvCxnSpPr>
            <p:cNvPr id="3" name="2 Conector recto"/>
            <p:cNvCxnSpPr/>
            <p:nvPr/>
          </p:nvCxnSpPr>
          <p:spPr>
            <a:xfrm>
              <a:off x="539174" y="2320280"/>
              <a:ext cx="432805" cy="0"/>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7" name="6 Rombo"/>
            <p:cNvSpPr/>
            <p:nvPr/>
          </p:nvSpPr>
          <p:spPr>
            <a:xfrm>
              <a:off x="716827" y="2284276"/>
              <a:ext cx="93992" cy="72008"/>
            </a:xfrm>
            <a:prstGeom prst="diamond">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latin typeface="Arial" panose="020B0604020202020204" pitchFamily="34" charset="0"/>
                <a:cs typeface="Arial" panose="020B0604020202020204" pitchFamily="34" charset="0"/>
              </a:endParaRPr>
            </a:p>
          </p:txBody>
        </p:sp>
      </p:grpSp>
      <p:sp>
        <p:nvSpPr>
          <p:cNvPr id="10" name="9 CuadroTexto"/>
          <p:cNvSpPr txBox="1"/>
          <p:nvPr/>
        </p:nvSpPr>
        <p:spPr>
          <a:xfrm>
            <a:off x="256480" y="2069530"/>
            <a:ext cx="966932" cy="369332"/>
          </a:xfrm>
          <a:prstGeom prst="rect">
            <a:avLst/>
          </a:prstGeom>
          <a:noFill/>
        </p:spPr>
        <p:txBody>
          <a:bodyPr wrap="none" rtlCol="0">
            <a:spAutoFit/>
          </a:bodyPr>
          <a:lstStyle/>
          <a:p>
            <a:pPr algn="ctr"/>
            <a:r>
              <a:rPr lang="es-MX" sz="900" dirty="0" smtClean="0">
                <a:latin typeface="Arial" panose="020B0604020202020204" pitchFamily="34" charset="0"/>
                <a:cs typeface="Arial" panose="020B0604020202020204" pitchFamily="34" charset="0"/>
              </a:rPr>
              <a:t>Capacidad</a:t>
            </a:r>
          </a:p>
          <a:p>
            <a:pPr algn="ctr"/>
            <a:r>
              <a:rPr lang="es-MX" sz="900" dirty="0" smtClean="0">
                <a:latin typeface="Arial" panose="020B0604020202020204" pitchFamily="34" charset="0"/>
                <a:cs typeface="Arial" panose="020B0604020202020204" pitchFamily="34" charset="0"/>
              </a:rPr>
              <a:t> de alojamiento</a:t>
            </a:r>
            <a:endParaRPr lang="es-AR" sz="900" dirty="0">
              <a:latin typeface="Arial" panose="020B0604020202020204" pitchFamily="34" charset="0"/>
              <a:cs typeface="Arial" panose="020B0604020202020204" pitchFamily="34" charset="0"/>
            </a:endParaRPr>
          </a:p>
        </p:txBody>
      </p:sp>
      <p:sp>
        <p:nvSpPr>
          <p:cNvPr id="19" name="18 CuadroTexto"/>
          <p:cNvSpPr txBox="1"/>
          <p:nvPr/>
        </p:nvSpPr>
        <p:spPr>
          <a:xfrm>
            <a:off x="369534" y="2761406"/>
            <a:ext cx="691215" cy="230832"/>
          </a:xfrm>
          <a:prstGeom prst="rect">
            <a:avLst/>
          </a:prstGeom>
          <a:noFill/>
        </p:spPr>
        <p:txBody>
          <a:bodyPr wrap="none" rtlCol="0">
            <a:spAutoFit/>
          </a:bodyPr>
          <a:lstStyle/>
          <a:p>
            <a:r>
              <a:rPr lang="es-MX" sz="900" dirty="0" smtClean="0">
                <a:latin typeface="Arial" panose="020B0604020202020204" pitchFamily="34" charset="0"/>
                <a:cs typeface="Arial" panose="020B0604020202020204" pitchFamily="34" charset="0"/>
              </a:rPr>
              <a:t>Población</a:t>
            </a:r>
            <a:endParaRPr lang="es-AR" sz="900" dirty="0">
              <a:latin typeface="Arial" panose="020B0604020202020204" pitchFamily="34" charset="0"/>
              <a:cs typeface="Arial" panose="020B0604020202020204" pitchFamily="34" charset="0"/>
            </a:endParaRPr>
          </a:p>
        </p:txBody>
      </p:sp>
      <p:graphicFrame>
        <p:nvGraphicFramePr>
          <p:cNvPr id="2" name="Tabla 1"/>
          <p:cNvGraphicFramePr>
            <a:graphicFrameLocks noGrp="1"/>
          </p:cNvGraphicFramePr>
          <p:nvPr>
            <p:extLst>
              <p:ext uri="{D42A27DB-BD31-4B8C-83A1-F6EECF244321}">
                <p14:modId xmlns:p14="http://schemas.microsoft.com/office/powerpoint/2010/main" val="3549193589"/>
              </p:ext>
            </p:extLst>
          </p:nvPr>
        </p:nvGraphicFramePr>
        <p:xfrm>
          <a:off x="323518" y="3269208"/>
          <a:ext cx="8136893" cy="303808"/>
        </p:xfrm>
        <a:graphic>
          <a:graphicData uri="http://schemas.openxmlformats.org/drawingml/2006/table">
            <a:tbl>
              <a:tblPr firstRow="1" bandRow="1">
                <a:tableStyleId>{5C22544A-7EE6-4342-B048-85BDC9FD1C3A}</a:tableStyleId>
              </a:tblPr>
              <a:tblGrid>
                <a:gridCol w="720079"/>
                <a:gridCol w="504067"/>
                <a:gridCol w="504045"/>
                <a:gridCol w="576064"/>
                <a:gridCol w="459378"/>
                <a:gridCol w="537326"/>
                <a:gridCol w="537326"/>
                <a:gridCol w="537326"/>
                <a:gridCol w="537326"/>
                <a:gridCol w="537326"/>
                <a:gridCol w="537326"/>
                <a:gridCol w="537326"/>
                <a:gridCol w="537326"/>
                <a:gridCol w="537326"/>
                <a:gridCol w="537326"/>
              </a:tblGrid>
              <a:tr h="303808">
                <a:tc>
                  <a:txBody>
                    <a:bodyPr/>
                    <a:lstStyle/>
                    <a:p>
                      <a:r>
                        <a:rPr lang="es-AR" sz="800" dirty="0" smtClean="0">
                          <a:latin typeface="Arial" panose="020B0604020202020204" pitchFamily="34" charset="0"/>
                          <a:cs typeface="Arial" panose="020B0604020202020204" pitchFamily="34" charset="0"/>
                        </a:rPr>
                        <a:t>Diferencia</a:t>
                      </a:r>
                      <a:endParaRPr lang="es-AR" sz="800" dirty="0">
                        <a:latin typeface="Arial" panose="020B0604020202020204" pitchFamily="34" charset="0"/>
                        <a:cs typeface="Arial" panose="020B0604020202020204" pitchFamily="34" charset="0"/>
                      </a:endParaRPr>
                    </a:p>
                  </a:txBody>
                  <a:tcPr anchor="ctr" anchorCtr="1"/>
                </a:tc>
                <a:tc>
                  <a:txBody>
                    <a:bodyPr/>
                    <a:lstStyle/>
                    <a:p>
                      <a:pPr algn="ctr"/>
                      <a:r>
                        <a:rPr lang="es-MX" sz="800" dirty="0" smtClean="0">
                          <a:latin typeface="Arial" panose="020B0604020202020204" pitchFamily="34" charset="0"/>
                          <a:cs typeface="Arial" panose="020B0604020202020204" pitchFamily="34" charset="0"/>
                        </a:rPr>
                        <a:t>+886</a:t>
                      </a:r>
                      <a:endParaRPr lang="es-AR" sz="800" dirty="0">
                        <a:latin typeface="Arial" panose="020B0604020202020204" pitchFamily="34" charset="0"/>
                        <a:cs typeface="Arial" panose="020B0604020202020204" pitchFamily="34" charset="0"/>
                      </a:endParaRPr>
                    </a:p>
                  </a:txBody>
                  <a:tcPr marL="108000" anchor="ctr" anchorCtr="1"/>
                </a:tc>
                <a:tc>
                  <a:txBody>
                    <a:bodyPr/>
                    <a:lstStyle/>
                    <a:p>
                      <a:pPr algn="ctr"/>
                      <a:r>
                        <a:rPr lang="es-MX" sz="800" dirty="0" smtClean="0">
                          <a:latin typeface="Arial" panose="020B0604020202020204" pitchFamily="34" charset="0"/>
                          <a:cs typeface="Arial" panose="020B0604020202020204" pitchFamily="34" charset="0"/>
                        </a:rPr>
                        <a:t>+787</a:t>
                      </a:r>
                      <a:endParaRPr lang="es-AR" sz="800" dirty="0">
                        <a:latin typeface="Arial" panose="020B0604020202020204" pitchFamily="34" charset="0"/>
                        <a:cs typeface="Arial" panose="020B0604020202020204" pitchFamily="34" charset="0"/>
                      </a:endParaRPr>
                    </a:p>
                  </a:txBody>
                  <a:tcPr marL="108000" anchor="ctr" anchorCtr="1"/>
                </a:tc>
                <a:tc>
                  <a:txBody>
                    <a:bodyPr/>
                    <a:lstStyle/>
                    <a:p>
                      <a:pPr algn="ctr"/>
                      <a:r>
                        <a:rPr lang="es-MX" sz="800" dirty="0" smtClean="0">
                          <a:latin typeface="Arial" panose="020B0604020202020204" pitchFamily="34" charset="0"/>
                          <a:cs typeface="Arial" panose="020B0604020202020204" pitchFamily="34" charset="0"/>
                        </a:rPr>
                        <a:t>+747</a:t>
                      </a:r>
                      <a:endParaRPr lang="es-AR" sz="800" dirty="0">
                        <a:latin typeface="Arial" panose="020B0604020202020204" pitchFamily="34" charset="0"/>
                        <a:cs typeface="Arial" panose="020B0604020202020204" pitchFamily="34" charset="0"/>
                      </a:endParaRPr>
                    </a:p>
                  </a:txBody>
                  <a:tcPr marL="108000" anchor="ctr" anchorCtr="1"/>
                </a:tc>
                <a:tc>
                  <a:txBody>
                    <a:bodyPr/>
                    <a:lstStyle/>
                    <a:p>
                      <a:pPr algn="ctr"/>
                      <a:r>
                        <a:rPr lang="es-MX" sz="800" dirty="0" smtClean="0">
                          <a:latin typeface="Arial" panose="020B0604020202020204" pitchFamily="34" charset="0"/>
                          <a:cs typeface="Arial" panose="020B0604020202020204" pitchFamily="34" charset="0"/>
                        </a:rPr>
                        <a:t>+988</a:t>
                      </a:r>
                      <a:endParaRPr lang="es-AR" sz="800" dirty="0">
                        <a:latin typeface="Arial" panose="020B0604020202020204" pitchFamily="34" charset="0"/>
                        <a:cs typeface="Arial" panose="020B0604020202020204" pitchFamily="34" charset="0"/>
                      </a:endParaRPr>
                    </a:p>
                  </a:txBody>
                  <a:tcPr marL="108000" anchor="ctr" anchorCtr="1"/>
                </a:tc>
                <a:tc>
                  <a:txBody>
                    <a:bodyPr/>
                    <a:lstStyle/>
                    <a:p>
                      <a:pPr algn="ctr"/>
                      <a:r>
                        <a:rPr lang="es-MX" sz="800" dirty="0" smtClean="0">
                          <a:latin typeface="Arial" panose="020B0604020202020204" pitchFamily="34" charset="0"/>
                          <a:cs typeface="Arial" panose="020B0604020202020204" pitchFamily="34" charset="0"/>
                        </a:rPr>
                        <a:t>+940</a:t>
                      </a:r>
                      <a:endParaRPr lang="es-AR" sz="800" dirty="0">
                        <a:latin typeface="Arial" panose="020B0604020202020204" pitchFamily="34" charset="0"/>
                        <a:cs typeface="Arial" panose="020B0604020202020204" pitchFamily="34" charset="0"/>
                      </a:endParaRPr>
                    </a:p>
                  </a:txBody>
                  <a:tcPr marL="108000" anchor="ctr" anchorCtr="1"/>
                </a:tc>
                <a:tc>
                  <a:txBody>
                    <a:bodyPr/>
                    <a:lstStyle/>
                    <a:p>
                      <a:pPr algn="ctr"/>
                      <a:r>
                        <a:rPr lang="es-MX" sz="800" dirty="0" smtClean="0">
                          <a:latin typeface="Arial" panose="020B0604020202020204" pitchFamily="34" charset="0"/>
                          <a:cs typeface="Arial" panose="020B0604020202020204" pitchFamily="34" charset="0"/>
                        </a:rPr>
                        <a:t>+901</a:t>
                      </a:r>
                      <a:endParaRPr lang="es-AR" sz="800" dirty="0">
                        <a:latin typeface="Arial" panose="020B0604020202020204" pitchFamily="34" charset="0"/>
                        <a:cs typeface="Arial" panose="020B0604020202020204" pitchFamily="34" charset="0"/>
                      </a:endParaRPr>
                    </a:p>
                  </a:txBody>
                  <a:tcPr marL="108000" anchor="ctr" anchorCtr="1"/>
                </a:tc>
                <a:tc>
                  <a:txBody>
                    <a:bodyPr/>
                    <a:lstStyle/>
                    <a:p>
                      <a:pPr algn="ctr"/>
                      <a:r>
                        <a:rPr lang="es-MX" sz="800" dirty="0" smtClean="0">
                          <a:latin typeface="Arial" panose="020B0604020202020204" pitchFamily="34" charset="0"/>
                          <a:cs typeface="Arial" panose="020B0604020202020204" pitchFamily="34" charset="0"/>
                        </a:rPr>
                        <a:t>+924</a:t>
                      </a:r>
                      <a:endParaRPr lang="es-AR" sz="800" dirty="0">
                        <a:latin typeface="Arial" panose="020B0604020202020204" pitchFamily="34" charset="0"/>
                        <a:cs typeface="Arial" panose="020B0604020202020204" pitchFamily="34" charset="0"/>
                      </a:endParaRPr>
                    </a:p>
                  </a:txBody>
                  <a:tcPr marL="108000" anchor="ctr" anchorCtr="1"/>
                </a:tc>
                <a:tc>
                  <a:txBody>
                    <a:bodyPr/>
                    <a:lstStyle/>
                    <a:p>
                      <a:pPr algn="ctr"/>
                      <a:r>
                        <a:rPr lang="es-MX" sz="800" dirty="0" smtClean="0">
                          <a:latin typeface="Arial" panose="020B0604020202020204" pitchFamily="34" charset="0"/>
                          <a:cs typeface="Arial" panose="020B0604020202020204" pitchFamily="34" charset="0"/>
                        </a:rPr>
                        <a:t>+765</a:t>
                      </a:r>
                      <a:endParaRPr lang="es-AR" sz="800" dirty="0">
                        <a:latin typeface="Arial" panose="020B0604020202020204" pitchFamily="34" charset="0"/>
                        <a:cs typeface="Arial" panose="020B0604020202020204" pitchFamily="34" charset="0"/>
                      </a:endParaRPr>
                    </a:p>
                  </a:txBody>
                  <a:tcPr marL="108000" anchor="ctr" anchorCtr="1"/>
                </a:tc>
                <a:tc>
                  <a:txBody>
                    <a:bodyPr/>
                    <a:lstStyle/>
                    <a:p>
                      <a:pPr algn="ctr"/>
                      <a:r>
                        <a:rPr lang="es-MX" sz="800" dirty="0" smtClean="0">
                          <a:latin typeface="Arial" panose="020B0604020202020204" pitchFamily="34" charset="0"/>
                          <a:cs typeface="Arial" panose="020B0604020202020204" pitchFamily="34" charset="0"/>
                        </a:rPr>
                        <a:t>+774</a:t>
                      </a:r>
                      <a:endParaRPr lang="es-AR" sz="800" dirty="0">
                        <a:latin typeface="Arial" panose="020B0604020202020204" pitchFamily="34" charset="0"/>
                        <a:cs typeface="Arial" panose="020B0604020202020204" pitchFamily="34" charset="0"/>
                      </a:endParaRPr>
                    </a:p>
                  </a:txBody>
                  <a:tcPr marL="108000" anchor="ctr" anchorCtr="1"/>
                </a:tc>
                <a:tc>
                  <a:txBody>
                    <a:bodyPr/>
                    <a:lstStyle/>
                    <a:p>
                      <a:pPr algn="ctr"/>
                      <a:r>
                        <a:rPr lang="es-MX" sz="800" dirty="0" smtClean="0">
                          <a:latin typeface="Arial" panose="020B0604020202020204" pitchFamily="34" charset="0"/>
                          <a:cs typeface="Arial" panose="020B0604020202020204" pitchFamily="34" charset="0"/>
                        </a:rPr>
                        <a:t>+806</a:t>
                      </a:r>
                      <a:endParaRPr lang="es-AR" sz="800" dirty="0">
                        <a:latin typeface="Arial" panose="020B0604020202020204" pitchFamily="34" charset="0"/>
                        <a:cs typeface="Arial" panose="020B0604020202020204" pitchFamily="34" charset="0"/>
                      </a:endParaRPr>
                    </a:p>
                  </a:txBody>
                  <a:tcPr marL="108000" anchor="ctr" anchorCtr="1"/>
                </a:tc>
                <a:tc>
                  <a:txBody>
                    <a:bodyPr/>
                    <a:lstStyle/>
                    <a:p>
                      <a:pPr algn="ctr"/>
                      <a:r>
                        <a:rPr lang="es-MX" sz="800" dirty="0" smtClean="0">
                          <a:latin typeface="Arial" panose="020B0604020202020204" pitchFamily="34" charset="0"/>
                          <a:cs typeface="Arial" panose="020B0604020202020204" pitchFamily="34" charset="0"/>
                        </a:rPr>
                        <a:t>+816</a:t>
                      </a:r>
                      <a:endParaRPr lang="es-AR" sz="800" dirty="0">
                        <a:latin typeface="Arial" panose="020B0604020202020204" pitchFamily="34" charset="0"/>
                        <a:cs typeface="Arial" panose="020B0604020202020204" pitchFamily="34" charset="0"/>
                      </a:endParaRPr>
                    </a:p>
                  </a:txBody>
                  <a:tcPr marL="108000" anchor="ctr" anchorCtr="1"/>
                </a:tc>
                <a:tc>
                  <a:txBody>
                    <a:bodyPr/>
                    <a:lstStyle/>
                    <a:p>
                      <a:pPr algn="ctr"/>
                      <a:r>
                        <a:rPr lang="es-MX" sz="800" dirty="0" smtClean="0">
                          <a:latin typeface="Arial" panose="020B0604020202020204" pitchFamily="34" charset="0"/>
                          <a:cs typeface="Arial" panose="020B0604020202020204" pitchFamily="34" charset="0"/>
                        </a:rPr>
                        <a:t>+630</a:t>
                      </a:r>
                      <a:endParaRPr lang="es-AR" sz="800" dirty="0">
                        <a:latin typeface="Arial" panose="020B0604020202020204" pitchFamily="34" charset="0"/>
                        <a:cs typeface="Arial" panose="020B0604020202020204" pitchFamily="34" charset="0"/>
                      </a:endParaRPr>
                    </a:p>
                  </a:txBody>
                  <a:tcPr marL="108000" anchor="ctr" anchorCtr="1"/>
                </a:tc>
                <a:tc>
                  <a:txBody>
                    <a:bodyPr/>
                    <a:lstStyle/>
                    <a:p>
                      <a:pPr algn="ctr"/>
                      <a:r>
                        <a:rPr lang="es-MX" sz="800" dirty="0" smtClean="0">
                          <a:latin typeface="Arial" panose="020B0604020202020204" pitchFamily="34" charset="0"/>
                          <a:cs typeface="Arial" panose="020B0604020202020204" pitchFamily="34" charset="0"/>
                        </a:rPr>
                        <a:t>+579</a:t>
                      </a:r>
                      <a:endParaRPr lang="es-AR" sz="800" dirty="0">
                        <a:latin typeface="Arial" panose="020B0604020202020204" pitchFamily="34" charset="0"/>
                        <a:cs typeface="Arial" panose="020B0604020202020204" pitchFamily="34" charset="0"/>
                      </a:endParaRPr>
                    </a:p>
                  </a:txBody>
                  <a:tcPr marL="108000" anchor="ctr" anchorCtr="1"/>
                </a:tc>
                <a:tc>
                  <a:txBody>
                    <a:bodyPr/>
                    <a:lstStyle/>
                    <a:p>
                      <a:pPr algn="ctr"/>
                      <a:r>
                        <a:rPr lang="es-MX" sz="800" dirty="0" smtClean="0">
                          <a:latin typeface="Arial" panose="020B0604020202020204" pitchFamily="34" charset="0"/>
                          <a:cs typeface="Arial" panose="020B0604020202020204" pitchFamily="34" charset="0"/>
                        </a:rPr>
                        <a:t>+429</a:t>
                      </a:r>
                      <a:endParaRPr lang="es-AR" sz="800" dirty="0">
                        <a:latin typeface="Arial" panose="020B0604020202020204" pitchFamily="34" charset="0"/>
                        <a:cs typeface="Arial" panose="020B0604020202020204" pitchFamily="34" charset="0"/>
                      </a:endParaRPr>
                    </a:p>
                  </a:txBody>
                  <a:tcPr marL="108000" anchor="ctr" anchorCtr="1"/>
                </a:tc>
              </a:tr>
            </a:tbl>
          </a:graphicData>
        </a:graphic>
      </p:graphicFrame>
      <p:sp>
        <p:nvSpPr>
          <p:cNvPr id="21" name="16 CuadroTexto"/>
          <p:cNvSpPr txBox="1"/>
          <p:nvPr/>
        </p:nvSpPr>
        <p:spPr>
          <a:xfrm>
            <a:off x="100367" y="5589240"/>
            <a:ext cx="3033203" cy="215444"/>
          </a:xfrm>
          <a:prstGeom prst="rect">
            <a:avLst/>
          </a:prstGeom>
          <a:solidFill>
            <a:schemeClr val="bg1"/>
          </a:solidFill>
        </p:spPr>
        <p:txBody>
          <a:bodyPr wrap="none" rtlCol="0">
            <a:spAutoFit/>
          </a:bodyPr>
          <a:lstStyle/>
          <a:p>
            <a:r>
              <a:rPr lang="es-MX" sz="800" dirty="0" smtClean="0">
                <a:latin typeface="Arial" pitchFamily="34" charset="0"/>
                <a:cs typeface="Arial" pitchFamily="34" charset="0"/>
              </a:rPr>
              <a:t>Fuente: Partes semanales enviados por el SPF. Octubre 2014.</a:t>
            </a:r>
            <a:endParaRPr lang="es-AR" sz="800" dirty="0">
              <a:latin typeface="Arial" pitchFamily="34" charset="0"/>
              <a:cs typeface="Arial" pitchFamily="34" charset="0"/>
            </a:endParaRPr>
          </a:p>
        </p:txBody>
      </p:sp>
      <p:cxnSp>
        <p:nvCxnSpPr>
          <p:cNvPr id="14" name="13 Conector recto de flecha"/>
          <p:cNvCxnSpPr/>
          <p:nvPr/>
        </p:nvCxnSpPr>
        <p:spPr>
          <a:xfrm>
            <a:off x="8383346" y="2098885"/>
            <a:ext cx="0" cy="252897"/>
          </a:xfrm>
          <a:prstGeom prst="straightConnector1">
            <a:avLst/>
          </a:prstGeom>
          <a:ln>
            <a:solidFill>
              <a:srgbClr val="C0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2" name="21 Conector recto de flecha"/>
          <p:cNvCxnSpPr/>
          <p:nvPr/>
        </p:nvCxnSpPr>
        <p:spPr>
          <a:xfrm>
            <a:off x="3203848" y="2257881"/>
            <a:ext cx="0" cy="370268"/>
          </a:xfrm>
          <a:prstGeom prst="straightConnector1">
            <a:avLst/>
          </a:prstGeom>
          <a:ln>
            <a:solidFill>
              <a:srgbClr val="C00000"/>
            </a:solidFill>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7730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 name="29 Rectángulo"/>
          <p:cNvSpPr/>
          <p:nvPr/>
        </p:nvSpPr>
        <p:spPr>
          <a:xfrm>
            <a:off x="-3473" y="6021288"/>
            <a:ext cx="9144000" cy="836712"/>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sz="1400" b="1" dirty="0">
                <a:solidFill>
                  <a:schemeClr val="bg1"/>
                </a:solidFill>
                <a:latin typeface="Arial" pitchFamily="34" charset="0"/>
                <a:cs typeface="Arial" pitchFamily="34" charset="0"/>
              </a:rPr>
              <a:t>Los valores correspondientes al presente mes se mantienen estables respecto a </a:t>
            </a:r>
            <a:r>
              <a:rPr lang="es-MX" sz="1400" b="1" dirty="0" smtClean="0">
                <a:solidFill>
                  <a:schemeClr val="bg1"/>
                </a:solidFill>
                <a:latin typeface="Arial" pitchFamily="34" charset="0"/>
                <a:cs typeface="Arial" pitchFamily="34" charset="0"/>
              </a:rPr>
              <a:t>septiembre. </a:t>
            </a:r>
            <a:r>
              <a:rPr lang="es-MX" sz="1400" b="1" dirty="0" smtClean="0">
                <a:solidFill>
                  <a:prstClr val="white"/>
                </a:solidFill>
                <a:latin typeface="Arial" pitchFamily="34" charset="0"/>
                <a:cs typeface="Arial" pitchFamily="34" charset="0"/>
              </a:rPr>
              <a:t>Continua aumentando la población encarcelada preventivamente y se destaca que </a:t>
            </a:r>
            <a:r>
              <a:rPr lang="es-MX" sz="1400" b="1" dirty="0" smtClean="0">
                <a:solidFill>
                  <a:schemeClr val="bg1"/>
                </a:solidFill>
                <a:latin typeface="Arial" pitchFamily="34" charset="0"/>
                <a:cs typeface="Arial" pitchFamily="34" charset="0"/>
              </a:rPr>
              <a:t>6 </a:t>
            </a:r>
            <a:r>
              <a:rPr lang="es-MX" sz="1400" b="1" dirty="0">
                <a:solidFill>
                  <a:schemeClr val="bg1"/>
                </a:solidFill>
                <a:latin typeface="Arial" pitchFamily="34" charset="0"/>
                <a:cs typeface="Arial" pitchFamily="34" charset="0"/>
              </a:rPr>
              <a:t>de cada 10 de las personas privadas de </a:t>
            </a:r>
            <a:r>
              <a:rPr lang="es-MX" sz="1400" b="1" dirty="0" smtClean="0">
                <a:solidFill>
                  <a:schemeClr val="bg1"/>
                </a:solidFill>
                <a:latin typeface="Arial" pitchFamily="34" charset="0"/>
                <a:cs typeface="Arial" pitchFamily="34" charset="0"/>
              </a:rPr>
              <a:t>su libertad </a:t>
            </a:r>
            <a:r>
              <a:rPr lang="es-MX" sz="1400" b="1" dirty="0">
                <a:solidFill>
                  <a:schemeClr val="bg1"/>
                </a:solidFill>
                <a:latin typeface="Arial" pitchFamily="34" charset="0"/>
                <a:cs typeface="Arial" pitchFamily="34" charset="0"/>
              </a:rPr>
              <a:t>en el SPF se encuentran a disposición de la Justicia Nacional</a:t>
            </a:r>
            <a:r>
              <a:rPr lang="es-MX" sz="1400" b="1" dirty="0" smtClean="0">
                <a:solidFill>
                  <a:schemeClr val="bg1"/>
                </a:solidFill>
                <a:latin typeface="Arial" pitchFamily="34" charset="0"/>
                <a:cs typeface="Arial" pitchFamily="34" charset="0"/>
              </a:rPr>
              <a:t>.</a:t>
            </a:r>
            <a:endParaRPr lang="es-AR" sz="1400" b="1" dirty="0">
              <a:solidFill>
                <a:prstClr val="white"/>
              </a:solidFill>
              <a:latin typeface="Arial" pitchFamily="34" charset="0"/>
              <a:cs typeface="Arial" pitchFamily="34" charset="0"/>
            </a:endParaRPr>
          </a:p>
        </p:txBody>
      </p:sp>
      <p:graphicFrame>
        <p:nvGraphicFramePr>
          <p:cNvPr id="32" name="31 Gráfico"/>
          <p:cNvGraphicFramePr/>
          <p:nvPr>
            <p:extLst>
              <p:ext uri="{D42A27DB-BD31-4B8C-83A1-F6EECF244321}">
                <p14:modId xmlns:p14="http://schemas.microsoft.com/office/powerpoint/2010/main" val="4258837435"/>
              </p:ext>
            </p:extLst>
          </p:nvPr>
        </p:nvGraphicFramePr>
        <p:xfrm>
          <a:off x="4662090" y="1218390"/>
          <a:ext cx="3168352" cy="266429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3" name="32 Gráfico"/>
          <p:cNvGraphicFramePr/>
          <p:nvPr>
            <p:extLst>
              <p:ext uri="{D42A27DB-BD31-4B8C-83A1-F6EECF244321}">
                <p14:modId xmlns:p14="http://schemas.microsoft.com/office/powerpoint/2010/main" val="3844783603"/>
              </p:ext>
            </p:extLst>
          </p:nvPr>
        </p:nvGraphicFramePr>
        <p:xfrm>
          <a:off x="684824" y="1196752"/>
          <a:ext cx="3168352" cy="266429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4" name="33 Gráfico"/>
          <p:cNvGraphicFramePr/>
          <p:nvPr>
            <p:extLst>
              <p:ext uri="{D42A27DB-BD31-4B8C-83A1-F6EECF244321}">
                <p14:modId xmlns:p14="http://schemas.microsoft.com/office/powerpoint/2010/main" val="1358137599"/>
              </p:ext>
            </p:extLst>
          </p:nvPr>
        </p:nvGraphicFramePr>
        <p:xfrm>
          <a:off x="739747" y="3356992"/>
          <a:ext cx="3168352" cy="2664296"/>
        </p:xfrm>
        <a:graphic>
          <a:graphicData uri="http://schemas.openxmlformats.org/drawingml/2006/chart">
            <c:chart xmlns:c="http://schemas.openxmlformats.org/drawingml/2006/chart" xmlns:r="http://schemas.openxmlformats.org/officeDocument/2006/relationships" r:id="rId5"/>
          </a:graphicData>
        </a:graphic>
      </p:graphicFrame>
      <p:sp>
        <p:nvSpPr>
          <p:cNvPr id="35" name="34 CuadroTexto"/>
          <p:cNvSpPr txBox="1"/>
          <p:nvPr/>
        </p:nvSpPr>
        <p:spPr>
          <a:xfrm>
            <a:off x="1812675" y="5520232"/>
            <a:ext cx="1082348" cy="200055"/>
          </a:xfrm>
          <a:prstGeom prst="rect">
            <a:avLst/>
          </a:prstGeom>
          <a:noFill/>
        </p:spPr>
        <p:txBody>
          <a:bodyPr wrap="none" rtlCol="0">
            <a:spAutoFit/>
          </a:bodyPr>
          <a:lstStyle/>
          <a:p>
            <a:r>
              <a:rPr lang="es-MX" sz="700" dirty="0" smtClean="0">
                <a:latin typeface="Arial" pitchFamily="34" charset="0"/>
                <a:cs typeface="Arial" pitchFamily="34" charset="0"/>
              </a:rPr>
              <a:t>Base: 10485 </a:t>
            </a:r>
            <a:r>
              <a:rPr lang="es-MX" sz="700" dirty="0">
                <a:latin typeface="Arial" pitchFamily="34" charset="0"/>
                <a:cs typeface="Arial" pitchFamily="34" charset="0"/>
              </a:rPr>
              <a:t>personas</a:t>
            </a:r>
            <a:endParaRPr lang="es-AR" sz="700" dirty="0">
              <a:latin typeface="Arial" pitchFamily="34" charset="0"/>
              <a:cs typeface="Arial" pitchFamily="34" charset="0"/>
            </a:endParaRPr>
          </a:p>
        </p:txBody>
      </p:sp>
      <p:graphicFrame>
        <p:nvGraphicFramePr>
          <p:cNvPr id="36" name="35 Gráfico"/>
          <p:cNvGraphicFramePr/>
          <p:nvPr>
            <p:extLst>
              <p:ext uri="{D42A27DB-BD31-4B8C-83A1-F6EECF244321}">
                <p14:modId xmlns:p14="http://schemas.microsoft.com/office/powerpoint/2010/main" val="2320024272"/>
              </p:ext>
            </p:extLst>
          </p:nvPr>
        </p:nvGraphicFramePr>
        <p:xfrm>
          <a:off x="4644008" y="3356992"/>
          <a:ext cx="3168352" cy="2664296"/>
        </p:xfrm>
        <a:graphic>
          <a:graphicData uri="http://schemas.openxmlformats.org/drawingml/2006/chart">
            <c:chart xmlns:c="http://schemas.openxmlformats.org/drawingml/2006/chart" xmlns:r="http://schemas.openxmlformats.org/officeDocument/2006/relationships" r:id="rId6"/>
          </a:graphicData>
        </a:graphic>
      </p:graphicFrame>
      <p:sp>
        <p:nvSpPr>
          <p:cNvPr id="37" name="36 CuadroTexto"/>
          <p:cNvSpPr txBox="1"/>
          <p:nvPr/>
        </p:nvSpPr>
        <p:spPr>
          <a:xfrm>
            <a:off x="5796884" y="5520232"/>
            <a:ext cx="1082348" cy="200055"/>
          </a:xfrm>
          <a:prstGeom prst="rect">
            <a:avLst/>
          </a:prstGeom>
          <a:noFill/>
        </p:spPr>
        <p:txBody>
          <a:bodyPr wrap="none" rtlCol="0">
            <a:spAutoFit/>
          </a:bodyPr>
          <a:lstStyle/>
          <a:p>
            <a:r>
              <a:rPr lang="es-MX" sz="700" dirty="0" smtClean="0">
                <a:latin typeface="Arial" pitchFamily="34" charset="0"/>
                <a:cs typeface="Arial" pitchFamily="34" charset="0"/>
              </a:rPr>
              <a:t>Base: 10485 </a:t>
            </a:r>
            <a:r>
              <a:rPr lang="es-MX" sz="700" dirty="0">
                <a:latin typeface="Arial" pitchFamily="34" charset="0"/>
                <a:cs typeface="Arial" pitchFamily="34" charset="0"/>
              </a:rPr>
              <a:t>personas</a:t>
            </a:r>
            <a:endParaRPr lang="es-AR" sz="700" dirty="0">
              <a:latin typeface="Arial" pitchFamily="34" charset="0"/>
              <a:cs typeface="Arial" pitchFamily="34" charset="0"/>
            </a:endParaRPr>
          </a:p>
        </p:txBody>
      </p:sp>
      <p:sp>
        <p:nvSpPr>
          <p:cNvPr id="38" name="37 CuadroTexto"/>
          <p:cNvSpPr txBox="1"/>
          <p:nvPr/>
        </p:nvSpPr>
        <p:spPr>
          <a:xfrm>
            <a:off x="1778171" y="3391496"/>
            <a:ext cx="1082348" cy="200055"/>
          </a:xfrm>
          <a:prstGeom prst="rect">
            <a:avLst/>
          </a:prstGeom>
          <a:noFill/>
        </p:spPr>
        <p:txBody>
          <a:bodyPr wrap="none" rtlCol="0">
            <a:spAutoFit/>
          </a:bodyPr>
          <a:lstStyle/>
          <a:p>
            <a:r>
              <a:rPr lang="es-MX" sz="700" dirty="0" smtClean="0">
                <a:latin typeface="Arial" pitchFamily="34" charset="0"/>
                <a:cs typeface="Arial" pitchFamily="34" charset="0"/>
              </a:rPr>
              <a:t>Base: 10485 </a:t>
            </a:r>
            <a:r>
              <a:rPr lang="es-MX" sz="700" dirty="0">
                <a:latin typeface="Arial" pitchFamily="34" charset="0"/>
                <a:cs typeface="Arial" pitchFamily="34" charset="0"/>
              </a:rPr>
              <a:t>personas</a:t>
            </a:r>
            <a:endParaRPr lang="es-AR" sz="700" dirty="0">
              <a:latin typeface="Arial" pitchFamily="34" charset="0"/>
              <a:cs typeface="Arial" pitchFamily="34" charset="0"/>
            </a:endParaRPr>
          </a:p>
        </p:txBody>
      </p:sp>
      <p:sp>
        <p:nvSpPr>
          <p:cNvPr id="39" name="38 CuadroTexto"/>
          <p:cNvSpPr txBox="1"/>
          <p:nvPr/>
        </p:nvSpPr>
        <p:spPr>
          <a:xfrm>
            <a:off x="5814136" y="3391496"/>
            <a:ext cx="1082348" cy="200055"/>
          </a:xfrm>
          <a:prstGeom prst="rect">
            <a:avLst/>
          </a:prstGeom>
          <a:noFill/>
        </p:spPr>
        <p:txBody>
          <a:bodyPr wrap="none" rtlCol="0">
            <a:spAutoFit/>
          </a:bodyPr>
          <a:lstStyle/>
          <a:p>
            <a:r>
              <a:rPr lang="es-MX" sz="700" dirty="0" smtClean="0">
                <a:latin typeface="Arial" pitchFamily="34" charset="0"/>
                <a:cs typeface="Arial" pitchFamily="34" charset="0"/>
              </a:rPr>
              <a:t>Base: 10485 </a:t>
            </a:r>
            <a:r>
              <a:rPr lang="es-MX" sz="700" dirty="0">
                <a:latin typeface="Arial" pitchFamily="34" charset="0"/>
                <a:cs typeface="Arial" pitchFamily="34" charset="0"/>
              </a:rPr>
              <a:t>personas</a:t>
            </a:r>
            <a:endParaRPr lang="es-AR" sz="700" dirty="0">
              <a:latin typeface="Arial" pitchFamily="34" charset="0"/>
              <a:cs typeface="Arial" pitchFamily="34" charset="0"/>
            </a:endParaRPr>
          </a:p>
        </p:txBody>
      </p:sp>
      <p:sp>
        <p:nvSpPr>
          <p:cNvPr id="40" name="39 CuadroTexto"/>
          <p:cNvSpPr txBox="1"/>
          <p:nvPr/>
        </p:nvSpPr>
        <p:spPr>
          <a:xfrm>
            <a:off x="951622" y="1480141"/>
            <a:ext cx="2699778" cy="261610"/>
          </a:xfrm>
          <a:prstGeom prst="rect">
            <a:avLst/>
          </a:prstGeom>
          <a:noFill/>
        </p:spPr>
        <p:txBody>
          <a:bodyPr wrap="none" rtlCol="0">
            <a:spAutoFit/>
          </a:bodyPr>
          <a:lstStyle/>
          <a:p>
            <a:pPr algn="ctr"/>
            <a:r>
              <a:rPr lang="es-MX" sz="1100" b="1" dirty="0">
                <a:solidFill>
                  <a:schemeClr val="tx2"/>
                </a:solidFill>
                <a:latin typeface="Arial" pitchFamily="34" charset="0"/>
                <a:cs typeface="Arial" pitchFamily="34" charset="0"/>
              </a:rPr>
              <a:t>Distribución</a:t>
            </a:r>
            <a:r>
              <a:rPr lang="es-MX" sz="700" b="1" dirty="0" smtClean="0">
                <a:solidFill>
                  <a:schemeClr val="tx2"/>
                </a:solidFill>
                <a:latin typeface="Arial" pitchFamily="34" charset="0"/>
                <a:cs typeface="Arial" pitchFamily="34" charset="0"/>
              </a:rPr>
              <a:t> </a:t>
            </a:r>
            <a:r>
              <a:rPr lang="es-MX" sz="1100" b="1" dirty="0">
                <a:solidFill>
                  <a:schemeClr val="tx2"/>
                </a:solidFill>
                <a:latin typeface="Arial" pitchFamily="34" charset="0"/>
                <a:cs typeface="Arial" pitchFamily="34" charset="0"/>
              </a:rPr>
              <a:t>según</a:t>
            </a:r>
            <a:r>
              <a:rPr lang="es-MX" sz="700" b="1" dirty="0" smtClean="0">
                <a:solidFill>
                  <a:schemeClr val="tx2"/>
                </a:solidFill>
                <a:latin typeface="Arial" pitchFamily="34" charset="0"/>
                <a:cs typeface="Arial" pitchFamily="34" charset="0"/>
              </a:rPr>
              <a:t> </a:t>
            </a:r>
            <a:r>
              <a:rPr lang="es-MX" sz="1100" b="1" dirty="0">
                <a:solidFill>
                  <a:schemeClr val="tx2"/>
                </a:solidFill>
                <a:latin typeface="Arial" pitchFamily="34" charset="0"/>
                <a:cs typeface="Arial" pitchFamily="34" charset="0"/>
              </a:rPr>
              <a:t>situación</a:t>
            </a:r>
            <a:r>
              <a:rPr lang="es-MX" sz="700" b="1" dirty="0" smtClean="0">
                <a:solidFill>
                  <a:schemeClr val="tx2"/>
                </a:solidFill>
                <a:latin typeface="Arial" pitchFamily="34" charset="0"/>
                <a:cs typeface="Arial" pitchFamily="34" charset="0"/>
              </a:rPr>
              <a:t> </a:t>
            </a:r>
            <a:r>
              <a:rPr lang="es-MX" sz="1100" b="1" dirty="0">
                <a:solidFill>
                  <a:schemeClr val="tx2"/>
                </a:solidFill>
                <a:latin typeface="Arial" pitchFamily="34" charset="0"/>
                <a:cs typeface="Arial" pitchFamily="34" charset="0"/>
              </a:rPr>
              <a:t>procesal</a:t>
            </a:r>
            <a:endParaRPr lang="es-AR" sz="1100" b="1" dirty="0">
              <a:solidFill>
                <a:schemeClr val="tx2"/>
              </a:solidFill>
              <a:latin typeface="Arial" pitchFamily="34" charset="0"/>
              <a:cs typeface="Arial" pitchFamily="34" charset="0"/>
            </a:endParaRPr>
          </a:p>
        </p:txBody>
      </p:sp>
      <p:sp>
        <p:nvSpPr>
          <p:cNvPr id="41" name="40 CuadroTexto"/>
          <p:cNvSpPr txBox="1"/>
          <p:nvPr/>
        </p:nvSpPr>
        <p:spPr>
          <a:xfrm>
            <a:off x="1316586" y="3769661"/>
            <a:ext cx="1946367" cy="261610"/>
          </a:xfrm>
          <a:prstGeom prst="rect">
            <a:avLst/>
          </a:prstGeom>
          <a:noFill/>
        </p:spPr>
        <p:txBody>
          <a:bodyPr wrap="none" rtlCol="0">
            <a:spAutoFit/>
          </a:bodyPr>
          <a:lstStyle/>
          <a:p>
            <a:pPr algn="ctr"/>
            <a:r>
              <a:rPr lang="es-MX" sz="1100" b="1" dirty="0">
                <a:solidFill>
                  <a:schemeClr val="tx2"/>
                </a:solidFill>
                <a:latin typeface="Arial" pitchFamily="34" charset="0"/>
                <a:cs typeface="Arial" pitchFamily="34" charset="0"/>
              </a:rPr>
              <a:t>Distribución</a:t>
            </a:r>
            <a:r>
              <a:rPr lang="es-MX" sz="700" b="1" dirty="0" smtClean="0">
                <a:solidFill>
                  <a:schemeClr val="tx2"/>
                </a:solidFill>
                <a:latin typeface="Arial" pitchFamily="34" charset="0"/>
                <a:cs typeface="Arial" pitchFamily="34" charset="0"/>
              </a:rPr>
              <a:t> </a:t>
            </a:r>
            <a:r>
              <a:rPr lang="es-MX" sz="1100" b="1" dirty="0">
                <a:solidFill>
                  <a:schemeClr val="tx2"/>
                </a:solidFill>
                <a:latin typeface="Arial" pitchFamily="34" charset="0"/>
                <a:cs typeface="Arial" pitchFamily="34" charset="0"/>
              </a:rPr>
              <a:t>según</a:t>
            </a:r>
            <a:r>
              <a:rPr lang="es-MX" sz="700" b="1" dirty="0" smtClean="0">
                <a:solidFill>
                  <a:schemeClr val="tx2"/>
                </a:solidFill>
                <a:latin typeface="Arial" pitchFamily="34" charset="0"/>
                <a:cs typeface="Arial" pitchFamily="34" charset="0"/>
              </a:rPr>
              <a:t> </a:t>
            </a:r>
            <a:r>
              <a:rPr lang="es-MX" sz="1100" b="1" dirty="0" smtClean="0">
                <a:solidFill>
                  <a:schemeClr val="tx2"/>
                </a:solidFill>
                <a:latin typeface="Arial" pitchFamily="34" charset="0"/>
                <a:cs typeface="Arial" pitchFamily="34" charset="0"/>
              </a:rPr>
              <a:t>género</a:t>
            </a:r>
            <a:endParaRPr lang="es-AR" sz="1100" b="1" dirty="0">
              <a:solidFill>
                <a:schemeClr val="tx2"/>
              </a:solidFill>
              <a:latin typeface="Arial" pitchFamily="34" charset="0"/>
              <a:cs typeface="Arial" pitchFamily="34" charset="0"/>
            </a:endParaRPr>
          </a:p>
        </p:txBody>
      </p:sp>
      <p:sp>
        <p:nvSpPr>
          <p:cNvPr id="42" name="41 CuadroTexto"/>
          <p:cNvSpPr txBox="1"/>
          <p:nvPr/>
        </p:nvSpPr>
        <p:spPr>
          <a:xfrm>
            <a:off x="5189859" y="1475949"/>
            <a:ext cx="2278188" cy="261610"/>
          </a:xfrm>
          <a:prstGeom prst="rect">
            <a:avLst/>
          </a:prstGeom>
          <a:noFill/>
        </p:spPr>
        <p:txBody>
          <a:bodyPr wrap="none" rtlCol="0">
            <a:spAutoFit/>
          </a:bodyPr>
          <a:lstStyle/>
          <a:p>
            <a:pPr algn="ctr"/>
            <a:r>
              <a:rPr lang="es-MX" sz="1100" b="1" dirty="0">
                <a:solidFill>
                  <a:schemeClr val="tx2"/>
                </a:solidFill>
                <a:latin typeface="Arial" pitchFamily="34" charset="0"/>
                <a:cs typeface="Arial" pitchFamily="34" charset="0"/>
              </a:rPr>
              <a:t>Distribución</a:t>
            </a:r>
            <a:r>
              <a:rPr lang="es-MX" sz="700" b="1" dirty="0" smtClean="0">
                <a:solidFill>
                  <a:schemeClr val="tx2"/>
                </a:solidFill>
                <a:latin typeface="Arial" pitchFamily="34" charset="0"/>
                <a:cs typeface="Arial" pitchFamily="34" charset="0"/>
              </a:rPr>
              <a:t> </a:t>
            </a:r>
            <a:r>
              <a:rPr lang="es-MX" sz="1100" b="1" dirty="0">
                <a:solidFill>
                  <a:schemeClr val="tx2"/>
                </a:solidFill>
                <a:latin typeface="Arial" pitchFamily="34" charset="0"/>
                <a:cs typeface="Arial" pitchFamily="34" charset="0"/>
              </a:rPr>
              <a:t>según jurisdicción</a:t>
            </a:r>
            <a:endParaRPr lang="es-AR" sz="1100" b="1" dirty="0">
              <a:solidFill>
                <a:schemeClr val="tx2"/>
              </a:solidFill>
              <a:latin typeface="Arial" pitchFamily="34" charset="0"/>
              <a:cs typeface="Arial" pitchFamily="34" charset="0"/>
            </a:endParaRPr>
          </a:p>
        </p:txBody>
      </p:sp>
      <p:sp>
        <p:nvSpPr>
          <p:cNvPr id="43" name="42 CuadroTexto"/>
          <p:cNvSpPr txBox="1"/>
          <p:nvPr/>
        </p:nvSpPr>
        <p:spPr>
          <a:xfrm>
            <a:off x="5039846" y="3769661"/>
            <a:ext cx="2412841" cy="261610"/>
          </a:xfrm>
          <a:prstGeom prst="rect">
            <a:avLst/>
          </a:prstGeom>
          <a:noFill/>
        </p:spPr>
        <p:txBody>
          <a:bodyPr wrap="none" rtlCol="0">
            <a:spAutoFit/>
          </a:bodyPr>
          <a:lstStyle/>
          <a:p>
            <a:pPr algn="ctr"/>
            <a:r>
              <a:rPr lang="es-MX" sz="1100" b="1" dirty="0">
                <a:solidFill>
                  <a:schemeClr val="tx2"/>
                </a:solidFill>
                <a:latin typeface="Arial" pitchFamily="34" charset="0"/>
                <a:cs typeface="Arial" pitchFamily="34" charset="0"/>
              </a:rPr>
              <a:t>Distribución</a:t>
            </a:r>
            <a:r>
              <a:rPr lang="es-MX" sz="700" b="1" dirty="0" smtClean="0">
                <a:solidFill>
                  <a:schemeClr val="tx2"/>
                </a:solidFill>
                <a:latin typeface="Arial" pitchFamily="34" charset="0"/>
                <a:cs typeface="Arial" pitchFamily="34" charset="0"/>
              </a:rPr>
              <a:t> </a:t>
            </a:r>
            <a:r>
              <a:rPr lang="es-MX" sz="1100" b="1" dirty="0">
                <a:solidFill>
                  <a:schemeClr val="tx2"/>
                </a:solidFill>
                <a:latin typeface="Arial" pitchFamily="34" charset="0"/>
                <a:cs typeface="Arial" pitchFamily="34" charset="0"/>
              </a:rPr>
              <a:t>según</a:t>
            </a:r>
            <a:r>
              <a:rPr lang="es-MX" sz="700" b="1" dirty="0" smtClean="0">
                <a:solidFill>
                  <a:schemeClr val="tx2"/>
                </a:solidFill>
                <a:latin typeface="Arial" pitchFamily="34" charset="0"/>
                <a:cs typeface="Arial" pitchFamily="34" charset="0"/>
              </a:rPr>
              <a:t> </a:t>
            </a:r>
            <a:r>
              <a:rPr lang="es-MX" sz="1100" b="1" dirty="0">
                <a:solidFill>
                  <a:schemeClr val="tx2"/>
                </a:solidFill>
                <a:latin typeface="Arial" pitchFamily="34" charset="0"/>
                <a:cs typeface="Arial" pitchFamily="34" charset="0"/>
              </a:rPr>
              <a:t>tramo</a:t>
            </a:r>
            <a:r>
              <a:rPr lang="es-MX" sz="700" b="1" dirty="0" smtClean="0">
                <a:solidFill>
                  <a:schemeClr val="tx2"/>
                </a:solidFill>
                <a:latin typeface="Arial" pitchFamily="34" charset="0"/>
                <a:cs typeface="Arial" pitchFamily="34" charset="0"/>
              </a:rPr>
              <a:t> </a:t>
            </a:r>
            <a:r>
              <a:rPr lang="es-MX" sz="1100" b="1" dirty="0">
                <a:solidFill>
                  <a:schemeClr val="tx2"/>
                </a:solidFill>
                <a:latin typeface="Arial" pitchFamily="34" charset="0"/>
                <a:cs typeface="Arial" pitchFamily="34" charset="0"/>
              </a:rPr>
              <a:t>de</a:t>
            </a:r>
            <a:r>
              <a:rPr lang="es-MX" sz="700" b="1" dirty="0" smtClean="0">
                <a:solidFill>
                  <a:schemeClr val="tx2"/>
                </a:solidFill>
                <a:latin typeface="Arial" pitchFamily="34" charset="0"/>
                <a:cs typeface="Arial" pitchFamily="34" charset="0"/>
              </a:rPr>
              <a:t> </a:t>
            </a:r>
            <a:r>
              <a:rPr lang="es-MX" sz="1100" b="1" dirty="0">
                <a:solidFill>
                  <a:schemeClr val="tx2"/>
                </a:solidFill>
                <a:latin typeface="Arial" pitchFamily="34" charset="0"/>
                <a:cs typeface="Arial" pitchFamily="34" charset="0"/>
              </a:rPr>
              <a:t>edad</a:t>
            </a:r>
            <a:endParaRPr lang="es-AR" sz="1100" b="1" dirty="0">
              <a:solidFill>
                <a:schemeClr val="tx2"/>
              </a:solidFill>
              <a:latin typeface="Arial" pitchFamily="34" charset="0"/>
              <a:cs typeface="Arial" pitchFamily="34" charset="0"/>
            </a:endParaRPr>
          </a:p>
        </p:txBody>
      </p:sp>
      <p:sp>
        <p:nvSpPr>
          <p:cNvPr id="44" name="43 CuadroTexto"/>
          <p:cNvSpPr txBox="1"/>
          <p:nvPr/>
        </p:nvSpPr>
        <p:spPr>
          <a:xfrm>
            <a:off x="374848" y="2365872"/>
            <a:ext cx="1103329" cy="369332"/>
          </a:xfrm>
          <a:prstGeom prst="rect">
            <a:avLst/>
          </a:prstGeom>
          <a:noFill/>
        </p:spPr>
        <p:txBody>
          <a:bodyPr wrap="square" rtlCol="0">
            <a:spAutoFit/>
          </a:bodyPr>
          <a:lstStyle/>
          <a:p>
            <a:pPr algn="ctr"/>
            <a:r>
              <a:rPr lang="es-MX" sz="900" dirty="0" smtClean="0">
                <a:latin typeface="Arial" pitchFamily="34" charset="0"/>
                <a:cs typeface="Arial" pitchFamily="34" charset="0"/>
              </a:rPr>
              <a:t>Condenados/as </a:t>
            </a:r>
            <a:r>
              <a:rPr lang="es-MX" sz="900" b="1" dirty="0" smtClean="0">
                <a:latin typeface="Arial" pitchFamily="34" charset="0"/>
                <a:cs typeface="Arial" pitchFamily="34" charset="0"/>
              </a:rPr>
              <a:t>38,4%</a:t>
            </a:r>
            <a:endParaRPr lang="es-AR" sz="900" b="1" dirty="0">
              <a:latin typeface="Arial" pitchFamily="34" charset="0"/>
              <a:cs typeface="Arial" pitchFamily="34" charset="0"/>
            </a:endParaRPr>
          </a:p>
        </p:txBody>
      </p:sp>
      <p:sp>
        <p:nvSpPr>
          <p:cNvPr id="45" name="44 CuadroTexto"/>
          <p:cNvSpPr txBox="1"/>
          <p:nvPr/>
        </p:nvSpPr>
        <p:spPr>
          <a:xfrm>
            <a:off x="2996481" y="2204864"/>
            <a:ext cx="1349151" cy="507831"/>
          </a:xfrm>
          <a:prstGeom prst="rect">
            <a:avLst/>
          </a:prstGeom>
          <a:noFill/>
        </p:spPr>
        <p:txBody>
          <a:bodyPr wrap="square" rtlCol="0">
            <a:spAutoFit/>
          </a:bodyPr>
          <a:lstStyle/>
          <a:p>
            <a:pPr algn="ctr"/>
            <a:r>
              <a:rPr lang="es-MX" sz="900" dirty="0" smtClean="0">
                <a:latin typeface="Arial" pitchFamily="34" charset="0"/>
                <a:cs typeface="Arial" pitchFamily="34" charset="0"/>
              </a:rPr>
              <a:t>Encarcelados/as preventivamente </a:t>
            </a:r>
            <a:r>
              <a:rPr lang="es-MX" sz="900" b="1" dirty="0" smtClean="0">
                <a:latin typeface="Arial" pitchFamily="34" charset="0"/>
                <a:cs typeface="Arial" pitchFamily="34" charset="0"/>
              </a:rPr>
              <a:t>61,6%</a:t>
            </a:r>
            <a:endParaRPr lang="es-AR" sz="900" b="1" dirty="0">
              <a:latin typeface="Arial" pitchFamily="34" charset="0"/>
              <a:cs typeface="Arial" pitchFamily="34" charset="0"/>
            </a:endParaRPr>
          </a:p>
        </p:txBody>
      </p:sp>
      <p:sp>
        <p:nvSpPr>
          <p:cNvPr id="48" name="47 Flecha arriba"/>
          <p:cNvSpPr/>
          <p:nvPr/>
        </p:nvSpPr>
        <p:spPr>
          <a:xfrm>
            <a:off x="4214155" y="2294839"/>
            <a:ext cx="194586" cy="28862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Arial" pitchFamily="34" charset="0"/>
              <a:cs typeface="Arial" pitchFamily="34" charset="0"/>
            </a:endParaRPr>
          </a:p>
        </p:txBody>
      </p:sp>
      <p:sp>
        <p:nvSpPr>
          <p:cNvPr id="49" name="48 Rectángulo"/>
          <p:cNvSpPr/>
          <p:nvPr/>
        </p:nvSpPr>
        <p:spPr>
          <a:xfrm>
            <a:off x="3203848" y="2735204"/>
            <a:ext cx="1141783" cy="1266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800" b="1" dirty="0" smtClean="0">
                <a:latin typeface="Arial" pitchFamily="34" charset="0"/>
                <a:cs typeface="Arial" pitchFamily="34" charset="0"/>
              </a:rPr>
              <a:t>Septiembre: 61,1%</a:t>
            </a:r>
          </a:p>
          <a:p>
            <a:pPr algn="ctr"/>
            <a:r>
              <a:rPr lang="es-MX" sz="800" b="1" dirty="0" smtClean="0">
                <a:latin typeface="Arial" pitchFamily="34" charset="0"/>
                <a:cs typeface="Arial" pitchFamily="34" charset="0"/>
              </a:rPr>
              <a:t>Agosto: 60,7%</a:t>
            </a:r>
          </a:p>
          <a:p>
            <a:pPr algn="ctr"/>
            <a:r>
              <a:rPr lang="es-MX" sz="800" dirty="0" smtClean="0">
                <a:latin typeface="Arial" pitchFamily="34" charset="0"/>
                <a:cs typeface="Arial" pitchFamily="34" charset="0"/>
              </a:rPr>
              <a:t>Julio: </a:t>
            </a:r>
            <a:r>
              <a:rPr lang="es-MX" sz="800" dirty="0">
                <a:latin typeface="Arial" pitchFamily="34" charset="0"/>
                <a:cs typeface="Arial" pitchFamily="34" charset="0"/>
              </a:rPr>
              <a:t>59,9%</a:t>
            </a:r>
            <a:endParaRPr lang="es-MX" sz="800" dirty="0" smtClean="0">
              <a:latin typeface="Arial" pitchFamily="34" charset="0"/>
              <a:cs typeface="Arial" pitchFamily="34" charset="0"/>
            </a:endParaRPr>
          </a:p>
          <a:p>
            <a:pPr algn="ctr"/>
            <a:r>
              <a:rPr lang="es-MX" sz="800" dirty="0" smtClean="0">
                <a:latin typeface="Arial" pitchFamily="34" charset="0"/>
                <a:cs typeface="Arial" pitchFamily="34" charset="0"/>
              </a:rPr>
              <a:t>Junio: 60,5%</a:t>
            </a:r>
          </a:p>
          <a:p>
            <a:pPr algn="ctr"/>
            <a:r>
              <a:rPr lang="es-MX" sz="800" dirty="0" smtClean="0">
                <a:latin typeface="Arial" pitchFamily="34" charset="0"/>
                <a:cs typeface="Arial" pitchFamily="34" charset="0"/>
              </a:rPr>
              <a:t>Mayo: 59,7%</a:t>
            </a:r>
            <a:endParaRPr lang="es-MX" sz="800" dirty="0">
              <a:latin typeface="Arial" pitchFamily="34" charset="0"/>
              <a:cs typeface="Arial" pitchFamily="34" charset="0"/>
            </a:endParaRPr>
          </a:p>
          <a:p>
            <a:pPr algn="ctr"/>
            <a:r>
              <a:rPr lang="es-MX" sz="800" dirty="0" smtClean="0">
                <a:latin typeface="Arial" pitchFamily="34" charset="0"/>
                <a:cs typeface="Arial" pitchFamily="34" charset="0"/>
              </a:rPr>
              <a:t>Abril: 59,8%</a:t>
            </a:r>
          </a:p>
          <a:p>
            <a:pPr algn="ctr"/>
            <a:r>
              <a:rPr lang="es-MX" sz="800" dirty="0" smtClean="0">
                <a:latin typeface="Arial" pitchFamily="34" charset="0"/>
                <a:cs typeface="Arial" pitchFamily="34" charset="0"/>
              </a:rPr>
              <a:t>Marzo. 58,8%</a:t>
            </a:r>
          </a:p>
          <a:p>
            <a:pPr algn="ctr"/>
            <a:r>
              <a:rPr lang="es-MX" sz="800" dirty="0" smtClean="0">
                <a:latin typeface="Arial" pitchFamily="34" charset="0"/>
                <a:cs typeface="Arial" pitchFamily="34" charset="0"/>
              </a:rPr>
              <a:t>Febrero: 58,6</a:t>
            </a:r>
            <a:r>
              <a:rPr lang="es-MX" sz="800" dirty="0">
                <a:latin typeface="Arial" pitchFamily="34" charset="0"/>
                <a:cs typeface="Arial" pitchFamily="34" charset="0"/>
              </a:rPr>
              <a:t>%</a:t>
            </a:r>
          </a:p>
          <a:p>
            <a:pPr algn="ctr"/>
            <a:r>
              <a:rPr lang="es-MX" sz="800" dirty="0" smtClean="0">
                <a:latin typeface="Arial" pitchFamily="34" charset="0"/>
                <a:cs typeface="Arial" pitchFamily="34" charset="0"/>
              </a:rPr>
              <a:t>Enero: 57,6</a:t>
            </a:r>
            <a:r>
              <a:rPr lang="es-MX" sz="800" dirty="0">
                <a:latin typeface="Arial" pitchFamily="34" charset="0"/>
                <a:cs typeface="Arial" pitchFamily="34" charset="0"/>
              </a:rPr>
              <a:t>%</a:t>
            </a:r>
            <a:endParaRPr lang="es-AR" sz="800" dirty="0">
              <a:latin typeface="Arial" pitchFamily="34" charset="0"/>
              <a:cs typeface="Arial" pitchFamily="34" charset="0"/>
            </a:endParaRPr>
          </a:p>
        </p:txBody>
      </p:sp>
      <p:sp>
        <p:nvSpPr>
          <p:cNvPr id="51" name="1 Título"/>
          <p:cNvSpPr txBox="1">
            <a:spLocks/>
          </p:cNvSpPr>
          <p:nvPr/>
        </p:nvSpPr>
        <p:spPr>
          <a:xfrm>
            <a:off x="182205" y="337220"/>
            <a:ext cx="6766059" cy="5715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MX" sz="2400" dirty="0" smtClean="0">
                <a:solidFill>
                  <a:schemeClr val="tx2">
                    <a:lumMod val="75000"/>
                  </a:schemeClr>
                </a:solidFill>
                <a:latin typeface="Arial" pitchFamily="34" charset="0"/>
                <a:ea typeface="+mn-ea"/>
                <a:cs typeface="Arial" pitchFamily="34" charset="0"/>
              </a:rPr>
              <a:t>Síntesis general. Octubre 2014.</a:t>
            </a:r>
            <a:endParaRPr lang="es-AR" sz="2400" dirty="0">
              <a:solidFill>
                <a:schemeClr val="tx2">
                  <a:lumMod val="75000"/>
                </a:schemeClr>
              </a:solidFill>
              <a:latin typeface="Arial" pitchFamily="34" charset="0"/>
              <a:ea typeface="+mn-ea"/>
              <a:cs typeface="Arial" pitchFamily="34" charset="0"/>
            </a:endParaRPr>
          </a:p>
        </p:txBody>
      </p:sp>
      <p:cxnSp>
        <p:nvCxnSpPr>
          <p:cNvPr id="52" name="Conector recto 8"/>
          <p:cNvCxnSpPr/>
          <p:nvPr/>
        </p:nvCxnSpPr>
        <p:spPr>
          <a:xfrm>
            <a:off x="326221" y="832148"/>
            <a:ext cx="6193035" cy="0"/>
          </a:xfrm>
          <a:prstGeom prst="line">
            <a:avLst/>
          </a:prstGeom>
          <a:ln>
            <a:solidFill>
              <a:schemeClr val="dk1">
                <a:shade val="95000"/>
                <a:satMod val="105000"/>
                <a:alpha val="50000"/>
              </a:schemeClr>
            </a:solidFill>
          </a:ln>
        </p:spPr>
        <p:style>
          <a:lnRef idx="1">
            <a:schemeClr val="dk1"/>
          </a:lnRef>
          <a:fillRef idx="0">
            <a:schemeClr val="dk1"/>
          </a:fillRef>
          <a:effectRef idx="0">
            <a:schemeClr val="dk1"/>
          </a:effectRef>
          <a:fontRef idx="minor">
            <a:schemeClr val="tx1"/>
          </a:fontRef>
        </p:style>
      </p:cxnSp>
      <p:sp>
        <p:nvSpPr>
          <p:cNvPr id="53" name="2 Marcador de contenido"/>
          <p:cNvSpPr txBox="1">
            <a:spLocks/>
          </p:cNvSpPr>
          <p:nvPr/>
        </p:nvSpPr>
        <p:spPr>
          <a:xfrm>
            <a:off x="230832" y="836712"/>
            <a:ext cx="8229600" cy="637531"/>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s-MX" sz="1800" dirty="0">
                <a:solidFill>
                  <a:schemeClr val="tx2">
                    <a:lumMod val="75000"/>
                  </a:schemeClr>
                </a:solidFill>
                <a:latin typeface="Arial" pitchFamily="34" charset="0"/>
                <a:cs typeface="Arial" pitchFamily="34" charset="0"/>
              </a:rPr>
              <a:t>Población penal al </a:t>
            </a:r>
            <a:r>
              <a:rPr lang="es-MX" sz="1800" dirty="0" smtClean="0">
                <a:solidFill>
                  <a:schemeClr val="tx2">
                    <a:lumMod val="75000"/>
                  </a:schemeClr>
                </a:solidFill>
                <a:latin typeface="Arial" pitchFamily="34" charset="0"/>
                <a:cs typeface="Arial" pitchFamily="34" charset="0"/>
              </a:rPr>
              <a:t>31/10/2014</a:t>
            </a:r>
            <a:r>
              <a:rPr lang="es-MX" sz="2000" dirty="0" smtClean="0">
                <a:latin typeface="Arial" pitchFamily="34" charset="0"/>
                <a:cs typeface="Arial" pitchFamily="34" charset="0"/>
              </a:rPr>
              <a:t>: </a:t>
            </a:r>
            <a:r>
              <a:rPr lang="es-MX" sz="2000" dirty="0" smtClean="0">
                <a:solidFill>
                  <a:schemeClr val="accent6">
                    <a:lumMod val="75000"/>
                  </a:schemeClr>
                </a:solidFill>
                <a:latin typeface="Arial" pitchFamily="34" charset="0"/>
                <a:cs typeface="Arial" pitchFamily="34" charset="0"/>
              </a:rPr>
              <a:t>10.485</a:t>
            </a:r>
            <a:r>
              <a:rPr lang="es-MX" sz="2800" dirty="0" smtClean="0">
                <a:solidFill>
                  <a:schemeClr val="accent6">
                    <a:lumMod val="75000"/>
                  </a:schemeClr>
                </a:solidFill>
                <a:latin typeface="Arial" pitchFamily="34" charset="0"/>
                <a:cs typeface="Arial" pitchFamily="34" charset="0"/>
              </a:rPr>
              <a:t> </a:t>
            </a:r>
            <a:r>
              <a:rPr lang="es-MX" sz="1800" dirty="0" smtClean="0">
                <a:solidFill>
                  <a:schemeClr val="tx2">
                    <a:lumMod val="75000"/>
                  </a:schemeClr>
                </a:solidFill>
                <a:latin typeface="Arial" pitchFamily="34" charset="0"/>
                <a:cs typeface="Arial" pitchFamily="34" charset="0"/>
              </a:rPr>
              <a:t>personas</a:t>
            </a:r>
            <a:r>
              <a:rPr lang="es-MX" sz="1600" dirty="0" smtClean="0">
                <a:latin typeface="Arial" pitchFamily="34" charset="0"/>
                <a:cs typeface="Arial" pitchFamily="34" charset="0"/>
              </a:rPr>
              <a:t> </a:t>
            </a:r>
            <a:endParaRPr lang="es-AR" sz="1800" dirty="0">
              <a:latin typeface="Arial" pitchFamily="34" charset="0"/>
              <a:cs typeface="Arial" pitchFamily="34" charset="0"/>
            </a:endParaRPr>
          </a:p>
        </p:txBody>
      </p:sp>
      <p:sp>
        <p:nvSpPr>
          <p:cNvPr id="23" name="16 CuadroTexto"/>
          <p:cNvSpPr txBox="1"/>
          <p:nvPr/>
        </p:nvSpPr>
        <p:spPr>
          <a:xfrm>
            <a:off x="100367" y="5805844"/>
            <a:ext cx="3062057" cy="215444"/>
          </a:xfrm>
          <a:prstGeom prst="rect">
            <a:avLst/>
          </a:prstGeom>
          <a:solidFill>
            <a:schemeClr val="bg1"/>
          </a:solidFill>
        </p:spPr>
        <p:txBody>
          <a:bodyPr wrap="none" rtlCol="0">
            <a:spAutoFit/>
          </a:bodyPr>
          <a:lstStyle/>
          <a:p>
            <a:r>
              <a:rPr lang="es-MX" sz="800" dirty="0" smtClean="0">
                <a:latin typeface="Arial" pitchFamily="34" charset="0"/>
                <a:cs typeface="Arial" pitchFamily="34" charset="0"/>
              </a:rPr>
              <a:t>Fuente: Partes semanales enviados por el SPF. Octubre 2014.</a:t>
            </a:r>
            <a:endParaRPr lang="es-AR" sz="800" dirty="0">
              <a:latin typeface="Arial" pitchFamily="34" charset="0"/>
              <a:cs typeface="Arial" pitchFamily="34" charset="0"/>
            </a:endParaRPr>
          </a:p>
        </p:txBody>
      </p:sp>
    </p:spTree>
    <p:extLst>
      <p:ext uri="{BB962C8B-B14F-4D97-AF65-F5344CB8AC3E}">
        <p14:creationId xmlns:p14="http://schemas.microsoft.com/office/powerpoint/2010/main" val="34956971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 name="29 Rectángulo"/>
          <p:cNvSpPr/>
          <p:nvPr/>
        </p:nvSpPr>
        <p:spPr>
          <a:xfrm>
            <a:off x="-3473" y="6033814"/>
            <a:ext cx="9144000" cy="836712"/>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2400" dirty="0">
              <a:solidFill>
                <a:prstClr val="white"/>
              </a:solidFill>
            </a:endParaRPr>
          </a:p>
        </p:txBody>
      </p:sp>
      <p:sp>
        <p:nvSpPr>
          <p:cNvPr id="51" name="1 Título"/>
          <p:cNvSpPr txBox="1">
            <a:spLocks/>
          </p:cNvSpPr>
          <p:nvPr/>
        </p:nvSpPr>
        <p:spPr>
          <a:xfrm>
            <a:off x="182205" y="337220"/>
            <a:ext cx="6766059" cy="5715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MX" sz="2400" dirty="0" smtClean="0">
                <a:solidFill>
                  <a:srgbClr val="1F497D">
                    <a:lumMod val="75000"/>
                  </a:srgbClr>
                </a:solidFill>
                <a:latin typeface="Arial"/>
                <a:cs typeface="Arial"/>
              </a:rPr>
              <a:t>Foco en situación procesal. Evolución</a:t>
            </a:r>
            <a:endParaRPr lang="es-AR" sz="2400" dirty="0">
              <a:solidFill>
                <a:srgbClr val="1F497D">
                  <a:lumMod val="75000"/>
                </a:srgbClr>
              </a:solidFill>
              <a:latin typeface="Arial"/>
              <a:cs typeface="Arial"/>
            </a:endParaRPr>
          </a:p>
        </p:txBody>
      </p:sp>
      <p:cxnSp>
        <p:nvCxnSpPr>
          <p:cNvPr id="52" name="Conector recto 8"/>
          <p:cNvCxnSpPr/>
          <p:nvPr/>
        </p:nvCxnSpPr>
        <p:spPr>
          <a:xfrm>
            <a:off x="326221" y="832148"/>
            <a:ext cx="6193035" cy="0"/>
          </a:xfrm>
          <a:prstGeom prst="line">
            <a:avLst/>
          </a:prstGeom>
          <a:ln>
            <a:solidFill>
              <a:schemeClr val="dk1">
                <a:shade val="95000"/>
                <a:satMod val="105000"/>
                <a:alpha val="50000"/>
              </a:schemeClr>
            </a:solidFill>
          </a:ln>
        </p:spPr>
        <p:style>
          <a:lnRef idx="1">
            <a:schemeClr val="dk1"/>
          </a:lnRef>
          <a:fillRef idx="0">
            <a:schemeClr val="dk1"/>
          </a:fillRef>
          <a:effectRef idx="0">
            <a:schemeClr val="dk1"/>
          </a:effectRef>
          <a:fontRef idx="minor">
            <a:schemeClr val="tx1"/>
          </a:fontRef>
        </p:style>
      </p:cxnSp>
      <p:sp>
        <p:nvSpPr>
          <p:cNvPr id="54" name="53 CuadroTexto"/>
          <p:cNvSpPr txBox="1"/>
          <p:nvPr/>
        </p:nvSpPr>
        <p:spPr>
          <a:xfrm>
            <a:off x="-1" y="6059388"/>
            <a:ext cx="9036497" cy="923330"/>
          </a:xfrm>
          <a:prstGeom prst="rect">
            <a:avLst/>
          </a:prstGeom>
          <a:noFill/>
        </p:spPr>
        <p:txBody>
          <a:bodyPr wrap="square" rtlCol="0">
            <a:spAutoFit/>
          </a:bodyPr>
          <a:lstStyle/>
          <a:p>
            <a:pPr algn="just"/>
            <a:r>
              <a:rPr lang="es-MX" sz="1350" b="1" dirty="0">
                <a:solidFill>
                  <a:prstClr val="white"/>
                </a:solidFill>
                <a:latin typeface="Arial" pitchFamily="34" charset="0"/>
                <a:cs typeface="Arial" pitchFamily="34" charset="0"/>
              </a:rPr>
              <a:t>En el mes de </a:t>
            </a:r>
            <a:r>
              <a:rPr lang="es-MX" sz="1350" b="1" dirty="0" smtClean="0">
                <a:solidFill>
                  <a:prstClr val="white"/>
                </a:solidFill>
                <a:latin typeface="Arial" pitchFamily="34" charset="0"/>
                <a:cs typeface="Arial" pitchFamily="34" charset="0"/>
              </a:rPr>
              <a:t>octubre el porcentaje de </a:t>
            </a:r>
            <a:r>
              <a:rPr lang="es-MX" sz="1350" b="1" dirty="0">
                <a:solidFill>
                  <a:prstClr val="white"/>
                </a:solidFill>
                <a:latin typeface="Arial" pitchFamily="34" charset="0"/>
                <a:cs typeface="Arial" pitchFamily="34" charset="0"/>
              </a:rPr>
              <a:t>personas encarceladas preventivamente llega </a:t>
            </a:r>
            <a:r>
              <a:rPr lang="es-MX" sz="1350" b="1" dirty="0" smtClean="0">
                <a:solidFill>
                  <a:prstClr val="white"/>
                </a:solidFill>
                <a:latin typeface="Arial" pitchFamily="34" charset="0"/>
                <a:cs typeface="Arial" pitchFamily="34" charset="0"/>
              </a:rPr>
              <a:t>al 61,6% </a:t>
            </a:r>
            <a:r>
              <a:rPr lang="es-MX" sz="1350" b="1" dirty="0">
                <a:solidFill>
                  <a:prstClr val="white"/>
                </a:solidFill>
                <a:latin typeface="Arial" pitchFamily="34" charset="0"/>
                <a:cs typeface="Arial" pitchFamily="34" charset="0"/>
              </a:rPr>
              <a:t>respecto del total de detenidos/as. Observando los datos </a:t>
            </a:r>
            <a:r>
              <a:rPr lang="es-MX" sz="1350" b="1" dirty="0" smtClean="0">
                <a:solidFill>
                  <a:prstClr val="white"/>
                </a:solidFill>
                <a:latin typeface="Arial" pitchFamily="34" charset="0"/>
                <a:cs typeface="Arial" pitchFamily="34" charset="0"/>
              </a:rPr>
              <a:t>para 2014, </a:t>
            </a:r>
            <a:r>
              <a:rPr lang="es-MX" sz="1350" b="1" dirty="0">
                <a:solidFill>
                  <a:prstClr val="white"/>
                </a:solidFill>
                <a:latin typeface="Arial" pitchFamily="34" charset="0"/>
                <a:cs typeface="Arial" pitchFamily="34" charset="0"/>
              </a:rPr>
              <a:t>el incremento </a:t>
            </a:r>
            <a:r>
              <a:rPr lang="es-MX" sz="1350" b="1" dirty="0" smtClean="0">
                <a:solidFill>
                  <a:prstClr val="white"/>
                </a:solidFill>
                <a:latin typeface="Arial" pitchFamily="34" charset="0"/>
                <a:cs typeface="Arial" pitchFamily="34" charset="0"/>
              </a:rPr>
              <a:t>de la población en </a:t>
            </a:r>
            <a:r>
              <a:rPr lang="es-MX" sz="1350" b="1" dirty="0">
                <a:solidFill>
                  <a:prstClr val="white"/>
                </a:solidFill>
                <a:latin typeface="Arial" pitchFamily="34" charset="0"/>
                <a:cs typeface="Arial" pitchFamily="34" charset="0"/>
              </a:rPr>
              <a:t>esta situación </a:t>
            </a:r>
            <a:r>
              <a:rPr lang="es-MX" sz="1350" b="1" dirty="0" smtClean="0">
                <a:solidFill>
                  <a:prstClr val="white"/>
                </a:solidFill>
                <a:latin typeface="Arial" pitchFamily="34" charset="0"/>
                <a:cs typeface="Arial" pitchFamily="34" charset="0"/>
              </a:rPr>
              <a:t>indica una tendencia claramente ascendente. </a:t>
            </a:r>
            <a:endParaRPr lang="es-MX" sz="1350" b="1" dirty="0">
              <a:solidFill>
                <a:prstClr val="white"/>
              </a:solidFill>
              <a:latin typeface="Arial" pitchFamily="34" charset="0"/>
              <a:cs typeface="Arial" pitchFamily="34" charset="0"/>
            </a:endParaRPr>
          </a:p>
          <a:p>
            <a:pPr algn="just"/>
            <a:endParaRPr lang="es-MX" sz="1350" dirty="0" smtClean="0">
              <a:solidFill>
                <a:prstClr val="white"/>
              </a:solidFill>
              <a:latin typeface="Arial" pitchFamily="34" charset="0"/>
              <a:cs typeface="Arial" pitchFamily="34" charset="0"/>
            </a:endParaRPr>
          </a:p>
        </p:txBody>
      </p:sp>
      <p:graphicFrame>
        <p:nvGraphicFramePr>
          <p:cNvPr id="25" name="24 Gráfico"/>
          <p:cNvGraphicFramePr/>
          <p:nvPr>
            <p:extLst>
              <p:ext uri="{D42A27DB-BD31-4B8C-83A1-F6EECF244321}">
                <p14:modId xmlns:p14="http://schemas.microsoft.com/office/powerpoint/2010/main" val="384958944"/>
              </p:ext>
            </p:extLst>
          </p:nvPr>
        </p:nvGraphicFramePr>
        <p:xfrm>
          <a:off x="182205" y="1772816"/>
          <a:ext cx="8422243" cy="1707750"/>
        </p:xfrm>
        <a:graphic>
          <a:graphicData uri="http://schemas.openxmlformats.org/drawingml/2006/chart">
            <c:chart xmlns:c="http://schemas.openxmlformats.org/drawingml/2006/chart" xmlns:r="http://schemas.openxmlformats.org/officeDocument/2006/relationships" r:id="rId3"/>
          </a:graphicData>
        </a:graphic>
      </p:graphicFrame>
      <p:sp>
        <p:nvSpPr>
          <p:cNvPr id="26" name="25 CuadroTexto"/>
          <p:cNvSpPr txBox="1"/>
          <p:nvPr/>
        </p:nvSpPr>
        <p:spPr>
          <a:xfrm>
            <a:off x="1547664" y="5836622"/>
            <a:ext cx="3143809" cy="200055"/>
          </a:xfrm>
          <a:prstGeom prst="rect">
            <a:avLst/>
          </a:prstGeom>
          <a:noFill/>
        </p:spPr>
        <p:txBody>
          <a:bodyPr wrap="none" rtlCol="0">
            <a:spAutoFit/>
          </a:bodyPr>
          <a:lstStyle/>
          <a:p>
            <a:r>
              <a:rPr lang="es-MX" sz="700" dirty="0" smtClean="0">
                <a:latin typeface="Arial" pitchFamily="34" charset="0"/>
                <a:cs typeface="Arial" pitchFamily="34" charset="0"/>
              </a:rPr>
              <a:t>Fuente: SNEEP. Dirección de política criminal. Ministerio Justicia y DDHH</a:t>
            </a:r>
            <a:endParaRPr lang="es-AR" sz="700" dirty="0">
              <a:latin typeface="Arial" pitchFamily="34" charset="0"/>
              <a:cs typeface="Arial" pitchFamily="34" charset="0"/>
            </a:endParaRPr>
          </a:p>
        </p:txBody>
      </p:sp>
      <p:graphicFrame>
        <p:nvGraphicFramePr>
          <p:cNvPr id="27" name="26 Gráfico"/>
          <p:cNvGraphicFramePr/>
          <p:nvPr>
            <p:extLst>
              <p:ext uri="{D42A27DB-BD31-4B8C-83A1-F6EECF244321}">
                <p14:modId xmlns:p14="http://schemas.microsoft.com/office/powerpoint/2010/main" val="1637923485"/>
              </p:ext>
            </p:extLst>
          </p:nvPr>
        </p:nvGraphicFramePr>
        <p:xfrm>
          <a:off x="251520" y="4258126"/>
          <a:ext cx="8532126" cy="1484206"/>
        </p:xfrm>
        <a:graphic>
          <a:graphicData uri="http://schemas.openxmlformats.org/drawingml/2006/chart">
            <c:chart xmlns:c="http://schemas.openxmlformats.org/drawingml/2006/chart" xmlns:r="http://schemas.openxmlformats.org/officeDocument/2006/relationships" r:id="rId4"/>
          </a:graphicData>
        </a:graphic>
      </p:graphicFrame>
      <p:sp>
        <p:nvSpPr>
          <p:cNvPr id="28" name="27 CuadroTexto"/>
          <p:cNvSpPr txBox="1"/>
          <p:nvPr/>
        </p:nvSpPr>
        <p:spPr>
          <a:xfrm>
            <a:off x="3348231" y="4005064"/>
            <a:ext cx="2308749" cy="415498"/>
          </a:xfrm>
          <a:prstGeom prst="rect">
            <a:avLst/>
          </a:prstGeom>
          <a:noFill/>
        </p:spPr>
        <p:txBody>
          <a:bodyPr wrap="square" rtlCol="0">
            <a:spAutoFit/>
          </a:bodyPr>
          <a:lstStyle/>
          <a:p>
            <a:pPr algn="ctr"/>
            <a:r>
              <a:rPr lang="es-MX" sz="1100" b="1" dirty="0" smtClean="0">
                <a:solidFill>
                  <a:schemeClr val="tx2"/>
                </a:solidFill>
                <a:latin typeface="Arial" pitchFamily="34" charset="0"/>
                <a:cs typeface="Arial" pitchFamily="34" charset="0"/>
              </a:rPr>
              <a:t>Evolución 2002-2012</a:t>
            </a:r>
          </a:p>
          <a:p>
            <a:pPr algn="ctr"/>
            <a:r>
              <a:rPr lang="es-MX" sz="1000" dirty="0" smtClean="0">
                <a:solidFill>
                  <a:schemeClr val="tx2"/>
                </a:solidFill>
                <a:latin typeface="Arial" pitchFamily="34" charset="0"/>
                <a:cs typeface="Arial" pitchFamily="34" charset="0"/>
              </a:rPr>
              <a:t>En porcentajes</a:t>
            </a:r>
          </a:p>
        </p:txBody>
      </p:sp>
      <p:sp>
        <p:nvSpPr>
          <p:cNvPr id="29" name="28 CuadroTexto"/>
          <p:cNvSpPr txBox="1"/>
          <p:nvPr/>
        </p:nvSpPr>
        <p:spPr>
          <a:xfrm>
            <a:off x="2921603" y="1198446"/>
            <a:ext cx="3291797" cy="415498"/>
          </a:xfrm>
          <a:prstGeom prst="rect">
            <a:avLst/>
          </a:prstGeom>
          <a:noFill/>
        </p:spPr>
        <p:txBody>
          <a:bodyPr wrap="square" rtlCol="0">
            <a:spAutoFit/>
          </a:bodyPr>
          <a:lstStyle/>
          <a:p>
            <a:pPr algn="ctr"/>
            <a:r>
              <a:rPr lang="es-MX" sz="1100" b="1" dirty="0" smtClean="0">
                <a:solidFill>
                  <a:schemeClr val="tx2"/>
                </a:solidFill>
                <a:latin typeface="Arial" pitchFamily="34" charset="0"/>
                <a:cs typeface="Arial" pitchFamily="34" charset="0"/>
              </a:rPr>
              <a:t>Evolución septiembre 2013 </a:t>
            </a:r>
            <a:r>
              <a:rPr lang="es-MX" sz="1100" b="1" dirty="0" smtClean="0">
                <a:solidFill>
                  <a:schemeClr val="tx2"/>
                </a:solidFill>
                <a:latin typeface="Arial" pitchFamily="34" charset="0"/>
                <a:cs typeface="Arial" pitchFamily="34" charset="0"/>
              </a:rPr>
              <a:t>- </a:t>
            </a:r>
            <a:r>
              <a:rPr lang="es-MX" sz="1100" b="1" dirty="0" smtClean="0">
                <a:solidFill>
                  <a:schemeClr val="tx2"/>
                </a:solidFill>
                <a:latin typeface="Arial" pitchFamily="34" charset="0"/>
                <a:cs typeface="Arial" pitchFamily="34" charset="0"/>
              </a:rPr>
              <a:t>octubre 2014</a:t>
            </a:r>
          </a:p>
          <a:p>
            <a:pPr algn="ctr"/>
            <a:r>
              <a:rPr lang="es-MX" sz="1000" dirty="0" smtClean="0">
                <a:solidFill>
                  <a:schemeClr val="tx2"/>
                </a:solidFill>
                <a:latin typeface="Arial" pitchFamily="34" charset="0"/>
                <a:cs typeface="Arial" pitchFamily="34" charset="0"/>
              </a:rPr>
              <a:t>En porcentajes</a:t>
            </a:r>
          </a:p>
        </p:txBody>
      </p:sp>
      <p:sp>
        <p:nvSpPr>
          <p:cNvPr id="31" name="30 CuadroTexto"/>
          <p:cNvSpPr txBox="1"/>
          <p:nvPr/>
        </p:nvSpPr>
        <p:spPr>
          <a:xfrm>
            <a:off x="1441748" y="3444969"/>
            <a:ext cx="2055371" cy="200055"/>
          </a:xfrm>
          <a:prstGeom prst="rect">
            <a:avLst/>
          </a:prstGeom>
          <a:noFill/>
        </p:spPr>
        <p:txBody>
          <a:bodyPr wrap="none" rtlCol="0">
            <a:spAutoFit/>
          </a:bodyPr>
          <a:lstStyle/>
          <a:p>
            <a:r>
              <a:rPr lang="es-MX" sz="700" dirty="0" smtClean="0">
                <a:latin typeface="Arial" pitchFamily="34" charset="0"/>
                <a:cs typeface="Arial" pitchFamily="34" charset="0"/>
              </a:rPr>
              <a:t>Fuente: partes semanales enviados por el SPF</a:t>
            </a:r>
            <a:endParaRPr lang="es-AR" sz="700" dirty="0">
              <a:latin typeface="Arial" pitchFamily="34" charset="0"/>
              <a:cs typeface="Arial" pitchFamily="34" charset="0"/>
            </a:endParaRPr>
          </a:p>
        </p:txBody>
      </p:sp>
      <p:cxnSp>
        <p:nvCxnSpPr>
          <p:cNvPr id="9" name="Conector recto de flecha 8"/>
          <p:cNvCxnSpPr/>
          <p:nvPr/>
        </p:nvCxnSpPr>
        <p:spPr>
          <a:xfrm flipV="1">
            <a:off x="3800572" y="2420888"/>
            <a:ext cx="4515844" cy="216024"/>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7571444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 name="29 Rectángulo"/>
          <p:cNvSpPr/>
          <p:nvPr/>
        </p:nvSpPr>
        <p:spPr>
          <a:xfrm>
            <a:off x="-3473" y="6033814"/>
            <a:ext cx="9144000" cy="836712"/>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solidFill>
                <a:prstClr val="white"/>
              </a:solidFill>
              <a:latin typeface="Arial" pitchFamily="34" charset="0"/>
              <a:cs typeface="Arial" pitchFamily="34" charset="0"/>
            </a:endParaRPr>
          </a:p>
        </p:txBody>
      </p:sp>
      <p:sp>
        <p:nvSpPr>
          <p:cNvPr id="51" name="1 Título"/>
          <p:cNvSpPr txBox="1">
            <a:spLocks/>
          </p:cNvSpPr>
          <p:nvPr/>
        </p:nvSpPr>
        <p:spPr>
          <a:xfrm>
            <a:off x="182205" y="337220"/>
            <a:ext cx="6766059" cy="5715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MX" sz="2400" dirty="0" smtClean="0">
                <a:solidFill>
                  <a:srgbClr val="1F497D">
                    <a:lumMod val="75000"/>
                  </a:srgbClr>
                </a:solidFill>
                <a:latin typeface="Arial" pitchFamily="34" charset="0"/>
                <a:cs typeface="Arial" pitchFamily="34" charset="0"/>
              </a:rPr>
              <a:t>Jurisdicción según situación procesal</a:t>
            </a:r>
            <a:endParaRPr lang="es-AR" sz="2400" dirty="0">
              <a:solidFill>
                <a:srgbClr val="1F497D">
                  <a:lumMod val="75000"/>
                </a:srgbClr>
              </a:solidFill>
              <a:latin typeface="Arial" pitchFamily="34" charset="0"/>
              <a:cs typeface="Arial" pitchFamily="34" charset="0"/>
            </a:endParaRPr>
          </a:p>
        </p:txBody>
      </p:sp>
      <p:cxnSp>
        <p:nvCxnSpPr>
          <p:cNvPr id="52" name="Conector recto 8"/>
          <p:cNvCxnSpPr/>
          <p:nvPr/>
        </p:nvCxnSpPr>
        <p:spPr>
          <a:xfrm>
            <a:off x="326221" y="832148"/>
            <a:ext cx="6193035" cy="0"/>
          </a:xfrm>
          <a:prstGeom prst="line">
            <a:avLst/>
          </a:prstGeom>
          <a:ln>
            <a:solidFill>
              <a:schemeClr val="dk1">
                <a:shade val="95000"/>
                <a:satMod val="105000"/>
                <a:alpha val="50000"/>
              </a:schemeClr>
            </a:solidFill>
          </a:ln>
        </p:spPr>
        <p:style>
          <a:lnRef idx="1">
            <a:schemeClr val="dk1"/>
          </a:lnRef>
          <a:fillRef idx="0">
            <a:schemeClr val="dk1"/>
          </a:fillRef>
          <a:effectRef idx="0">
            <a:schemeClr val="dk1"/>
          </a:effectRef>
          <a:fontRef idx="minor">
            <a:schemeClr val="tx1"/>
          </a:fontRef>
        </p:style>
      </p:cxnSp>
      <p:sp>
        <p:nvSpPr>
          <p:cNvPr id="13" name="12 Llamada rectangular redondeada"/>
          <p:cNvSpPr/>
          <p:nvPr/>
        </p:nvSpPr>
        <p:spPr>
          <a:xfrm>
            <a:off x="5745295" y="5170822"/>
            <a:ext cx="2490445" cy="652872"/>
          </a:xfrm>
          <a:prstGeom prst="wedgeRoundRectCallout">
            <a:avLst>
              <a:gd name="adj1" fmla="val -37260"/>
              <a:gd name="adj2" fmla="val -96348"/>
              <a:gd name="adj3" fmla="val 16667"/>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AR" sz="1000" dirty="0" smtClean="0">
                <a:latin typeface="Arial" pitchFamily="34" charset="0"/>
                <a:cs typeface="Arial" pitchFamily="34" charset="0"/>
              </a:rPr>
              <a:t>La Justicia Federal supera en un 13,7% el conjunto de detenidos encarcelados preventivamente</a:t>
            </a:r>
            <a:r>
              <a:rPr lang="es-AR" sz="1000" dirty="0">
                <a:latin typeface="Arial" pitchFamily="34" charset="0"/>
                <a:cs typeface="Arial" pitchFamily="34" charset="0"/>
              </a:rPr>
              <a:t> </a:t>
            </a:r>
            <a:r>
              <a:rPr lang="es-AR" sz="1000" dirty="0" smtClean="0">
                <a:latin typeface="Arial" pitchFamily="34" charset="0"/>
                <a:cs typeface="Arial" pitchFamily="34" charset="0"/>
              </a:rPr>
              <a:t>a nivel nacional</a:t>
            </a:r>
            <a:endParaRPr lang="es-AR" sz="1000" dirty="0">
              <a:latin typeface="Arial" pitchFamily="34" charset="0"/>
              <a:cs typeface="Arial" pitchFamily="34" charset="0"/>
            </a:endParaRPr>
          </a:p>
        </p:txBody>
      </p:sp>
      <p:graphicFrame>
        <p:nvGraphicFramePr>
          <p:cNvPr id="14" name="13 Gráfico"/>
          <p:cNvGraphicFramePr/>
          <p:nvPr>
            <p:extLst>
              <p:ext uri="{D42A27DB-BD31-4B8C-83A1-F6EECF244321}">
                <p14:modId xmlns:p14="http://schemas.microsoft.com/office/powerpoint/2010/main" val="3391310226"/>
              </p:ext>
            </p:extLst>
          </p:nvPr>
        </p:nvGraphicFramePr>
        <p:xfrm>
          <a:off x="467544" y="2175452"/>
          <a:ext cx="7704856" cy="2693708"/>
        </p:xfrm>
        <a:graphic>
          <a:graphicData uri="http://schemas.openxmlformats.org/drawingml/2006/chart">
            <c:chart xmlns:c="http://schemas.openxmlformats.org/drawingml/2006/chart" xmlns:r="http://schemas.openxmlformats.org/officeDocument/2006/relationships" r:id="rId3"/>
          </a:graphicData>
        </a:graphic>
      </p:graphicFrame>
      <p:sp>
        <p:nvSpPr>
          <p:cNvPr id="16" name="15 CuadroTexto"/>
          <p:cNvSpPr txBox="1"/>
          <p:nvPr/>
        </p:nvSpPr>
        <p:spPr>
          <a:xfrm>
            <a:off x="2077810" y="1427483"/>
            <a:ext cx="4968552" cy="477054"/>
          </a:xfrm>
          <a:prstGeom prst="rect">
            <a:avLst/>
          </a:prstGeom>
          <a:noFill/>
        </p:spPr>
        <p:txBody>
          <a:bodyPr wrap="square" rtlCol="0">
            <a:spAutoFit/>
          </a:bodyPr>
          <a:lstStyle/>
          <a:p>
            <a:pPr algn="ctr"/>
            <a:r>
              <a:rPr lang="es-MX" sz="1400" dirty="0" smtClean="0">
                <a:solidFill>
                  <a:schemeClr val="tx2"/>
                </a:solidFill>
                <a:latin typeface="Arial" pitchFamily="34" charset="0"/>
                <a:cs typeface="Arial" pitchFamily="34" charset="0"/>
              </a:rPr>
              <a:t>Situación procesal según jurisdicción. Octubre 2014</a:t>
            </a:r>
          </a:p>
          <a:p>
            <a:pPr algn="ctr"/>
            <a:r>
              <a:rPr lang="es-MX" sz="1100" dirty="0" smtClean="0">
                <a:solidFill>
                  <a:schemeClr val="tx2"/>
                </a:solidFill>
                <a:latin typeface="Arial" pitchFamily="34" charset="0"/>
                <a:cs typeface="Arial" pitchFamily="34" charset="0"/>
              </a:rPr>
              <a:t>En porcentajes</a:t>
            </a:r>
          </a:p>
        </p:txBody>
      </p:sp>
      <p:cxnSp>
        <p:nvCxnSpPr>
          <p:cNvPr id="17" name="16 Conector recto"/>
          <p:cNvCxnSpPr/>
          <p:nvPr/>
        </p:nvCxnSpPr>
        <p:spPr>
          <a:xfrm>
            <a:off x="1942124" y="3140968"/>
            <a:ext cx="5942244" cy="0"/>
          </a:xfrm>
          <a:prstGeom prst="line">
            <a:avLst/>
          </a:prstGeom>
        </p:spPr>
        <p:style>
          <a:lnRef idx="1">
            <a:schemeClr val="accent1"/>
          </a:lnRef>
          <a:fillRef idx="0">
            <a:schemeClr val="accent1"/>
          </a:fillRef>
          <a:effectRef idx="0">
            <a:schemeClr val="accent1"/>
          </a:effectRef>
          <a:fontRef idx="minor">
            <a:schemeClr val="tx1"/>
          </a:fontRef>
        </p:style>
      </p:cxnSp>
      <p:sp>
        <p:nvSpPr>
          <p:cNvPr id="18" name="17 Rectángulo"/>
          <p:cNvSpPr/>
          <p:nvPr/>
        </p:nvSpPr>
        <p:spPr>
          <a:xfrm>
            <a:off x="1854144" y="2233440"/>
            <a:ext cx="773640" cy="2232248"/>
          </a:xfrm>
          <a:prstGeom prst="rect">
            <a:avLst/>
          </a:prstGeom>
          <a:solidFill>
            <a:srgbClr val="DDDDDD">
              <a:alpha val="25098"/>
            </a:srgb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latin typeface="Arial" pitchFamily="34" charset="0"/>
              <a:cs typeface="Arial" pitchFamily="34" charset="0"/>
            </a:endParaRPr>
          </a:p>
        </p:txBody>
      </p:sp>
      <p:sp>
        <p:nvSpPr>
          <p:cNvPr id="19" name="18 CuadroTexto"/>
          <p:cNvSpPr txBox="1"/>
          <p:nvPr/>
        </p:nvSpPr>
        <p:spPr>
          <a:xfrm>
            <a:off x="5132941" y="4744047"/>
            <a:ext cx="708848" cy="215444"/>
          </a:xfrm>
          <a:prstGeom prst="rect">
            <a:avLst/>
          </a:prstGeom>
          <a:noFill/>
        </p:spPr>
        <p:txBody>
          <a:bodyPr wrap="none" rtlCol="0">
            <a:spAutoFit/>
          </a:bodyPr>
          <a:lstStyle/>
          <a:p>
            <a:r>
              <a:rPr lang="es-MX" sz="800" dirty="0" smtClean="0">
                <a:latin typeface="Arial" pitchFamily="34" charset="0"/>
                <a:cs typeface="Arial" pitchFamily="34" charset="0"/>
              </a:rPr>
              <a:t>Base: 3809</a:t>
            </a:r>
            <a:endParaRPr lang="es-AR" sz="800" dirty="0">
              <a:latin typeface="Arial" pitchFamily="34" charset="0"/>
              <a:cs typeface="Arial" pitchFamily="34" charset="0"/>
            </a:endParaRPr>
          </a:p>
        </p:txBody>
      </p:sp>
      <p:sp>
        <p:nvSpPr>
          <p:cNvPr id="20" name="19 CuadroTexto"/>
          <p:cNvSpPr txBox="1"/>
          <p:nvPr/>
        </p:nvSpPr>
        <p:spPr>
          <a:xfrm>
            <a:off x="6782130" y="4744047"/>
            <a:ext cx="651140" cy="215444"/>
          </a:xfrm>
          <a:prstGeom prst="rect">
            <a:avLst/>
          </a:prstGeom>
          <a:noFill/>
        </p:spPr>
        <p:txBody>
          <a:bodyPr wrap="none" rtlCol="0">
            <a:spAutoFit/>
          </a:bodyPr>
          <a:lstStyle/>
          <a:p>
            <a:r>
              <a:rPr lang="es-MX" sz="800" dirty="0" smtClean="0">
                <a:latin typeface="Arial" pitchFamily="34" charset="0"/>
                <a:cs typeface="Arial" pitchFamily="34" charset="0"/>
              </a:rPr>
              <a:t>Base: 683</a:t>
            </a:r>
            <a:endParaRPr lang="es-AR" sz="800" dirty="0">
              <a:latin typeface="Arial" pitchFamily="34" charset="0"/>
              <a:cs typeface="Arial" pitchFamily="34" charset="0"/>
            </a:endParaRPr>
          </a:p>
        </p:txBody>
      </p:sp>
      <p:sp>
        <p:nvSpPr>
          <p:cNvPr id="21" name="20 CuadroTexto"/>
          <p:cNvSpPr txBox="1"/>
          <p:nvPr/>
        </p:nvSpPr>
        <p:spPr>
          <a:xfrm>
            <a:off x="3514857" y="4744047"/>
            <a:ext cx="708848" cy="215444"/>
          </a:xfrm>
          <a:prstGeom prst="rect">
            <a:avLst/>
          </a:prstGeom>
          <a:noFill/>
        </p:spPr>
        <p:txBody>
          <a:bodyPr wrap="none" rtlCol="0">
            <a:spAutoFit/>
          </a:bodyPr>
          <a:lstStyle/>
          <a:p>
            <a:r>
              <a:rPr lang="es-MX" sz="800" dirty="0" smtClean="0">
                <a:latin typeface="Arial" pitchFamily="34" charset="0"/>
                <a:cs typeface="Arial" pitchFamily="34" charset="0"/>
              </a:rPr>
              <a:t>Base: 5993</a:t>
            </a:r>
            <a:endParaRPr lang="es-AR" sz="800" dirty="0">
              <a:latin typeface="Arial" pitchFamily="34" charset="0"/>
              <a:cs typeface="Arial" pitchFamily="34" charset="0"/>
            </a:endParaRPr>
          </a:p>
        </p:txBody>
      </p:sp>
      <p:sp>
        <p:nvSpPr>
          <p:cNvPr id="22" name="21 CuadroTexto"/>
          <p:cNvSpPr txBox="1"/>
          <p:nvPr/>
        </p:nvSpPr>
        <p:spPr>
          <a:xfrm>
            <a:off x="1835696" y="4744047"/>
            <a:ext cx="824265" cy="215444"/>
          </a:xfrm>
          <a:prstGeom prst="rect">
            <a:avLst/>
          </a:prstGeom>
          <a:noFill/>
        </p:spPr>
        <p:txBody>
          <a:bodyPr wrap="none" rtlCol="0">
            <a:spAutoFit/>
          </a:bodyPr>
          <a:lstStyle/>
          <a:p>
            <a:r>
              <a:rPr lang="es-MX" sz="800" dirty="0" smtClean="0">
                <a:latin typeface="Arial" pitchFamily="34" charset="0"/>
                <a:cs typeface="Arial" pitchFamily="34" charset="0"/>
              </a:rPr>
              <a:t>Base: 10.485</a:t>
            </a:r>
            <a:endParaRPr lang="es-AR" sz="800" dirty="0">
              <a:latin typeface="Arial" pitchFamily="34" charset="0"/>
              <a:cs typeface="Arial" pitchFamily="34" charset="0"/>
            </a:endParaRPr>
          </a:p>
        </p:txBody>
      </p:sp>
      <p:sp>
        <p:nvSpPr>
          <p:cNvPr id="23" name="22 Flecha derecha"/>
          <p:cNvSpPr/>
          <p:nvPr/>
        </p:nvSpPr>
        <p:spPr>
          <a:xfrm rot="16200000">
            <a:off x="5753894" y="2860510"/>
            <a:ext cx="245914" cy="2108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latin typeface="Arial" pitchFamily="34" charset="0"/>
              <a:cs typeface="Arial" pitchFamily="34" charset="0"/>
            </a:endParaRPr>
          </a:p>
        </p:txBody>
      </p:sp>
      <p:sp>
        <p:nvSpPr>
          <p:cNvPr id="24" name="23 CuadroTexto"/>
          <p:cNvSpPr txBox="1"/>
          <p:nvPr/>
        </p:nvSpPr>
        <p:spPr>
          <a:xfrm>
            <a:off x="5935687" y="2679303"/>
            <a:ext cx="877437" cy="461665"/>
          </a:xfrm>
          <a:prstGeom prst="rect">
            <a:avLst/>
          </a:prstGeom>
          <a:noFill/>
        </p:spPr>
        <p:txBody>
          <a:bodyPr wrap="square" rtlCol="0">
            <a:spAutoFit/>
          </a:bodyPr>
          <a:lstStyle/>
          <a:p>
            <a:r>
              <a:rPr lang="es-MX" sz="800" b="1" dirty="0" smtClean="0">
                <a:latin typeface="Arial" pitchFamily="34" charset="0"/>
                <a:cs typeface="Arial" pitchFamily="34" charset="0"/>
              </a:rPr>
              <a:t>+13,7% respecto del total general</a:t>
            </a:r>
            <a:endParaRPr lang="es-AR" sz="800" b="1" dirty="0">
              <a:latin typeface="Arial" pitchFamily="34" charset="0"/>
              <a:cs typeface="Arial" pitchFamily="34" charset="0"/>
            </a:endParaRPr>
          </a:p>
        </p:txBody>
      </p:sp>
      <p:sp>
        <p:nvSpPr>
          <p:cNvPr id="32" name="31 CuadroTexto"/>
          <p:cNvSpPr txBox="1"/>
          <p:nvPr/>
        </p:nvSpPr>
        <p:spPr>
          <a:xfrm>
            <a:off x="51122" y="6021288"/>
            <a:ext cx="9089405" cy="830997"/>
          </a:xfrm>
          <a:prstGeom prst="rect">
            <a:avLst/>
          </a:prstGeom>
          <a:noFill/>
        </p:spPr>
        <p:txBody>
          <a:bodyPr wrap="square" rtlCol="0">
            <a:spAutoFit/>
          </a:bodyPr>
          <a:lstStyle/>
          <a:p>
            <a:pPr algn="just"/>
            <a:r>
              <a:rPr lang="es-MX" sz="1600" dirty="0" smtClean="0">
                <a:solidFill>
                  <a:schemeClr val="bg1"/>
                </a:solidFill>
                <a:latin typeface="Arial" pitchFamily="34" charset="0"/>
                <a:cs typeface="Arial" pitchFamily="34" charset="0"/>
              </a:rPr>
              <a:t>El </a:t>
            </a:r>
            <a:r>
              <a:rPr lang="es-MX" sz="1600" dirty="0">
                <a:solidFill>
                  <a:schemeClr val="bg1"/>
                </a:solidFill>
                <a:latin typeface="Arial" pitchFamily="34" charset="0"/>
                <a:cs typeface="Arial" pitchFamily="34" charset="0"/>
              </a:rPr>
              <a:t>f</a:t>
            </a:r>
            <a:r>
              <a:rPr lang="es-MX" sz="1600" dirty="0" smtClean="0">
                <a:solidFill>
                  <a:schemeClr val="bg1"/>
                </a:solidFill>
                <a:latin typeface="Arial" pitchFamily="34" charset="0"/>
                <a:cs typeface="Arial" pitchFamily="34" charset="0"/>
              </a:rPr>
              <a:t>uero federal mantiene una elevada cantidad de personas encarceladas sin condena en los establecimientos del SPF. Para dicha jurisdicción, 7 de cada 10 personas están en esa situación, mientras que en el fuero nacional son 5 de cada 10. </a:t>
            </a:r>
          </a:p>
        </p:txBody>
      </p:sp>
      <p:sp>
        <p:nvSpPr>
          <p:cNvPr id="2" name="1 CuadroTexto"/>
          <p:cNvSpPr txBox="1"/>
          <p:nvPr/>
        </p:nvSpPr>
        <p:spPr>
          <a:xfrm>
            <a:off x="5957669" y="3633637"/>
            <a:ext cx="774571" cy="369332"/>
          </a:xfrm>
          <a:prstGeom prst="rect">
            <a:avLst/>
          </a:prstGeom>
          <a:noFill/>
          <a:ln>
            <a:solidFill>
              <a:schemeClr val="tx2">
                <a:lumMod val="60000"/>
                <a:lumOff val="40000"/>
              </a:schemeClr>
            </a:solidFill>
          </a:ln>
        </p:spPr>
        <p:txBody>
          <a:bodyPr wrap="none" rtlCol="0">
            <a:spAutoFit/>
          </a:bodyPr>
          <a:lstStyle/>
          <a:p>
            <a:pPr algn="ctr"/>
            <a:r>
              <a:rPr lang="es-MX" sz="900" dirty="0" smtClean="0">
                <a:latin typeface="Arial" panose="020B0604020202020204" pitchFamily="34" charset="0"/>
                <a:cs typeface="Arial" panose="020B0604020202020204" pitchFamily="34" charset="0"/>
              </a:rPr>
              <a:t>Septiembre</a:t>
            </a:r>
          </a:p>
          <a:p>
            <a:pPr algn="ctr"/>
            <a:r>
              <a:rPr lang="es-MX" sz="900" dirty="0" smtClean="0">
                <a:latin typeface="Arial" panose="020B0604020202020204" pitchFamily="34" charset="0"/>
                <a:cs typeface="Arial" panose="020B0604020202020204" pitchFamily="34" charset="0"/>
              </a:rPr>
              <a:t>74,9%</a:t>
            </a:r>
            <a:endParaRPr lang="es-AR" sz="900" dirty="0">
              <a:latin typeface="Arial" panose="020B0604020202020204" pitchFamily="34" charset="0"/>
              <a:cs typeface="Arial" panose="020B0604020202020204" pitchFamily="34" charset="0"/>
            </a:endParaRPr>
          </a:p>
        </p:txBody>
      </p:sp>
      <p:sp>
        <p:nvSpPr>
          <p:cNvPr id="3" name="2 Flecha derecha"/>
          <p:cNvSpPr/>
          <p:nvPr/>
        </p:nvSpPr>
        <p:spPr>
          <a:xfrm rot="10800000">
            <a:off x="5774117" y="3714756"/>
            <a:ext cx="238043" cy="2378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7" name="26 CuadroTexto"/>
          <p:cNvSpPr txBox="1"/>
          <p:nvPr/>
        </p:nvSpPr>
        <p:spPr>
          <a:xfrm>
            <a:off x="4355976" y="3633637"/>
            <a:ext cx="774571" cy="369332"/>
          </a:xfrm>
          <a:prstGeom prst="rect">
            <a:avLst/>
          </a:prstGeom>
          <a:noFill/>
          <a:ln>
            <a:solidFill>
              <a:schemeClr val="tx2">
                <a:lumMod val="60000"/>
                <a:lumOff val="40000"/>
              </a:schemeClr>
            </a:solidFill>
          </a:ln>
        </p:spPr>
        <p:txBody>
          <a:bodyPr wrap="none" rtlCol="0">
            <a:spAutoFit/>
          </a:bodyPr>
          <a:lstStyle/>
          <a:p>
            <a:pPr algn="ctr"/>
            <a:r>
              <a:rPr lang="es-MX" sz="900" dirty="0">
                <a:latin typeface="Arial" panose="020B0604020202020204" pitchFamily="34" charset="0"/>
                <a:cs typeface="Arial" panose="020B0604020202020204" pitchFamily="34" charset="0"/>
              </a:rPr>
              <a:t>Septiembre</a:t>
            </a:r>
            <a:endParaRPr lang="es-MX" sz="900" dirty="0" smtClean="0">
              <a:latin typeface="Arial" panose="020B0604020202020204" pitchFamily="34" charset="0"/>
              <a:cs typeface="Arial" panose="020B0604020202020204" pitchFamily="34" charset="0"/>
            </a:endParaRPr>
          </a:p>
          <a:p>
            <a:pPr algn="ctr"/>
            <a:r>
              <a:rPr lang="es-MX" sz="900" dirty="0" smtClean="0">
                <a:latin typeface="Arial" panose="020B0604020202020204" pitchFamily="34" charset="0"/>
                <a:cs typeface="Arial" panose="020B0604020202020204" pitchFamily="34" charset="0"/>
              </a:rPr>
              <a:t>55,9%</a:t>
            </a:r>
            <a:endParaRPr lang="es-AR" sz="900" dirty="0">
              <a:latin typeface="Arial" panose="020B0604020202020204" pitchFamily="34" charset="0"/>
              <a:cs typeface="Arial" panose="020B0604020202020204" pitchFamily="34" charset="0"/>
            </a:endParaRPr>
          </a:p>
        </p:txBody>
      </p:sp>
      <p:sp>
        <p:nvSpPr>
          <p:cNvPr id="28" name="27 Flecha derecha"/>
          <p:cNvSpPr/>
          <p:nvPr/>
        </p:nvSpPr>
        <p:spPr>
          <a:xfrm rot="10800000">
            <a:off x="4139953" y="3714756"/>
            <a:ext cx="238043" cy="2378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5" name="16 CuadroTexto"/>
          <p:cNvSpPr txBox="1"/>
          <p:nvPr/>
        </p:nvSpPr>
        <p:spPr>
          <a:xfrm>
            <a:off x="100367" y="5805844"/>
            <a:ext cx="3004349" cy="215444"/>
          </a:xfrm>
          <a:prstGeom prst="rect">
            <a:avLst/>
          </a:prstGeom>
          <a:solidFill>
            <a:schemeClr val="bg1"/>
          </a:solidFill>
        </p:spPr>
        <p:txBody>
          <a:bodyPr wrap="none" rtlCol="0">
            <a:spAutoFit/>
          </a:bodyPr>
          <a:lstStyle/>
          <a:p>
            <a:r>
              <a:rPr lang="es-MX" sz="800" dirty="0" smtClean="0">
                <a:latin typeface="Arial" pitchFamily="34" charset="0"/>
                <a:cs typeface="Arial" pitchFamily="34" charset="0"/>
              </a:rPr>
              <a:t>Fuente: Partes semanales enviados por el SPF. Octubre 2014</a:t>
            </a:r>
            <a:endParaRPr lang="es-AR" sz="800" dirty="0">
              <a:latin typeface="Arial" pitchFamily="34" charset="0"/>
              <a:cs typeface="Arial" pitchFamily="34" charset="0"/>
            </a:endParaRPr>
          </a:p>
        </p:txBody>
      </p:sp>
    </p:spTree>
    <p:extLst>
      <p:ext uri="{BB962C8B-B14F-4D97-AF65-F5344CB8AC3E}">
        <p14:creationId xmlns:p14="http://schemas.microsoft.com/office/powerpoint/2010/main" val="26530200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 name="29 Rectángulo"/>
          <p:cNvSpPr/>
          <p:nvPr/>
        </p:nvSpPr>
        <p:spPr>
          <a:xfrm>
            <a:off x="-3473" y="5733256"/>
            <a:ext cx="9144000" cy="113727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sz="1500" dirty="0" smtClean="0">
                <a:solidFill>
                  <a:prstClr val="white"/>
                </a:solidFill>
                <a:latin typeface="Arial" pitchFamily="34" charset="0"/>
                <a:cs typeface="Arial" pitchFamily="34" charset="0"/>
              </a:rPr>
              <a:t>La Justicia Nacional muestra un leve incremento en </a:t>
            </a:r>
            <a:r>
              <a:rPr lang="es-MX" sz="1500" dirty="0" smtClean="0">
                <a:solidFill>
                  <a:prstClr val="white"/>
                </a:solidFill>
                <a:latin typeface="Arial" pitchFamily="34" charset="0"/>
                <a:cs typeface="Arial" pitchFamily="34" charset="0"/>
              </a:rPr>
              <a:t>la cantidad </a:t>
            </a:r>
            <a:r>
              <a:rPr lang="es-MX" sz="1500" dirty="0" smtClean="0">
                <a:solidFill>
                  <a:prstClr val="white"/>
                </a:solidFill>
                <a:latin typeface="Arial" pitchFamily="34" charset="0"/>
                <a:cs typeface="Arial" pitchFamily="34" charset="0"/>
              </a:rPr>
              <a:t>de personas encarceladas preventivamente respecto al mes anterior. Por su parte, </a:t>
            </a:r>
            <a:r>
              <a:rPr lang="es-MX" sz="1500" dirty="0" smtClean="0">
                <a:solidFill>
                  <a:prstClr val="white"/>
                </a:solidFill>
                <a:latin typeface="Arial" pitchFamily="34" charset="0"/>
                <a:cs typeface="Arial" pitchFamily="34" charset="0"/>
              </a:rPr>
              <a:t>las justicias provinciales </a:t>
            </a:r>
            <a:r>
              <a:rPr lang="es-MX" sz="1500" dirty="0" smtClean="0">
                <a:solidFill>
                  <a:prstClr val="white"/>
                </a:solidFill>
                <a:latin typeface="Arial" pitchFamily="34" charset="0"/>
                <a:cs typeface="Arial" pitchFamily="34" charset="0"/>
              </a:rPr>
              <a:t>muestra una tendencia decreciente en el porcentaje de personas que depende de su jurisdicción y se encuentran encarcelados de manera preventiva. En el </a:t>
            </a:r>
            <a:r>
              <a:rPr lang="es-MX" sz="1500" dirty="0" smtClean="0">
                <a:solidFill>
                  <a:prstClr val="white"/>
                </a:solidFill>
                <a:latin typeface="Arial" pitchFamily="34" charset="0"/>
                <a:cs typeface="Arial" pitchFamily="34" charset="0"/>
              </a:rPr>
              <a:t>Fuero </a:t>
            </a:r>
            <a:r>
              <a:rPr lang="es-MX" sz="1500" dirty="0" smtClean="0">
                <a:solidFill>
                  <a:prstClr val="white"/>
                </a:solidFill>
                <a:latin typeface="Arial" pitchFamily="34" charset="0"/>
                <a:cs typeface="Arial" pitchFamily="34" charset="0"/>
              </a:rPr>
              <a:t>Federal, se registra el conjunto más alto de personas </a:t>
            </a:r>
            <a:r>
              <a:rPr lang="es-MX" sz="1500" dirty="0" smtClean="0">
                <a:solidFill>
                  <a:prstClr val="white"/>
                </a:solidFill>
                <a:latin typeface="Arial" pitchFamily="34" charset="0"/>
                <a:cs typeface="Arial" pitchFamily="34" charset="0"/>
              </a:rPr>
              <a:t>encarceladas preventivamente </a:t>
            </a:r>
            <a:r>
              <a:rPr lang="es-MX" sz="1500" dirty="0" smtClean="0">
                <a:solidFill>
                  <a:prstClr val="white"/>
                </a:solidFill>
                <a:latin typeface="Arial" pitchFamily="34" charset="0"/>
                <a:cs typeface="Arial" pitchFamily="34" charset="0"/>
              </a:rPr>
              <a:t>en lo que va del </a:t>
            </a:r>
            <a:r>
              <a:rPr lang="es-MX" sz="1500" dirty="0" smtClean="0">
                <a:solidFill>
                  <a:prstClr val="white"/>
                </a:solidFill>
                <a:latin typeface="Arial" pitchFamily="34" charset="0"/>
                <a:cs typeface="Arial" pitchFamily="34" charset="0"/>
              </a:rPr>
              <a:t>año 2014. </a:t>
            </a:r>
            <a:endParaRPr lang="es-AR" sz="1500" dirty="0">
              <a:solidFill>
                <a:prstClr val="white"/>
              </a:solidFill>
              <a:latin typeface="Arial" pitchFamily="34" charset="0"/>
              <a:cs typeface="Arial" pitchFamily="34" charset="0"/>
            </a:endParaRPr>
          </a:p>
        </p:txBody>
      </p:sp>
      <p:sp>
        <p:nvSpPr>
          <p:cNvPr id="51" name="1 Título"/>
          <p:cNvSpPr txBox="1">
            <a:spLocks/>
          </p:cNvSpPr>
          <p:nvPr/>
        </p:nvSpPr>
        <p:spPr>
          <a:xfrm>
            <a:off x="254213" y="52834"/>
            <a:ext cx="6766059" cy="5715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MX" sz="2400" dirty="0">
                <a:solidFill>
                  <a:srgbClr val="1F497D">
                    <a:lumMod val="75000"/>
                  </a:srgbClr>
                </a:solidFill>
                <a:latin typeface="Arial" pitchFamily="34" charset="0"/>
                <a:cs typeface="Arial" pitchFamily="34" charset="0"/>
              </a:rPr>
              <a:t>Jurisdicción según situación procesal</a:t>
            </a:r>
            <a:endParaRPr lang="es-AR" sz="2400" dirty="0">
              <a:solidFill>
                <a:srgbClr val="1F497D">
                  <a:lumMod val="75000"/>
                </a:srgbClr>
              </a:solidFill>
              <a:latin typeface="Arial" pitchFamily="34" charset="0"/>
              <a:cs typeface="Arial" pitchFamily="34" charset="0"/>
            </a:endParaRPr>
          </a:p>
          <a:p>
            <a:pPr algn="l"/>
            <a:r>
              <a:rPr lang="es-MX" sz="2400" dirty="0" smtClean="0">
                <a:solidFill>
                  <a:srgbClr val="1F497D">
                    <a:lumMod val="75000"/>
                  </a:srgbClr>
                </a:solidFill>
                <a:latin typeface="Arial" pitchFamily="34" charset="0"/>
                <a:cs typeface="Arial" pitchFamily="34" charset="0"/>
              </a:rPr>
              <a:t>Evolución mensual</a:t>
            </a:r>
            <a:endParaRPr lang="es-AR" sz="2400" dirty="0">
              <a:solidFill>
                <a:srgbClr val="1F497D">
                  <a:lumMod val="75000"/>
                </a:srgbClr>
              </a:solidFill>
              <a:latin typeface="Arial" pitchFamily="34" charset="0"/>
              <a:cs typeface="Arial" pitchFamily="34" charset="0"/>
            </a:endParaRPr>
          </a:p>
        </p:txBody>
      </p:sp>
      <p:cxnSp>
        <p:nvCxnSpPr>
          <p:cNvPr id="52" name="Conector recto 8"/>
          <p:cNvCxnSpPr/>
          <p:nvPr/>
        </p:nvCxnSpPr>
        <p:spPr>
          <a:xfrm>
            <a:off x="326221" y="832148"/>
            <a:ext cx="6193035" cy="0"/>
          </a:xfrm>
          <a:prstGeom prst="line">
            <a:avLst/>
          </a:prstGeom>
          <a:ln>
            <a:solidFill>
              <a:schemeClr val="dk1">
                <a:shade val="95000"/>
                <a:satMod val="105000"/>
                <a:alpha val="50000"/>
              </a:schemeClr>
            </a:solidFill>
          </a:ln>
        </p:spPr>
        <p:style>
          <a:lnRef idx="1">
            <a:schemeClr val="dk1"/>
          </a:lnRef>
          <a:fillRef idx="0">
            <a:schemeClr val="dk1"/>
          </a:fillRef>
          <a:effectRef idx="0">
            <a:schemeClr val="dk1"/>
          </a:effectRef>
          <a:fontRef idx="minor">
            <a:schemeClr val="tx1"/>
          </a:fontRef>
        </p:style>
      </p:cxnSp>
      <p:sp>
        <p:nvSpPr>
          <p:cNvPr id="16" name="15 CuadroTexto"/>
          <p:cNvSpPr txBox="1"/>
          <p:nvPr/>
        </p:nvSpPr>
        <p:spPr>
          <a:xfrm>
            <a:off x="899592" y="1296343"/>
            <a:ext cx="6840760" cy="692497"/>
          </a:xfrm>
          <a:prstGeom prst="rect">
            <a:avLst/>
          </a:prstGeom>
          <a:noFill/>
        </p:spPr>
        <p:txBody>
          <a:bodyPr wrap="square" rtlCol="0">
            <a:spAutoFit/>
          </a:bodyPr>
          <a:lstStyle/>
          <a:p>
            <a:pPr algn="ctr"/>
            <a:r>
              <a:rPr lang="es-MX" sz="1400" b="1" dirty="0" smtClean="0">
                <a:solidFill>
                  <a:schemeClr val="tx2"/>
                </a:solidFill>
                <a:latin typeface="Arial" pitchFamily="34" charset="0"/>
                <a:cs typeface="Arial" pitchFamily="34" charset="0"/>
              </a:rPr>
              <a:t>Personas encarceladas preventivamente </a:t>
            </a:r>
            <a:r>
              <a:rPr lang="es-MX" sz="1400" dirty="0" smtClean="0">
                <a:solidFill>
                  <a:schemeClr val="tx2"/>
                </a:solidFill>
                <a:latin typeface="Arial" pitchFamily="34" charset="0"/>
                <a:cs typeface="Arial" pitchFamily="34" charset="0"/>
              </a:rPr>
              <a:t>por jurisdicción. </a:t>
            </a:r>
          </a:p>
          <a:p>
            <a:pPr algn="ctr"/>
            <a:r>
              <a:rPr lang="es-MX" sz="1400" dirty="0" smtClean="0">
                <a:solidFill>
                  <a:schemeClr val="tx2"/>
                </a:solidFill>
                <a:latin typeface="Arial" pitchFamily="34" charset="0"/>
                <a:cs typeface="Arial" pitchFamily="34" charset="0"/>
              </a:rPr>
              <a:t>Enero-octubre 2014 </a:t>
            </a:r>
          </a:p>
          <a:p>
            <a:pPr algn="ctr"/>
            <a:r>
              <a:rPr lang="es-MX" sz="1100" dirty="0" smtClean="0">
                <a:solidFill>
                  <a:schemeClr val="tx2"/>
                </a:solidFill>
                <a:latin typeface="Arial" pitchFamily="34" charset="0"/>
                <a:cs typeface="Arial" pitchFamily="34" charset="0"/>
              </a:rPr>
              <a:t>En porcentajes.</a:t>
            </a:r>
          </a:p>
        </p:txBody>
      </p:sp>
      <p:graphicFrame>
        <p:nvGraphicFramePr>
          <p:cNvPr id="4" name="3 Gráfico"/>
          <p:cNvGraphicFramePr/>
          <p:nvPr>
            <p:extLst>
              <p:ext uri="{D42A27DB-BD31-4B8C-83A1-F6EECF244321}">
                <p14:modId xmlns:p14="http://schemas.microsoft.com/office/powerpoint/2010/main" val="555098410"/>
              </p:ext>
            </p:extLst>
          </p:nvPr>
        </p:nvGraphicFramePr>
        <p:xfrm>
          <a:off x="395536" y="2204864"/>
          <a:ext cx="8352928" cy="3024336"/>
        </p:xfrm>
        <a:graphic>
          <a:graphicData uri="http://schemas.openxmlformats.org/drawingml/2006/chart">
            <c:chart xmlns:c="http://schemas.openxmlformats.org/drawingml/2006/chart" xmlns:r="http://schemas.openxmlformats.org/officeDocument/2006/relationships" r:id="rId3"/>
          </a:graphicData>
        </a:graphic>
      </p:graphicFrame>
      <p:cxnSp>
        <p:nvCxnSpPr>
          <p:cNvPr id="3" name="2 Conector recto de flecha"/>
          <p:cNvCxnSpPr/>
          <p:nvPr/>
        </p:nvCxnSpPr>
        <p:spPr>
          <a:xfrm flipV="1">
            <a:off x="1512366" y="3677941"/>
            <a:ext cx="5435898" cy="168236"/>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9" name="16 CuadroTexto"/>
          <p:cNvSpPr txBox="1"/>
          <p:nvPr/>
        </p:nvSpPr>
        <p:spPr>
          <a:xfrm>
            <a:off x="100367" y="5301208"/>
            <a:ext cx="2348720" cy="215444"/>
          </a:xfrm>
          <a:prstGeom prst="rect">
            <a:avLst/>
          </a:prstGeom>
          <a:solidFill>
            <a:schemeClr val="bg1"/>
          </a:solidFill>
        </p:spPr>
        <p:txBody>
          <a:bodyPr wrap="none" rtlCol="0">
            <a:spAutoFit/>
          </a:bodyPr>
          <a:lstStyle/>
          <a:p>
            <a:r>
              <a:rPr lang="es-MX" sz="800" dirty="0" smtClean="0">
                <a:latin typeface="Arial" pitchFamily="34" charset="0"/>
                <a:cs typeface="Arial" pitchFamily="34" charset="0"/>
              </a:rPr>
              <a:t>Fuente: Partes semanales enviados por el SPF</a:t>
            </a:r>
            <a:endParaRPr lang="es-AR" sz="800" dirty="0">
              <a:latin typeface="Arial" pitchFamily="34" charset="0"/>
              <a:cs typeface="Arial" pitchFamily="34" charset="0"/>
            </a:endParaRPr>
          </a:p>
        </p:txBody>
      </p:sp>
      <p:cxnSp>
        <p:nvCxnSpPr>
          <p:cNvPr id="10" name="9 Conector recto de flecha"/>
          <p:cNvCxnSpPr/>
          <p:nvPr/>
        </p:nvCxnSpPr>
        <p:spPr>
          <a:xfrm flipV="1">
            <a:off x="5436096" y="3068960"/>
            <a:ext cx="1419954" cy="71623"/>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10 Conector recto de flecha"/>
          <p:cNvCxnSpPr/>
          <p:nvPr/>
        </p:nvCxnSpPr>
        <p:spPr>
          <a:xfrm>
            <a:off x="3872126" y="4437112"/>
            <a:ext cx="3148146" cy="216024"/>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33689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9" name="38 Conector recto"/>
          <p:cNvCxnSpPr/>
          <p:nvPr/>
        </p:nvCxnSpPr>
        <p:spPr>
          <a:xfrm>
            <a:off x="353707" y="4768577"/>
            <a:ext cx="8221206" cy="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26" name="25 Gráfico"/>
          <p:cNvGraphicFramePr/>
          <p:nvPr>
            <p:extLst>
              <p:ext uri="{D42A27DB-BD31-4B8C-83A1-F6EECF244321}">
                <p14:modId xmlns:p14="http://schemas.microsoft.com/office/powerpoint/2010/main" val="822180609"/>
              </p:ext>
            </p:extLst>
          </p:nvPr>
        </p:nvGraphicFramePr>
        <p:xfrm>
          <a:off x="161041" y="2968074"/>
          <a:ext cx="2940093" cy="2304256"/>
        </p:xfrm>
        <a:graphic>
          <a:graphicData uri="http://schemas.openxmlformats.org/drawingml/2006/chart">
            <c:chart xmlns:c="http://schemas.openxmlformats.org/drawingml/2006/chart" xmlns:r="http://schemas.openxmlformats.org/officeDocument/2006/relationships" r:id="rId3"/>
          </a:graphicData>
        </a:graphic>
      </p:graphicFrame>
      <p:sp>
        <p:nvSpPr>
          <p:cNvPr id="23" name="22 Flecha abajo"/>
          <p:cNvSpPr/>
          <p:nvPr/>
        </p:nvSpPr>
        <p:spPr>
          <a:xfrm rot="5400000">
            <a:off x="2184906" y="3011974"/>
            <a:ext cx="862824" cy="976796"/>
          </a:xfrm>
          <a:prstGeom prst="downArrow">
            <a:avLst/>
          </a:prstGeom>
          <a:solidFill>
            <a:schemeClr val="accent2">
              <a:lumMod val="7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 name="2 Flecha abajo"/>
          <p:cNvSpPr/>
          <p:nvPr/>
        </p:nvSpPr>
        <p:spPr>
          <a:xfrm rot="5400000">
            <a:off x="2120673" y="4000256"/>
            <a:ext cx="965641" cy="1002444"/>
          </a:xfrm>
          <a:prstGeom prst="downArrow">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0" name="29 Rectángulo"/>
          <p:cNvSpPr/>
          <p:nvPr/>
        </p:nvSpPr>
        <p:spPr>
          <a:xfrm>
            <a:off x="-3473" y="6033814"/>
            <a:ext cx="9144000" cy="836712"/>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solidFill>
                <a:prstClr val="white"/>
              </a:solidFill>
              <a:latin typeface="Arial" pitchFamily="34" charset="0"/>
              <a:cs typeface="Arial" pitchFamily="34" charset="0"/>
            </a:endParaRPr>
          </a:p>
        </p:txBody>
      </p:sp>
      <p:sp>
        <p:nvSpPr>
          <p:cNvPr id="51" name="1 Título"/>
          <p:cNvSpPr txBox="1">
            <a:spLocks/>
          </p:cNvSpPr>
          <p:nvPr/>
        </p:nvSpPr>
        <p:spPr>
          <a:xfrm>
            <a:off x="182205" y="337220"/>
            <a:ext cx="6766059" cy="5715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MX" sz="2400" dirty="0" smtClean="0">
                <a:solidFill>
                  <a:srgbClr val="1F497D">
                    <a:lumMod val="75000"/>
                  </a:srgbClr>
                </a:solidFill>
                <a:latin typeface="Arial" pitchFamily="34" charset="0"/>
                <a:cs typeface="Arial" pitchFamily="34" charset="0"/>
              </a:rPr>
              <a:t>Foco en situación procesal</a:t>
            </a:r>
            <a:endParaRPr lang="es-AR" sz="2400" dirty="0">
              <a:solidFill>
                <a:srgbClr val="1F497D">
                  <a:lumMod val="75000"/>
                </a:srgbClr>
              </a:solidFill>
              <a:latin typeface="Arial" pitchFamily="34" charset="0"/>
              <a:cs typeface="Arial" pitchFamily="34" charset="0"/>
            </a:endParaRPr>
          </a:p>
        </p:txBody>
      </p:sp>
      <p:cxnSp>
        <p:nvCxnSpPr>
          <p:cNvPr id="52" name="Conector recto 8"/>
          <p:cNvCxnSpPr/>
          <p:nvPr/>
        </p:nvCxnSpPr>
        <p:spPr>
          <a:xfrm>
            <a:off x="326221" y="832148"/>
            <a:ext cx="6193035" cy="0"/>
          </a:xfrm>
          <a:prstGeom prst="line">
            <a:avLst/>
          </a:prstGeom>
          <a:ln>
            <a:solidFill>
              <a:schemeClr val="dk1">
                <a:shade val="95000"/>
                <a:satMod val="105000"/>
                <a:alpha val="50000"/>
              </a:schemeClr>
            </a:solidFill>
          </a:ln>
        </p:spPr>
        <p:style>
          <a:lnRef idx="1">
            <a:schemeClr val="dk1"/>
          </a:lnRef>
          <a:fillRef idx="0">
            <a:schemeClr val="dk1"/>
          </a:fillRef>
          <a:effectRef idx="0">
            <a:schemeClr val="dk1"/>
          </a:effectRef>
          <a:fontRef idx="minor">
            <a:schemeClr val="tx1"/>
          </a:fontRef>
        </p:style>
      </p:cxnSp>
      <p:graphicFrame>
        <p:nvGraphicFramePr>
          <p:cNvPr id="25" name="24 Gráfico"/>
          <p:cNvGraphicFramePr/>
          <p:nvPr>
            <p:extLst>
              <p:ext uri="{D42A27DB-BD31-4B8C-83A1-F6EECF244321}">
                <p14:modId xmlns:p14="http://schemas.microsoft.com/office/powerpoint/2010/main" val="3257326397"/>
              </p:ext>
            </p:extLst>
          </p:nvPr>
        </p:nvGraphicFramePr>
        <p:xfrm>
          <a:off x="2555776" y="1534962"/>
          <a:ext cx="4392488" cy="329800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7" name="26 Gráfico"/>
          <p:cNvGraphicFramePr/>
          <p:nvPr>
            <p:extLst>
              <p:ext uri="{D42A27DB-BD31-4B8C-83A1-F6EECF244321}">
                <p14:modId xmlns:p14="http://schemas.microsoft.com/office/powerpoint/2010/main" val="3147806527"/>
              </p:ext>
            </p:extLst>
          </p:nvPr>
        </p:nvGraphicFramePr>
        <p:xfrm>
          <a:off x="6126582" y="2877397"/>
          <a:ext cx="2909914" cy="2230931"/>
        </p:xfrm>
        <a:graphic>
          <a:graphicData uri="http://schemas.openxmlformats.org/drawingml/2006/chart">
            <c:chart xmlns:c="http://schemas.openxmlformats.org/drawingml/2006/chart" xmlns:r="http://schemas.openxmlformats.org/officeDocument/2006/relationships" r:id="rId5"/>
          </a:graphicData>
        </a:graphic>
      </p:graphicFrame>
      <p:sp>
        <p:nvSpPr>
          <p:cNvPr id="28" name="27 CuadroTexto"/>
          <p:cNvSpPr txBox="1"/>
          <p:nvPr/>
        </p:nvSpPr>
        <p:spPr>
          <a:xfrm>
            <a:off x="3347864" y="2636912"/>
            <a:ext cx="1322790" cy="400110"/>
          </a:xfrm>
          <a:prstGeom prst="rect">
            <a:avLst/>
          </a:prstGeom>
          <a:noFill/>
        </p:spPr>
        <p:txBody>
          <a:bodyPr wrap="square" rtlCol="0">
            <a:spAutoFit/>
          </a:bodyPr>
          <a:lstStyle/>
          <a:p>
            <a:pPr algn="ctr"/>
            <a:r>
              <a:rPr lang="es-MX" sz="1000" dirty="0" smtClean="0">
                <a:solidFill>
                  <a:schemeClr val="bg1"/>
                </a:solidFill>
                <a:latin typeface="Arial" pitchFamily="34" charset="0"/>
                <a:cs typeface="Arial" pitchFamily="34" charset="0"/>
              </a:rPr>
              <a:t>Condenados/as 38,4%</a:t>
            </a:r>
            <a:endParaRPr lang="es-AR" sz="1000" dirty="0">
              <a:solidFill>
                <a:schemeClr val="bg1"/>
              </a:solidFill>
              <a:latin typeface="Arial" pitchFamily="34" charset="0"/>
              <a:cs typeface="Arial" pitchFamily="34" charset="0"/>
            </a:endParaRPr>
          </a:p>
        </p:txBody>
      </p:sp>
      <p:sp>
        <p:nvSpPr>
          <p:cNvPr id="29" name="28 CuadroTexto"/>
          <p:cNvSpPr txBox="1"/>
          <p:nvPr/>
        </p:nvSpPr>
        <p:spPr>
          <a:xfrm>
            <a:off x="4235184" y="3163034"/>
            <a:ext cx="1272920" cy="553998"/>
          </a:xfrm>
          <a:prstGeom prst="rect">
            <a:avLst/>
          </a:prstGeom>
          <a:noFill/>
        </p:spPr>
        <p:txBody>
          <a:bodyPr wrap="square" rtlCol="0">
            <a:spAutoFit/>
          </a:bodyPr>
          <a:lstStyle/>
          <a:p>
            <a:pPr algn="ctr"/>
            <a:r>
              <a:rPr lang="es-MX" sz="1000" dirty="0" smtClean="0">
                <a:solidFill>
                  <a:schemeClr val="bg1"/>
                </a:solidFill>
                <a:latin typeface="Arial" pitchFamily="34" charset="0"/>
                <a:cs typeface="Arial" pitchFamily="34" charset="0"/>
              </a:rPr>
              <a:t>Encarcelados preventivamente</a:t>
            </a:r>
          </a:p>
          <a:p>
            <a:pPr algn="ctr"/>
            <a:r>
              <a:rPr lang="es-MX" sz="1000" dirty="0" smtClean="0">
                <a:solidFill>
                  <a:schemeClr val="bg1"/>
                </a:solidFill>
                <a:latin typeface="Arial" pitchFamily="34" charset="0"/>
                <a:cs typeface="Arial" pitchFamily="34" charset="0"/>
              </a:rPr>
              <a:t>61,6%</a:t>
            </a:r>
            <a:endParaRPr lang="es-AR" sz="1000" dirty="0">
              <a:solidFill>
                <a:schemeClr val="bg1"/>
              </a:solidFill>
              <a:latin typeface="Arial" pitchFamily="34" charset="0"/>
              <a:cs typeface="Arial" pitchFamily="34" charset="0"/>
            </a:endParaRPr>
          </a:p>
        </p:txBody>
      </p:sp>
      <p:sp>
        <p:nvSpPr>
          <p:cNvPr id="31" name="30 Flecha abajo"/>
          <p:cNvSpPr/>
          <p:nvPr/>
        </p:nvSpPr>
        <p:spPr>
          <a:xfrm rot="5400000">
            <a:off x="2731299" y="2273217"/>
            <a:ext cx="540901" cy="404196"/>
          </a:xfrm>
          <a:prstGeom prst="downArrow">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latin typeface="Arial" pitchFamily="34" charset="0"/>
              <a:cs typeface="Arial" pitchFamily="34" charset="0"/>
            </a:endParaRPr>
          </a:p>
        </p:txBody>
      </p:sp>
      <p:graphicFrame>
        <p:nvGraphicFramePr>
          <p:cNvPr id="33" name="32 Tabla"/>
          <p:cNvGraphicFramePr>
            <a:graphicFrameLocks noGrp="1"/>
          </p:cNvGraphicFramePr>
          <p:nvPr>
            <p:extLst>
              <p:ext uri="{D42A27DB-BD31-4B8C-83A1-F6EECF244321}">
                <p14:modId xmlns:p14="http://schemas.microsoft.com/office/powerpoint/2010/main" val="1035016137"/>
              </p:ext>
            </p:extLst>
          </p:nvPr>
        </p:nvGraphicFramePr>
        <p:xfrm>
          <a:off x="326221" y="2204864"/>
          <a:ext cx="2235579" cy="525512"/>
        </p:xfrm>
        <a:graphic>
          <a:graphicData uri="http://schemas.openxmlformats.org/drawingml/2006/table">
            <a:tbl>
              <a:tblPr firstRow="1" bandRow="1">
                <a:tableStyleId>{21E4AEA4-8DFA-4A89-87EB-49C32662AFE0}</a:tableStyleId>
              </a:tblPr>
              <a:tblGrid>
                <a:gridCol w="2235579"/>
              </a:tblGrid>
              <a:tr h="525512">
                <a:tc>
                  <a:txBody>
                    <a:bodyPr/>
                    <a:lstStyle/>
                    <a:p>
                      <a:pPr algn="ctr"/>
                      <a:r>
                        <a:rPr lang="es-MX" sz="900" dirty="0" smtClean="0">
                          <a:latin typeface="Arial" pitchFamily="34" charset="0"/>
                          <a:cs typeface="Arial" pitchFamily="34" charset="0"/>
                        </a:rPr>
                        <a:t>Total condenados</a:t>
                      </a:r>
                      <a:r>
                        <a:rPr lang="es-MX" sz="900" baseline="0" dirty="0" smtClean="0">
                          <a:latin typeface="Arial" pitchFamily="34" charset="0"/>
                          <a:cs typeface="Arial" pitchFamily="34" charset="0"/>
                        </a:rPr>
                        <a:t> por j</a:t>
                      </a:r>
                      <a:r>
                        <a:rPr lang="es-MX" sz="900" dirty="0" smtClean="0">
                          <a:latin typeface="Arial" pitchFamily="34" charset="0"/>
                          <a:cs typeface="Arial" pitchFamily="34" charset="0"/>
                        </a:rPr>
                        <a:t>urisdicción de origen</a:t>
                      </a:r>
                      <a:endParaRPr lang="es-AR" sz="900" dirty="0">
                        <a:latin typeface="Arial" pitchFamily="34" charset="0"/>
                        <a:cs typeface="Arial" pitchFamily="34" charset="0"/>
                      </a:endParaRPr>
                    </a:p>
                  </a:txBody>
                  <a:tcPr anchor="ctr"/>
                </a:tc>
              </a:tr>
            </a:tbl>
          </a:graphicData>
        </a:graphic>
      </p:graphicFrame>
      <p:graphicFrame>
        <p:nvGraphicFramePr>
          <p:cNvPr id="34" name="33 Tabla"/>
          <p:cNvGraphicFramePr>
            <a:graphicFrameLocks noGrp="1"/>
          </p:cNvGraphicFramePr>
          <p:nvPr>
            <p:extLst>
              <p:ext uri="{D42A27DB-BD31-4B8C-83A1-F6EECF244321}">
                <p14:modId xmlns:p14="http://schemas.microsoft.com/office/powerpoint/2010/main" val="2370815867"/>
              </p:ext>
            </p:extLst>
          </p:nvPr>
        </p:nvGraphicFramePr>
        <p:xfrm>
          <a:off x="6443431" y="2212800"/>
          <a:ext cx="2119188" cy="502920"/>
        </p:xfrm>
        <a:graphic>
          <a:graphicData uri="http://schemas.openxmlformats.org/drawingml/2006/table">
            <a:tbl>
              <a:tblPr firstRow="1" bandRow="1">
                <a:tableStyleId>{5C22544A-7EE6-4342-B048-85BDC9FD1C3A}</a:tableStyleId>
              </a:tblPr>
              <a:tblGrid>
                <a:gridCol w="2119188"/>
              </a:tblGrid>
              <a:tr h="223825">
                <a:tc>
                  <a:txBody>
                    <a:bodyPr/>
                    <a:lstStyle/>
                    <a:p>
                      <a:pPr algn="ctr"/>
                      <a:r>
                        <a:rPr lang="es-MX" sz="900" dirty="0" smtClean="0">
                          <a:latin typeface="Arial" pitchFamily="34" charset="0"/>
                          <a:cs typeface="Arial" pitchFamily="34" charset="0"/>
                        </a:rPr>
                        <a:t>Total personas encarceladas preventivamente por jurisdicción de origen</a:t>
                      </a:r>
                      <a:endParaRPr lang="es-AR" sz="900" dirty="0">
                        <a:latin typeface="Arial" pitchFamily="34" charset="0"/>
                        <a:cs typeface="Arial" pitchFamily="34" charset="0"/>
                      </a:endParaRPr>
                    </a:p>
                  </a:txBody>
                  <a:tcPr anchor="ctr">
                    <a:solidFill>
                      <a:schemeClr val="tx2">
                        <a:lumMod val="75000"/>
                      </a:schemeClr>
                    </a:solidFill>
                  </a:tcPr>
                </a:tc>
              </a:tr>
            </a:tbl>
          </a:graphicData>
        </a:graphic>
      </p:graphicFrame>
      <p:sp>
        <p:nvSpPr>
          <p:cNvPr id="35" name="34 Flecha abajo"/>
          <p:cNvSpPr/>
          <p:nvPr/>
        </p:nvSpPr>
        <p:spPr>
          <a:xfrm rot="16200000">
            <a:off x="5597819" y="2217004"/>
            <a:ext cx="612910" cy="444616"/>
          </a:xfrm>
          <a:prstGeom prst="downArrow">
            <a:avLst/>
          </a:prstGeom>
          <a:solidFill>
            <a:schemeClr val="tx2">
              <a:lumMod val="75000"/>
            </a:scheme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s-AR">
              <a:latin typeface="Arial" pitchFamily="34" charset="0"/>
              <a:cs typeface="Arial" pitchFamily="34" charset="0"/>
            </a:endParaRPr>
          </a:p>
        </p:txBody>
      </p:sp>
      <p:sp>
        <p:nvSpPr>
          <p:cNvPr id="36" name="35 CuadroTexto"/>
          <p:cNvSpPr txBox="1"/>
          <p:nvPr/>
        </p:nvSpPr>
        <p:spPr>
          <a:xfrm>
            <a:off x="6804248" y="4746630"/>
            <a:ext cx="1543124" cy="338554"/>
          </a:xfrm>
          <a:prstGeom prst="rect">
            <a:avLst/>
          </a:prstGeom>
          <a:noFill/>
        </p:spPr>
        <p:txBody>
          <a:bodyPr wrap="square" rtlCol="0">
            <a:spAutoFit/>
          </a:bodyPr>
          <a:lstStyle/>
          <a:p>
            <a:pPr algn="ctr"/>
            <a:r>
              <a:rPr lang="es-MX" sz="800" dirty="0" smtClean="0">
                <a:latin typeface="Arial" pitchFamily="34" charset="0"/>
                <a:cs typeface="Arial" pitchFamily="34" charset="0"/>
              </a:rPr>
              <a:t>Base: 6453 encarcelados/as preventivamente</a:t>
            </a:r>
            <a:endParaRPr lang="es-AR" sz="800" dirty="0">
              <a:latin typeface="Arial" pitchFamily="34" charset="0"/>
              <a:cs typeface="Arial" pitchFamily="34" charset="0"/>
            </a:endParaRPr>
          </a:p>
        </p:txBody>
      </p:sp>
      <p:sp>
        <p:nvSpPr>
          <p:cNvPr id="37" name="36 CuadroTexto"/>
          <p:cNvSpPr txBox="1"/>
          <p:nvPr/>
        </p:nvSpPr>
        <p:spPr>
          <a:xfrm>
            <a:off x="827584" y="4746630"/>
            <a:ext cx="1440160" cy="215444"/>
          </a:xfrm>
          <a:prstGeom prst="rect">
            <a:avLst/>
          </a:prstGeom>
          <a:noFill/>
        </p:spPr>
        <p:txBody>
          <a:bodyPr wrap="square" rtlCol="0">
            <a:spAutoFit/>
          </a:bodyPr>
          <a:lstStyle/>
          <a:p>
            <a:pPr algn="ctr"/>
            <a:r>
              <a:rPr lang="es-MX" sz="800" dirty="0" smtClean="0">
                <a:latin typeface="Arial" pitchFamily="34" charset="0"/>
                <a:cs typeface="Arial" pitchFamily="34" charset="0"/>
              </a:rPr>
              <a:t>Base: 4025 condenados/as</a:t>
            </a:r>
            <a:endParaRPr lang="es-AR" sz="800" dirty="0">
              <a:latin typeface="Arial" pitchFamily="34" charset="0"/>
              <a:cs typeface="Arial" pitchFamily="34" charset="0"/>
            </a:endParaRPr>
          </a:p>
        </p:txBody>
      </p:sp>
      <p:sp>
        <p:nvSpPr>
          <p:cNvPr id="38" name="37 CuadroTexto"/>
          <p:cNvSpPr txBox="1"/>
          <p:nvPr/>
        </p:nvSpPr>
        <p:spPr>
          <a:xfrm>
            <a:off x="2718018" y="1403484"/>
            <a:ext cx="3726190" cy="369332"/>
          </a:xfrm>
          <a:prstGeom prst="rect">
            <a:avLst/>
          </a:prstGeom>
          <a:noFill/>
        </p:spPr>
        <p:txBody>
          <a:bodyPr wrap="square" rtlCol="0">
            <a:spAutoFit/>
          </a:bodyPr>
          <a:lstStyle/>
          <a:p>
            <a:pPr algn="ctr"/>
            <a:r>
              <a:rPr lang="es-MX" dirty="0">
                <a:solidFill>
                  <a:srgbClr val="1F497D">
                    <a:lumMod val="75000"/>
                  </a:srgbClr>
                </a:solidFill>
                <a:latin typeface="Arial" pitchFamily="34" charset="0"/>
                <a:ea typeface="+mj-ea"/>
                <a:cs typeface="Arial" pitchFamily="34" charset="0"/>
              </a:rPr>
              <a:t>Composición a </a:t>
            </a:r>
            <a:r>
              <a:rPr lang="es-MX" dirty="0" smtClean="0">
                <a:solidFill>
                  <a:srgbClr val="1F497D">
                    <a:lumMod val="75000"/>
                  </a:srgbClr>
                </a:solidFill>
                <a:latin typeface="Arial" pitchFamily="34" charset="0"/>
                <a:ea typeface="+mj-ea"/>
                <a:cs typeface="Arial" pitchFamily="34" charset="0"/>
              </a:rPr>
              <a:t>Octubre 2014</a:t>
            </a:r>
            <a:endParaRPr lang="es-MX" dirty="0">
              <a:solidFill>
                <a:srgbClr val="1F497D">
                  <a:lumMod val="75000"/>
                </a:srgbClr>
              </a:solidFill>
              <a:latin typeface="Arial" pitchFamily="34" charset="0"/>
              <a:ea typeface="+mj-ea"/>
              <a:cs typeface="Arial" pitchFamily="34" charset="0"/>
            </a:endParaRPr>
          </a:p>
        </p:txBody>
      </p:sp>
      <p:sp>
        <p:nvSpPr>
          <p:cNvPr id="20" name="19 CuadroTexto"/>
          <p:cNvSpPr txBox="1"/>
          <p:nvPr/>
        </p:nvSpPr>
        <p:spPr>
          <a:xfrm>
            <a:off x="96328" y="5742462"/>
            <a:ext cx="2912977" cy="215444"/>
          </a:xfrm>
          <a:prstGeom prst="rect">
            <a:avLst/>
          </a:prstGeom>
          <a:noFill/>
        </p:spPr>
        <p:txBody>
          <a:bodyPr wrap="none" rtlCol="0">
            <a:spAutoFit/>
          </a:bodyPr>
          <a:lstStyle/>
          <a:p>
            <a:r>
              <a:rPr lang="es-MX" sz="800" dirty="0" smtClean="0">
                <a:latin typeface="Arial" pitchFamily="34" charset="0"/>
                <a:cs typeface="Arial" pitchFamily="34" charset="0"/>
              </a:rPr>
              <a:t>Fuente: Partes semanales enviados por el SPF. Junio 2014</a:t>
            </a:r>
            <a:endParaRPr lang="es-AR" sz="800" dirty="0">
              <a:latin typeface="Arial" pitchFamily="34" charset="0"/>
              <a:cs typeface="Arial" pitchFamily="34" charset="0"/>
            </a:endParaRPr>
          </a:p>
        </p:txBody>
      </p:sp>
      <p:sp>
        <p:nvSpPr>
          <p:cNvPr id="2" name="1 CuadroTexto"/>
          <p:cNvSpPr txBox="1"/>
          <p:nvPr/>
        </p:nvSpPr>
        <p:spPr>
          <a:xfrm>
            <a:off x="2245606" y="4264218"/>
            <a:ext cx="976549" cy="584775"/>
          </a:xfrm>
          <a:prstGeom prst="rect">
            <a:avLst/>
          </a:prstGeom>
          <a:noFill/>
        </p:spPr>
        <p:txBody>
          <a:bodyPr wrap="none" rtlCol="0">
            <a:spAutoFit/>
          </a:bodyPr>
          <a:lstStyle/>
          <a:p>
            <a:r>
              <a:rPr lang="es-MX" sz="800" dirty="0">
                <a:solidFill>
                  <a:schemeClr val="bg1"/>
                </a:solidFill>
                <a:latin typeface="Arial" panose="020B0604020202020204" pitchFamily="34" charset="0"/>
                <a:cs typeface="Arial" panose="020B0604020202020204" pitchFamily="34" charset="0"/>
              </a:rPr>
              <a:t>Septiembre: </a:t>
            </a:r>
            <a:r>
              <a:rPr lang="es-MX" sz="800" dirty="0" smtClean="0">
                <a:solidFill>
                  <a:schemeClr val="bg1"/>
                </a:solidFill>
                <a:latin typeface="Arial" panose="020B0604020202020204" pitchFamily="34" charset="0"/>
                <a:cs typeface="Arial" panose="020B0604020202020204" pitchFamily="34" charset="0"/>
              </a:rPr>
              <a:t>64%</a:t>
            </a:r>
          </a:p>
          <a:p>
            <a:r>
              <a:rPr lang="es-MX" sz="800" dirty="0" smtClean="0">
                <a:solidFill>
                  <a:schemeClr val="bg1"/>
                </a:solidFill>
                <a:latin typeface="Arial" panose="020B0604020202020204" pitchFamily="34" charset="0"/>
                <a:cs typeface="Arial" panose="020B0604020202020204" pitchFamily="34" charset="0"/>
              </a:rPr>
              <a:t>Agosto: 64%</a:t>
            </a:r>
          </a:p>
          <a:p>
            <a:r>
              <a:rPr lang="es-MX" sz="800" dirty="0" smtClean="0">
                <a:solidFill>
                  <a:schemeClr val="bg1"/>
                </a:solidFill>
                <a:latin typeface="Arial" panose="020B0604020202020204" pitchFamily="34" charset="0"/>
                <a:cs typeface="Arial" panose="020B0604020202020204" pitchFamily="34" charset="0"/>
              </a:rPr>
              <a:t>Julio:  64%</a:t>
            </a:r>
          </a:p>
          <a:p>
            <a:endParaRPr lang="es-MX" sz="800" dirty="0" smtClean="0">
              <a:solidFill>
                <a:schemeClr val="bg1"/>
              </a:solidFill>
              <a:latin typeface="Arial" panose="020B0604020202020204" pitchFamily="34" charset="0"/>
              <a:cs typeface="Arial" panose="020B0604020202020204" pitchFamily="34" charset="0"/>
            </a:endParaRPr>
          </a:p>
        </p:txBody>
      </p:sp>
      <p:sp>
        <p:nvSpPr>
          <p:cNvPr id="21" name="20 CuadroTexto"/>
          <p:cNvSpPr txBox="1"/>
          <p:nvPr/>
        </p:nvSpPr>
        <p:spPr>
          <a:xfrm>
            <a:off x="2227299" y="3284984"/>
            <a:ext cx="976549" cy="461665"/>
          </a:xfrm>
          <a:prstGeom prst="rect">
            <a:avLst/>
          </a:prstGeom>
          <a:noFill/>
        </p:spPr>
        <p:txBody>
          <a:bodyPr wrap="square" rtlCol="0">
            <a:spAutoFit/>
          </a:bodyPr>
          <a:lstStyle/>
          <a:p>
            <a:r>
              <a:rPr lang="es-MX" sz="800" dirty="0" smtClean="0">
                <a:solidFill>
                  <a:schemeClr val="bg1"/>
                </a:solidFill>
                <a:latin typeface="Arial" panose="020B0604020202020204" pitchFamily="34" charset="0"/>
                <a:cs typeface="Arial" panose="020B0604020202020204" pitchFamily="34" charset="0"/>
              </a:rPr>
              <a:t>Septiembre: 24%</a:t>
            </a:r>
          </a:p>
          <a:p>
            <a:r>
              <a:rPr lang="es-MX" sz="800" dirty="0" smtClean="0">
                <a:solidFill>
                  <a:schemeClr val="bg1"/>
                </a:solidFill>
                <a:latin typeface="Arial" panose="020B0604020202020204" pitchFamily="34" charset="0"/>
                <a:cs typeface="Arial" panose="020B0604020202020204" pitchFamily="34" charset="0"/>
              </a:rPr>
              <a:t>Agosto: 24%</a:t>
            </a:r>
          </a:p>
          <a:p>
            <a:r>
              <a:rPr lang="es-MX" sz="800" dirty="0" smtClean="0">
                <a:solidFill>
                  <a:schemeClr val="bg1"/>
                </a:solidFill>
                <a:latin typeface="Arial" panose="020B0604020202020204" pitchFamily="34" charset="0"/>
                <a:cs typeface="Arial" panose="020B0604020202020204" pitchFamily="34" charset="0"/>
              </a:rPr>
              <a:t>Julio:   24%</a:t>
            </a:r>
          </a:p>
        </p:txBody>
      </p:sp>
      <p:sp>
        <p:nvSpPr>
          <p:cNvPr id="24" name="23 Flecha abajo"/>
          <p:cNvSpPr/>
          <p:nvPr/>
        </p:nvSpPr>
        <p:spPr>
          <a:xfrm rot="5400000">
            <a:off x="8107861" y="2942752"/>
            <a:ext cx="659545" cy="911962"/>
          </a:xfrm>
          <a:prstGeom prst="downArrow">
            <a:avLst/>
          </a:prstGeom>
          <a:solidFill>
            <a:schemeClr val="accent2">
              <a:lumMod val="7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latin typeface="Arial" panose="020B0604020202020204" pitchFamily="34" charset="0"/>
              <a:cs typeface="Arial" panose="020B0604020202020204" pitchFamily="34" charset="0"/>
            </a:endParaRPr>
          </a:p>
        </p:txBody>
      </p:sp>
      <p:sp>
        <p:nvSpPr>
          <p:cNvPr id="32" name="31 Flecha abajo"/>
          <p:cNvSpPr/>
          <p:nvPr/>
        </p:nvSpPr>
        <p:spPr>
          <a:xfrm rot="5400000">
            <a:off x="8134841" y="3806848"/>
            <a:ext cx="659545" cy="911962"/>
          </a:xfrm>
          <a:prstGeom prst="downArrow">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latin typeface="Arial" panose="020B0604020202020204" pitchFamily="34" charset="0"/>
              <a:cs typeface="Arial" panose="020B0604020202020204" pitchFamily="34" charset="0"/>
            </a:endParaRPr>
          </a:p>
        </p:txBody>
      </p:sp>
      <p:sp>
        <p:nvSpPr>
          <p:cNvPr id="4" name="3 CuadroTexto"/>
          <p:cNvSpPr txBox="1"/>
          <p:nvPr/>
        </p:nvSpPr>
        <p:spPr>
          <a:xfrm>
            <a:off x="8036389" y="3212976"/>
            <a:ext cx="928099" cy="369332"/>
          </a:xfrm>
          <a:prstGeom prst="rect">
            <a:avLst/>
          </a:prstGeom>
          <a:noFill/>
        </p:spPr>
        <p:txBody>
          <a:bodyPr wrap="square" rtlCol="0">
            <a:spAutoFit/>
          </a:bodyPr>
          <a:lstStyle/>
          <a:p>
            <a:pPr algn="ctr"/>
            <a:r>
              <a:rPr lang="es-MX" sz="900" dirty="0" smtClean="0">
                <a:solidFill>
                  <a:schemeClr val="bg1"/>
                </a:solidFill>
                <a:latin typeface="Arial" panose="020B0604020202020204" pitchFamily="34" charset="0"/>
                <a:cs typeface="Arial" panose="020B0604020202020204" pitchFamily="34" charset="0"/>
              </a:rPr>
              <a:t>Septiembre: 44%</a:t>
            </a:r>
            <a:endParaRPr lang="es-AR" sz="900" dirty="0">
              <a:solidFill>
                <a:schemeClr val="bg1"/>
              </a:solidFill>
              <a:latin typeface="Arial" panose="020B0604020202020204" pitchFamily="34" charset="0"/>
              <a:cs typeface="Arial" panose="020B0604020202020204" pitchFamily="34" charset="0"/>
            </a:endParaRPr>
          </a:p>
        </p:txBody>
      </p:sp>
      <p:sp>
        <p:nvSpPr>
          <p:cNvPr id="41" name="40 CuadroTexto"/>
          <p:cNvSpPr txBox="1"/>
          <p:nvPr/>
        </p:nvSpPr>
        <p:spPr>
          <a:xfrm>
            <a:off x="8063370" y="4096263"/>
            <a:ext cx="901118" cy="369332"/>
          </a:xfrm>
          <a:prstGeom prst="rect">
            <a:avLst/>
          </a:prstGeom>
          <a:noFill/>
        </p:spPr>
        <p:txBody>
          <a:bodyPr wrap="square" rtlCol="0">
            <a:spAutoFit/>
          </a:bodyPr>
          <a:lstStyle/>
          <a:p>
            <a:pPr algn="ctr"/>
            <a:r>
              <a:rPr lang="es-MX" sz="900" dirty="0" smtClean="0">
                <a:solidFill>
                  <a:schemeClr val="bg1"/>
                </a:solidFill>
                <a:latin typeface="Arial" panose="020B0604020202020204" pitchFamily="34" charset="0"/>
                <a:cs typeface="Arial" panose="020B0604020202020204" pitchFamily="34" charset="0"/>
              </a:rPr>
              <a:t>Septiembre: 53%</a:t>
            </a:r>
            <a:endParaRPr lang="es-AR" sz="900" dirty="0">
              <a:solidFill>
                <a:schemeClr val="bg1"/>
              </a:solidFill>
              <a:latin typeface="Arial" panose="020B0604020202020204" pitchFamily="34" charset="0"/>
              <a:cs typeface="Arial" panose="020B0604020202020204" pitchFamily="34" charset="0"/>
            </a:endParaRPr>
          </a:p>
        </p:txBody>
      </p:sp>
      <p:sp>
        <p:nvSpPr>
          <p:cNvPr id="42" name="16 CuadroTexto"/>
          <p:cNvSpPr txBox="1"/>
          <p:nvPr/>
        </p:nvSpPr>
        <p:spPr>
          <a:xfrm>
            <a:off x="100367" y="5741882"/>
            <a:ext cx="3004349" cy="215444"/>
          </a:xfrm>
          <a:prstGeom prst="rect">
            <a:avLst/>
          </a:prstGeom>
          <a:solidFill>
            <a:schemeClr val="bg1"/>
          </a:solidFill>
        </p:spPr>
        <p:txBody>
          <a:bodyPr wrap="none" rtlCol="0">
            <a:spAutoFit/>
          </a:bodyPr>
          <a:lstStyle/>
          <a:p>
            <a:r>
              <a:rPr lang="es-MX" sz="800" dirty="0" smtClean="0">
                <a:latin typeface="Arial" pitchFamily="34" charset="0"/>
                <a:cs typeface="Arial" pitchFamily="34" charset="0"/>
              </a:rPr>
              <a:t>Fuente: Partes semanales enviados por el SPF. Octubre 2014</a:t>
            </a:r>
            <a:endParaRPr lang="es-AR" sz="800" dirty="0">
              <a:latin typeface="Arial" pitchFamily="34" charset="0"/>
              <a:cs typeface="Arial" pitchFamily="34" charset="0"/>
            </a:endParaRPr>
          </a:p>
        </p:txBody>
      </p:sp>
      <p:sp>
        <p:nvSpPr>
          <p:cNvPr id="43" name="39 CuadroTexto"/>
          <p:cNvSpPr txBox="1"/>
          <p:nvPr/>
        </p:nvSpPr>
        <p:spPr>
          <a:xfrm>
            <a:off x="56311" y="6074712"/>
            <a:ext cx="8974019" cy="738664"/>
          </a:xfrm>
          <a:prstGeom prst="rect">
            <a:avLst/>
          </a:prstGeom>
          <a:noFill/>
        </p:spPr>
        <p:txBody>
          <a:bodyPr wrap="square" rtlCol="0">
            <a:spAutoFit/>
          </a:bodyPr>
          <a:lstStyle/>
          <a:p>
            <a:pPr algn="just"/>
            <a:r>
              <a:rPr lang="es-MX" sz="1400" dirty="0" smtClean="0">
                <a:solidFill>
                  <a:schemeClr val="bg1"/>
                </a:solidFill>
                <a:latin typeface="Arial" pitchFamily="34" charset="0"/>
                <a:cs typeface="Arial" pitchFamily="34" charset="0"/>
              </a:rPr>
              <a:t>Entre los detenidos con condena sigue siendo ampliamente mayoritario el grupo que depende de la Justicia </a:t>
            </a:r>
            <a:r>
              <a:rPr lang="es-MX" sz="1400" dirty="0">
                <a:solidFill>
                  <a:schemeClr val="bg1"/>
                </a:solidFill>
                <a:latin typeface="Arial" pitchFamily="34" charset="0"/>
                <a:cs typeface="Arial" pitchFamily="34" charset="0"/>
              </a:rPr>
              <a:t>N</a:t>
            </a:r>
            <a:r>
              <a:rPr lang="es-MX" sz="1400" dirty="0" smtClean="0">
                <a:solidFill>
                  <a:schemeClr val="bg1"/>
                </a:solidFill>
                <a:latin typeface="Arial" pitchFamily="34" charset="0"/>
                <a:cs typeface="Arial" pitchFamily="34" charset="0"/>
              </a:rPr>
              <a:t>acional. El foco en los detenidos preventivamente muestra una distribución más homogénea entre las jurisdicciones nacionales y federales. Los valores se mantienen estables respecto del mes anterior.</a:t>
            </a:r>
          </a:p>
        </p:txBody>
      </p:sp>
    </p:spTree>
    <p:extLst>
      <p:ext uri="{BB962C8B-B14F-4D97-AF65-F5344CB8AC3E}">
        <p14:creationId xmlns:p14="http://schemas.microsoft.com/office/powerpoint/2010/main" val="9855205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 name="2 Grupo"/>
          <p:cNvGrpSpPr/>
          <p:nvPr/>
        </p:nvGrpSpPr>
        <p:grpSpPr>
          <a:xfrm>
            <a:off x="2989867" y="1050657"/>
            <a:ext cx="5470565" cy="5330671"/>
            <a:chOff x="2989867" y="1050657"/>
            <a:chExt cx="5470565" cy="5330671"/>
          </a:xfrm>
        </p:grpSpPr>
        <p:pic>
          <p:nvPicPr>
            <p:cNvPr id="83" name="Picture 2" descr="http://www.aefip.org/Fotos/Seccionales/mapa_argentin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5598" y="1294978"/>
              <a:ext cx="2571750" cy="5086350"/>
            </a:xfrm>
            <a:prstGeom prst="rect">
              <a:avLst/>
            </a:prstGeom>
            <a:noFill/>
            <a:extLst>
              <a:ext uri="{909E8E84-426E-40DD-AFC4-6F175D3DCCD1}">
                <a14:hiddenFill xmlns:a14="http://schemas.microsoft.com/office/drawing/2010/main">
                  <a:solidFill>
                    <a:srgbClr val="FFFFFF"/>
                  </a:solidFill>
                </a14:hiddenFill>
              </a:ext>
            </a:extLst>
          </p:spPr>
        </p:pic>
        <p:sp>
          <p:nvSpPr>
            <p:cNvPr id="84" name="83 Rectángulo"/>
            <p:cNvSpPr/>
            <p:nvPr/>
          </p:nvSpPr>
          <p:spPr>
            <a:xfrm>
              <a:off x="6721962" y="2551317"/>
              <a:ext cx="1312116" cy="335741"/>
            </a:xfrm>
            <a:prstGeom prst="rect">
              <a:avLst/>
            </a:prstGeom>
            <a:solidFill>
              <a:srgbClr val="93A299">
                <a:lumMod val="40000"/>
                <a:lumOff val="60000"/>
              </a:srgbClr>
            </a:solidFill>
            <a:ln w="26425"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600" b="0" i="0" u="none" strike="noStrike" kern="0" cap="none" spc="0" normalizeH="0" baseline="0" noProof="0" dirty="0" smtClean="0">
                  <a:ln>
                    <a:noFill/>
                  </a:ln>
                  <a:solidFill>
                    <a:srgbClr val="292934">
                      <a:lumMod val="90000"/>
                      <a:lumOff val="10000"/>
                    </a:srgbClr>
                  </a:solidFill>
                  <a:effectLst/>
                  <a:uLnTx/>
                  <a:uFillTx/>
                  <a:latin typeface="Arial" pitchFamily="34" charset="0"/>
                  <a:cs typeface="Arial" pitchFamily="34" charset="0"/>
                </a:rPr>
                <a:t>-</a:t>
              </a:r>
              <a:r>
                <a:rPr kumimoji="0" lang="es-MX" sz="600" b="0" i="0" u="none" strike="noStrike" kern="0" cap="none" spc="0" normalizeH="0" baseline="0" noProof="0" dirty="0" err="1" smtClean="0">
                  <a:ln>
                    <a:noFill/>
                  </a:ln>
                  <a:solidFill>
                    <a:srgbClr val="292934">
                      <a:lumMod val="90000"/>
                      <a:lumOff val="10000"/>
                    </a:srgbClr>
                  </a:solidFill>
                  <a:effectLst/>
                  <a:uLnTx/>
                  <a:uFillTx/>
                  <a:latin typeface="Arial" pitchFamily="34" charset="0"/>
                  <a:cs typeface="Arial" pitchFamily="34" charset="0"/>
                </a:rPr>
                <a:t>Sta</a:t>
              </a:r>
              <a:r>
                <a:rPr kumimoji="0" lang="es-MX" sz="600" b="0" i="0" u="none" strike="noStrike" kern="0" cap="none" spc="0" normalizeH="0" baseline="0" noProof="0" dirty="0" smtClean="0">
                  <a:ln>
                    <a:noFill/>
                  </a:ln>
                  <a:solidFill>
                    <a:srgbClr val="292934">
                      <a:lumMod val="90000"/>
                      <a:lumOff val="10000"/>
                    </a:srgbClr>
                  </a:solidFill>
                  <a:effectLst/>
                  <a:uLnTx/>
                  <a:uFillTx/>
                  <a:latin typeface="Arial" pitchFamily="34" charset="0"/>
                  <a:cs typeface="Arial" pitchFamily="34" charset="0"/>
                </a:rPr>
                <a:t> Rosa:</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600" b="0" i="0" u="none" strike="noStrike" kern="0" cap="none" spc="0" normalizeH="0" baseline="0" noProof="0" dirty="0" smtClean="0">
                  <a:ln>
                    <a:noFill/>
                  </a:ln>
                  <a:solidFill>
                    <a:srgbClr val="292934">
                      <a:lumMod val="90000"/>
                      <a:lumOff val="10000"/>
                    </a:srgbClr>
                  </a:solidFill>
                  <a:effectLst/>
                  <a:uLnTx/>
                  <a:uFillTx/>
                  <a:latin typeface="Arial" pitchFamily="34" charset="0"/>
                  <a:cs typeface="Arial" pitchFamily="34" charset="0"/>
                </a:rPr>
                <a:t>Colonia Penal U.4</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600" b="0" i="0" u="none" strike="noStrike" kern="0" cap="none" spc="0" normalizeH="0" baseline="0" noProof="0" dirty="0" smtClean="0">
                  <a:ln>
                    <a:noFill/>
                  </a:ln>
                  <a:solidFill>
                    <a:srgbClr val="292934">
                      <a:lumMod val="90000"/>
                      <a:lumOff val="10000"/>
                    </a:srgbClr>
                  </a:solidFill>
                  <a:effectLst/>
                  <a:uLnTx/>
                  <a:uFillTx/>
                  <a:latin typeface="Arial" pitchFamily="34" charset="0"/>
                  <a:cs typeface="Arial" pitchFamily="34" charset="0"/>
                </a:rPr>
                <a:t>Correccional mujeres U.13</a:t>
              </a:r>
              <a:endParaRPr kumimoji="0" lang="es-AR" sz="600" b="0" i="0" u="none" strike="noStrike" kern="0" cap="none" spc="0" normalizeH="0" baseline="0" noProof="0" dirty="0">
                <a:ln>
                  <a:noFill/>
                </a:ln>
                <a:solidFill>
                  <a:srgbClr val="292934">
                    <a:lumMod val="90000"/>
                    <a:lumOff val="10000"/>
                  </a:srgbClr>
                </a:solidFill>
                <a:effectLst/>
                <a:uLnTx/>
                <a:uFillTx/>
                <a:latin typeface="Arial" pitchFamily="34" charset="0"/>
                <a:cs typeface="Arial" pitchFamily="34" charset="0"/>
              </a:endParaRPr>
            </a:p>
          </p:txBody>
        </p:sp>
        <p:sp>
          <p:nvSpPr>
            <p:cNvPr id="85" name="84 Rectángulo"/>
            <p:cNvSpPr/>
            <p:nvPr/>
          </p:nvSpPr>
          <p:spPr>
            <a:xfrm>
              <a:off x="3792032" y="4202334"/>
              <a:ext cx="921920" cy="218351"/>
            </a:xfrm>
            <a:prstGeom prst="rect">
              <a:avLst/>
            </a:prstGeom>
            <a:solidFill>
              <a:srgbClr val="53AB94"/>
            </a:solidFill>
            <a:ln w="26425"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600" b="0" i="0" u="none" strike="noStrike" kern="0" cap="none" spc="0" normalizeH="0" baseline="0" noProof="0" dirty="0" smtClean="0">
                  <a:ln>
                    <a:noFill/>
                  </a:ln>
                  <a:solidFill>
                    <a:srgbClr val="FFFFFF"/>
                  </a:solidFill>
                  <a:effectLst/>
                  <a:uLnTx/>
                  <a:uFillTx/>
                  <a:latin typeface="Arial" pitchFamily="34" charset="0"/>
                  <a:cs typeface="Arial" pitchFamily="34" charset="0"/>
                </a:rPr>
                <a:t>-Gral. Roca:</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600" b="0" i="0" u="none" strike="noStrike" kern="0" cap="none" spc="0" normalizeH="0" baseline="0" noProof="0" dirty="0" smtClean="0">
                  <a:ln>
                    <a:noFill/>
                  </a:ln>
                  <a:solidFill>
                    <a:srgbClr val="FFFFFF"/>
                  </a:solidFill>
                  <a:effectLst/>
                  <a:uLnTx/>
                  <a:uFillTx/>
                  <a:latin typeface="Arial" pitchFamily="34" charset="0"/>
                  <a:cs typeface="Arial" pitchFamily="34" charset="0"/>
                </a:rPr>
                <a:t>Colonia penal U.5</a:t>
              </a:r>
              <a:endParaRPr kumimoji="0" lang="es-AR" sz="600" b="0" i="0" u="none" strike="noStrike" kern="0" cap="none" spc="0" normalizeH="0" baseline="0" noProof="0" dirty="0">
                <a:ln>
                  <a:noFill/>
                </a:ln>
                <a:solidFill>
                  <a:srgbClr val="FFFFFF"/>
                </a:solidFill>
                <a:effectLst/>
                <a:uLnTx/>
                <a:uFillTx/>
                <a:latin typeface="Arial" pitchFamily="34" charset="0"/>
                <a:cs typeface="Arial" pitchFamily="34" charset="0"/>
              </a:endParaRPr>
            </a:p>
          </p:txBody>
        </p:sp>
        <p:sp>
          <p:nvSpPr>
            <p:cNvPr id="86" name="85 Rectángulo"/>
            <p:cNvSpPr/>
            <p:nvPr/>
          </p:nvSpPr>
          <p:spPr>
            <a:xfrm>
              <a:off x="5702416" y="4805255"/>
              <a:ext cx="694382" cy="218351"/>
            </a:xfrm>
            <a:prstGeom prst="rect">
              <a:avLst/>
            </a:prstGeom>
            <a:solidFill>
              <a:srgbClr val="0070C0"/>
            </a:solidFill>
            <a:ln w="26425"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700" b="0" i="0" u="none" strike="noStrike" kern="0" cap="none" spc="0" normalizeH="0" baseline="0" noProof="0" dirty="0" smtClean="0">
                  <a:ln>
                    <a:noFill/>
                  </a:ln>
                  <a:solidFill>
                    <a:srgbClr val="FFFFFF"/>
                  </a:solidFill>
                  <a:effectLst/>
                  <a:uLnTx/>
                  <a:uFillTx/>
                  <a:latin typeface="Arial" pitchFamily="34" charset="0"/>
                  <a:cs typeface="Arial" pitchFamily="34" charset="0"/>
                </a:rPr>
                <a:t>-Rawson: </a:t>
              </a:r>
              <a:r>
                <a:rPr kumimoji="0" lang="es-MX" sz="700" b="0" i="0" u="none" strike="noStrike" kern="0" cap="none" spc="0" normalizeH="0" baseline="0" noProof="0" dirty="0">
                  <a:ln>
                    <a:noFill/>
                  </a:ln>
                  <a:solidFill>
                    <a:srgbClr val="FFFFFF"/>
                  </a:solidFill>
                  <a:effectLst/>
                  <a:uLnTx/>
                  <a:uFillTx/>
                  <a:latin typeface="Arial" pitchFamily="34" charset="0"/>
                  <a:cs typeface="Arial" pitchFamily="34" charset="0"/>
                </a:rPr>
                <a:t>U6</a:t>
              </a:r>
              <a:endParaRPr kumimoji="0" lang="es-AR" sz="700" b="0" i="0" u="none" strike="noStrike" kern="0" cap="none" spc="0" normalizeH="0" baseline="0" noProof="0" dirty="0">
                <a:ln>
                  <a:noFill/>
                </a:ln>
                <a:solidFill>
                  <a:srgbClr val="FFFFFF"/>
                </a:solidFill>
                <a:effectLst/>
                <a:uLnTx/>
                <a:uFillTx/>
                <a:latin typeface="Arial" pitchFamily="34" charset="0"/>
                <a:cs typeface="Arial" pitchFamily="34" charset="0"/>
              </a:endParaRPr>
            </a:p>
          </p:txBody>
        </p:sp>
        <p:sp>
          <p:nvSpPr>
            <p:cNvPr id="87" name="86 Rectángulo"/>
            <p:cNvSpPr/>
            <p:nvPr/>
          </p:nvSpPr>
          <p:spPr>
            <a:xfrm>
              <a:off x="5993499" y="1050657"/>
              <a:ext cx="1060182" cy="221105"/>
            </a:xfrm>
            <a:prstGeom prst="rect">
              <a:avLst/>
            </a:prstGeom>
            <a:solidFill>
              <a:srgbClr val="BF77AA"/>
            </a:solidFill>
            <a:ln w="26425"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600" b="0" i="0" u="none" strike="noStrike" kern="0" cap="none" spc="0" normalizeH="0" baseline="0" noProof="0" dirty="0" smtClean="0">
                  <a:ln>
                    <a:noFill/>
                  </a:ln>
                  <a:solidFill>
                    <a:srgbClr val="FFFFFF"/>
                  </a:solidFill>
                  <a:effectLst/>
                  <a:uLnTx/>
                  <a:uFillTx/>
                  <a:latin typeface="Arial" pitchFamily="34" charset="0"/>
                  <a:cs typeface="Arial" pitchFamily="34" charset="0"/>
                </a:rPr>
                <a:t>Resistencia</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600" b="0" i="0" u="none" strike="noStrike" kern="0" cap="none" spc="0" normalizeH="0" baseline="0" noProof="0" dirty="0" smtClean="0">
                  <a:ln>
                    <a:noFill/>
                  </a:ln>
                  <a:solidFill>
                    <a:srgbClr val="FFFFFF"/>
                  </a:solidFill>
                  <a:effectLst/>
                  <a:uLnTx/>
                  <a:uFillTx/>
                  <a:latin typeface="Arial" pitchFamily="34" charset="0"/>
                  <a:cs typeface="Arial" pitchFamily="34" charset="0"/>
                </a:rPr>
                <a:t>Prisión regional U.7</a:t>
              </a:r>
              <a:endParaRPr kumimoji="0" lang="es-AR" sz="600" b="0" i="0" u="none" strike="noStrike" kern="0" cap="none" spc="0" normalizeH="0" baseline="0" noProof="0" dirty="0">
                <a:ln>
                  <a:noFill/>
                </a:ln>
                <a:solidFill>
                  <a:srgbClr val="FFFFFF"/>
                </a:solidFill>
                <a:effectLst/>
                <a:uLnTx/>
                <a:uFillTx/>
                <a:latin typeface="Arial" pitchFamily="34" charset="0"/>
                <a:cs typeface="Arial" pitchFamily="34" charset="0"/>
              </a:endParaRPr>
            </a:p>
          </p:txBody>
        </p:sp>
        <p:sp>
          <p:nvSpPr>
            <p:cNvPr id="88" name="87 Rectángulo"/>
            <p:cNvSpPr/>
            <p:nvPr/>
          </p:nvSpPr>
          <p:spPr>
            <a:xfrm>
              <a:off x="4532926" y="1420680"/>
              <a:ext cx="535596" cy="218351"/>
            </a:xfrm>
            <a:prstGeom prst="rect">
              <a:avLst/>
            </a:prstGeom>
            <a:solidFill>
              <a:srgbClr val="808DA0">
                <a:lumMod val="60000"/>
                <a:lumOff val="40000"/>
              </a:srgbClr>
            </a:solidFill>
            <a:ln w="26425"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600" b="0" i="0" u="none" strike="noStrike" kern="0" cap="none" spc="0" normalizeH="0" baseline="0" noProof="0" dirty="0" smtClean="0">
                  <a:ln>
                    <a:noFill/>
                  </a:ln>
                  <a:solidFill>
                    <a:srgbClr val="FFFFFF"/>
                  </a:solidFill>
                  <a:effectLst/>
                  <a:uLnTx/>
                  <a:uFillTx/>
                  <a:latin typeface="Arial" pitchFamily="34" charset="0"/>
                  <a:cs typeface="Arial" pitchFamily="34" charset="0"/>
                </a:rPr>
                <a:t>Jujuy</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600" b="0" i="0" u="none" strike="noStrike" kern="0" cap="none" spc="0" normalizeH="0" baseline="0" noProof="0" dirty="0" smtClean="0">
                  <a:ln>
                    <a:noFill/>
                  </a:ln>
                  <a:solidFill>
                    <a:srgbClr val="FFFFFF"/>
                  </a:solidFill>
                  <a:effectLst/>
                  <a:uLnTx/>
                  <a:uFillTx/>
                  <a:latin typeface="Arial" pitchFamily="34" charset="0"/>
                  <a:cs typeface="Arial" pitchFamily="34" charset="0"/>
                </a:rPr>
                <a:t>U.22</a:t>
              </a:r>
              <a:endParaRPr kumimoji="0" lang="es-AR" sz="600" b="0" i="0" u="none" strike="noStrike" kern="0" cap="none" spc="0" normalizeH="0" baseline="0" noProof="0" dirty="0">
                <a:ln>
                  <a:noFill/>
                </a:ln>
                <a:solidFill>
                  <a:srgbClr val="FFFFFF"/>
                </a:solidFill>
                <a:effectLst/>
                <a:uLnTx/>
                <a:uFillTx/>
                <a:latin typeface="Arial" pitchFamily="34" charset="0"/>
                <a:cs typeface="Arial" pitchFamily="34" charset="0"/>
              </a:endParaRPr>
            </a:p>
          </p:txBody>
        </p:sp>
        <p:sp>
          <p:nvSpPr>
            <p:cNvPr id="89" name="88 Rectángulo"/>
            <p:cNvSpPr/>
            <p:nvPr/>
          </p:nvSpPr>
          <p:spPr>
            <a:xfrm>
              <a:off x="3991455" y="3781919"/>
              <a:ext cx="740255" cy="218351"/>
            </a:xfrm>
            <a:prstGeom prst="rect">
              <a:avLst/>
            </a:prstGeom>
            <a:solidFill>
              <a:srgbClr val="D2533C">
                <a:lumMod val="40000"/>
                <a:lumOff val="60000"/>
              </a:srgbClr>
            </a:solidFill>
            <a:ln w="26425"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600" b="0" i="0" u="none" strike="noStrike" kern="0" cap="none" spc="0" normalizeH="0" baseline="0" noProof="0" dirty="0" smtClean="0">
                  <a:ln>
                    <a:noFill/>
                  </a:ln>
                  <a:solidFill>
                    <a:srgbClr val="292934">
                      <a:lumMod val="90000"/>
                      <a:lumOff val="10000"/>
                    </a:srgbClr>
                  </a:solidFill>
                  <a:effectLst/>
                  <a:uLnTx/>
                  <a:uFillTx/>
                  <a:latin typeface="Arial" pitchFamily="34" charset="0"/>
                  <a:cs typeface="Arial" pitchFamily="34" charset="0"/>
                </a:rPr>
                <a:t>-Neuquén: U.9</a:t>
              </a:r>
              <a:endParaRPr kumimoji="0" lang="es-AR" sz="600" b="0" i="0" u="none" strike="noStrike" kern="0" cap="none" spc="0" normalizeH="0" baseline="0" noProof="0" dirty="0">
                <a:ln>
                  <a:noFill/>
                </a:ln>
                <a:solidFill>
                  <a:srgbClr val="292934">
                    <a:lumMod val="90000"/>
                    <a:lumOff val="10000"/>
                  </a:srgbClr>
                </a:solidFill>
                <a:effectLst/>
                <a:uLnTx/>
                <a:uFillTx/>
                <a:latin typeface="Arial" pitchFamily="34" charset="0"/>
                <a:cs typeface="Arial" pitchFamily="34" charset="0"/>
              </a:endParaRPr>
            </a:p>
          </p:txBody>
        </p:sp>
        <p:sp>
          <p:nvSpPr>
            <p:cNvPr id="90" name="89 Rectángulo"/>
            <p:cNvSpPr/>
            <p:nvPr/>
          </p:nvSpPr>
          <p:spPr>
            <a:xfrm>
              <a:off x="6849550" y="1661888"/>
              <a:ext cx="535596" cy="218351"/>
            </a:xfrm>
            <a:prstGeom prst="rect">
              <a:avLst/>
            </a:prstGeom>
            <a:solidFill>
              <a:srgbClr val="FFFF00"/>
            </a:solidFill>
            <a:ln w="26425"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600" b="0" i="0" u="none" strike="noStrike" kern="0" cap="none" spc="0" normalizeH="0" baseline="0" noProof="0" dirty="0" smtClean="0">
                  <a:ln>
                    <a:noFill/>
                  </a:ln>
                  <a:solidFill>
                    <a:srgbClr val="292934">
                      <a:lumMod val="90000"/>
                      <a:lumOff val="10000"/>
                    </a:srgbClr>
                  </a:solidFill>
                  <a:effectLst/>
                  <a:uLnTx/>
                  <a:uFillTx/>
                  <a:latin typeface="Arial" pitchFamily="34" charset="0"/>
                  <a:cs typeface="Arial" pitchFamily="34" charset="0"/>
                </a:rPr>
                <a:t>Formosa: U.10</a:t>
              </a:r>
              <a:endParaRPr kumimoji="0" lang="es-AR" sz="600" b="0" i="0" u="none" strike="noStrike" kern="0" cap="none" spc="0" normalizeH="0" baseline="0" noProof="0" dirty="0">
                <a:ln>
                  <a:noFill/>
                </a:ln>
                <a:solidFill>
                  <a:srgbClr val="292934">
                    <a:lumMod val="90000"/>
                    <a:lumOff val="10000"/>
                  </a:srgbClr>
                </a:solidFill>
                <a:effectLst/>
                <a:uLnTx/>
                <a:uFillTx/>
                <a:latin typeface="Arial" pitchFamily="34" charset="0"/>
                <a:cs typeface="Arial" pitchFamily="34" charset="0"/>
              </a:endParaRPr>
            </a:p>
          </p:txBody>
        </p:sp>
        <p:sp>
          <p:nvSpPr>
            <p:cNvPr id="91" name="90 Rectángulo"/>
            <p:cNvSpPr/>
            <p:nvPr/>
          </p:nvSpPr>
          <p:spPr>
            <a:xfrm>
              <a:off x="6360487" y="1316597"/>
              <a:ext cx="880862" cy="218351"/>
            </a:xfrm>
            <a:prstGeom prst="rect">
              <a:avLst/>
            </a:prstGeom>
            <a:solidFill>
              <a:srgbClr val="BF77AA"/>
            </a:solidFill>
            <a:ln w="26425"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600" b="0" i="0" u="none" strike="noStrike" kern="0" cap="none" spc="0" normalizeH="0" baseline="0" noProof="0" dirty="0" smtClean="0">
                  <a:ln>
                    <a:noFill/>
                  </a:ln>
                  <a:solidFill>
                    <a:srgbClr val="FFFFFF"/>
                  </a:solidFill>
                  <a:effectLst/>
                  <a:uLnTx/>
                  <a:uFillTx/>
                  <a:latin typeface="Arial" pitchFamily="34" charset="0"/>
                  <a:cs typeface="Arial" pitchFamily="34" charset="0"/>
                </a:rPr>
                <a:t>R. S. Peña:</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600" b="0" i="0" u="none" strike="noStrike" kern="0" cap="none" spc="0" normalizeH="0" baseline="0" noProof="0" dirty="0" smtClean="0">
                  <a:ln>
                    <a:noFill/>
                  </a:ln>
                  <a:solidFill>
                    <a:srgbClr val="FFFFFF"/>
                  </a:solidFill>
                  <a:effectLst/>
                  <a:uLnTx/>
                  <a:uFillTx/>
                  <a:latin typeface="Arial" pitchFamily="34" charset="0"/>
                  <a:cs typeface="Arial" pitchFamily="34" charset="0"/>
                </a:rPr>
                <a:t>Colonia penal  U.11</a:t>
              </a:r>
              <a:endParaRPr kumimoji="0" lang="es-AR" sz="600" b="0" i="0" u="none" strike="noStrike" kern="0" cap="none" spc="0" normalizeH="0" baseline="0" noProof="0" dirty="0">
                <a:ln>
                  <a:noFill/>
                </a:ln>
                <a:solidFill>
                  <a:srgbClr val="FFFFFF"/>
                </a:solidFill>
                <a:effectLst/>
                <a:uLnTx/>
                <a:uFillTx/>
                <a:latin typeface="Arial" pitchFamily="34" charset="0"/>
                <a:cs typeface="Arial" pitchFamily="34" charset="0"/>
              </a:endParaRPr>
            </a:p>
          </p:txBody>
        </p:sp>
        <p:sp>
          <p:nvSpPr>
            <p:cNvPr id="92" name="91 Rectángulo"/>
            <p:cNvSpPr/>
            <p:nvPr/>
          </p:nvSpPr>
          <p:spPr>
            <a:xfrm>
              <a:off x="5657814" y="4460205"/>
              <a:ext cx="985991" cy="266896"/>
            </a:xfrm>
            <a:prstGeom prst="rect">
              <a:avLst/>
            </a:prstGeom>
            <a:solidFill>
              <a:srgbClr val="53AB94"/>
            </a:solidFill>
            <a:ln w="26425"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600" b="0" i="0" u="none" strike="noStrike" kern="0" cap="none" spc="0" normalizeH="0" baseline="0" noProof="0" dirty="0" smtClean="0">
                  <a:ln>
                    <a:noFill/>
                  </a:ln>
                  <a:solidFill>
                    <a:srgbClr val="FFFFFF"/>
                  </a:solidFill>
                  <a:effectLst/>
                  <a:uLnTx/>
                  <a:uFillTx/>
                  <a:latin typeface="Arial" pitchFamily="34" charset="0"/>
                  <a:cs typeface="Arial" pitchFamily="34" charset="0"/>
                </a:rPr>
                <a:t>-Viedma:</a:t>
              </a:r>
              <a:endParaRPr kumimoji="0" lang="es-MX" sz="600" b="0" i="0" u="none" strike="noStrike" kern="0" cap="none" spc="0" normalizeH="0" baseline="0" noProof="0" dirty="0">
                <a:ln>
                  <a:noFill/>
                </a:ln>
                <a:solidFill>
                  <a:srgbClr val="FFFFFF"/>
                </a:solidFill>
                <a:effectLst/>
                <a:uLnTx/>
                <a:uFillTx/>
                <a:latin typeface="Arial" pitchFamily="34" charset="0"/>
                <a:cs typeface="Arial"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600" b="0" i="0" u="none" strike="noStrike" kern="0" cap="none" spc="0" normalizeH="0" baseline="0" noProof="0" dirty="0" smtClean="0">
                  <a:ln>
                    <a:noFill/>
                  </a:ln>
                  <a:solidFill>
                    <a:srgbClr val="FFFFFF"/>
                  </a:solidFill>
                  <a:effectLst/>
                  <a:uLnTx/>
                  <a:uFillTx/>
                  <a:latin typeface="Arial" pitchFamily="34" charset="0"/>
                  <a:cs typeface="Arial" pitchFamily="34" charset="0"/>
                </a:rPr>
                <a:t>Colonia </a:t>
              </a:r>
              <a:r>
                <a:rPr kumimoji="0" lang="es-MX" sz="600" b="0" i="0" u="none" strike="noStrike" kern="0" cap="none" spc="0" normalizeH="0" baseline="0" noProof="0" dirty="0">
                  <a:ln>
                    <a:noFill/>
                  </a:ln>
                  <a:solidFill>
                    <a:srgbClr val="FFFFFF"/>
                  </a:solidFill>
                  <a:effectLst/>
                  <a:uLnTx/>
                  <a:uFillTx/>
                  <a:latin typeface="Arial" pitchFamily="34" charset="0"/>
                  <a:cs typeface="Arial" pitchFamily="34" charset="0"/>
                </a:rPr>
                <a:t>penal  </a:t>
              </a:r>
              <a:r>
                <a:rPr kumimoji="0" lang="es-MX" sz="600" b="0" i="0" u="none" strike="noStrike" kern="0" cap="none" spc="0" normalizeH="0" baseline="0" noProof="0" dirty="0" smtClean="0">
                  <a:ln>
                    <a:noFill/>
                  </a:ln>
                  <a:solidFill>
                    <a:srgbClr val="FFFFFF"/>
                  </a:solidFill>
                  <a:effectLst/>
                  <a:uLnTx/>
                  <a:uFillTx/>
                  <a:latin typeface="Arial" pitchFamily="34" charset="0"/>
                  <a:cs typeface="Arial" pitchFamily="34" charset="0"/>
                </a:rPr>
                <a:t>U.12</a:t>
              </a:r>
              <a:endParaRPr kumimoji="0" lang="es-MX" sz="600" b="0" i="0" u="none" strike="noStrike" kern="0" cap="none" spc="0" normalizeH="0" baseline="0" noProof="0" dirty="0">
                <a:ln>
                  <a:noFill/>
                </a:ln>
                <a:solidFill>
                  <a:srgbClr val="FFFFFF"/>
                </a:solidFill>
                <a:effectLst/>
                <a:uLnTx/>
                <a:uFillTx/>
                <a:latin typeface="Arial" pitchFamily="34" charset="0"/>
                <a:cs typeface="Arial" pitchFamily="34" charset="0"/>
              </a:endParaRPr>
            </a:p>
          </p:txBody>
        </p:sp>
        <p:sp>
          <p:nvSpPr>
            <p:cNvPr id="93" name="92 Rectángulo"/>
            <p:cNvSpPr/>
            <p:nvPr/>
          </p:nvSpPr>
          <p:spPr>
            <a:xfrm>
              <a:off x="3952912" y="4645551"/>
              <a:ext cx="754857" cy="218351"/>
            </a:xfrm>
            <a:prstGeom prst="rect">
              <a:avLst/>
            </a:prstGeom>
            <a:solidFill>
              <a:srgbClr val="0070C0"/>
            </a:solidFill>
            <a:ln w="26425"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700" b="0" i="0" u="none" strike="noStrike" kern="0" cap="none" spc="0" normalizeH="0" baseline="0" noProof="0" dirty="0" smtClean="0">
                  <a:ln>
                    <a:noFill/>
                  </a:ln>
                  <a:solidFill>
                    <a:srgbClr val="FFFFFF"/>
                  </a:solidFill>
                  <a:effectLst/>
                  <a:uLnTx/>
                  <a:uFillTx/>
                  <a:latin typeface="Arial" pitchFamily="34" charset="0"/>
                  <a:cs typeface="Arial" pitchFamily="34" charset="0"/>
                </a:rPr>
                <a:t>-</a:t>
              </a:r>
              <a:r>
                <a:rPr kumimoji="0" lang="es-MX" sz="700" b="0" i="0" u="none" strike="noStrike" kern="0" cap="none" spc="0" normalizeH="0" baseline="0" noProof="0" dirty="0" err="1" smtClean="0">
                  <a:ln>
                    <a:noFill/>
                  </a:ln>
                  <a:solidFill>
                    <a:srgbClr val="FFFFFF"/>
                  </a:solidFill>
                  <a:effectLst/>
                  <a:uLnTx/>
                  <a:uFillTx/>
                  <a:latin typeface="Arial" pitchFamily="34" charset="0"/>
                  <a:cs typeface="Arial" pitchFamily="34" charset="0"/>
                </a:rPr>
                <a:t>Esquel</a:t>
              </a:r>
              <a:r>
                <a:rPr kumimoji="0" lang="es-MX" sz="700" b="0" i="0" u="none" strike="noStrike" kern="0" cap="none" spc="0" normalizeH="0" baseline="0" noProof="0" dirty="0" smtClean="0">
                  <a:ln>
                    <a:noFill/>
                  </a:ln>
                  <a:solidFill>
                    <a:srgbClr val="FFFFFF"/>
                  </a:solidFill>
                  <a:effectLst/>
                  <a:uLnTx/>
                  <a:uFillTx/>
                  <a:latin typeface="Arial" pitchFamily="34" charset="0"/>
                  <a:cs typeface="Arial" pitchFamily="34" charset="0"/>
                </a:rPr>
                <a:t>: U14</a:t>
              </a:r>
              <a:endParaRPr kumimoji="0" lang="es-AR" sz="700" b="0" i="0" u="none" strike="noStrike" kern="0" cap="none" spc="0" normalizeH="0" baseline="0" noProof="0" dirty="0">
                <a:ln>
                  <a:noFill/>
                </a:ln>
                <a:solidFill>
                  <a:srgbClr val="FFFFFF"/>
                </a:solidFill>
                <a:effectLst/>
                <a:uLnTx/>
                <a:uFillTx/>
                <a:latin typeface="Arial" pitchFamily="34" charset="0"/>
                <a:cs typeface="Arial" pitchFamily="34" charset="0"/>
              </a:endParaRPr>
            </a:p>
          </p:txBody>
        </p:sp>
        <p:sp>
          <p:nvSpPr>
            <p:cNvPr id="94" name="93 Rectángulo"/>
            <p:cNvSpPr/>
            <p:nvPr/>
          </p:nvSpPr>
          <p:spPr>
            <a:xfrm>
              <a:off x="5683758" y="5371408"/>
              <a:ext cx="989404" cy="218351"/>
            </a:xfrm>
            <a:prstGeom prst="rect">
              <a:avLst/>
            </a:prstGeom>
            <a:solidFill>
              <a:srgbClr val="C86EB5"/>
            </a:solidFill>
            <a:ln w="26425"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700" b="0" i="0" u="none" strike="noStrike" kern="0" cap="none" spc="0" normalizeH="0" baseline="0" noProof="0" dirty="0" smtClean="0">
                  <a:ln>
                    <a:noFill/>
                  </a:ln>
                  <a:solidFill>
                    <a:srgbClr val="FFFFFF"/>
                  </a:solidFill>
                  <a:effectLst/>
                  <a:uLnTx/>
                  <a:uFillTx/>
                  <a:latin typeface="Arial" pitchFamily="34" charset="0"/>
                  <a:cs typeface="Arial" pitchFamily="34" charset="0"/>
                </a:rPr>
                <a:t>R. Gallegos: U15</a:t>
              </a:r>
              <a:endParaRPr kumimoji="0" lang="es-AR" sz="700" b="0" i="0" u="none" strike="noStrike" kern="0" cap="none" spc="0" normalizeH="0" baseline="0" noProof="0" dirty="0">
                <a:ln>
                  <a:noFill/>
                </a:ln>
                <a:solidFill>
                  <a:srgbClr val="FFFFFF"/>
                </a:solidFill>
                <a:effectLst/>
                <a:uLnTx/>
                <a:uFillTx/>
                <a:latin typeface="Arial" pitchFamily="34" charset="0"/>
                <a:cs typeface="Arial" pitchFamily="34" charset="0"/>
              </a:endParaRPr>
            </a:p>
          </p:txBody>
        </p:sp>
        <p:sp>
          <p:nvSpPr>
            <p:cNvPr id="95" name="94 Rectángulo"/>
            <p:cNvSpPr/>
            <p:nvPr/>
          </p:nvSpPr>
          <p:spPr>
            <a:xfrm>
              <a:off x="3001287" y="1730965"/>
              <a:ext cx="1329053" cy="488575"/>
            </a:xfrm>
            <a:prstGeom prst="rect">
              <a:avLst/>
            </a:prstGeom>
            <a:solidFill>
              <a:srgbClr val="FF0000"/>
            </a:solidFill>
            <a:ln w="26425"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600" b="0" i="0" u="none" strike="noStrike" kern="0" cap="none" spc="0" normalizeH="0" baseline="0" noProof="0" dirty="0" smtClean="0">
                  <a:ln>
                    <a:noFill/>
                  </a:ln>
                  <a:solidFill>
                    <a:srgbClr val="FFFFFF"/>
                  </a:solidFill>
                  <a:effectLst/>
                  <a:uLnTx/>
                  <a:uFillTx/>
                  <a:latin typeface="Arial" pitchFamily="34" charset="0"/>
                  <a:cs typeface="Arial" pitchFamily="34" charset="0"/>
                </a:rPr>
                <a:t>Salta:</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600" b="0" i="0" u="none" strike="noStrike" kern="0" cap="none" spc="0" normalizeH="0" baseline="0" noProof="0" dirty="0" smtClean="0">
                  <a:ln>
                    <a:noFill/>
                  </a:ln>
                  <a:solidFill>
                    <a:srgbClr val="FFFFFF"/>
                  </a:solidFill>
                  <a:effectLst/>
                  <a:uLnTx/>
                  <a:uFillTx/>
                  <a:latin typeface="Arial" pitchFamily="34" charset="0"/>
                  <a:cs typeface="Arial" pitchFamily="34" charset="0"/>
                </a:rPr>
                <a:t>CF NOA III (hombres y mujeres)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600" b="0" i="0" u="none" strike="noStrike" kern="0" cap="none" spc="0" normalizeH="0" baseline="0" noProof="0" dirty="0" smtClean="0">
                  <a:ln>
                    <a:noFill/>
                  </a:ln>
                  <a:solidFill>
                    <a:srgbClr val="FFFFFF"/>
                  </a:solidFill>
                  <a:effectLst/>
                  <a:uLnTx/>
                  <a:uFillTx/>
                  <a:latin typeface="Arial" pitchFamily="34" charset="0"/>
                  <a:cs typeface="Arial" pitchFamily="34" charset="0"/>
                </a:rPr>
                <a:t>Instituto penitenciario U16</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600" b="0" i="0" u="none" strike="noStrike" kern="0" cap="none" spc="0" normalizeH="0" baseline="0" noProof="0" dirty="0" smtClean="0">
                  <a:ln>
                    <a:noFill/>
                  </a:ln>
                  <a:solidFill>
                    <a:srgbClr val="FFFFFF"/>
                  </a:solidFill>
                  <a:effectLst/>
                  <a:uLnTx/>
                  <a:uFillTx/>
                  <a:latin typeface="Arial" pitchFamily="34" charset="0"/>
                  <a:cs typeface="Arial" pitchFamily="34" charset="0"/>
                </a:rPr>
                <a:t>Cárcel Federal U23</a:t>
              </a:r>
              <a:endParaRPr kumimoji="0" lang="es-AR" sz="600" b="0" i="0" u="none" strike="noStrike" kern="0" cap="none" spc="0" normalizeH="0" baseline="0" noProof="0" dirty="0">
                <a:ln>
                  <a:noFill/>
                </a:ln>
                <a:solidFill>
                  <a:srgbClr val="FFFFFF"/>
                </a:solidFill>
                <a:effectLst/>
                <a:uLnTx/>
                <a:uFillTx/>
                <a:latin typeface="Arial" pitchFamily="34" charset="0"/>
                <a:cs typeface="Arial" pitchFamily="34" charset="0"/>
              </a:endParaRPr>
            </a:p>
          </p:txBody>
        </p:sp>
        <p:sp>
          <p:nvSpPr>
            <p:cNvPr id="96" name="95 Rectángulo"/>
            <p:cNvSpPr/>
            <p:nvPr/>
          </p:nvSpPr>
          <p:spPr>
            <a:xfrm>
              <a:off x="7192569" y="2021216"/>
              <a:ext cx="760389" cy="209314"/>
            </a:xfrm>
            <a:prstGeom prst="rect">
              <a:avLst/>
            </a:prstGeom>
            <a:solidFill>
              <a:srgbClr val="C00000"/>
            </a:solidFill>
            <a:ln w="26425"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600" b="0" i="0" u="none" strike="noStrike" kern="0" cap="none" spc="0" normalizeH="0" baseline="0" noProof="0" dirty="0" smtClean="0">
                  <a:ln>
                    <a:noFill/>
                  </a:ln>
                  <a:solidFill>
                    <a:srgbClr val="FFFFFF"/>
                  </a:solidFill>
                  <a:effectLst/>
                  <a:uLnTx/>
                  <a:uFillTx/>
                  <a:latin typeface="Arial" pitchFamily="34" charset="0"/>
                  <a:cs typeface="Arial" pitchFamily="34" charset="0"/>
                </a:rPr>
                <a:t>Misiones: Candelaria U.17</a:t>
              </a:r>
              <a:endParaRPr kumimoji="0" lang="es-AR" sz="600" b="0" i="0" u="none" strike="noStrike" kern="0" cap="none" spc="0" normalizeH="0" baseline="0" noProof="0" dirty="0">
                <a:ln>
                  <a:noFill/>
                </a:ln>
                <a:solidFill>
                  <a:srgbClr val="FFFFFF"/>
                </a:solidFill>
                <a:effectLst/>
                <a:uLnTx/>
                <a:uFillTx/>
                <a:latin typeface="Arial" pitchFamily="34" charset="0"/>
                <a:cs typeface="Arial" pitchFamily="34" charset="0"/>
              </a:endParaRPr>
            </a:p>
          </p:txBody>
        </p:sp>
        <p:sp>
          <p:nvSpPr>
            <p:cNvPr id="97" name="96 Rectángulo"/>
            <p:cNvSpPr/>
            <p:nvPr/>
          </p:nvSpPr>
          <p:spPr>
            <a:xfrm>
              <a:off x="6911484" y="3281247"/>
              <a:ext cx="1548948" cy="503987"/>
            </a:xfrm>
            <a:prstGeom prst="rect">
              <a:avLst/>
            </a:prstGeom>
            <a:solidFill>
              <a:srgbClr val="FF9933"/>
            </a:solidFill>
            <a:ln w="26425"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600" b="0" i="0" u="none" strike="noStrike" kern="0" cap="none" spc="0" normalizeH="0" baseline="0" noProof="0" dirty="0" smtClean="0">
                  <a:ln>
                    <a:noFill/>
                  </a:ln>
                  <a:solidFill>
                    <a:srgbClr val="FFFFFF"/>
                  </a:solidFill>
                  <a:effectLst/>
                  <a:uLnTx/>
                  <a:uFillTx/>
                  <a:latin typeface="Arial" pitchFamily="34" charset="0"/>
                  <a:cs typeface="Arial" pitchFamily="34" charset="0"/>
                </a:rPr>
                <a:t>-CABA:</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600" b="0" i="0" u="none" strike="noStrike" kern="0" cap="none" spc="0" normalizeH="0" baseline="0" noProof="0" dirty="0" smtClean="0">
                  <a:ln>
                    <a:noFill/>
                  </a:ln>
                  <a:solidFill>
                    <a:srgbClr val="FFFFFF"/>
                  </a:solidFill>
                  <a:effectLst/>
                  <a:uLnTx/>
                  <a:uFillTx/>
                  <a:latin typeface="Arial" pitchFamily="34" charset="0"/>
                  <a:cs typeface="Arial" pitchFamily="34" charset="0"/>
                </a:rPr>
                <a:t>CPFCABA</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600" b="0" i="0" u="none" strike="noStrike" kern="0" cap="none" spc="0" normalizeH="0" baseline="0" noProof="0" dirty="0">
                  <a:ln>
                    <a:noFill/>
                  </a:ln>
                  <a:solidFill>
                    <a:srgbClr val="FFFFFF"/>
                  </a:solidFill>
                  <a:effectLst/>
                  <a:uLnTx/>
                  <a:uFillTx/>
                  <a:latin typeface="Arial" pitchFamily="34" charset="0"/>
                  <a:cs typeface="Arial" pitchFamily="34" charset="0"/>
                </a:rPr>
                <a:t>Pre </a:t>
              </a:r>
              <a:r>
                <a:rPr kumimoji="0" lang="es-MX" sz="600" b="0" i="0" u="none" strike="noStrike" kern="0" cap="none" spc="0" normalizeH="0" baseline="0" noProof="0" dirty="0" smtClean="0">
                  <a:ln>
                    <a:noFill/>
                  </a:ln>
                  <a:solidFill>
                    <a:srgbClr val="FFFFFF"/>
                  </a:solidFill>
                  <a:effectLst/>
                  <a:uLnTx/>
                  <a:uFillTx/>
                  <a:latin typeface="Arial" pitchFamily="34" charset="0"/>
                  <a:cs typeface="Arial" pitchFamily="34" charset="0"/>
                </a:rPr>
                <a:t>egreso U18</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600" b="0" i="0" u="none" strike="noStrike" kern="0" cap="none" spc="0" normalizeH="0" baseline="0" noProof="0" dirty="0" smtClean="0">
                  <a:ln>
                    <a:noFill/>
                  </a:ln>
                  <a:solidFill>
                    <a:srgbClr val="FFFFFF"/>
                  </a:solidFill>
                  <a:effectLst/>
                  <a:uLnTx/>
                  <a:uFillTx/>
                  <a:latin typeface="Arial" pitchFamily="34" charset="0"/>
                  <a:cs typeface="Arial" pitchFamily="34" charset="0"/>
                </a:rPr>
                <a:t>Enfermedades infecciosas U.21</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600" b="0" i="0" u="none" strike="noStrike" kern="0" cap="none" spc="0" normalizeH="0" baseline="0" noProof="0" dirty="0" smtClean="0">
                  <a:ln>
                    <a:noFill/>
                  </a:ln>
                  <a:solidFill>
                    <a:srgbClr val="FFFFFF"/>
                  </a:solidFill>
                  <a:effectLst/>
                  <a:uLnTx/>
                  <a:uFillTx/>
                  <a:latin typeface="Arial" pitchFamily="34" charset="0"/>
                  <a:cs typeface="Arial" pitchFamily="34" charset="0"/>
                </a:rPr>
                <a:t>Unidad de tránsito U.28</a:t>
              </a:r>
              <a:endParaRPr kumimoji="0" lang="es-AR" sz="600" b="0" i="0" u="none" strike="noStrike" kern="0" cap="none" spc="0" normalizeH="0" baseline="0" noProof="0" dirty="0">
                <a:ln>
                  <a:noFill/>
                </a:ln>
                <a:solidFill>
                  <a:srgbClr val="FFFFFF"/>
                </a:solidFill>
                <a:effectLst/>
                <a:uLnTx/>
                <a:uFillTx/>
                <a:latin typeface="Arial" pitchFamily="34" charset="0"/>
                <a:cs typeface="Arial" pitchFamily="34" charset="0"/>
              </a:endParaRPr>
            </a:p>
          </p:txBody>
        </p:sp>
        <p:sp>
          <p:nvSpPr>
            <p:cNvPr id="98" name="97 Rectángulo"/>
            <p:cNvSpPr/>
            <p:nvPr/>
          </p:nvSpPr>
          <p:spPr>
            <a:xfrm>
              <a:off x="6421404" y="2980877"/>
              <a:ext cx="1264554" cy="218351"/>
            </a:xfrm>
            <a:prstGeom prst="rect">
              <a:avLst/>
            </a:prstGeom>
            <a:solidFill>
              <a:srgbClr val="93A299">
                <a:lumMod val="40000"/>
                <a:lumOff val="60000"/>
              </a:srgbClr>
            </a:solidFill>
            <a:ln w="26425"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600" b="0" i="0" u="none" strike="noStrike" kern="0" cap="none" spc="0" normalizeH="0" baseline="0" noProof="0" dirty="0" smtClean="0">
                  <a:ln>
                    <a:noFill/>
                  </a:ln>
                  <a:solidFill>
                    <a:srgbClr val="292934">
                      <a:lumMod val="90000"/>
                      <a:lumOff val="10000"/>
                    </a:srgbClr>
                  </a:solidFill>
                  <a:effectLst/>
                  <a:uLnTx/>
                  <a:uFillTx/>
                  <a:latin typeface="Arial" pitchFamily="34" charset="0"/>
                  <a:cs typeface="Arial" pitchFamily="34" charset="0"/>
                </a:rPr>
                <a:t>-Gral</a:t>
              </a:r>
              <a:r>
                <a:rPr kumimoji="0" lang="es-MX" sz="600" b="0" i="0" u="none" strike="noStrike" kern="0" cap="none" spc="0" normalizeH="0" baseline="0" noProof="0" dirty="0">
                  <a:ln>
                    <a:noFill/>
                  </a:ln>
                  <a:solidFill>
                    <a:srgbClr val="292934">
                      <a:lumMod val="90000"/>
                      <a:lumOff val="10000"/>
                    </a:srgbClr>
                  </a:solidFill>
                  <a:effectLst/>
                  <a:uLnTx/>
                  <a:uFillTx/>
                  <a:latin typeface="Arial" pitchFamily="34" charset="0"/>
                  <a:cs typeface="Arial" pitchFamily="34" charset="0"/>
                </a:rPr>
                <a:t>. Pico </a:t>
              </a:r>
              <a:r>
                <a:rPr kumimoji="0" lang="es-MX" sz="600" b="0" i="0" u="none" strike="noStrike" kern="0" cap="none" spc="0" normalizeH="0" baseline="0" noProof="0" dirty="0" smtClean="0">
                  <a:ln>
                    <a:noFill/>
                  </a:ln>
                  <a:solidFill>
                    <a:srgbClr val="292934">
                      <a:lumMod val="90000"/>
                      <a:lumOff val="10000"/>
                    </a:srgbClr>
                  </a:solidFill>
                  <a:effectLst/>
                  <a:uLnTx/>
                  <a:uFillTx/>
                  <a:latin typeface="Arial" pitchFamily="34" charset="0"/>
                  <a:cs typeface="Arial" pitchFamily="34" charset="0"/>
                </a:rPr>
                <a: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600" b="0" i="0" u="none" strike="noStrike" kern="0" cap="none" spc="0" normalizeH="0" baseline="0" noProof="0" dirty="0" smtClean="0">
                  <a:ln>
                    <a:noFill/>
                  </a:ln>
                  <a:solidFill>
                    <a:srgbClr val="292934">
                      <a:lumMod val="90000"/>
                      <a:lumOff val="10000"/>
                    </a:srgbClr>
                  </a:solidFill>
                  <a:effectLst/>
                  <a:uLnTx/>
                  <a:uFillTx/>
                  <a:latin typeface="Arial" pitchFamily="34" charset="0"/>
                  <a:cs typeface="Arial" pitchFamily="34" charset="0"/>
                </a:rPr>
                <a:t>Correccional </a:t>
              </a:r>
              <a:r>
                <a:rPr kumimoji="0" lang="es-MX" sz="600" b="0" i="0" u="none" strike="noStrike" kern="0" cap="none" spc="0" normalizeH="0" baseline="0" noProof="0" dirty="0">
                  <a:ln>
                    <a:noFill/>
                  </a:ln>
                  <a:solidFill>
                    <a:srgbClr val="292934">
                      <a:lumMod val="90000"/>
                      <a:lumOff val="10000"/>
                    </a:srgbClr>
                  </a:solidFill>
                  <a:effectLst/>
                  <a:uLnTx/>
                  <a:uFillTx/>
                  <a:latin typeface="Arial" pitchFamily="34" charset="0"/>
                  <a:cs typeface="Arial" pitchFamily="34" charset="0"/>
                </a:rPr>
                <a:t>abierto U.25</a:t>
              </a:r>
              <a:endParaRPr kumimoji="0" lang="es-AR" sz="600" b="0" i="0" u="none" strike="noStrike" kern="0" cap="none" spc="0" normalizeH="0" baseline="0" noProof="0" dirty="0">
                <a:ln>
                  <a:noFill/>
                </a:ln>
                <a:solidFill>
                  <a:srgbClr val="292934">
                    <a:lumMod val="90000"/>
                    <a:lumOff val="10000"/>
                  </a:srgbClr>
                </a:solidFill>
                <a:effectLst/>
                <a:uLnTx/>
                <a:uFillTx/>
                <a:latin typeface="Arial" pitchFamily="34" charset="0"/>
                <a:cs typeface="Arial" pitchFamily="34" charset="0"/>
              </a:endParaRPr>
            </a:p>
          </p:txBody>
        </p:sp>
        <p:sp>
          <p:nvSpPr>
            <p:cNvPr id="99" name="98 Rectángulo"/>
            <p:cNvSpPr/>
            <p:nvPr/>
          </p:nvSpPr>
          <p:spPr>
            <a:xfrm>
              <a:off x="6856442" y="3988377"/>
              <a:ext cx="920633" cy="474225"/>
            </a:xfrm>
            <a:prstGeom prst="rect">
              <a:avLst/>
            </a:prstGeom>
            <a:solidFill>
              <a:srgbClr val="FFB48F"/>
            </a:solidFill>
            <a:ln w="26425"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600" b="0" i="0" u="none" strike="noStrike" kern="0" cap="none" spc="0" normalizeH="0" baseline="0" noProof="0" dirty="0" smtClean="0">
                  <a:ln>
                    <a:noFill/>
                  </a:ln>
                  <a:solidFill>
                    <a:srgbClr val="292934">
                      <a:lumMod val="90000"/>
                      <a:lumOff val="10000"/>
                    </a:srgbClr>
                  </a:solidFill>
                  <a:effectLst/>
                  <a:uLnTx/>
                  <a:uFillTx/>
                  <a:latin typeface="Arial" pitchFamily="34" charset="0"/>
                  <a:cs typeface="Arial" pitchFamily="34" charset="0"/>
                </a:rPr>
                <a:t>-Ezeiza:</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600" b="0" i="0" u="none" strike="noStrike" kern="0" cap="none" spc="0" normalizeH="0" baseline="0" noProof="0" dirty="0" smtClean="0">
                  <a:ln>
                    <a:noFill/>
                  </a:ln>
                  <a:solidFill>
                    <a:srgbClr val="292934">
                      <a:lumMod val="90000"/>
                      <a:lumOff val="10000"/>
                    </a:srgbClr>
                  </a:solidFill>
                  <a:effectLst/>
                  <a:uLnTx/>
                  <a:uFillTx/>
                  <a:latin typeface="Arial" pitchFamily="34" charset="0"/>
                  <a:cs typeface="Arial" pitchFamily="34" charset="0"/>
                </a:rPr>
                <a:t>CPF I y IV</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600" b="0" i="0" u="none" strike="noStrike" kern="0" cap="none" spc="0" normalizeH="0" baseline="0" noProof="0" dirty="0" smtClean="0">
                  <a:ln>
                    <a:noFill/>
                  </a:ln>
                  <a:solidFill>
                    <a:srgbClr val="292934">
                      <a:lumMod val="90000"/>
                      <a:lumOff val="10000"/>
                    </a:srgbClr>
                  </a:solidFill>
                  <a:effectLst/>
                  <a:uLnTx/>
                  <a:uFillTx/>
                  <a:latin typeface="Arial" pitchFamily="34" charset="0"/>
                  <a:cs typeface="Arial" pitchFamily="34" charset="0"/>
                </a:rPr>
                <a:t>Colonia Penal  U.19</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600" b="0" i="0" u="none" strike="noStrike" kern="0" cap="none" spc="0" normalizeH="0" baseline="0" noProof="0" dirty="0" smtClean="0">
                  <a:ln>
                    <a:noFill/>
                  </a:ln>
                  <a:solidFill>
                    <a:srgbClr val="292934">
                      <a:lumMod val="90000"/>
                      <a:lumOff val="10000"/>
                    </a:srgbClr>
                  </a:solidFill>
                  <a:effectLst/>
                  <a:uLnTx/>
                  <a:uFillTx/>
                  <a:latin typeface="Arial" pitchFamily="34" charset="0"/>
                  <a:cs typeface="Arial" pitchFamily="34" charset="0"/>
                </a:rPr>
                <a:t>CF Mujeres U.31</a:t>
              </a:r>
              <a:endParaRPr kumimoji="0" lang="es-AR" sz="600" b="0" i="0" u="none" strike="noStrike" kern="0" cap="none" spc="0" normalizeH="0" baseline="0" noProof="0" dirty="0">
                <a:ln>
                  <a:noFill/>
                </a:ln>
                <a:solidFill>
                  <a:srgbClr val="292934">
                    <a:lumMod val="90000"/>
                    <a:lumOff val="10000"/>
                  </a:srgbClr>
                </a:solidFill>
                <a:effectLst/>
                <a:uLnTx/>
                <a:uFillTx/>
                <a:latin typeface="Arial" pitchFamily="34" charset="0"/>
                <a:cs typeface="Arial" pitchFamily="34" charset="0"/>
              </a:endParaRPr>
            </a:p>
          </p:txBody>
        </p:sp>
        <p:sp>
          <p:nvSpPr>
            <p:cNvPr id="100" name="99 Rectángulo"/>
            <p:cNvSpPr/>
            <p:nvPr/>
          </p:nvSpPr>
          <p:spPr>
            <a:xfrm>
              <a:off x="3650022" y="2442141"/>
              <a:ext cx="1150702" cy="218351"/>
            </a:xfrm>
            <a:prstGeom prst="rect">
              <a:avLst/>
            </a:prstGeom>
            <a:solidFill>
              <a:srgbClr val="00B0F0"/>
            </a:solidFill>
            <a:ln w="26425"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600" b="0" i="0" u="none" strike="noStrike" kern="0" cap="none" spc="0" normalizeH="0" baseline="0" noProof="0" dirty="0" smtClean="0">
                  <a:ln>
                    <a:noFill/>
                  </a:ln>
                  <a:solidFill>
                    <a:srgbClr val="FFFFFF"/>
                  </a:solidFill>
                  <a:effectLst/>
                  <a:uLnTx/>
                  <a:uFillTx/>
                  <a:latin typeface="Arial" pitchFamily="34" charset="0"/>
                  <a:cs typeface="Arial" pitchFamily="34" charset="0"/>
                </a:rPr>
                <a:t>S Estero:</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600" b="0" i="0" u="none" strike="noStrike" kern="0" cap="none" spc="0" normalizeH="0" baseline="0" noProof="0" dirty="0" smtClean="0">
                  <a:ln>
                    <a:noFill/>
                  </a:ln>
                  <a:solidFill>
                    <a:srgbClr val="FFFFFF"/>
                  </a:solidFill>
                  <a:effectLst/>
                  <a:uLnTx/>
                  <a:uFillTx/>
                  <a:latin typeface="Arial" pitchFamily="34" charset="0"/>
                  <a:cs typeface="Arial" pitchFamily="34" charset="0"/>
                </a:rPr>
                <a:t>Instituto penal federal U.10</a:t>
              </a:r>
              <a:endParaRPr kumimoji="0" lang="es-AR" sz="600" b="0" i="0" u="none" strike="noStrike" kern="0" cap="none" spc="0" normalizeH="0" baseline="0" noProof="0" dirty="0">
                <a:ln>
                  <a:noFill/>
                </a:ln>
                <a:solidFill>
                  <a:srgbClr val="FFFFFF"/>
                </a:solidFill>
                <a:effectLst/>
                <a:uLnTx/>
                <a:uFillTx/>
                <a:latin typeface="Arial" pitchFamily="34" charset="0"/>
                <a:cs typeface="Arial" pitchFamily="34" charset="0"/>
              </a:endParaRPr>
            </a:p>
          </p:txBody>
        </p:sp>
        <p:sp>
          <p:nvSpPr>
            <p:cNvPr id="101" name="100 Rectángulo"/>
            <p:cNvSpPr/>
            <p:nvPr/>
          </p:nvSpPr>
          <p:spPr>
            <a:xfrm>
              <a:off x="5945846" y="4037182"/>
              <a:ext cx="682055" cy="351544"/>
            </a:xfrm>
            <a:prstGeom prst="rect">
              <a:avLst/>
            </a:prstGeom>
            <a:solidFill>
              <a:srgbClr val="FFB48F"/>
            </a:solidFill>
            <a:ln w="26425"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600" b="0" i="0" u="none" strike="noStrike" kern="0" cap="none" spc="0" normalizeH="0" baseline="0" noProof="0" dirty="0">
                  <a:ln>
                    <a:noFill/>
                  </a:ln>
                  <a:solidFill>
                    <a:srgbClr val="292934">
                      <a:lumMod val="90000"/>
                      <a:lumOff val="10000"/>
                    </a:srgbClr>
                  </a:solidFill>
                  <a:effectLst/>
                  <a:uLnTx/>
                  <a:uFillTx/>
                  <a:latin typeface="Arial" pitchFamily="34" charset="0"/>
                  <a:cs typeface="Arial" pitchFamily="34" charset="0"/>
                </a:rPr>
                <a:t>-Marcos </a:t>
              </a:r>
              <a:r>
                <a:rPr kumimoji="0" lang="es-MX" sz="600" b="0" i="0" u="none" strike="noStrike" kern="0" cap="none" spc="0" normalizeH="0" baseline="0" noProof="0" dirty="0" smtClean="0">
                  <a:ln>
                    <a:noFill/>
                  </a:ln>
                  <a:solidFill>
                    <a:srgbClr val="292934">
                      <a:lumMod val="90000"/>
                      <a:lumOff val="10000"/>
                    </a:srgbClr>
                  </a:solidFill>
                  <a:effectLst/>
                  <a:uLnTx/>
                  <a:uFillTx/>
                  <a:latin typeface="Arial" pitchFamily="34" charset="0"/>
                  <a:cs typeface="Arial" pitchFamily="34" charset="0"/>
                </a:rPr>
                <a:t>Paz:</a:t>
              </a:r>
              <a:endParaRPr kumimoji="0" lang="es-MX" sz="600" b="0" i="0" u="none" strike="noStrike" kern="0" cap="none" spc="0" normalizeH="0" baseline="0" noProof="0" dirty="0">
                <a:ln>
                  <a:noFill/>
                </a:ln>
                <a:solidFill>
                  <a:srgbClr val="292934">
                    <a:lumMod val="90000"/>
                    <a:lumOff val="10000"/>
                  </a:srgbClr>
                </a:solidFill>
                <a:effectLst/>
                <a:uLnTx/>
                <a:uFillTx/>
                <a:latin typeface="Arial" pitchFamily="34" charset="0"/>
                <a:cs typeface="Arial"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600" b="0" i="0" u="none" strike="noStrike" kern="0" cap="none" spc="0" normalizeH="0" baseline="0" noProof="0" dirty="0" smtClean="0">
                  <a:ln>
                    <a:noFill/>
                  </a:ln>
                  <a:solidFill>
                    <a:srgbClr val="292934">
                      <a:lumMod val="90000"/>
                      <a:lumOff val="10000"/>
                    </a:srgbClr>
                  </a:solidFill>
                  <a:effectLst/>
                  <a:uLnTx/>
                  <a:uFillTx/>
                  <a:latin typeface="Arial" pitchFamily="34" charset="0"/>
                  <a:cs typeface="Arial" pitchFamily="34" charset="0"/>
                </a:rPr>
                <a:t>CPF </a:t>
              </a:r>
              <a:r>
                <a:rPr kumimoji="0" lang="es-MX" sz="600" b="0" i="0" u="none" strike="noStrike" kern="0" cap="none" spc="0" normalizeH="0" baseline="0" noProof="0" dirty="0">
                  <a:ln>
                    <a:noFill/>
                  </a:ln>
                  <a:solidFill>
                    <a:srgbClr val="292934">
                      <a:lumMod val="90000"/>
                      <a:lumOff val="10000"/>
                    </a:srgbClr>
                  </a:solidFill>
                  <a:effectLst/>
                  <a:uLnTx/>
                  <a:uFillTx/>
                  <a:latin typeface="Arial" pitchFamily="34" charset="0"/>
                  <a:cs typeface="Arial" pitchFamily="34" charset="0"/>
                </a:rPr>
                <a:t>II</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600" b="0" i="0" u="none" strike="noStrike" kern="0" cap="none" spc="0" normalizeH="0" baseline="0" noProof="0" dirty="0">
                  <a:ln>
                    <a:noFill/>
                  </a:ln>
                  <a:solidFill>
                    <a:srgbClr val="292934">
                      <a:lumMod val="90000"/>
                      <a:lumOff val="10000"/>
                    </a:srgbClr>
                  </a:solidFill>
                  <a:effectLst/>
                  <a:uLnTx/>
                  <a:uFillTx/>
                  <a:latin typeface="Arial" pitchFamily="34" charset="0"/>
                  <a:cs typeface="Arial" pitchFamily="34" charset="0"/>
                </a:rPr>
                <a:t>CF </a:t>
              </a:r>
              <a:r>
                <a:rPr kumimoji="0" lang="es-MX" sz="600" b="0" i="0" u="none" strike="noStrike" kern="0" cap="none" spc="0" normalizeH="0" baseline="0" noProof="0" dirty="0" err="1" smtClean="0">
                  <a:ln>
                    <a:noFill/>
                  </a:ln>
                  <a:solidFill>
                    <a:srgbClr val="292934">
                      <a:lumMod val="90000"/>
                      <a:lumOff val="10000"/>
                    </a:srgbClr>
                  </a:solidFill>
                  <a:effectLst/>
                  <a:uLnTx/>
                  <a:uFillTx/>
                  <a:latin typeface="Arial" pitchFamily="34" charset="0"/>
                  <a:cs typeface="Arial" pitchFamily="34" charset="0"/>
                </a:rPr>
                <a:t>Jov</a:t>
              </a:r>
              <a:r>
                <a:rPr kumimoji="0" lang="es-MX" sz="600" b="0" i="0" u="none" strike="noStrike" kern="0" cap="none" spc="0" normalizeH="0" baseline="0" noProof="0" dirty="0" smtClean="0">
                  <a:ln>
                    <a:noFill/>
                  </a:ln>
                  <a:solidFill>
                    <a:srgbClr val="292934">
                      <a:lumMod val="90000"/>
                      <a:lumOff val="10000"/>
                    </a:srgbClr>
                  </a:solidFill>
                  <a:effectLst/>
                  <a:uLnTx/>
                  <a:uFillTx/>
                  <a:latin typeface="Arial" pitchFamily="34" charset="0"/>
                  <a:cs typeface="Arial" pitchFamily="34" charset="0"/>
                </a:rPr>
                <a:t>. </a:t>
              </a:r>
              <a:r>
                <a:rPr kumimoji="0" lang="es-MX" sz="600" b="0" i="0" u="none" strike="noStrike" kern="0" cap="none" spc="0" normalizeH="0" baseline="0" noProof="0" dirty="0">
                  <a:ln>
                    <a:noFill/>
                  </a:ln>
                  <a:solidFill>
                    <a:srgbClr val="292934">
                      <a:lumMod val="90000"/>
                      <a:lumOff val="10000"/>
                    </a:srgbClr>
                  </a:solidFill>
                  <a:effectLst/>
                  <a:uLnTx/>
                  <a:uFillTx/>
                  <a:latin typeface="Arial" pitchFamily="34" charset="0"/>
                  <a:cs typeface="Arial" pitchFamily="34" charset="0"/>
                </a:rPr>
                <a:t>Ad</a:t>
              </a:r>
              <a:endParaRPr kumimoji="0" lang="es-AR" sz="600" b="0" i="0" u="none" strike="noStrike" kern="0" cap="none" spc="0" normalizeH="0" baseline="0" noProof="0" dirty="0">
                <a:ln>
                  <a:noFill/>
                </a:ln>
                <a:solidFill>
                  <a:srgbClr val="292934">
                    <a:lumMod val="90000"/>
                    <a:lumOff val="10000"/>
                  </a:srgbClr>
                </a:solidFill>
                <a:effectLst/>
                <a:uLnTx/>
                <a:uFillTx/>
                <a:latin typeface="Arial" pitchFamily="34" charset="0"/>
                <a:cs typeface="Arial" pitchFamily="34" charset="0"/>
              </a:endParaRPr>
            </a:p>
          </p:txBody>
        </p:sp>
        <p:cxnSp>
          <p:nvCxnSpPr>
            <p:cNvPr id="102" name="101 Conector recto"/>
            <p:cNvCxnSpPr>
              <a:endCxn id="84" idx="1"/>
            </p:cNvCxnSpPr>
            <p:nvPr/>
          </p:nvCxnSpPr>
          <p:spPr>
            <a:xfrm flipV="1">
              <a:off x="5585806" y="2719188"/>
              <a:ext cx="1136156" cy="725006"/>
            </a:xfrm>
            <a:prstGeom prst="line">
              <a:avLst/>
            </a:prstGeom>
            <a:noFill/>
            <a:ln w="9525" cap="flat" cmpd="sng" algn="ctr">
              <a:solidFill>
                <a:srgbClr val="93A299"/>
              </a:solidFill>
              <a:prstDash val="solid"/>
            </a:ln>
            <a:effectLst/>
          </p:spPr>
        </p:cxnSp>
        <p:cxnSp>
          <p:nvCxnSpPr>
            <p:cNvPr id="103" name="102 Conector recto"/>
            <p:cNvCxnSpPr/>
            <p:nvPr/>
          </p:nvCxnSpPr>
          <p:spPr>
            <a:xfrm>
              <a:off x="6449902" y="3432820"/>
              <a:ext cx="446520" cy="99253"/>
            </a:xfrm>
            <a:prstGeom prst="line">
              <a:avLst/>
            </a:prstGeom>
            <a:noFill/>
            <a:ln w="9525" cap="flat" cmpd="sng" algn="ctr">
              <a:solidFill>
                <a:srgbClr val="93A299"/>
              </a:solidFill>
              <a:prstDash val="solid"/>
            </a:ln>
            <a:effectLst/>
          </p:spPr>
        </p:cxnSp>
        <p:cxnSp>
          <p:nvCxnSpPr>
            <p:cNvPr id="104" name="103 Conector recto"/>
            <p:cNvCxnSpPr>
              <a:endCxn id="90" idx="1"/>
            </p:cNvCxnSpPr>
            <p:nvPr/>
          </p:nvCxnSpPr>
          <p:spPr>
            <a:xfrm flipV="1">
              <a:off x="6360487" y="1771064"/>
              <a:ext cx="489063" cy="204189"/>
            </a:xfrm>
            <a:prstGeom prst="line">
              <a:avLst/>
            </a:prstGeom>
            <a:noFill/>
            <a:ln w="9525" cap="flat" cmpd="sng" algn="ctr">
              <a:solidFill>
                <a:srgbClr val="93A299"/>
              </a:solidFill>
              <a:prstDash val="solid"/>
            </a:ln>
            <a:effectLst/>
          </p:spPr>
        </p:cxnSp>
        <p:cxnSp>
          <p:nvCxnSpPr>
            <p:cNvPr id="105" name="104 Conector recto"/>
            <p:cNvCxnSpPr>
              <a:endCxn id="99" idx="1"/>
            </p:cNvCxnSpPr>
            <p:nvPr/>
          </p:nvCxnSpPr>
          <p:spPr>
            <a:xfrm>
              <a:off x="6289286" y="3634607"/>
              <a:ext cx="567156" cy="590883"/>
            </a:xfrm>
            <a:prstGeom prst="line">
              <a:avLst/>
            </a:prstGeom>
            <a:noFill/>
            <a:ln w="9525" cap="flat" cmpd="sng" algn="ctr">
              <a:solidFill>
                <a:srgbClr val="93A299"/>
              </a:solidFill>
              <a:prstDash val="solid"/>
            </a:ln>
            <a:effectLst/>
          </p:spPr>
        </p:cxnSp>
        <p:cxnSp>
          <p:nvCxnSpPr>
            <p:cNvPr id="106" name="105 Conector recto"/>
            <p:cNvCxnSpPr/>
            <p:nvPr/>
          </p:nvCxnSpPr>
          <p:spPr>
            <a:xfrm>
              <a:off x="6258975" y="3703445"/>
              <a:ext cx="27332" cy="317123"/>
            </a:xfrm>
            <a:prstGeom prst="line">
              <a:avLst/>
            </a:prstGeom>
            <a:noFill/>
            <a:ln w="9525" cap="flat" cmpd="sng" algn="ctr">
              <a:solidFill>
                <a:srgbClr val="93A299"/>
              </a:solidFill>
              <a:prstDash val="solid"/>
            </a:ln>
            <a:effectLst/>
          </p:spPr>
        </p:cxnSp>
        <p:pic>
          <p:nvPicPr>
            <p:cNvPr id="107" name="Picture 8" descr="Hombre Mujer Icono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6461" r="59357" b="124"/>
            <a:stretch/>
          </p:blipFill>
          <p:spPr bwMode="auto">
            <a:xfrm>
              <a:off x="7855838" y="2746846"/>
              <a:ext cx="97121" cy="199335"/>
            </a:xfrm>
            <a:prstGeom prst="rect">
              <a:avLst/>
            </a:prstGeom>
            <a:noFill/>
            <a:extLst>
              <a:ext uri="{909E8E84-426E-40DD-AFC4-6F175D3DCCD1}">
                <a14:hiddenFill xmlns:a14="http://schemas.microsoft.com/office/drawing/2010/main">
                  <a:solidFill>
                    <a:srgbClr val="FFFFFF"/>
                  </a:solidFill>
                </a14:hiddenFill>
              </a:ext>
            </a:extLst>
          </p:spPr>
        </p:pic>
        <p:pic>
          <p:nvPicPr>
            <p:cNvPr id="108" name="Picture 8" descr="Hombre Mujer Icono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6461" r="59357" b="124"/>
            <a:stretch/>
          </p:blipFill>
          <p:spPr bwMode="auto">
            <a:xfrm>
              <a:off x="7648925" y="4296198"/>
              <a:ext cx="97121" cy="199335"/>
            </a:xfrm>
            <a:prstGeom prst="rect">
              <a:avLst/>
            </a:prstGeom>
            <a:noFill/>
            <a:extLst>
              <a:ext uri="{909E8E84-426E-40DD-AFC4-6F175D3DCCD1}">
                <a14:hiddenFill xmlns:a14="http://schemas.microsoft.com/office/drawing/2010/main">
                  <a:solidFill>
                    <a:srgbClr val="FFFFFF"/>
                  </a:solidFill>
                </a14:hiddenFill>
              </a:ext>
            </a:extLst>
          </p:spPr>
        </p:pic>
        <p:cxnSp>
          <p:nvCxnSpPr>
            <p:cNvPr id="109" name="108 Conector recto"/>
            <p:cNvCxnSpPr>
              <a:endCxn id="98" idx="1"/>
            </p:cNvCxnSpPr>
            <p:nvPr/>
          </p:nvCxnSpPr>
          <p:spPr>
            <a:xfrm flipV="1">
              <a:off x="5481638" y="3090053"/>
              <a:ext cx="939766" cy="535278"/>
            </a:xfrm>
            <a:prstGeom prst="line">
              <a:avLst/>
            </a:prstGeom>
            <a:noFill/>
            <a:ln w="9525" cap="flat" cmpd="sng" algn="ctr">
              <a:solidFill>
                <a:srgbClr val="93A299"/>
              </a:solidFill>
              <a:prstDash val="solid"/>
            </a:ln>
            <a:effectLst/>
          </p:spPr>
        </p:cxnSp>
        <p:cxnSp>
          <p:nvCxnSpPr>
            <p:cNvPr id="110" name="109 Conector recto"/>
            <p:cNvCxnSpPr>
              <a:endCxn id="85" idx="3"/>
            </p:cNvCxnSpPr>
            <p:nvPr/>
          </p:nvCxnSpPr>
          <p:spPr>
            <a:xfrm flipH="1">
              <a:off x="4713952" y="4081341"/>
              <a:ext cx="540729" cy="230169"/>
            </a:xfrm>
            <a:prstGeom prst="line">
              <a:avLst/>
            </a:prstGeom>
            <a:noFill/>
            <a:ln w="9525" cap="flat" cmpd="sng" algn="ctr">
              <a:solidFill>
                <a:srgbClr val="93A299"/>
              </a:solidFill>
              <a:prstDash val="solid"/>
            </a:ln>
            <a:effectLst/>
          </p:spPr>
        </p:cxnSp>
        <p:cxnSp>
          <p:nvCxnSpPr>
            <p:cNvPr id="111" name="110 Conector recto"/>
            <p:cNvCxnSpPr/>
            <p:nvPr/>
          </p:nvCxnSpPr>
          <p:spPr>
            <a:xfrm flipH="1" flipV="1">
              <a:off x="4731712" y="3891094"/>
              <a:ext cx="252604" cy="19477"/>
            </a:xfrm>
            <a:prstGeom prst="line">
              <a:avLst/>
            </a:prstGeom>
            <a:noFill/>
            <a:ln w="9525" cap="flat" cmpd="sng" algn="ctr">
              <a:solidFill>
                <a:srgbClr val="93A299"/>
              </a:solidFill>
              <a:prstDash val="solid"/>
            </a:ln>
            <a:effectLst/>
          </p:spPr>
        </p:cxnSp>
        <p:cxnSp>
          <p:nvCxnSpPr>
            <p:cNvPr id="112" name="111 Conector recto"/>
            <p:cNvCxnSpPr/>
            <p:nvPr/>
          </p:nvCxnSpPr>
          <p:spPr>
            <a:xfrm flipH="1">
              <a:off x="4713952" y="4727101"/>
              <a:ext cx="228782" cy="0"/>
            </a:xfrm>
            <a:prstGeom prst="line">
              <a:avLst/>
            </a:prstGeom>
            <a:noFill/>
            <a:ln w="9525" cap="flat" cmpd="sng" algn="ctr">
              <a:solidFill>
                <a:srgbClr val="93A299"/>
              </a:solidFill>
              <a:prstDash val="solid"/>
            </a:ln>
            <a:effectLst/>
          </p:spPr>
        </p:cxnSp>
        <p:cxnSp>
          <p:nvCxnSpPr>
            <p:cNvPr id="113" name="112 Conector recto"/>
            <p:cNvCxnSpPr>
              <a:stCxn id="94" idx="1"/>
            </p:cNvCxnSpPr>
            <p:nvPr/>
          </p:nvCxnSpPr>
          <p:spPr>
            <a:xfrm flipH="1" flipV="1">
              <a:off x="5312900" y="5449779"/>
              <a:ext cx="370858" cy="30805"/>
            </a:xfrm>
            <a:prstGeom prst="line">
              <a:avLst/>
            </a:prstGeom>
            <a:noFill/>
            <a:ln w="9525" cap="flat" cmpd="sng" algn="ctr">
              <a:solidFill>
                <a:srgbClr val="93A299"/>
              </a:solidFill>
              <a:prstDash val="solid"/>
            </a:ln>
            <a:effectLst/>
          </p:spPr>
        </p:cxnSp>
        <p:cxnSp>
          <p:nvCxnSpPr>
            <p:cNvPr id="114" name="113 Conector recto"/>
            <p:cNvCxnSpPr/>
            <p:nvPr/>
          </p:nvCxnSpPr>
          <p:spPr>
            <a:xfrm flipH="1" flipV="1">
              <a:off x="5384485" y="4805255"/>
              <a:ext cx="273882" cy="78154"/>
            </a:xfrm>
            <a:prstGeom prst="line">
              <a:avLst/>
            </a:prstGeom>
            <a:noFill/>
            <a:ln w="9525" cap="flat" cmpd="sng" algn="ctr">
              <a:solidFill>
                <a:srgbClr val="93A299"/>
              </a:solidFill>
              <a:prstDash val="solid"/>
            </a:ln>
            <a:effectLst/>
          </p:spPr>
        </p:cxnSp>
        <p:cxnSp>
          <p:nvCxnSpPr>
            <p:cNvPr id="115" name="114 Conector recto"/>
            <p:cNvCxnSpPr/>
            <p:nvPr/>
          </p:nvCxnSpPr>
          <p:spPr>
            <a:xfrm>
              <a:off x="5831473" y="4225490"/>
              <a:ext cx="0" cy="220445"/>
            </a:xfrm>
            <a:prstGeom prst="line">
              <a:avLst/>
            </a:prstGeom>
            <a:noFill/>
            <a:ln w="9525" cap="flat" cmpd="sng" algn="ctr">
              <a:solidFill>
                <a:srgbClr val="93A299"/>
              </a:solidFill>
              <a:prstDash val="solid"/>
            </a:ln>
            <a:effectLst/>
          </p:spPr>
        </p:cxnSp>
        <p:pic>
          <p:nvPicPr>
            <p:cNvPr id="116" name="Picture 8" descr="Hombre Mujer Icono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6461" r="59357" b="124"/>
            <a:stretch/>
          </p:blipFill>
          <p:spPr bwMode="auto">
            <a:xfrm>
              <a:off x="2989867" y="1880239"/>
              <a:ext cx="97121" cy="199335"/>
            </a:xfrm>
            <a:prstGeom prst="rect">
              <a:avLst/>
            </a:prstGeom>
            <a:noFill/>
            <a:extLst>
              <a:ext uri="{909E8E84-426E-40DD-AFC4-6F175D3DCCD1}">
                <a14:hiddenFill xmlns:a14="http://schemas.microsoft.com/office/drawing/2010/main">
                  <a:solidFill>
                    <a:srgbClr val="FFFFFF"/>
                  </a:solidFill>
                </a14:hiddenFill>
              </a:ext>
            </a:extLst>
          </p:spPr>
        </p:pic>
        <p:cxnSp>
          <p:nvCxnSpPr>
            <p:cNvPr id="117" name="116 Conector recto"/>
            <p:cNvCxnSpPr>
              <a:stCxn id="95" idx="3"/>
            </p:cNvCxnSpPr>
            <p:nvPr/>
          </p:nvCxnSpPr>
          <p:spPr>
            <a:xfrm flipV="1">
              <a:off x="4330340" y="1913850"/>
              <a:ext cx="1054145" cy="61403"/>
            </a:xfrm>
            <a:prstGeom prst="line">
              <a:avLst/>
            </a:prstGeom>
            <a:noFill/>
            <a:ln w="9525" cap="flat" cmpd="sng" algn="ctr">
              <a:solidFill>
                <a:srgbClr val="93A299"/>
              </a:solidFill>
              <a:prstDash val="solid"/>
            </a:ln>
            <a:effectLst/>
          </p:spPr>
        </p:cxnSp>
        <p:pic>
          <p:nvPicPr>
            <p:cNvPr id="118" name="Picture 8" descr="Hombre Mujer Icono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6461" r="59357" b="124"/>
            <a:stretch/>
          </p:blipFill>
          <p:spPr bwMode="auto">
            <a:xfrm>
              <a:off x="4543704" y="1478658"/>
              <a:ext cx="97121" cy="199335"/>
            </a:xfrm>
            <a:prstGeom prst="rect">
              <a:avLst/>
            </a:prstGeom>
            <a:noFill/>
            <a:extLst>
              <a:ext uri="{909E8E84-426E-40DD-AFC4-6F175D3DCCD1}">
                <a14:hiddenFill xmlns:a14="http://schemas.microsoft.com/office/drawing/2010/main">
                  <a:solidFill>
                    <a:srgbClr val="FFFFFF"/>
                  </a:solidFill>
                </a14:hiddenFill>
              </a:ext>
            </a:extLst>
          </p:spPr>
        </p:pic>
        <p:cxnSp>
          <p:nvCxnSpPr>
            <p:cNvPr id="119" name="118 Conector recto"/>
            <p:cNvCxnSpPr>
              <a:stCxn id="100" idx="3"/>
            </p:cNvCxnSpPr>
            <p:nvPr/>
          </p:nvCxnSpPr>
          <p:spPr>
            <a:xfrm flipV="1">
              <a:off x="4800724" y="2335293"/>
              <a:ext cx="907915" cy="216024"/>
            </a:xfrm>
            <a:prstGeom prst="line">
              <a:avLst/>
            </a:prstGeom>
            <a:noFill/>
            <a:ln w="9525" cap="flat" cmpd="sng" algn="ctr">
              <a:solidFill>
                <a:srgbClr val="93A299"/>
              </a:solidFill>
              <a:prstDash val="solid"/>
            </a:ln>
            <a:effectLst/>
          </p:spPr>
        </p:cxnSp>
        <p:cxnSp>
          <p:nvCxnSpPr>
            <p:cNvPr id="120" name="119 Conector recto"/>
            <p:cNvCxnSpPr>
              <a:endCxn id="96" idx="1"/>
            </p:cNvCxnSpPr>
            <p:nvPr/>
          </p:nvCxnSpPr>
          <p:spPr>
            <a:xfrm flipV="1">
              <a:off x="6911484" y="2125873"/>
              <a:ext cx="281085" cy="11854"/>
            </a:xfrm>
            <a:prstGeom prst="line">
              <a:avLst/>
            </a:prstGeom>
            <a:noFill/>
            <a:ln w="9525" cap="flat" cmpd="sng" algn="ctr">
              <a:solidFill>
                <a:srgbClr val="93A299"/>
              </a:solidFill>
              <a:prstDash val="solid"/>
            </a:ln>
            <a:effectLst/>
          </p:spPr>
        </p:cxnSp>
        <p:cxnSp>
          <p:nvCxnSpPr>
            <p:cNvPr id="121" name="120 Conector recto"/>
            <p:cNvCxnSpPr/>
            <p:nvPr/>
          </p:nvCxnSpPr>
          <p:spPr>
            <a:xfrm flipV="1">
              <a:off x="6049607" y="1529855"/>
              <a:ext cx="473983" cy="445398"/>
            </a:xfrm>
            <a:prstGeom prst="line">
              <a:avLst/>
            </a:prstGeom>
            <a:noFill/>
            <a:ln w="9525" cap="flat" cmpd="sng" algn="ctr">
              <a:solidFill>
                <a:srgbClr val="93A299"/>
              </a:solidFill>
              <a:prstDash val="solid"/>
            </a:ln>
            <a:effectLst/>
          </p:spPr>
        </p:cxnSp>
        <p:cxnSp>
          <p:nvCxnSpPr>
            <p:cNvPr id="122" name="121 Conector recto"/>
            <p:cNvCxnSpPr/>
            <p:nvPr/>
          </p:nvCxnSpPr>
          <p:spPr>
            <a:xfrm flipV="1">
              <a:off x="5909352" y="1294978"/>
              <a:ext cx="451135" cy="618872"/>
            </a:xfrm>
            <a:prstGeom prst="line">
              <a:avLst/>
            </a:prstGeom>
            <a:noFill/>
            <a:ln w="9525" cap="flat" cmpd="sng" algn="ctr">
              <a:solidFill>
                <a:srgbClr val="93A299"/>
              </a:solidFill>
              <a:prstDash val="solid"/>
            </a:ln>
            <a:effectLst/>
          </p:spPr>
        </p:cxnSp>
        <p:cxnSp>
          <p:nvCxnSpPr>
            <p:cNvPr id="123" name="122 Conector recto"/>
            <p:cNvCxnSpPr>
              <a:stCxn id="88" idx="3"/>
            </p:cNvCxnSpPr>
            <p:nvPr/>
          </p:nvCxnSpPr>
          <p:spPr>
            <a:xfrm>
              <a:off x="5068522" y="1529856"/>
              <a:ext cx="315963" cy="132032"/>
            </a:xfrm>
            <a:prstGeom prst="line">
              <a:avLst/>
            </a:prstGeom>
            <a:noFill/>
            <a:ln w="9525" cap="flat" cmpd="sng" algn="ctr">
              <a:solidFill>
                <a:srgbClr val="93A299"/>
              </a:solidFill>
              <a:prstDash val="solid"/>
            </a:ln>
            <a:effectLst/>
          </p:spPr>
        </p:cxnSp>
        <p:sp>
          <p:nvSpPr>
            <p:cNvPr id="50" name="49 Rectángulo"/>
            <p:cNvSpPr/>
            <p:nvPr/>
          </p:nvSpPr>
          <p:spPr>
            <a:xfrm>
              <a:off x="4756484" y="1124744"/>
              <a:ext cx="535596" cy="218351"/>
            </a:xfrm>
            <a:prstGeom prst="rect">
              <a:avLst/>
            </a:prstGeom>
            <a:solidFill>
              <a:srgbClr val="808DA0">
                <a:lumMod val="60000"/>
                <a:lumOff val="40000"/>
              </a:srgbClr>
            </a:solidFill>
            <a:ln w="26425"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600" b="0" i="0" u="none" strike="noStrike" kern="0" cap="none" spc="0" normalizeH="0" baseline="0" noProof="0" dirty="0" smtClean="0">
                  <a:ln>
                    <a:noFill/>
                  </a:ln>
                  <a:solidFill>
                    <a:srgbClr val="FFFFFF"/>
                  </a:solidFill>
                  <a:effectLst/>
                  <a:uLnTx/>
                  <a:uFillTx/>
                  <a:latin typeface="Arial" pitchFamily="34" charset="0"/>
                  <a:cs typeface="Arial" pitchFamily="34" charset="0"/>
                </a:rPr>
                <a:t>Jujuy</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600" b="0" i="0" u="none" strike="noStrike" kern="0" cap="none" spc="0" normalizeH="0" baseline="0" noProof="0" dirty="0" smtClean="0">
                  <a:ln>
                    <a:noFill/>
                  </a:ln>
                  <a:solidFill>
                    <a:srgbClr val="FFFFFF"/>
                  </a:solidFill>
                  <a:effectLst/>
                  <a:uLnTx/>
                  <a:uFillTx/>
                  <a:latin typeface="Arial" pitchFamily="34" charset="0"/>
                  <a:cs typeface="Arial" pitchFamily="34" charset="0"/>
                </a:rPr>
                <a:t>U.8</a:t>
              </a:r>
              <a:endParaRPr kumimoji="0" lang="es-AR" sz="600" b="0" i="0" u="none" strike="noStrike" kern="0" cap="none" spc="0" normalizeH="0" baseline="0" noProof="0" dirty="0">
                <a:ln>
                  <a:noFill/>
                </a:ln>
                <a:solidFill>
                  <a:srgbClr val="FFFFFF"/>
                </a:solidFill>
                <a:effectLst/>
                <a:uLnTx/>
                <a:uFillTx/>
                <a:latin typeface="Arial" pitchFamily="34" charset="0"/>
                <a:cs typeface="Arial" pitchFamily="34" charset="0"/>
              </a:endParaRPr>
            </a:p>
          </p:txBody>
        </p:sp>
        <p:cxnSp>
          <p:nvCxnSpPr>
            <p:cNvPr id="53" name="52 Conector recto"/>
            <p:cNvCxnSpPr/>
            <p:nvPr/>
          </p:nvCxnSpPr>
          <p:spPr>
            <a:xfrm>
              <a:off x="5096699" y="1354664"/>
              <a:ext cx="287786" cy="223661"/>
            </a:xfrm>
            <a:prstGeom prst="line">
              <a:avLst/>
            </a:prstGeom>
            <a:noFill/>
            <a:ln w="9525" cap="flat" cmpd="sng" algn="ctr">
              <a:solidFill>
                <a:srgbClr val="93A299"/>
              </a:solidFill>
              <a:prstDash val="solid"/>
            </a:ln>
            <a:effectLst/>
          </p:spPr>
        </p:cxnSp>
      </p:grpSp>
      <p:sp>
        <p:nvSpPr>
          <p:cNvPr id="51" name="1 Título"/>
          <p:cNvSpPr txBox="1">
            <a:spLocks/>
          </p:cNvSpPr>
          <p:nvPr/>
        </p:nvSpPr>
        <p:spPr>
          <a:xfrm>
            <a:off x="182205" y="337220"/>
            <a:ext cx="6766059" cy="5715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MX" sz="2400" dirty="0" smtClean="0">
                <a:solidFill>
                  <a:srgbClr val="1F497D">
                    <a:lumMod val="75000"/>
                  </a:srgbClr>
                </a:solidFill>
                <a:latin typeface="Arial" pitchFamily="34" charset="0"/>
                <a:cs typeface="Arial" pitchFamily="34" charset="0"/>
              </a:rPr>
              <a:t>Referencia geográfica</a:t>
            </a:r>
            <a:endParaRPr lang="es-AR" sz="2400" dirty="0">
              <a:solidFill>
                <a:srgbClr val="1F497D">
                  <a:lumMod val="75000"/>
                </a:srgbClr>
              </a:solidFill>
              <a:latin typeface="Arial" pitchFamily="34" charset="0"/>
              <a:cs typeface="Arial" pitchFamily="34" charset="0"/>
            </a:endParaRPr>
          </a:p>
        </p:txBody>
      </p:sp>
      <p:cxnSp>
        <p:nvCxnSpPr>
          <p:cNvPr id="52" name="Conector recto 8"/>
          <p:cNvCxnSpPr/>
          <p:nvPr/>
        </p:nvCxnSpPr>
        <p:spPr>
          <a:xfrm>
            <a:off x="326221" y="832148"/>
            <a:ext cx="6193035" cy="0"/>
          </a:xfrm>
          <a:prstGeom prst="line">
            <a:avLst/>
          </a:prstGeom>
          <a:ln>
            <a:solidFill>
              <a:schemeClr val="dk1">
                <a:shade val="95000"/>
                <a:satMod val="105000"/>
                <a:alpha val="50000"/>
              </a:schemeClr>
            </a:solidFill>
          </a:ln>
        </p:spPr>
        <p:style>
          <a:lnRef idx="1">
            <a:schemeClr val="dk1"/>
          </a:lnRef>
          <a:fillRef idx="0">
            <a:schemeClr val="dk1"/>
          </a:fillRef>
          <a:effectRef idx="0">
            <a:schemeClr val="dk1"/>
          </a:effectRef>
          <a:fontRef idx="minor">
            <a:schemeClr val="tx1"/>
          </a:fontRef>
        </p:style>
      </p:cxnSp>
      <p:sp>
        <p:nvSpPr>
          <p:cNvPr id="124" name="123 Rectángulo"/>
          <p:cNvSpPr/>
          <p:nvPr/>
        </p:nvSpPr>
        <p:spPr>
          <a:xfrm>
            <a:off x="167392" y="2609617"/>
            <a:ext cx="2676416" cy="1323439"/>
          </a:xfrm>
          <a:prstGeom prst="rect">
            <a:avLst/>
          </a:prstGeom>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es-AR" sz="1600" dirty="0">
                <a:solidFill>
                  <a:srgbClr val="1F497D">
                    <a:lumMod val="75000"/>
                  </a:srgbClr>
                </a:solidFill>
                <a:latin typeface="Arial" pitchFamily="34" charset="0"/>
                <a:ea typeface="+mj-ea"/>
                <a:cs typeface="Arial" pitchFamily="34" charset="0"/>
              </a:rPr>
              <a:t>El </a:t>
            </a:r>
            <a:r>
              <a:rPr lang="es-AR" sz="1600" dirty="0" smtClean="0">
                <a:solidFill>
                  <a:srgbClr val="1F497D">
                    <a:lumMod val="75000"/>
                  </a:srgbClr>
                </a:solidFill>
                <a:latin typeface="Arial" pitchFamily="34" charset="0"/>
                <a:ea typeface="+mj-ea"/>
                <a:cs typeface="Arial" pitchFamily="34" charset="0"/>
              </a:rPr>
              <a:t>Servicio </a:t>
            </a:r>
            <a:r>
              <a:rPr lang="es-AR" sz="1600" dirty="0">
                <a:solidFill>
                  <a:srgbClr val="1F497D">
                    <a:lumMod val="75000"/>
                  </a:srgbClr>
                </a:solidFill>
                <a:latin typeface="Arial" pitchFamily="34" charset="0"/>
                <a:ea typeface="+mj-ea"/>
                <a:cs typeface="Arial" pitchFamily="34" charset="0"/>
              </a:rPr>
              <a:t>Penitenciario Federal (SPF) se compone de 28 cárceles y 10 alcaidías distribuidas en todo el territorio nacional</a:t>
            </a:r>
            <a:r>
              <a:rPr lang="es-AR" sz="1600" dirty="0" smtClean="0">
                <a:solidFill>
                  <a:srgbClr val="1F497D">
                    <a:lumMod val="75000"/>
                  </a:srgbClr>
                </a:solidFill>
                <a:latin typeface="Arial" pitchFamily="34" charset="0"/>
                <a:ea typeface="+mj-ea"/>
                <a:cs typeface="Arial" pitchFamily="34" charset="0"/>
              </a:rPr>
              <a:t>.</a:t>
            </a:r>
            <a:endParaRPr lang="es-AR" sz="1600" dirty="0">
              <a:solidFill>
                <a:srgbClr val="1F497D">
                  <a:lumMod val="75000"/>
                </a:srgbClr>
              </a:solidFill>
              <a:latin typeface="Arial" pitchFamily="34" charset="0"/>
              <a:ea typeface="+mj-ea"/>
              <a:cs typeface="Arial" pitchFamily="34" charset="0"/>
            </a:endParaRPr>
          </a:p>
        </p:txBody>
      </p:sp>
      <p:sp>
        <p:nvSpPr>
          <p:cNvPr id="125" name="124 Rectángulo"/>
          <p:cNvSpPr/>
          <p:nvPr/>
        </p:nvSpPr>
        <p:spPr>
          <a:xfrm>
            <a:off x="179512" y="4994012"/>
            <a:ext cx="3470510" cy="523220"/>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s-MX" sz="1400" dirty="0">
                <a:solidFill>
                  <a:srgbClr val="1F497D">
                    <a:lumMod val="75000"/>
                  </a:srgbClr>
                </a:solidFill>
                <a:latin typeface="Arial" pitchFamily="34" charset="0"/>
                <a:ea typeface="+mj-ea"/>
                <a:cs typeface="Arial" pitchFamily="34" charset="0"/>
              </a:rPr>
              <a:t>Se referencian geográficamente las unidades incluidas en los partes del SPF.</a:t>
            </a:r>
            <a:endParaRPr lang="es-AR" sz="1400" dirty="0">
              <a:solidFill>
                <a:srgbClr val="1F497D">
                  <a:lumMod val="75000"/>
                </a:srgbClr>
              </a:solidFill>
              <a:latin typeface="Arial" pitchFamily="34" charset="0"/>
              <a:ea typeface="+mj-ea"/>
              <a:cs typeface="Arial" pitchFamily="34" charset="0"/>
            </a:endParaRPr>
          </a:p>
        </p:txBody>
      </p:sp>
      <p:sp>
        <p:nvSpPr>
          <p:cNvPr id="126" name="125 Rectángulo"/>
          <p:cNvSpPr/>
          <p:nvPr/>
        </p:nvSpPr>
        <p:spPr>
          <a:xfrm>
            <a:off x="-3473" y="6033814"/>
            <a:ext cx="9144000" cy="836712"/>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solidFill>
                <a:prstClr val="white"/>
              </a:solidFill>
              <a:latin typeface="Arial" pitchFamily="34" charset="0"/>
              <a:cs typeface="Arial" pitchFamily="34" charset="0"/>
            </a:endParaRPr>
          </a:p>
        </p:txBody>
      </p:sp>
      <p:sp>
        <p:nvSpPr>
          <p:cNvPr id="128" name="127 Rectángulo"/>
          <p:cNvSpPr/>
          <p:nvPr/>
        </p:nvSpPr>
        <p:spPr>
          <a:xfrm>
            <a:off x="612775" y="6274985"/>
            <a:ext cx="7631633" cy="400110"/>
          </a:xfrm>
          <a:prstGeom prst="rect">
            <a:avLst/>
          </a:prstGeom>
        </p:spPr>
        <p:txBody>
          <a:bodyPr wrap="square">
            <a:spAutoFit/>
          </a:bodyPr>
          <a:lstStyle/>
          <a:p>
            <a:r>
              <a:rPr lang="es-MX" sz="2000" dirty="0" smtClean="0">
                <a:solidFill>
                  <a:schemeClr val="bg1"/>
                </a:solidFill>
                <a:latin typeface="Arial" pitchFamily="34" charset="0"/>
                <a:cs typeface="Arial" pitchFamily="34" charset="0"/>
              </a:rPr>
              <a:t>A continuación se detalla la población alojada en cada unidad…</a:t>
            </a:r>
            <a:endParaRPr lang="es-AR" sz="2000" dirty="0">
              <a:solidFill>
                <a:schemeClr val="bg1"/>
              </a:solidFill>
              <a:latin typeface="Arial" pitchFamily="34" charset="0"/>
              <a:cs typeface="Arial" pitchFamily="34" charset="0"/>
            </a:endParaRPr>
          </a:p>
        </p:txBody>
      </p:sp>
      <p:sp>
        <p:nvSpPr>
          <p:cNvPr id="2" name="1 Rectángulo"/>
          <p:cNvSpPr/>
          <p:nvPr/>
        </p:nvSpPr>
        <p:spPr>
          <a:xfrm>
            <a:off x="167392" y="5733256"/>
            <a:ext cx="2822475" cy="3005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18850918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 name="29 Rectángulo"/>
          <p:cNvSpPr/>
          <p:nvPr/>
        </p:nvSpPr>
        <p:spPr>
          <a:xfrm>
            <a:off x="-3473" y="6033814"/>
            <a:ext cx="9144000" cy="836712"/>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solidFill>
                <a:prstClr val="white"/>
              </a:solidFill>
              <a:latin typeface="Arial" pitchFamily="34" charset="0"/>
              <a:cs typeface="Arial" pitchFamily="34" charset="0"/>
            </a:endParaRPr>
          </a:p>
        </p:txBody>
      </p:sp>
      <p:sp>
        <p:nvSpPr>
          <p:cNvPr id="51" name="1 Título"/>
          <p:cNvSpPr txBox="1">
            <a:spLocks/>
          </p:cNvSpPr>
          <p:nvPr/>
        </p:nvSpPr>
        <p:spPr>
          <a:xfrm>
            <a:off x="182205" y="337220"/>
            <a:ext cx="6766059" cy="5715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MX" sz="2400" dirty="0" smtClean="0">
                <a:solidFill>
                  <a:srgbClr val="1F497D">
                    <a:lumMod val="75000"/>
                  </a:srgbClr>
                </a:solidFill>
                <a:latin typeface="Arial" pitchFamily="34" charset="0"/>
                <a:cs typeface="Arial" pitchFamily="34" charset="0"/>
              </a:rPr>
              <a:t>Población alojada por Unidad</a:t>
            </a:r>
            <a:endParaRPr lang="es-AR" sz="2400" dirty="0">
              <a:solidFill>
                <a:srgbClr val="1F497D">
                  <a:lumMod val="75000"/>
                </a:srgbClr>
              </a:solidFill>
              <a:latin typeface="Arial" pitchFamily="34" charset="0"/>
              <a:cs typeface="Arial" pitchFamily="34" charset="0"/>
            </a:endParaRPr>
          </a:p>
        </p:txBody>
      </p:sp>
      <p:cxnSp>
        <p:nvCxnSpPr>
          <p:cNvPr id="52" name="Conector recto 8"/>
          <p:cNvCxnSpPr/>
          <p:nvPr/>
        </p:nvCxnSpPr>
        <p:spPr>
          <a:xfrm>
            <a:off x="326221" y="832148"/>
            <a:ext cx="6193035" cy="0"/>
          </a:xfrm>
          <a:prstGeom prst="line">
            <a:avLst/>
          </a:prstGeom>
          <a:ln>
            <a:solidFill>
              <a:schemeClr val="dk1">
                <a:shade val="95000"/>
                <a:satMod val="105000"/>
                <a:alpha val="50000"/>
              </a:schemeClr>
            </a:solidFill>
          </a:ln>
        </p:spPr>
        <p:style>
          <a:lnRef idx="1">
            <a:schemeClr val="dk1"/>
          </a:lnRef>
          <a:fillRef idx="0">
            <a:schemeClr val="dk1"/>
          </a:fillRef>
          <a:effectRef idx="0">
            <a:schemeClr val="dk1"/>
          </a:effectRef>
          <a:fontRef idx="minor">
            <a:schemeClr val="tx1"/>
          </a:fontRef>
        </p:style>
      </p:cxnSp>
      <p:graphicFrame>
        <p:nvGraphicFramePr>
          <p:cNvPr id="20" name="11 Marcador de contenido"/>
          <p:cNvGraphicFramePr>
            <a:graphicFrameLocks/>
          </p:cNvGraphicFramePr>
          <p:nvPr>
            <p:extLst>
              <p:ext uri="{D42A27DB-BD31-4B8C-83A1-F6EECF244321}">
                <p14:modId xmlns:p14="http://schemas.microsoft.com/office/powerpoint/2010/main" val="2459136046"/>
              </p:ext>
            </p:extLst>
          </p:nvPr>
        </p:nvGraphicFramePr>
        <p:xfrm>
          <a:off x="334704" y="3521754"/>
          <a:ext cx="8229600" cy="196385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1" name="11 Marcador de contenido"/>
          <p:cNvGraphicFramePr>
            <a:graphicFrameLocks/>
          </p:cNvGraphicFramePr>
          <p:nvPr>
            <p:extLst>
              <p:ext uri="{D42A27DB-BD31-4B8C-83A1-F6EECF244321}">
                <p14:modId xmlns:p14="http://schemas.microsoft.com/office/powerpoint/2010/main" val="3810075877"/>
              </p:ext>
            </p:extLst>
          </p:nvPr>
        </p:nvGraphicFramePr>
        <p:xfrm>
          <a:off x="262696" y="1534789"/>
          <a:ext cx="8424936" cy="1804011"/>
        </p:xfrm>
        <a:graphic>
          <a:graphicData uri="http://schemas.openxmlformats.org/drawingml/2006/chart">
            <c:chart xmlns:c="http://schemas.openxmlformats.org/drawingml/2006/chart" xmlns:r="http://schemas.openxmlformats.org/officeDocument/2006/relationships" r:id="rId4"/>
          </a:graphicData>
        </a:graphic>
      </p:graphicFrame>
      <p:sp>
        <p:nvSpPr>
          <p:cNvPr id="22" name="21 Llamada con línea 1"/>
          <p:cNvSpPr/>
          <p:nvPr/>
        </p:nvSpPr>
        <p:spPr>
          <a:xfrm>
            <a:off x="398844" y="1237486"/>
            <a:ext cx="711067" cy="327309"/>
          </a:xfrm>
          <a:prstGeom prst="borderCallout1">
            <a:avLst>
              <a:gd name="adj1" fmla="val 111344"/>
              <a:gd name="adj2" fmla="val 51540"/>
              <a:gd name="adj3" fmla="val 160120"/>
              <a:gd name="adj4" fmla="val 50780"/>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000" dirty="0" smtClean="0">
                <a:latin typeface="Arial" pitchFamily="34" charset="0"/>
                <a:cs typeface="Arial" pitchFamily="34" charset="0"/>
              </a:rPr>
              <a:t>19% del total</a:t>
            </a:r>
            <a:endParaRPr lang="es-AR" sz="1000" dirty="0">
              <a:latin typeface="Arial" pitchFamily="34" charset="0"/>
              <a:cs typeface="Arial" pitchFamily="34" charset="0"/>
            </a:endParaRPr>
          </a:p>
        </p:txBody>
      </p:sp>
      <p:sp>
        <p:nvSpPr>
          <p:cNvPr id="23" name="22 Llamada con línea 1"/>
          <p:cNvSpPr/>
          <p:nvPr/>
        </p:nvSpPr>
        <p:spPr>
          <a:xfrm>
            <a:off x="1198800" y="1453129"/>
            <a:ext cx="648072" cy="319687"/>
          </a:xfrm>
          <a:prstGeom prst="borderCallout1">
            <a:avLst>
              <a:gd name="adj1" fmla="val 103405"/>
              <a:gd name="adj2" fmla="val 49558"/>
              <a:gd name="adj3" fmla="val 161497"/>
              <a:gd name="adj4" fmla="val 32872"/>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900" dirty="0" smtClean="0">
                <a:latin typeface="Arial" pitchFamily="34" charset="0"/>
                <a:cs typeface="Arial" pitchFamily="34" charset="0"/>
              </a:rPr>
              <a:t>15% del total</a:t>
            </a:r>
            <a:endParaRPr lang="es-AR" sz="900" dirty="0">
              <a:latin typeface="Arial" pitchFamily="34" charset="0"/>
              <a:cs typeface="Arial" pitchFamily="34" charset="0"/>
            </a:endParaRPr>
          </a:p>
        </p:txBody>
      </p:sp>
      <p:sp>
        <p:nvSpPr>
          <p:cNvPr id="24" name="23 Llamada con línea 1"/>
          <p:cNvSpPr/>
          <p:nvPr/>
        </p:nvSpPr>
        <p:spPr>
          <a:xfrm>
            <a:off x="2422936" y="1417125"/>
            <a:ext cx="648072" cy="319687"/>
          </a:xfrm>
          <a:prstGeom prst="borderCallout1">
            <a:avLst>
              <a:gd name="adj1" fmla="val 103405"/>
              <a:gd name="adj2" fmla="val 49558"/>
              <a:gd name="adj3" fmla="val 161497"/>
              <a:gd name="adj4" fmla="val 32872"/>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900" dirty="0" smtClean="0">
                <a:latin typeface="Arial" pitchFamily="34" charset="0"/>
                <a:cs typeface="Arial" pitchFamily="34" charset="0"/>
              </a:rPr>
              <a:t>17% del total</a:t>
            </a:r>
            <a:endParaRPr lang="es-AR" sz="900" dirty="0">
              <a:latin typeface="Arial" pitchFamily="34" charset="0"/>
              <a:cs typeface="Arial" pitchFamily="34" charset="0"/>
            </a:endParaRPr>
          </a:p>
        </p:txBody>
      </p:sp>
      <p:sp>
        <p:nvSpPr>
          <p:cNvPr id="32" name="31 Llamada con línea 1"/>
          <p:cNvSpPr/>
          <p:nvPr/>
        </p:nvSpPr>
        <p:spPr>
          <a:xfrm>
            <a:off x="6311368" y="3895517"/>
            <a:ext cx="576064" cy="319687"/>
          </a:xfrm>
          <a:prstGeom prst="borderCallout1">
            <a:avLst>
              <a:gd name="adj1" fmla="val 103405"/>
              <a:gd name="adj2" fmla="val 49558"/>
              <a:gd name="adj3" fmla="val 161497"/>
              <a:gd name="adj4" fmla="val -8281"/>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900" dirty="0" smtClean="0">
                <a:latin typeface="Arial" pitchFamily="34" charset="0"/>
                <a:cs typeface="Arial" pitchFamily="34" charset="0"/>
              </a:rPr>
              <a:t>5% del total</a:t>
            </a:r>
            <a:endParaRPr lang="es-AR" sz="900" dirty="0">
              <a:latin typeface="Arial" pitchFamily="34" charset="0"/>
              <a:cs typeface="Arial" pitchFamily="34" charset="0"/>
            </a:endParaRPr>
          </a:p>
        </p:txBody>
      </p:sp>
      <p:sp>
        <p:nvSpPr>
          <p:cNvPr id="42" name="41 Rectángulo"/>
          <p:cNvSpPr/>
          <p:nvPr/>
        </p:nvSpPr>
        <p:spPr>
          <a:xfrm>
            <a:off x="1579467" y="3292582"/>
            <a:ext cx="532101" cy="1985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700" dirty="0" smtClean="0">
                <a:latin typeface="Arial" pitchFamily="34" charset="0"/>
                <a:cs typeface="Arial" pitchFamily="34" charset="0"/>
              </a:rPr>
              <a:t>Salta</a:t>
            </a:r>
            <a:endParaRPr lang="es-AR" sz="700" dirty="0">
              <a:latin typeface="Arial" pitchFamily="34" charset="0"/>
              <a:cs typeface="Arial" pitchFamily="34" charset="0"/>
            </a:endParaRPr>
          </a:p>
        </p:txBody>
      </p:sp>
      <p:sp>
        <p:nvSpPr>
          <p:cNvPr id="43" name="42 Rectángulo"/>
          <p:cNvSpPr/>
          <p:nvPr/>
        </p:nvSpPr>
        <p:spPr>
          <a:xfrm>
            <a:off x="2163730" y="3292582"/>
            <a:ext cx="585311" cy="1985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700" dirty="0" smtClean="0">
                <a:latin typeface="Arial" pitchFamily="34" charset="0"/>
                <a:cs typeface="Arial" pitchFamily="34" charset="0"/>
              </a:rPr>
              <a:t>CABA</a:t>
            </a:r>
            <a:endParaRPr lang="es-AR" sz="700" dirty="0">
              <a:latin typeface="Arial" pitchFamily="34" charset="0"/>
              <a:cs typeface="Arial" pitchFamily="34" charset="0"/>
            </a:endParaRPr>
          </a:p>
        </p:txBody>
      </p:sp>
      <p:sp>
        <p:nvSpPr>
          <p:cNvPr id="44" name="43 Rectángulo"/>
          <p:cNvSpPr/>
          <p:nvPr/>
        </p:nvSpPr>
        <p:spPr>
          <a:xfrm>
            <a:off x="3362454" y="3292582"/>
            <a:ext cx="535596" cy="1985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700" dirty="0" smtClean="0">
                <a:latin typeface="Arial" pitchFamily="34" charset="0"/>
                <a:cs typeface="Arial" pitchFamily="34" charset="0"/>
              </a:rPr>
              <a:t>Sta. Rosa</a:t>
            </a:r>
            <a:endParaRPr lang="es-AR" sz="700" dirty="0">
              <a:latin typeface="Arial" pitchFamily="34" charset="0"/>
              <a:cs typeface="Arial" pitchFamily="34" charset="0"/>
            </a:endParaRPr>
          </a:p>
        </p:txBody>
      </p:sp>
      <p:sp>
        <p:nvSpPr>
          <p:cNvPr id="45" name="44 Rectángulo"/>
          <p:cNvSpPr/>
          <p:nvPr/>
        </p:nvSpPr>
        <p:spPr>
          <a:xfrm>
            <a:off x="3925223" y="3292582"/>
            <a:ext cx="589156" cy="1985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700" dirty="0" smtClean="0">
                <a:latin typeface="Arial" pitchFamily="34" charset="0"/>
                <a:cs typeface="Arial" pitchFamily="34" charset="0"/>
              </a:rPr>
              <a:t>Gral. Roca</a:t>
            </a:r>
            <a:endParaRPr lang="es-AR" sz="700" dirty="0">
              <a:latin typeface="Arial" pitchFamily="34" charset="0"/>
              <a:cs typeface="Arial" pitchFamily="34" charset="0"/>
            </a:endParaRPr>
          </a:p>
        </p:txBody>
      </p:sp>
      <p:sp>
        <p:nvSpPr>
          <p:cNvPr id="46" name="45 Rectángulo"/>
          <p:cNvSpPr/>
          <p:nvPr/>
        </p:nvSpPr>
        <p:spPr>
          <a:xfrm>
            <a:off x="4551263" y="3292582"/>
            <a:ext cx="535596" cy="1985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700" dirty="0" smtClean="0">
                <a:latin typeface="Arial" pitchFamily="34" charset="0"/>
                <a:cs typeface="Arial" pitchFamily="34" charset="0"/>
              </a:rPr>
              <a:t>Rawson</a:t>
            </a:r>
            <a:endParaRPr lang="es-AR" sz="700" dirty="0">
              <a:latin typeface="Arial" pitchFamily="34" charset="0"/>
              <a:cs typeface="Arial" pitchFamily="34" charset="0"/>
            </a:endParaRPr>
          </a:p>
        </p:txBody>
      </p:sp>
      <p:sp>
        <p:nvSpPr>
          <p:cNvPr id="47" name="46 Rectángulo"/>
          <p:cNvSpPr/>
          <p:nvPr/>
        </p:nvSpPr>
        <p:spPr>
          <a:xfrm>
            <a:off x="5120479" y="3292582"/>
            <a:ext cx="589156" cy="1985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600" dirty="0" smtClean="0">
                <a:latin typeface="Arial" pitchFamily="34" charset="0"/>
                <a:cs typeface="Arial" pitchFamily="34" charset="0"/>
              </a:rPr>
              <a:t>Resistencia</a:t>
            </a:r>
            <a:endParaRPr lang="es-AR" sz="600" dirty="0">
              <a:latin typeface="Arial" pitchFamily="34" charset="0"/>
              <a:cs typeface="Arial" pitchFamily="34" charset="0"/>
            </a:endParaRPr>
          </a:p>
        </p:txBody>
      </p:sp>
      <p:sp>
        <p:nvSpPr>
          <p:cNvPr id="48" name="47 Rectángulo"/>
          <p:cNvSpPr/>
          <p:nvPr/>
        </p:nvSpPr>
        <p:spPr>
          <a:xfrm>
            <a:off x="5735845" y="3292582"/>
            <a:ext cx="589156" cy="1985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700" dirty="0" smtClean="0">
                <a:latin typeface="Arial" pitchFamily="34" charset="0"/>
                <a:cs typeface="Arial" pitchFamily="34" charset="0"/>
              </a:rPr>
              <a:t>Jujuy</a:t>
            </a:r>
            <a:endParaRPr lang="es-AR" sz="700" dirty="0">
              <a:latin typeface="Arial" pitchFamily="34" charset="0"/>
              <a:cs typeface="Arial" pitchFamily="34" charset="0"/>
            </a:endParaRPr>
          </a:p>
        </p:txBody>
      </p:sp>
      <p:sp>
        <p:nvSpPr>
          <p:cNvPr id="49" name="48 Rectángulo"/>
          <p:cNvSpPr/>
          <p:nvPr/>
        </p:nvSpPr>
        <p:spPr>
          <a:xfrm>
            <a:off x="6341856" y="3292582"/>
            <a:ext cx="589156" cy="1985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700" dirty="0" smtClean="0">
                <a:latin typeface="Arial" pitchFamily="34" charset="0"/>
                <a:cs typeface="Arial" pitchFamily="34" charset="0"/>
              </a:rPr>
              <a:t>Neuquén</a:t>
            </a:r>
            <a:endParaRPr lang="es-AR" sz="700" dirty="0">
              <a:latin typeface="Arial" pitchFamily="34" charset="0"/>
              <a:cs typeface="Arial" pitchFamily="34" charset="0"/>
            </a:endParaRPr>
          </a:p>
        </p:txBody>
      </p:sp>
      <p:sp>
        <p:nvSpPr>
          <p:cNvPr id="50" name="49 Rectángulo"/>
          <p:cNvSpPr/>
          <p:nvPr/>
        </p:nvSpPr>
        <p:spPr>
          <a:xfrm>
            <a:off x="6952166" y="3292582"/>
            <a:ext cx="535596" cy="1985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700" dirty="0" smtClean="0">
                <a:latin typeface="Arial" pitchFamily="34" charset="0"/>
                <a:cs typeface="Arial" pitchFamily="34" charset="0"/>
              </a:rPr>
              <a:t>Formosa</a:t>
            </a:r>
            <a:endParaRPr lang="es-AR" sz="700" dirty="0">
              <a:latin typeface="Arial" pitchFamily="34" charset="0"/>
              <a:cs typeface="Arial" pitchFamily="34" charset="0"/>
            </a:endParaRPr>
          </a:p>
        </p:txBody>
      </p:sp>
      <p:sp>
        <p:nvSpPr>
          <p:cNvPr id="53" name="52 Rectángulo"/>
          <p:cNvSpPr/>
          <p:nvPr/>
        </p:nvSpPr>
        <p:spPr>
          <a:xfrm>
            <a:off x="7517709" y="3292582"/>
            <a:ext cx="589156" cy="1985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700" dirty="0" smtClean="0">
                <a:latin typeface="Arial" pitchFamily="34" charset="0"/>
                <a:cs typeface="Arial" pitchFamily="34" charset="0"/>
              </a:rPr>
              <a:t>R. S. Peña</a:t>
            </a:r>
            <a:endParaRPr lang="es-AR" sz="700" dirty="0">
              <a:latin typeface="Arial" pitchFamily="34" charset="0"/>
              <a:cs typeface="Arial" pitchFamily="34" charset="0"/>
            </a:endParaRPr>
          </a:p>
        </p:txBody>
      </p:sp>
      <p:sp>
        <p:nvSpPr>
          <p:cNvPr id="54" name="53 Rectángulo"/>
          <p:cNvSpPr/>
          <p:nvPr/>
        </p:nvSpPr>
        <p:spPr>
          <a:xfrm>
            <a:off x="8130827" y="3292582"/>
            <a:ext cx="535596" cy="1985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700" dirty="0" smtClean="0">
                <a:latin typeface="Arial" pitchFamily="34" charset="0"/>
                <a:cs typeface="Arial" pitchFamily="34" charset="0"/>
              </a:rPr>
              <a:t>Viedma</a:t>
            </a:r>
            <a:endParaRPr lang="es-AR" sz="700" dirty="0">
              <a:latin typeface="Arial" pitchFamily="34" charset="0"/>
              <a:cs typeface="Arial" pitchFamily="34" charset="0"/>
            </a:endParaRPr>
          </a:p>
        </p:txBody>
      </p:sp>
      <p:sp>
        <p:nvSpPr>
          <p:cNvPr id="55" name="54 Rectángulo"/>
          <p:cNvSpPr/>
          <p:nvPr/>
        </p:nvSpPr>
        <p:spPr>
          <a:xfrm>
            <a:off x="459334" y="5300422"/>
            <a:ext cx="535596" cy="1985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700" dirty="0" smtClean="0">
                <a:latin typeface="Arial" pitchFamily="34" charset="0"/>
                <a:cs typeface="Arial" pitchFamily="34" charset="0"/>
              </a:rPr>
              <a:t>Sta. Rosa</a:t>
            </a:r>
            <a:endParaRPr lang="es-AR" sz="700" dirty="0">
              <a:latin typeface="Arial" pitchFamily="34" charset="0"/>
              <a:cs typeface="Arial" pitchFamily="34" charset="0"/>
            </a:endParaRPr>
          </a:p>
        </p:txBody>
      </p:sp>
      <p:sp>
        <p:nvSpPr>
          <p:cNvPr id="56" name="55 Rectángulo"/>
          <p:cNvSpPr/>
          <p:nvPr/>
        </p:nvSpPr>
        <p:spPr>
          <a:xfrm>
            <a:off x="1025900" y="5300422"/>
            <a:ext cx="486905" cy="1985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700" dirty="0" err="1" smtClean="0">
                <a:latin typeface="Arial" pitchFamily="34" charset="0"/>
                <a:cs typeface="Arial" pitchFamily="34" charset="0"/>
              </a:rPr>
              <a:t>Esquel</a:t>
            </a:r>
            <a:endParaRPr lang="es-AR" sz="700" dirty="0">
              <a:latin typeface="Arial" pitchFamily="34" charset="0"/>
              <a:cs typeface="Arial" pitchFamily="34" charset="0"/>
            </a:endParaRPr>
          </a:p>
        </p:txBody>
      </p:sp>
      <p:sp>
        <p:nvSpPr>
          <p:cNvPr id="57" name="56 Rectángulo"/>
          <p:cNvSpPr/>
          <p:nvPr/>
        </p:nvSpPr>
        <p:spPr>
          <a:xfrm>
            <a:off x="1555795" y="5300422"/>
            <a:ext cx="535596" cy="1985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700" dirty="0" smtClean="0">
                <a:latin typeface="Arial" pitchFamily="34" charset="0"/>
                <a:cs typeface="Arial" pitchFamily="34" charset="0"/>
              </a:rPr>
              <a:t>R. Gallegos</a:t>
            </a:r>
            <a:endParaRPr lang="es-AR" sz="700" dirty="0">
              <a:latin typeface="Arial" pitchFamily="34" charset="0"/>
              <a:cs typeface="Arial" pitchFamily="34" charset="0"/>
            </a:endParaRPr>
          </a:p>
        </p:txBody>
      </p:sp>
      <p:sp>
        <p:nvSpPr>
          <p:cNvPr id="58" name="57 Rectángulo"/>
          <p:cNvSpPr/>
          <p:nvPr/>
        </p:nvSpPr>
        <p:spPr>
          <a:xfrm>
            <a:off x="2116962" y="5300422"/>
            <a:ext cx="486905" cy="1985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700" dirty="0" smtClean="0">
                <a:latin typeface="Arial" pitchFamily="34" charset="0"/>
                <a:cs typeface="Arial" pitchFamily="34" charset="0"/>
              </a:rPr>
              <a:t>Salta</a:t>
            </a:r>
            <a:endParaRPr lang="es-AR" sz="700" dirty="0">
              <a:latin typeface="Arial" pitchFamily="34" charset="0"/>
              <a:cs typeface="Arial" pitchFamily="34" charset="0"/>
            </a:endParaRPr>
          </a:p>
        </p:txBody>
      </p:sp>
      <p:sp>
        <p:nvSpPr>
          <p:cNvPr id="59" name="58 Rectángulo"/>
          <p:cNvSpPr/>
          <p:nvPr/>
        </p:nvSpPr>
        <p:spPr>
          <a:xfrm>
            <a:off x="2643847" y="5300422"/>
            <a:ext cx="486905" cy="1985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700" dirty="0" smtClean="0">
                <a:latin typeface="Arial" pitchFamily="34" charset="0"/>
                <a:cs typeface="Arial" pitchFamily="34" charset="0"/>
              </a:rPr>
              <a:t>Cande </a:t>
            </a:r>
            <a:r>
              <a:rPr lang="es-MX" sz="700" dirty="0" err="1" smtClean="0">
                <a:latin typeface="Arial" pitchFamily="34" charset="0"/>
                <a:cs typeface="Arial" pitchFamily="34" charset="0"/>
              </a:rPr>
              <a:t>laria</a:t>
            </a:r>
            <a:endParaRPr lang="es-AR" sz="700" dirty="0">
              <a:latin typeface="Arial" pitchFamily="34" charset="0"/>
              <a:cs typeface="Arial" pitchFamily="34" charset="0"/>
            </a:endParaRPr>
          </a:p>
        </p:txBody>
      </p:sp>
      <p:sp>
        <p:nvSpPr>
          <p:cNvPr id="60" name="59 Rectángulo"/>
          <p:cNvSpPr/>
          <p:nvPr/>
        </p:nvSpPr>
        <p:spPr>
          <a:xfrm>
            <a:off x="3177381" y="5300422"/>
            <a:ext cx="535596" cy="312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600" dirty="0" smtClean="0">
                <a:latin typeface="Arial" pitchFamily="34" charset="0"/>
                <a:cs typeface="Arial" pitchFamily="34" charset="0"/>
              </a:rPr>
              <a:t>Pre egreso.</a:t>
            </a:r>
          </a:p>
          <a:p>
            <a:pPr algn="ctr"/>
            <a:r>
              <a:rPr lang="es-MX" sz="600" dirty="0" smtClean="0">
                <a:latin typeface="Arial" pitchFamily="34" charset="0"/>
                <a:cs typeface="Arial" pitchFamily="34" charset="0"/>
              </a:rPr>
              <a:t>CABA</a:t>
            </a:r>
            <a:endParaRPr lang="es-AR" sz="600" dirty="0">
              <a:latin typeface="Arial" pitchFamily="34" charset="0"/>
              <a:cs typeface="Arial" pitchFamily="34" charset="0"/>
            </a:endParaRPr>
          </a:p>
        </p:txBody>
      </p:sp>
      <p:sp>
        <p:nvSpPr>
          <p:cNvPr id="61" name="60 Rectángulo"/>
          <p:cNvSpPr/>
          <p:nvPr/>
        </p:nvSpPr>
        <p:spPr>
          <a:xfrm>
            <a:off x="3742408" y="5300422"/>
            <a:ext cx="486905" cy="1985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700" dirty="0" smtClean="0">
                <a:latin typeface="Arial" pitchFamily="34" charset="0"/>
                <a:cs typeface="Arial" pitchFamily="34" charset="0"/>
              </a:rPr>
              <a:t>Ezeiza</a:t>
            </a:r>
            <a:endParaRPr lang="es-AR" sz="700" dirty="0">
              <a:latin typeface="Arial" pitchFamily="34" charset="0"/>
              <a:cs typeface="Arial" pitchFamily="34" charset="0"/>
            </a:endParaRPr>
          </a:p>
        </p:txBody>
      </p:sp>
      <p:sp>
        <p:nvSpPr>
          <p:cNvPr id="62" name="61 Rectángulo"/>
          <p:cNvSpPr/>
          <p:nvPr/>
        </p:nvSpPr>
        <p:spPr>
          <a:xfrm>
            <a:off x="4272770" y="5300422"/>
            <a:ext cx="486905" cy="1985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700" dirty="0" smtClean="0">
                <a:latin typeface="Arial" pitchFamily="34" charset="0"/>
                <a:cs typeface="Arial" pitchFamily="34" charset="0"/>
              </a:rPr>
              <a:t>CABA</a:t>
            </a:r>
            <a:endParaRPr lang="es-AR" sz="700" dirty="0">
              <a:latin typeface="Arial" pitchFamily="34" charset="0"/>
              <a:cs typeface="Arial" pitchFamily="34" charset="0"/>
            </a:endParaRPr>
          </a:p>
        </p:txBody>
      </p:sp>
      <p:sp>
        <p:nvSpPr>
          <p:cNvPr id="63" name="62 Rectángulo"/>
          <p:cNvSpPr/>
          <p:nvPr/>
        </p:nvSpPr>
        <p:spPr>
          <a:xfrm>
            <a:off x="4819259" y="5300422"/>
            <a:ext cx="486905" cy="1985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700" dirty="0" smtClean="0">
                <a:latin typeface="Arial" pitchFamily="34" charset="0"/>
                <a:cs typeface="Arial" pitchFamily="34" charset="0"/>
              </a:rPr>
              <a:t>Jujuy</a:t>
            </a:r>
            <a:endParaRPr lang="es-AR" sz="700" dirty="0">
              <a:latin typeface="Arial" pitchFamily="34" charset="0"/>
              <a:cs typeface="Arial" pitchFamily="34" charset="0"/>
            </a:endParaRPr>
          </a:p>
        </p:txBody>
      </p:sp>
      <p:sp>
        <p:nvSpPr>
          <p:cNvPr id="64" name="63 Rectángulo"/>
          <p:cNvSpPr/>
          <p:nvPr/>
        </p:nvSpPr>
        <p:spPr>
          <a:xfrm>
            <a:off x="5344400" y="5300422"/>
            <a:ext cx="486905" cy="1985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700" dirty="0" smtClean="0">
                <a:latin typeface="Arial" pitchFamily="34" charset="0"/>
                <a:cs typeface="Arial" pitchFamily="34" charset="0"/>
              </a:rPr>
              <a:t>Salta</a:t>
            </a:r>
            <a:endParaRPr lang="es-AR" sz="700" dirty="0">
              <a:latin typeface="Arial" pitchFamily="34" charset="0"/>
              <a:cs typeface="Arial" pitchFamily="34" charset="0"/>
            </a:endParaRPr>
          </a:p>
        </p:txBody>
      </p:sp>
      <p:sp>
        <p:nvSpPr>
          <p:cNvPr id="65" name="64 Rectángulo"/>
          <p:cNvSpPr/>
          <p:nvPr/>
        </p:nvSpPr>
        <p:spPr>
          <a:xfrm>
            <a:off x="5866190" y="5513204"/>
            <a:ext cx="535596" cy="1985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700" dirty="0" smtClean="0">
                <a:latin typeface="Arial" pitchFamily="34" charset="0"/>
                <a:cs typeface="Arial" pitchFamily="34" charset="0"/>
              </a:rPr>
              <a:t>Marcos Paz</a:t>
            </a:r>
            <a:endParaRPr lang="es-AR" sz="700" dirty="0">
              <a:latin typeface="Arial" pitchFamily="34" charset="0"/>
              <a:cs typeface="Arial" pitchFamily="34" charset="0"/>
            </a:endParaRPr>
          </a:p>
        </p:txBody>
      </p:sp>
      <p:sp>
        <p:nvSpPr>
          <p:cNvPr id="66" name="65 Rectángulo"/>
          <p:cNvSpPr/>
          <p:nvPr/>
        </p:nvSpPr>
        <p:spPr>
          <a:xfrm>
            <a:off x="6422638" y="5296359"/>
            <a:ext cx="535596" cy="1985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700" dirty="0" smtClean="0">
                <a:latin typeface="Arial" pitchFamily="34" charset="0"/>
                <a:cs typeface="Arial" pitchFamily="34" charset="0"/>
              </a:rPr>
              <a:t>Gral. Pico</a:t>
            </a:r>
            <a:endParaRPr lang="es-AR" sz="700" dirty="0">
              <a:latin typeface="Arial" pitchFamily="34" charset="0"/>
              <a:cs typeface="Arial" pitchFamily="34" charset="0"/>
            </a:endParaRPr>
          </a:p>
        </p:txBody>
      </p:sp>
      <p:sp>
        <p:nvSpPr>
          <p:cNvPr id="67" name="66 Rectángulo"/>
          <p:cNvSpPr/>
          <p:nvPr/>
        </p:nvSpPr>
        <p:spPr>
          <a:xfrm>
            <a:off x="6998375" y="5299273"/>
            <a:ext cx="486905" cy="1985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700" dirty="0" smtClean="0">
                <a:latin typeface="Arial" pitchFamily="34" charset="0"/>
                <a:cs typeface="Arial" pitchFamily="34" charset="0"/>
              </a:rPr>
              <a:t>Sta. Rosa</a:t>
            </a:r>
            <a:endParaRPr lang="es-AR" sz="700" dirty="0">
              <a:latin typeface="Arial" pitchFamily="34" charset="0"/>
              <a:cs typeface="Arial" pitchFamily="34" charset="0"/>
            </a:endParaRPr>
          </a:p>
        </p:txBody>
      </p:sp>
      <p:sp>
        <p:nvSpPr>
          <p:cNvPr id="68" name="67 Rectángulo"/>
          <p:cNvSpPr/>
          <p:nvPr/>
        </p:nvSpPr>
        <p:spPr>
          <a:xfrm>
            <a:off x="7534253" y="5300180"/>
            <a:ext cx="486905" cy="1985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700" dirty="0" smtClean="0">
                <a:latin typeface="Arial" pitchFamily="34" charset="0"/>
                <a:cs typeface="Arial" pitchFamily="34" charset="0"/>
              </a:rPr>
              <a:t>Ezeiza</a:t>
            </a:r>
            <a:endParaRPr lang="es-AR" sz="700" dirty="0">
              <a:latin typeface="Arial" pitchFamily="34" charset="0"/>
              <a:cs typeface="Arial" pitchFamily="34" charset="0"/>
            </a:endParaRPr>
          </a:p>
        </p:txBody>
      </p:sp>
      <p:sp>
        <p:nvSpPr>
          <p:cNvPr id="69" name="68 Rectángulo"/>
          <p:cNvSpPr/>
          <p:nvPr/>
        </p:nvSpPr>
        <p:spPr>
          <a:xfrm>
            <a:off x="8060309" y="5300180"/>
            <a:ext cx="486905" cy="1985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700" dirty="0" smtClean="0">
                <a:latin typeface="Arial" pitchFamily="34" charset="0"/>
                <a:cs typeface="Arial" pitchFamily="34" charset="0"/>
              </a:rPr>
              <a:t>S. Estero</a:t>
            </a:r>
            <a:endParaRPr lang="es-AR" sz="700" dirty="0">
              <a:latin typeface="Arial" pitchFamily="34" charset="0"/>
              <a:cs typeface="Arial" pitchFamily="34" charset="0"/>
            </a:endParaRPr>
          </a:p>
        </p:txBody>
      </p:sp>
      <p:sp>
        <p:nvSpPr>
          <p:cNvPr id="70" name="69 Rectángulo"/>
          <p:cNvSpPr/>
          <p:nvPr/>
        </p:nvSpPr>
        <p:spPr>
          <a:xfrm>
            <a:off x="459167" y="3292582"/>
            <a:ext cx="486905" cy="1985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700" dirty="0" smtClean="0">
                <a:latin typeface="Arial" pitchFamily="34" charset="0"/>
                <a:cs typeface="Arial" pitchFamily="34" charset="0"/>
              </a:rPr>
              <a:t>Ezeiza</a:t>
            </a:r>
            <a:endParaRPr lang="es-AR" sz="700" dirty="0">
              <a:latin typeface="Arial" pitchFamily="34" charset="0"/>
              <a:cs typeface="Arial" pitchFamily="34" charset="0"/>
            </a:endParaRPr>
          </a:p>
        </p:txBody>
      </p:sp>
      <p:sp>
        <p:nvSpPr>
          <p:cNvPr id="71" name="70 Rectángulo"/>
          <p:cNvSpPr/>
          <p:nvPr/>
        </p:nvSpPr>
        <p:spPr>
          <a:xfrm>
            <a:off x="989684" y="3292582"/>
            <a:ext cx="535596" cy="1985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700" dirty="0" smtClean="0">
                <a:latin typeface="Arial" pitchFamily="34" charset="0"/>
                <a:cs typeface="Arial" pitchFamily="34" charset="0"/>
              </a:rPr>
              <a:t>Marcos Paz</a:t>
            </a:r>
            <a:endParaRPr lang="es-AR" sz="700" dirty="0">
              <a:latin typeface="Arial" pitchFamily="34" charset="0"/>
              <a:cs typeface="Arial" pitchFamily="34" charset="0"/>
            </a:endParaRPr>
          </a:p>
        </p:txBody>
      </p:sp>
      <p:sp>
        <p:nvSpPr>
          <p:cNvPr id="72" name="71 Rectángulo"/>
          <p:cNvSpPr/>
          <p:nvPr/>
        </p:nvSpPr>
        <p:spPr>
          <a:xfrm>
            <a:off x="2787122" y="3292582"/>
            <a:ext cx="535596" cy="1985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700" dirty="0" smtClean="0">
                <a:latin typeface="Arial" pitchFamily="34" charset="0"/>
                <a:cs typeface="Arial" pitchFamily="34" charset="0"/>
              </a:rPr>
              <a:t>Ezeiza</a:t>
            </a:r>
            <a:endParaRPr lang="es-AR" sz="700" dirty="0">
              <a:latin typeface="Arial" pitchFamily="34" charset="0"/>
              <a:cs typeface="Arial" pitchFamily="34" charset="0"/>
            </a:endParaRPr>
          </a:p>
        </p:txBody>
      </p:sp>
      <p:sp>
        <p:nvSpPr>
          <p:cNvPr id="75" name="2 Marcador de contenido"/>
          <p:cNvSpPr txBox="1">
            <a:spLocks/>
          </p:cNvSpPr>
          <p:nvPr/>
        </p:nvSpPr>
        <p:spPr>
          <a:xfrm>
            <a:off x="4099940" y="1207293"/>
            <a:ext cx="4645395" cy="637531"/>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lgn="ctr"/>
            <a:r>
              <a:rPr lang="es-MX" sz="1400" dirty="0" smtClean="0">
                <a:latin typeface="Arial" pitchFamily="34" charset="0"/>
                <a:cs typeface="Arial" pitchFamily="34" charset="0"/>
              </a:rPr>
              <a:t>Expresada en números absolutos</a:t>
            </a:r>
          </a:p>
          <a:p>
            <a:pPr algn="ctr"/>
            <a:r>
              <a:rPr lang="es-MX" sz="1400" dirty="0" smtClean="0">
                <a:latin typeface="Arial" pitchFamily="34" charset="0"/>
                <a:cs typeface="Arial" pitchFamily="34" charset="0"/>
              </a:rPr>
              <a:t>Población penal al 31/10/2014: </a:t>
            </a:r>
            <a:r>
              <a:rPr lang="es-MX" sz="1400" b="1" dirty="0" smtClean="0">
                <a:solidFill>
                  <a:schemeClr val="accent6">
                    <a:lumMod val="75000"/>
                  </a:schemeClr>
                </a:solidFill>
                <a:latin typeface="Arial" pitchFamily="34" charset="0"/>
                <a:cs typeface="Arial" pitchFamily="34" charset="0"/>
              </a:rPr>
              <a:t>10.485 </a:t>
            </a:r>
            <a:r>
              <a:rPr lang="es-MX" sz="1400" dirty="0" smtClean="0">
                <a:latin typeface="Arial" pitchFamily="34" charset="0"/>
                <a:cs typeface="Arial" pitchFamily="34" charset="0"/>
              </a:rPr>
              <a:t>personas</a:t>
            </a:r>
            <a:r>
              <a:rPr lang="es-MX" sz="1100" dirty="0" smtClean="0">
                <a:latin typeface="Arial" pitchFamily="34" charset="0"/>
                <a:cs typeface="Arial" pitchFamily="34" charset="0"/>
              </a:rPr>
              <a:t> </a:t>
            </a:r>
            <a:endParaRPr lang="es-AR" sz="1200" dirty="0">
              <a:latin typeface="Arial" pitchFamily="34" charset="0"/>
              <a:cs typeface="Arial" pitchFamily="34" charset="0"/>
            </a:endParaRPr>
          </a:p>
        </p:txBody>
      </p:sp>
      <p:sp>
        <p:nvSpPr>
          <p:cNvPr id="76" name="16 CuadroTexto"/>
          <p:cNvSpPr txBox="1"/>
          <p:nvPr/>
        </p:nvSpPr>
        <p:spPr>
          <a:xfrm>
            <a:off x="100367" y="5805844"/>
            <a:ext cx="3033203" cy="215444"/>
          </a:xfrm>
          <a:prstGeom prst="rect">
            <a:avLst/>
          </a:prstGeom>
          <a:solidFill>
            <a:schemeClr val="bg1"/>
          </a:solidFill>
        </p:spPr>
        <p:txBody>
          <a:bodyPr wrap="none" rtlCol="0">
            <a:spAutoFit/>
          </a:bodyPr>
          <a:lstStyle/>
          <a:p>
            <a:r>
              <a:rPr lang="es-MX" sz="800" dirty="0" smtClean="0">
                <a:latin typeface="Arial" pitchFamily="34" charset="0"/>
                <a:cs typeface="Arial" pitchFamily="34" charset="0"/>
              </a:rPr>
              <a:t>Fuente: Partes semanales enviados por el SPF. Octubre 2014.</a:t>
            </a:r>
            <a:endParaRPr lang="es-AR" sz="800" dirty="0">
              <a:latin typeface="Arial" pitchFamily="34" charset="0"/>
              <a:cs typeface="Arial" pitchFamily="34" charset="0"/>
            </a:endParaRPr>
          </a:p>
        </p:txBody>
      </p:sp>
      <p:sp>
        <p:nvSpPr>
          <p:cNvPr id="73" name="73 CuadroTexto"/>
          <p:cNvSpPr txBox="1"/>
          <p:nvPr/>
        </p:nvSpPr>
        <p:spPr>
          <a:xfrm>
            <a:off x="251769" y="6118493"/>
            <a:ext cx="8640711" cy="646331"/>
          </a:xfrm>
          <a:prstGeom prst="rect">
            <a:avLst/>
          </a:prstGeom>
          <a:noFill/>
        </p:spPr>
        <p:txBody>
          <a:bodyPr wrap="square" rtlCol="0">
            <a:spAutoFit/>
          </a:bodyPr>
          <a:lstStyle/>
          <a:p>
            <a:r>
              <a:rPr lang="es-MX" dirty="0" smtClean="0">
                <a:solidFill>
                  <a:schemeClr val="bg1"/>
                </a:solidFill>
                <a:latin typeface="Arial" pitchFamily="34" charset="0"/>
                <a:cs typeface="Arial" pitchFamily="34" charset="0"/>
              </a:rPr>
              <a:t>Los complejos penitenciarios de AMBA siguen concentrando más de la mitad de la población alojada en dependencias del SPF. </a:t>
            </a:r>
            <a:endParaRPr lang="es-AR"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1972273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 name="29 Rectángulo"/>
          <p:cNvSpPr/>
          <p:nvPr/>
        </p:nvSpPr>
        <p:spPr>
          <a:xfrm>
            <a:off x="-3473" y="6033814"/>
            <a:ext cx="9144000" cy="836712"/>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solidFill>
                <a:prstClr val="white"/>
              </a:solidFill>
              <a:latin typeface="Arial" pitchFamily="34" charset="0"/>
              <a:cs typeface="Arial" pitchFamily="34" charset="0"/>
            </a:endParaRPr>
          </a:p>
        </p:txBody>
      </p:sp>
      <p:sp>
        <p:nvSpPr>
          <p:cNvPr id="51" name="1 Título"/>
          <p:cNvSpPr txBox="1">
            <a:spLocks/>
          </p:cNvSpPr>
          <p:nvPr/>
        </p:nvSpPr>
        <p:spPr>
          <a:xfrm>
            <a:off x="182205" y="337220"/>
            <a:ext cx="6766059" cy="5715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MX" sz="2400" dirty="0" smtClean="0">
                <a:solidFill>
                  <a:srgbClr val="1F497D">
                    <a:lumMod val="75000"/>
                  </a:srgbClr>
                </a:solidFill>
                <a:latin typeface="Arial" pitchFamily="34" charset="0"/>
                <a:cs typeface="Arial" pitchFamily="34" charset="0"/>
              </a:rPr>
              <a:t>Población alojada por Unidad</a:t>
            </a:r>
            <a:endParaRPr lang="es-AR" sz="2400" dirty="0">
              <a:solidFill>
                <a:srgbClr val="1F497D">
                  <a:lumMod val="75000"/>
                </a:srgbClr>
              </a:solidFill>
              <a:latin typeface="Arial" pitchFamily="34" charset="0"/>
              <a:cs typeface="Arial" pitchFamily="34" charset="0"/>
            </a:endParaRPr>
          </a:p>
        </p:txBody>
      </p:sp>
      <p:cxnSp>
        <p:nvCxnSpPr>
          <p:cNvPr id="52" name="Conector recto 8"/>
          <p:cNvCxnSpPr/>
          <p:nvPr/>
        </p:nvCxnSpPr>
        <p:spPr>
          <a:xfrm>
            <a:off x="326221" y="832148"/>
            <a:ext cx="6193035" cy="0"/>
          </a:xfrm>
          <a:prstGeom prst="line">
            <a:avLst/>
          </a:prstGeom>
          <a:ln>
            <a:solidFill>
              <a:schemeClr val="dk1">
                <a:shade val="95000"/>
                <a:satMod val="105000"/>
                <a:alpha val="50000"/>
              </a:schemeClr>
            </a:solidFill>
          </a:ln>
        </p:spPr>
        <p:style>
          <a:lnRef idx="1">
            <a:schemeClr val="dk1"/>
          </a:lnRef>
          <a:fillRef idx="0">
            <a:schemeClr val="dk1"/>
          </a:fillRef>
          <a:effectRef idx="0">
            <a:schemeClr val="dk1"/>
          </a:effectRef>
          <a:fontRef idx="minor">
            <a:schemeClr val="tx1"/>
          </a:fontRef>
        </p:style>
      </p:cxnSp>
      <p:graphicFrame>
        <p:nvGraphicFramePr>
          <p:cNvPr id="20" name="11 Marcador de contenido"/>
          <p:cNvGraphicFramePr>
            <a:graphicFrameLocks/>
          </p:cNvGraphicFramePr>
          <p:nvPr>
            <p:extLst>
              <p:ext uri="{D42A27DB-BD31-4B8C-83A1-F6EECF244321}">
                <p14:modId xmlns:p14="http://schemas.microsoft.com/office/powerpoint/2010/main" val="4100004685"/>
              </p:ext>
            </p:extLst>
          </p:nvPr>
        </p:nvGraphicFramePr>
        <p:xfrm>
          <a:off x="334704" y="3521754"/>
          <a:ext cx="8229600" cy="196385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1" name="11 Marcador de contenido"/>
          <p:cNvGraphicFramePr>
            <a:graphicFrameLocks/>
          </p:cNvGraphicFramePr>
          <p:nvPr>
            <p:extLst>
              <p:ext uri="{D42A27DB-BD31-4B8C-83A1-F6EECF244321}">
                <p14:modId xmlns:p14="http://schemas.microsoft.com/office/powerpoint/2010/main" val="1561487605"/>
              </p:ext>
            </p:extLst>
          </p:nvPr>
        </p:nvGraphicFramePr>
        <p:xfrm>
          <a:off x="262696" y="1412777"/>
          <a:ext cx="8424936" cy="1926024"/>
        </p:xfrm>
        <a:graphic>
          <a:graphicData uri="http://schemas.openxmlformats.org/drawingml/2006/chart">
            <c:chart xmlns:c="http://schemas.openxmlformats.org/drawingml/2006/chart" xmlns:r="http://schemas.openxmlformats.org/officeDocument/2006/relationships" r:id="rId4"/>
          </a:graphicData>
        </a:graphic>
      </p:graphicFrame>
      <p:sp>
        <p:nvSpPr>
          <p:cNvPr id="42" name="41 Rectángulo"/>
          <p:cNvSpPr/>
          <p:nvPr/>
        </p:nvSpPr>
        <p:spPr>
          <a:xfrm>
            <a:off x="1595369" y="3292582"/>
            <a:ext cx="532101" cy="1985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700" dirty="0" smtClean="0">
                <a:solidFill>
                  <a:prstClr val="white"/>
                </a:solidFill>
                <a:latin typeface="Arial" pitchFamily="34" charset="0"/>
                <a:cs typeface="Arial" pitchFamily="34" charset="0"/>
              </a:rPr>
              <a:t>Salta</a:t>
            </a:r>
            <a:endParaRPr lang="es-AR" sz="700" dirty="0">
              <a:solidFill>
                <a:prstClr val="white"/>
              </a:solidFill>
              <a:latin typeface="Arial" pitchFamily="34" charset="0"/>
              <a:cs typeface="Arial" pitchFamily="34" charset="0"/>
            </a:endParaRPr>
          </a:p>
        </p:txBody>
      </p:sp>
      <p:sp>
        <p:nvSpPr>
          <p:cNvPr id="43" name="42 Rectángulo"/>
          <p:cNvSpPr/>
          <p:nvPr/>
        </p:nvSpPr>
        <p:spPr>
          <a:xfrm>
            <a:off x="2171681" y="3292582"/>
            <a:ext cx="585311" cy="1985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700" dirty="0" smtClean="0">
                <a:solidFill>
                  <a:prstClr val="white"/>
                </a:solidFill>
                <a:latin typeface="Arial" pitchFamily="34" charset="0"/>
                <a:cs typeface="Arial" pitchFamily="34" charset="0"/>
              </a:rPr>
              <a:t>CABA</a:t>
            </a:r>
            <a:endParaRPr lang="es-AR" sz="700" dirty="0">
              <a:solidFill>
                <a:prstClr val="white"/>
              </a:solidFill>
              <a:latin typeface="Arial" pitchFamily="34" charset="0"/>
              <a:cs typeface="Arial" pitchFamily="34" charset="0"/>
            </a:endParaRPr>
          </a:p>
        </p:txBody>
      </p:sp>
      <p:sp>
        <p:nvSpPr>
          <p:cNvPr id="44" name="43 Rectángulo"/>
          <p:cNvSpPr/>
          <p:nvPr/>
        </p:nvSpPr>
        <p:spPr>
          <a:xfrm>
            <a:off x="3362454" y="3292582"/>
            <a:ext cx="535596" cy="1985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700" dirty="0" smtClean="0">
                <a:solidFill>
                  <a:prstClr val="white"/>
                </a:solidFill>
                <a:latin typeface="Arial" pitchFamily="34" charset="0"/>
                <a:cs typeface="Arial" pitchFamily="34" charset="0"/>
              </a:rPr>
              <a:t>Sta. Rosa</a:t>
            </a:r>
            <a:endParaRPr lang="es-AR" sz="700" dirty="0">
              <a:solidFill>
                <a:prstClr val="white"/>
              </a:solidFill>
              <a:latin typeface="Arial" pitchFamily="34" charset="0"/>
              <a:cs typeface="Arial" pitchFamily="34" charset="0"/>
            </a:endParaRPr>
          </a:p>
        </p:txBody>
      </p:sp>
      <p:sp>
        <p:nvSpPr>
          <p:cNvPr id="45" name="44 Rectángulo"/>
          <p:cNvSpPr/>
          <p:nvPr/>
        </p:nvSpPr>
        <p:spPr>
          <a:xfrm>
            <a:off x="3941125" y="3292582"/>
            <a:ext cx="589156" cy="1985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700" dirty="0" smtClean="0">
                <a:solidFill>
                  <a:prstClr val="white"/>
                </a:solidFill>
                <a:latin typeface="Arial" pitchFamily="34" charset="0"/>
                <a:cs typeface="Arial" pitchFamily="34" charset="0"/>
              </a:rPr>
              <a:t>Gral. Roca</a:t>
            </a:r>
            <a:endParaRPr lang="es-AR" sz="700" dirty="0">
              <a:solidFill>
                <a:prstClr val="white"/>
              </a:solidFill>
              <a:latin typeface="Arial" pitchFamily="34" charset="0"/>
              <a:cs typeface="Arial" pitchFamily="34" charset="0"/>
            </a:endParaRPr>
          </a:p>
        </p:txBody>
      </p:sp>
      <p:sp>
        <p:nvSpPr>
          <p:cNvPr id="46" name="45 Rectángulo"/>
          <p:cNvSpPr/>
          <p:nvPr/>
        </p:nvSpPr>
        <p:spPr>
          <a:xfrm>
            <a:off x="4559214" y="3292582"/>
            <a:ext cx="535596" cy="1985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700" dirty="0" smtClean="0">
                <a:solidFill>
                  <a:prstClr val="white"/>
                </a:solidFill>
                <a:latin typeface="Arial" pitchFamily="34" charset="0"/>
                <a:cs typeface="Arial" pitchFamily="34" charset="0"/>
              </a:rPr>
              <a:t>Rawson</a:t>
            </a:r>
            <a:endParaRPr lang="es-AR" sz="700" dirty="0">
              <a:solidFill>
                <a:prstClr val="white"/>
              </a:solidFill>
              <a:latin typeface="Arial" pitchFamily="34" charset="0"/>
              <a:cs typeface="Arial" pitchFamily="34" charset="0"/>
            </a:endParaRPr>
          </a:p>
        </p:txBody>
      </p:sp>
      <p:sp>
        <p:nvSpPr>
          <p:cNvPr id="47" name="46 Rectángulo"/>
          <p:cNvSpPr/>
          <p:nvPr/>
        </p:nvSpPr>
        <p:spPr>
          <a:xfrm>
            <a:off x="5120479" y="3292582"/>
            <a:ext cx="589156" cy="1985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600" dirty="0" smtClean="0">
                <a:solidFill>
                  <a:prstClr val="white"/>
                </a:solidFill>
                <a:latin typeface="Arial" pitchFamily="34" charset="0"/>
                <a:cs typeface="Arial" pitchFamily="34" charset="0"/>
              </a:rPr>
              <a:t>Resistencia</a:t>
            </a:r>
            <a:endParaRPr lang="es-AR" sz="600" dirty="0">
              <a:solidFill>
                <a:prstClr val="white"/>
              </a:solidFill>
              <a:latin typeface="Arial" pitchFamily="34" charset="0"/>
              <a:cs typeface="Arial" pitchFamily="34" charset="0"/>
            </a:endParaRPr>
          </a:p>
        </p:txBody>
      </p:sp>
      <p:sp>
        <p:nvSpPr>
          <p:cNvPr id="48" name="47 Rectángulo"/>
          <p:cNvSpPr/>
          <p:nvPr/>
        </p:nvSpPr>
        <p:spPr>
          <a:xfrm>
            <a:off x="5735845" y="3292582"/>
            <a:ext cx="589156" cy="1985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700" dirty="0" smtClean="0">
                <a:solidFill>
                  <a:prstClr val="white"/>
                </a:solidFill>
                <a:latin typeface="Arial" pitchFamily="34" charset="0"/>
                <a:cs typeface="Arial" pitchFamily="34" charset="0"/>
              </a:rPr>
              <a:t>Jujuy</a:t>
            </a:r>
            <a:endParaRPr lang="es-AR" sz="700" dirty="0">
              <a:solidFill>
                <a:prstClr val="white"/>
              </a:solidFill>
              <a:latin typeface="Arial" pitchFamily="34" charset="0"/>
              <a:cs typeface="Arial" pitchFamily="34" charset="0"/>
            </a:endParaRPr>
          </a:p>
        </p:txBody>
      </p:sp>
      <p:sp>
        <p:nvSpPr>
          <p:cNvPr id="49" name="48 Rectángulo"/>
          <p:cNvSpPr/>
          <p:nvPr/>
        </p:nvSpPr>
        <p:spPr>
          <a:xfrm>
            <a:off x="6341856" y="3292582"/>
            <a:ext cx="589156" cy="1985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700" dirty="0" smtClean="0">
                <a:solidFill>
                  <a:prstClr val="white"/>
                </a:solidFill>
                <a:latin typeface="Arial" pitchFamily="34" charset="0"/>
                <a:cs typeface="Arial" pitchFamily="34" charset="0"/>
              </a:rPr>
              <a:t>Neuquén</a:t>
            </a:r>
            <a:endParaRPr lang="es-AR" sz="700" dirty="0">
              <a:solidFill>
                <a:prstClr val="white"/>
              </a:solidFill>
              <a:latin typeface="Arial" pitchFamily="34" charset="0"/>
              <a:cs typeface="Arial" pitchFamily="34" charset="0"/>
            </a:endParaRPr>
          </a:p>
        </p:txBody>
      </p:sp>
      <p:sp>
        <p:nvSpPr>
          <p:cNvPr id="50" name="49 Rectángulo"/>
          <p:cNvSpPr/>
          <p:nvPr/>
        </p:nvSpPr>
        <p:spPr>
          <a:xfrm>
            <a:off x="6952166" y="3292582"/>
            <a:ext cx="535596" cy="1985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700" dirty="0" smtClean="0">
                <a:solidFill>
                  <a:prstClr val="white"/>
                </a:solidFill>
                <a:latin typeface="Arial" pitchFamily="34" charset="0"/>
                <a:cs typeface="Arial" pitchFamily="34" charset="0"/>
              </a:rPr>
              <a:t>Formosa</a:t>
            </a:r>
            <a:endParaRPr lang="es-AR" sz="700" dirty="0">
              <a:solidFill>
                <a:prstClr val="white"/>
              </a:solidFill>
              <a:latin typeface="Arial" pitchFamily="34" charset="0"/>
              <a:cs typeface="Arial" pitchFamily="34" charset="0"/>
            </a:endParaRPr>
          </a:p>
        </p:txBody>
      </p:sp>
      <p:sp>
        <p:nvSpPr>
          <p:cNvPr id="53" name="52 Rectángulo"/>
          <p:cNvSpPr/>
          <p:nvPr/>
        </p:nvSpPr>
        <p:spPr>
          <a:xfrm>
            <a:off x="7517709" y="3292582"/>
            <a:ext cx="589156" cy="1985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700" dirty="0" smtClean="0">
                <a:solidFill>
                  <a:prstClr val="white"/>
                </a:solidFill>
                <a:latin typeface="Arial" pitchFamily="34" charset="0"/>
                <a:cs typeface="Arial" pitchFamily="34" charset="0"/>
              </a:rPr>
              <a:t>R. S. Peña</a:t>
            </a:r>
            <a:endParaRPr lang="es-AR" sz="700" dirty="0">
              <a:solidFill>
                <a:prstClr val="white"/>
              </a:solidFill>
              <a:latin typeface="Arial" pitchFamily="34" charset="0"/>
              <a:cs typeface="Arial" pitchFamily="34" charset="0"/>
            </a:endParaRPr>
          </a:p>
        </p:txBody>
      </p:sp>
      <p:sp>
        <p:nvSpPr>
          <p:cNvPr id="54" name="53 Rectángulo"/>
          <p:cNvSpPr/>
          <p:nvPr/>
        </p:nvSpPr>
        <p:spPr>
          <a:xfrm>
            <a:off x="8130827" y="3292582"/>
            <a:ext cx="535596" cy="1985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700" dirty="0" smtClean="0">
                <a:solidFill>
                  <a:prstClr val="white"/>
                </a:solidFill>
                <a:latin typeface="Arial" pitchFamily="34" charset="0"/>
                <a:cs typeface="Arial" pitchFamily="34" charset="0"/>
              </a:rPr>
              <a:t>Viedma</a:t>
            </a:r>
            <a:endParaRPr lang="es-AR" sz="700" dirty="0">
              <a:solidFill>
                <a:prstClr val="white"/>
              </a:solidFill>
              <a:latin typeface="Arial" pitchFamily="34" charset="0"/>
              <a:cs typeface="Arial" pitchFamily="34" charset="0"/>
            </a:endParaRPr>
          </a:p>
        </p:txBody>
      </p:sp>
      <p:sp>
        <p:nvSpPr>
          <p:cNvPr id="55" name="54 Rectángulo"/>
          <p:cNvSpPr/>
          <p:nvPr/>
        </p:nvSpPr>
        <p:spPr>
          <a:xfrm>
            <a:off x="459334" y="5300422"/>
            <a:ext cx="535596" cy="1985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700" dirty="0" smtClean="0">
                <a:solidFill>
                  <a:prstClr val="white"/>
                </a:solidFill>
                <a:latin typeface="Arial" pitchFamily="34" charset="0"/>
                <a:cs typeface="Arial" pitchFamily="34" charset="0"/>
              </a:rPr>
              <a:t>Sta. Rosa</a:t>
            </a:r>
            <a:endParaRPr lang="es-AR" sz="700" dirty="0">
              <a:solidFill>
                <a:prstClr val="white"/>
              </a:solidFill>
              <a:latin typeface="Arial" pitchFamily="34" charset="0"/>
              <a:cs typeface="Arial" pitchFamily="34" charset="0"/>
            </a:endParaRPr>
          </a:p>
        </p:txBody>
      </p:sp>
      <p:sp>
        <p:nvSpPr>
          <p:cNvPr id="56" name="55 Rectángulo"/>
          <p:cNvSpPr/>
          <p:nvPr/>
        </p:nvSpPr>
        <p:spPr>
          <a:xfrm>
            <a:off x="1036533" y="5300422"/>
            <a:ext cx="486905" cy="1985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700" dirty="0" err="1" smtClean="0">
                <a:solidFill>
                  <a:prstClr val="white"/>
                </a:solidFill>
                <a:latin typeface="Arial" pitchFamily="34" charset="0"/>
                <a:cs typeface="Arial" pitchFamily="34" charset="0"/>
              </a:rPr>
              <a:t>Esquel</a:t>
            </a:r>
            <a:endParaRPr lang="es-AR" sz="700" dirty="0">
              <a:solidFill>
                <a:prstClr val="white"/>
              </a:solidFill>
              <a:latin typeface="Arial" pitchFamily="34" charset="0"/>
              <a:cs typeface="Arial" pitchFamily="34" charset="0"/>
            </a:endParaRPr>
          </a:p>
        </p:txBody>
      </p:sp>
      <p:sp>
        <p:nvSpPr>
          <p:cNvPr id="57" name="56 Rectángulo"/>
          <p:cNvSpPr/>
          <p:nvPr/>
        </p:nvSpPr>
        <p:spPr>
          <a:xfrm>
            <a:off x="1555795" y="5300422"/>
            <a:ext cx="535596" cy="1985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700" dirty="0" smtClean="0">
                <a:solidFill>
                  <a:prstClr val="white"/>
                </a:solidFill>
                <a:latin typeface="Arial" pitchFamily="34" charset="0"/>
                <a:cs typeface="Arial" pitchFamily="34" charset="0"/>
              </a:rPr>
              <a:t>Río</a:t>
            </a:r>
          </a:p>
          <a:p>
            <a:pPr algn="ctr"/>
            <a:r>
              <a:rPr lang="es-MX" sz="700" dirty="0" smtClean="0">
                <a:solidFill>
                  <a:prstClr val="white"/>
                </a:solidFill>
                <a:latin typeface="Arial" pitchFamily="34" charset="0"/>
                <a:cs typeface="Arial" pitchFamily="34" charset="0"/>
              </a:rPr>
              <a:t>Gallegos</a:t>
            </a:r>
            <a:endParaRPr lang="es-AR" sz="700" dirty="0">
              <a:solidFill>
                <a:prstClr val="white"/>
              </a:solidFill>
              <a:latin typeface="Arial" pitchFamily="34" charset="0"/>
              <a:cs typeface="Arial" pitchFamily="34" charset="0"/>
            </a:endParaRPr>
          </a:p>
        </p:txBody>
      </p:sp>
      <p:sp>
        <p:nvSpPr>
          <p:cNvPr id="58" name="57 Rectángulo"/>
          <p:cNvSpPr/>
          <p:nvPr/>
        </p:nvSpPr>
        <p:spPr>
          <a:xfrm>
            <a:off x="2116962" y="5300422"/>
            <a:ext cx="486905" cy="1985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700" dirty="0" smtClean="0">
                <a:solidFill>
                  <a:prstClr val="white"/>
                </a:solidFill>
                <a:latin typeface="Arial" pitchFamily="34" charset="0"/>
                <a:cs typeface="Arial" pitchFamily="34" charset="0"/>
              </a:rPr>
              <a:t>Salta</a:t>
            </a:r>
            <a:endParaRPr lang="es-AR" sz="700" dirty="0">
              <a:solidFill>
                <a:prstClr val="white"/>
              </a:solidFill>
              <a:latin typeface="Arial" pitchFamily="34" charset="0"/>
              <a:cs typeface="Arial" pitchFamily="34" charset="0"/>
            </a:endParaRPr>
          </a:p>
        </p:txBody>
      </p:sp>
      <p:sp>
        <p:nvSpPr>
          <p:cNvPr id="59" name="58 Rectángulo"/>
          <p:cNvSpPr/>
          <p:nvPr/>
        </p:nvSpPr>
        <p:spPr>
          <a:xfrm>
            <a:off x="2637799" y="5300423"/>
            <a:ext cx="528472" cy="1944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600" dirty="0" smtClean="0">
                <a:solidFill>
                  <a:prstClr val="white"/>
                </a:solidFill>
                <a:latin typeface="Arial" pitchFamily="34" charset="0"/>
                <a:cs typeface="Arial" pitchFamily="34" charset="0"/>
              </a:rPr>
              <a:t>Candela-</a:t>
            </a:r>
            <a:r>
              <a:rPr lang="es-MX" sz="600" dirty="0" err="1" smtClean="0">
                <a:solidFill>
                  <a:prstClr val="white"/>
                </a:solidFill>
                <a:latin typeface="Arial" pitchFamily="34" charset="0"/>
                <a:cs typeface="Arial" pitchFamily="34" charset="0"/>
              </a:rPr>
              <a:t>ria</a:t>
            </a:r>
            <a:endParaRPr lang="es-AR" sz="600" dirty="0">
              <a:solidFill>
                <a:prstClr val="white"/>
              </a:solidFill>
              <a:latin typeface="Arial" pitchFamily="34" charset="0"/>
              <a:cs typeface="Arial" pitchFamily="34" charset="0"/>
            </a:endParaRPr>
          </a:p>
        </p:txBody>
      </p:sp>
      <p:sp>
        <p:nvSpPr>
          <p:cNvPr id="60" name="59 Rectángulo"/>
          <p:cNvSpPr/>
          <p:nvPr/>
        </p:nvSpPr>
        <p:spPr>
          <a:xfrm>
            <a:off x="3205360" y="5300422"/>
            <a:ext cx="574552" cy="1944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700" dirty="0" smtClean="0">
                <a:solidFill>
                  <a:prstClr val="white"/>
                </a:solidFill>
                <a:latin typeface="Arial" pitchFamily="34" charset="0"/>
                <a:cs typeface="Arial" pitchFamily="34" charset="0"/>
              </a:rPr>
              <a:t>Alcaidía Judicial</a:t>
            </a:r>
          </a:p>
        </p:txBody>
      </p:sp>
      <p:sp>
        <p:nvSpPr>
          <p:cNvPr id="61" name="60 Rectángulo"/>
          <p:cNvSpPr/>
          <p:nvPr/>
        </p:nvSpPr>
        <p:spPr>
          <a:xfrm>
            <a:off x="3751933" y="5300422"/>
            <a:ext cx="486905" cy="1985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700" dirty="0" smtClean="0">
                <a:solidFill>
                  <a:prstClr val="white"/>
                </a:solidFill>
                <a:latin typeface="Arial" pitchFamily="34" charset="0"/>
                <a:cs typeface="Arial" pitchFamily="34" charset="0"/>
              </a:rPr>
              <a:t>Ezeiza</a:t>
            </a:r>
            <a:endParaRPr lang="es-AR" sz="700" dirty="0">
              <a:solidFill>
                <a:prstClr val="white"/>
              </a:solidFill>
              <a:latin typeface="Arial" pitchFamily="34" charset="0"/>
              <a:cs typeface="Arial" pitchFamily="34" charset="0"/>
            </a:endParaRPr>
          </a:p>
        </p:txBody>
      </p:sp>
      <p:sp>
        <p:nvSpPr>
          <p:cNvPr id="62" name="61 Rectángulo"/>
          <p:cNvSpPr/>
          <p:nvPr/>
        </p:nvSpPr>
        <p:spPr>
          <a:xfrm>
            <a:off x="4272770" y="5300422"/>
            <a:ext cx="486905" cy="1985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700" dirty="0" smtClean="0">
                <a:solidFill>
                  <a:prstClr val="white"/>
                </a:solidFill>
                <a:latin typeface="Arial" pitchFamily="34" charset="0"/>
                <a:cs typeface="Arial" pitchFamily="34" charset="0"/>
              </a:rPr>
              <a:t>CABA</a:t>
            </a:r>
            <a:endParaRPr lang="es-AR" sz="700" dirty="0">
              <a:solidFill>
                <a:prstClr val="white"/>
              </a:solidFill>
              <a:latin typeface="Arial" pitchFamily="34" charset="0"/>
              <a:cs typeface="Arial" pitchFamily="34" charset="0"/>
            </a:endParaRPr>
          </a:p>
        </p:txBody>
      </p:sp>
      <p:sp>
        <p:nvSpPr>
          <p:cNvPr id="63" name="62 Rectángulo"/>
          <p:cNvSpPr/>
          <p:nvPr/>
        </p:nvSpPr>
        <p:spPr>
          <a:xfrm>
            <a:off x="4809734" y="5300422"/>
            <a:ext cx="486905" cy="1985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700" dirty="0" smtClean="0">
                <a:solidFill>
                  <a:prstClr val="white"/>
                </a:solidFill>
                <a:latin typeface="Arial" pitchFamily="34" charset="0"/>
                <a:cs typeface="Arial" pitchFamily="34" charset="0"/>
              </a:rPr>
              <a:t>Jujuy</a:t>
            </a:r>
            <a:endParaRPr lang="es-AR" sz="700" dirty="0">
              <a:solidFill>
                <a:prstClr val="white"/>
              </a:solidFill>
              <a:latin typeface="Arial" pitchFamily="34" charset="0"/>
              <a:cs typeface="Arial" pitchFamily="34" charset="0"/>
            </a:endParaRPr>
          </a:p>
        </p:txBody>
      </p:sp>
      <p:sp>
        <p:nvSpPr>
          <p:cNvPr id="64" name="63 Rectángulo"/>
          <p:cNvSpPr/>
          <p:nvPr/>
        </p:nvSpPr>
        <p:spPr>
          <a:xfrm>
            <a:off x="5344400" y="5300422"/>
            <a:ext cx="486905" cy="1985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700" dirty="0" smtClean="0">
                <a:solidFill>
                  <a:prstClr val="white"/>
                </a:solidFill>
                <a:latin typeface="Arial" pitchFamily="34" charset="0"/>
                <a:cs typeface="Arial" pitchFamily="34" charset="0"/>
              </a:rPr>
              <a:t>Salta</a:t>
            </a:r>
            <a:endParaRPr lang="es-AR" sz="700" dirty="0">
              <a:solidFill>
                <a:prstClr val="white"/>
              </a:solidFill>
              <a:latin typeface="Arial" pitchFamily="34" charset="0"/>
              <a:cs typeface="Arial" pitchFamily="34" charset="0"/>
            </a:endParaRPr>
          </a:p>
        </p:txBody>
      </p:sp>
      <p:sp>
        <p:nvSpPr>
          <p:cNvPr id="65" name="64 Rectángulo"/>
          <p:cNvSpPr/>
          <p:nvPr/>
        </p:nvSpPr>
        <p:spPr>
          <a:xfrm>
            <a:off x="5866190" y="5513204"/>
            <a:ext cx="535596" cy="1985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700" dirty="0" smtClean="0">
                <a:solidFill>
                  <a:prstClr val="white"/>
                </a:solidFill>
                <a:latin typeface="Arial" pitchFamily="34" charset="0"/>
                <a:cs typeface="Arial" pitchFamily="34" charset="0"/>
              </a:rPr>
              <a:t>Marcos Paz</a:t>
            </a:r>
            <a:endParaRPr lang="es-AR" sz="700" dirty="0">
              <a:solidFill>
                <a:prstClr val="white"/>
              </a:solidFill>
              <a:latin typeface="Arial" pitchFamily="34" charset="0"/>
              <a:cs typeface="Arial" pitchFamily="34" charset="0"/>
            </a:endParaRPr>
          </a:p>
        </p:txBody>
      </p:sp>
      <p:sp>
        <p:nvSpPr>
          <p:cNvPr id="66" name="65 Rectángulo"/>
          <p:cNvSpPr/>
          <p:nvPr/>
        </p:nvSpPr>
        <p:spPr>
          <a:xfrm>
            <a:off x="6422638" y="5296359"/>
            <a:ext cx="535596" cy="1985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700" dirty="0" smtClean="0">
                <a:solidFill>
                  <a:prstClr val="white"/>
                </a:solidFill>
                <a:latin typeface="Arial" pitchFamily="34" charset="0"/>
                <a:cs typeface="Arial" pitchFamily="34" charset="0"/>
              </a:rPr>
              <a:t>Gral. Pico</a:t>
            </a:r>
            <a:endParaRPr lang="es-AR" sz="700" dirty="0">
              <a:solidFill>
                <a:prstClr val="white"/>
              </a:solidFill>
              <a:latin typeface="Arial" pitchFamily="34" charset="0"/>
              <a:cs typeface="Arial" pitchFamily="34" charset="0"/>
            </a:endParaRPr>
          </a:p>
        </p:txBody>
      </p:sp>
      <p:sp>
        <p:nvSpPr>
          <p:cNvPr id="67" name="66 Rectángulo"/>
          <p:cNvSpPr/>
          <p:nvPr/>
        </p:nvSpPr>
        <p:spPr>
          <a:xfrm>
            <a:off x="6987742" y="5299273"/>
            <a:ext cx="486905" cy="1985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700" dirty="0" smtClean="0">
                <a:solidFill>
                  <a:prstClr val="white"/>
                </a:solidFill>
                <a:latin typeface="Arial" pitchFamily="34" charset="0"/>
                <a:cs typeface="Arial" pitchFamily="34" charset="0"/>
              </a:rPr>
              <a:t>Sta. Rosa</a:t>
            </a:r>
            <a:endParaRPr lang="es-AR" sz="700" dirty="0">
              <a:solidFill>
                <a:prstClr val="white"/>
              </a:solidFill>
              <a:latin typeface="Arial" pitchFamily="34" charset="0"/>
              <a:cs typeface="Arial" pitchFamily="34" charset="0"/>
            </a:endParaRPr>
          </a:p>
        </p:txBody>
      </p:sp>
      <p:sp>
        <p:nvSpPr>
          <p:cNvPr id="68" name="67 Rectángulo"/>
          <p:cNvSpPr/>
          <p:nvPr/>
        </p:nvSpPr>
        <p:spPr>
          <a:xfrm>
            <a:off x="7499274" y="5300180"/>
            <a:ext cx="535596" cy="1985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700" dirty="0" smtClean="0">
                <a:solidFill>
                  <a:prstClr val="white"/>
                </a:solidFill>
                <a:latin typeface="Arial" pitchFamily="34" charset="0"/>
                <a:cs typeface="Arial" pitchFamily="34" charset="0"/>
              </a:rPr>
              <a:t>Ezeiza</a:t>
            </a:r>
            <a:endParaRPr lang="es-AR" sz="700" dirty="0">
              <a:solidFill>
                <a:prstClr val="white"/>
              </a:solidFill>
              <a:latin typeface="Arial" pitchFamily="34" charset="0"/>
              <a:cs typeface="Arial" pitchFamily="34" charset="0"/>
            </a:endParaRPr>
          </a:p>
        </p:txBody>
      </p:sp>
      <p:sp>
        <p:nvSpPr>
          <p:cNvPr id="69" name="68 Rectángulo"/>
          <p:cNvSpPr/>
          <p:nvPr/>
        </p:nvSpPr>
        <p:spPr>
          <a:xfrm>
            <a:off x="8060309" y="5300180"/>
            <a:ext cx="486905" cy="1985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700" dirty="0" smtClean="0">
                <a:solidFill>
                  <a:prstClr val="white"/>
                </a:solidFill>
                <a:latin typeface="Arial" pitchFamily="34" charset="0"/>
                <a:cs typeface="Arial" pitchFamily="34" charset="0"/>
              </a:rPr>
              <a:t>S. Estero</a:t>
            </a:r>
            <a:endParaRPr lang="es-AR" sz="700" dirty="0">
              <a:solidFill>
                <a:prstClr val="white"/>
              </a:solidFill>
              <a:latin typeface="Arial" pitchFamily="34" charset="0"/>
              <a:cs typeface="Arial" pitchFamily="34" charset="0"/>
            </a:endParaRPr>
          </a:p>
        </p:txBody>
      </p:sp>
      <p:sp>
        <p:nvSpPr>
          <p:cNvPr id="70" name="69 Rectángulo"/>
          <p:cNvSpPr/>
          <p:nvPr/>
        </p:nvSpPr>
        <p:spPr>
          <a:xfrm>
            <a:off x="459167" y="3292582"/>
            <a:ext cx="486905" cy="1985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700" dirty="0" smtClean="0">
                <a:solidFill>
                  <a:prstClr val="white"/>
                </a:solidFill>
                <a:latin typeface="Arial" pitchFamily="34" charset="0"/>
                <a:cs typeface="Arial" pitchFamily="34" charset="0"/>
              </a:rPr>
              <a:t>Ezeiza</a:t>
            </a:r>
            <a:endParaRPr lang="es-AR" sz="700" dirty="0">
              <a:solidFill>
                <a:prstClr val="white"/>
              </a:solidFill>
              <a:latin typeface="Arial" pitchFamily="34" charset="0"/>
              <a:cs typeface="Arial" pitchFamily="34" charset="0"/>
            </a:endParaRPr>
          </a:p>
        </p:txBody>
      </p:sp>
      <p:sp>
        <p:nvSpPr>
          <p:cNvPr id="71" name="70 Rectángulo"/>
          <p:cNvSpPr/>
          <p:nvPr/>
        </p:nvSpPr>
        <p:spPr>
          <a:xfrm>
            <a:off x="1005586" y="3292582"/>
            <a:ext cx="535596" cy="1985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700" dirty="0" smtClean="0">
                <a:solidFill>
                  <a:prstClr val="white"/>
                </a:solidFill>
                <a:latin typeface="Arial" pitchFamily="34" charset="0"/>
                <a:cs typeface="Arial" pitchFamily="34" charset="0"/>
              </a:rPr>
              <a:t>Marcos Paz</a:t>
            </a:r>
            <a:endParaRPr lang="es-AR" sz="700" dirty="0">
              <a:solidFill>
                <a:prstClr val="white"/>
              </a:solidFill>
              <a:latin typeface="Arial" pitchFamily="34" charset="0"/>
              <a:cs typeface="Arial" pitchFamily="34" charset="0"/>
            </a:endParaRPr>
          </a:p>
        </p:txBody>
      </p:sp>
      <p:sp>
        <p:nvSpPr>
          <p:cNvPr id="72" name="71 Rectángulo"/>
          <p:cNvSpPr/>
          <p:nvPr/>
        </p:nvSpPr>
        <p:spPr>
          <a:xfrm>
            <a:off x="2795073" y="3292582"/>
            <a:ext cx="535596" cy="1985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700" dirty="0" smtClean="0">
                <a:solidFill>
                  <a:prstClr val="white"/>
                </a:solidFill>
                <a:latin typeface="Arial" pitchFamily="34" charset="0"/>
                <a:cs typeface="Arial" pitchFamily="34" charset="0"/>
              </a:rPr>
              <a:t>Ezeiza</a:t>
            </a:r>
            <a:endParaRPr lang="es-AR" sz="700" dirty="0">
              <a:solidFill>
                <a:prstClr val="white"/>
              </a:solidFill>
              <a:latin typeface="Arial" pitchFamily="34" charset="0"/>
              <a:cs typeface="Arial" pitchFamily="34" charset="0"/>
            </a:endParaRPr>
          </a:p>
        </p:txBody>
      </p:sp>
      <p:sp>
        <p:nvSpPr>
          <p:cNvPr id="77" name="76 CuadroTexto"/>
          <p:cNvSpPr txBox="1"/>
          <p:nvPr/>
        </p:nvSpPr>
        <p:spPr>
          <a:xfrm>
            <a:off x="96328" y="6071437"/>
            <a:ext cx="8892480" cy="738664"/>
          </a:xfrm>
          <a:prstGeom prst="rect">
            <a:avLst/>
          </a:prstGeom>
          <a:noFill/>
        </p:spPr>
        <p:txBody>
          <a:bodyPr wrap="square" rtlCol="0">
            <a:spAutoFit/>
          </a:bodyPr>
          <a:lstStyle/>
          <a:p>
            <a:pPr algn="just"/>
            <a:r>
              <a:rPr lang="es-MX" sz="1400" dirty="0" smtClean="0">
                <a:solidFill>
                  <a:schemeClr val="bg1"/>
                </a:solidFill>
                <a:latin typeface="Arial" pitchFamily="34" charset="0"/>
                <a:cs typeface="Arial" pitchFamily="34" charset="0"/>
              </a:rPr>
              <a:t>Los Complejos Penitenciarios I (+45), II (+61) y CABA (+36) son los que mayor aumento muestran respecto al mes de septiembre. En conjunto suman 142 personas y explican el 77% de la suba de población penal en este último mes. </a:t>
            </a:r>
            <a:endParaRPr lang="es-AR" sz="1400" dirty="0">
              <a:solidFill>
                <a:schemeClr val="bg1"/>
              </a:solidFill>
              <a:latin typeface="Arial" pitchFamily="34" charset="0"/>
              <a:cs typeface="Arial" pitchFamily="34" charset="0"/>
            </a:endParaRPr>
          </a:p>
        </p:txBody>
      </p:sp>
      <p:sp>
        <p:nvSpPr>
          <p:cNvPr id="78" name="2 Marcador de contenido"/>
          <p:cNvSpPr txBox="1">
            <a:spLocks/>
          </p:cNvSpPr>
          <p:nvPr/>
        </p:nvSpPr>
        <p:spPr>
          <a:xfrm>
            <a:off x="4099940" y="1014021"/>
            <a:ext cx="4645395" cy="637531"/>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lgn="ctr"/>
            <a:r>
              <a:rPr lang="es-MX" sz="1400" dirty="0" smtClean="0">
                <a:latin typeface="Arial" pitchFamily="34" charset="0"/>
                <a:cs typeface="Arial" pitchFamily="34" charset="0"/>
              </a:rPr>
              <a:t>Evolución respecto al mes anterior</a:t>
            </a:r>
            <a:endParaRPr lang="es-AR" sz="1200" dirty="0">
              <a:latin typeface="Arial" pitchFamily="34" charset="0"/>
              <a:cs typeface="Arial" pitchFamily="34" charset="0"/>
            </a:endParaRPr>
          </a:p>
        </p:txBody>
      </p:sp>
      <p:sp>
        <p:nvSpPr>
          <p:cNvPr id="2" name="1 CuadroTexto"/>
          <p:cNvSpPr txBox="1"/>
          <p:nvPr/>
        </p:nvSpPr>
        <p:spPr>
          <a:xfrm>
            <a:off x="293716" y="1124744"/>
            <a:ext cx="821900" cy="461665"/>
          </a:xfrm>
          <a:prstGeom prst="rect">
            <a:avLst/>
          </a:prstGeom>
          <a:noFill/>
          <a:ln>
            <a:solidFill>
              <a:schemeClr val="bg1">
                <a:lumMod val="65000"/>
              </a:schemeClr>
            </a:solidFill>
          </a:ln>
        </p:spPr>
        <p:txBody>
          <a:bodyPr wrap="square" rtlCol="0" anchor="ctr">
            <a:spAutoFit/>
          </a:bodyPr>
          <a:lstStyle/>
          <a:p>
            <a:pPr algn="ctr"/>
            <a:r>
              <a:rPr lang="es-MX" sz="800" dirty="0" smtClean="0">
                <a:latin typeface="Arial" panose="020B0604020202020204" pitchFamily="34" charset="0"/>
                <a:cs typeface="Arial" panose="020B0604020202020204" pitchFamily="34" charset="0"/>
              </a:rPr>
              <a:t>Agosto: 1984</a:t>
            </a:r>
          </a:p>
          <a:p>
            <a:pPr algn="ctr"/>
            <a:r>
              <a:rPr lang="es-MX" sz="800" dirty="0" smtClean="0">
                <a:latin typeface="Arial" panose="020B0604020202020204" pitchFamily="34" charset="0"/>
                <a:cs typeface="Arial" panose="020B0604020202020204" pitchFamily="34" charset="0"/>
              </a:rPr>
              <a:t>Julio: 1949</a:t>
            </a:r>
          </a:p>
          <a:p>
            <a:pPr algn="ctr"/>
            <a:r>
              <a:rPr lang="es-MX" sz="800" dirty="0" smtClean="0">
                <a:latin typeface="Arial" panose="020B0604020202020204" pitchFamily="34" charset="0"/>
                <a:cs typeface="Arial" panose="020B0604020202020204" pitchFamily="34" charset="0"/>
              </a:rPr>
              <a:t>Junio: 1964</a:t>
            </a:r>
          </a:p>
        </p:txBody>
      </p:sp>
      <p:sp>
        <p:nvSpPr>
          <p:cNvPr id="74" name="73 Llamada con línea 1"/>
          <p:cNvSpPr/>
          <p:nvPr/>
        </p:nvSpPr>
        <p:spPr>
          <a:xfrm>
            <a:off x="6690436" y="3627042"/>
            <a:ext cx="2202044" cy="856634"/>
          </a:xfrm>
          <a:prstGeom prst="borderCallout1">
            <a:avLst>
              <a:gd name="adj1" fmla="val 103405"/>
              <a:gd name="adj2" fmla="val 49558"/>
              <a:gd name="adj3" fmla="val 121815"/>
              <a:gd name="adj4" fmla="val 53610"/>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900" dirty="0" smtClean="0">
                <a:solidFill>
                  <a:prstClr val="white"/>
                </a:solidFill>
                <a:latin typeface="Arial" pitchFamily="34" charset="0"/>
                <a:cs typeface="Arial" pitchFamily="34" charset="0"/>
              </a:rPr>
              <a:t>Resolución del 7/05 habilita traslado de detenidos por crímenes de Lesa humanidad a la unidad 31 de mujeres.                          La composición actual  es de 89 mujeres y 84 “adultos mayores”, tal como los denomina el SPF en el parte.</a:t>
            </a:r>
            <a:endParaRPr lang="es-AR" sz="900" dirty="0">
              <a:solidFill>
                <a:prstClr val="white"/>
              </a:solidFill>
              <a:latin typeface="Arial" pitchFamily="34" charset="0"/>
              <a:cs typeface="Arial" pitchFamily="34" charset="0"/>
            </a:endParaRPr>
          </a:p>
        </p:txBody>
      </p:sp>
      <p:sp>
        <p:nvSpPr>
          <p:cNvPr id="75" name="74 CuadroTexto"/>
          <p:cNvSpPr txBox="1"/>
          <p:nvPr/>
        </p:nvSpPr>
        <p:spPr>
          <a:xfrm>
            <a:off x="4449304" y="2011923"/>
            <a:ext cx="755415" cy="461665"/>
          </a:xfrm>
          <a:prstGeom prst="rect">
            <a:avLst/>
          </a:prstGeom>
          <a:noFill/>
          <a:ln>
            <a:solidFill>
              <a:schemeClr val="bg1">
                <a:lumMod val="65000"/>
              </a:schemeClr>
            </a:solidFill>
          </a:ln>
        </p:spPr>
        <p:txBody>
          <a:bodyPr wrap="square" rtlCol="0" anchor="ctr">
            <a:spAutoFit/>
          </a:bodyPr>
          <a:lstStyle/>
          <a:p>
            <a:pPr algn="ctr"/>
            <a:r>
              <a:rPr lang="es-MX" sz="800" dirty="0" smtClean="0">
                <a:latin typeface="Arial" panose="020B0604020202020204" pitchFamily="34" charset="0"/>
                <a:cs typeface="Arial" panose="020B0604020202020204" pitchFamily="34" charset="0"/>
              </a:rPr>
              <a:t>Agosto: 447</a:t>
            </a:r>
          </a:p>
          <a:p>
            <a:pPr algn="ctr"/>
            <a:r>
              <a:rPr lang="es-MX" sz="800" dirty="0" smtClean="0">
                <a:latin typeface="Arial" panose="020B0604020202020204" pitchFamily="34" charset="0"/>
                <a:cs typeface="Arial" panose="020B0604020202020204" pitchFamily="34" charset="0"/>
              </a:rPr>
              <a:t>Julio: 450</a:t>
            </a:r>
          </a:p>
          <a:p>
            <a:pPr algn="ctr"/>
            <a:r>
              <a:rPr lang="es-MX" sz="800" dirty="0" smtClean="0">
                <a:latin typeface="Arial" panose="020B0604020202020204" pitchFamily="34" charset="0"/>
                <a:cs typeface="Arial" panose="020B0604020202020204" pitchFamily="34" charset="0"/>
              </a:rPr>
              <a:t>Junio: 492</a:t>
            </a:r>
          </a:p>
        </p:txBody>
      </p:sp>
      <p:sp>
        <p:nvSpPr>
          <p:cNvPr id="76" name="75 CuadroTexto"/>
          <p:cNvSpPr txBox="1"/>
          <p:nvPr/>
        </p:nvSpPr>
        <p:spPr>
          <a:xfrm>
            <a:off x="5709122" y="3820979"/>
            <a:ext cx="755415" cy="461665"/>
          </a:xfrm>
          <a:prstGeom prst="rect">
            <a:avLst/>
          </a:prstGeom>
          <a:noFill/>
          <a:ln>
            <a:solidFill>
              <a:schemeClr val="bg1">
                <a:lumMod val="65000"/>
              </a:schemeClr>
            </a:solidFill>
          </a:ln>
        </p:spPr>
        <p:txBody>
          <a:bodyPr wrap="square" rtlCol="0" anchor="ctr">
            <a:spAutoFit/>
          </a:bodyPr>
          <a:lstStyle/>
          <a:p>
            <a:pPr algn="ctr"/>
            <a:r>
              <a:rPr lang="es-MX" sz="800" dirty="0" smtClean="0">
                <a:latin typeface="Arial" panose="020B0604020202020204" pitchFamily="34" charset="0"/>
                <a:cs typeface="Arial" panose="020B0604020202020204" pitchFamily="34" charset="0"/>
              </a:rPr>
              <a:t>Agosto: 562</a:t>
            </a:r>
          </a:p>
          <a:p>
            <a:pPr algn="ctr"/>
            <a:r>
              <a:rPr lang="es-MX" sz="800" dirty="0" smtClean="0">
                <a:latin typeface="Arial" panose="020B0604020202020204" pitchFamily="34" charset="0"/>
                <a:cs typeface="Arial" panose="020B0604020202020204" pitchFamily="34" charset="0"/>
              </a:rPr>
              <a:t>Julio: 526</a:t>
            </a:r>
          </a:p>
          <a:p>
            <a:pPr algn="ctr"/>
            <a:r>
              <a:rPr lang="es-MX" sz="800" dirty="0" smtClean="0">
                <a:latin typeface="Arial" panose="020B0604020202020204" pitchFamily="34" charset="0"/>
                <a:cs typeface="Arial" panose="020B0604020202020204" pitchFamily="34" charset="0"/>
              </a:rPr>
              <a:t>Junio: 551 </a:t>
            </a:r>
          </a:p>
        </p:txBody>
      </p:sp>
      <p:sp>
        <p:nvSpPr>
          <p:cNvPr id="79" name="78 CuadroTexto"/>
          <p:cNvSpPr txBox="1"/>
          <p:nvPr/>
        </p:nvSpPr>
        <p:spPr>
          <a:xfrm>
            <a:off x="96328" y="5805844"/>
            <a:ext cx="3182281" cy="215444"/>
          </a:xfrm>
          <a:prstGeom prst="rect">
            <a:avLst/>
          </a:prstGeom>
          <a:noFill/>
        </p:spPr>
        <p:txBody>
          <a:bodyPr wrap="none" rtlCol="0">
            <a:spAutoFit/>
          </a:bodyPr>
          <a:lstStyle/>
          <a:p>
            <a:r>
              <a:rPr lang="es-MX" sz="800" dirty="0" smtClean="0">
                <a:latin typeface="Arial" pitchFamily="34" charset="0"/>
                <a:cs typeface="Arial" pitchFamily="34" charset="0"/>
              </a:rPr>
              <a:t>Fuente: Partes semanales enviados por el SPF. Julio, Junio 2014</a:t>
            </a:r>
            <a:endParaRPr lang="es-AR" sz="800" dirty="0">
              <a:latin typeface="Arial" pitchFamily="34" charset="0"/>
              <a:cs typeface="Arial" pitchFamily="34" charset="0"/>
            </a:endParaRPr>
          </a:p>
        </p:txBody>
      </p:sp>
      <p:sp>
        <p:nvSpPr>
          <p:cNvPr id="73" name="16 CuadroTexto"/>
          <p:cNvSpPr txBox="1"/>
          <p:nvPr/>
        </p:nvSpPr>
        <p:spPr>
          <a:xfrm>
            <a:off x="100367" y="5805844"/>
            <a:ext cx="3679545" cy="215444"/>
          </a:xfrm>
          <a:prstGeom prst="rect">
            <a:avLst/>
          </a:prstGeom>
          <a:solidFill>
            <a:schemeClr val="bg1"/>
          </a:solidFill>
        </p:spPr>
        <p:txBody>
          <a:bodyPr wrap="square" rtlCol="0">
            <a:spAutoFit/>
          </a:bodyPr>
          <a:lstStyle/>
          <a:p>
            <a:r>
              <a:rPr lang="es-MX" sz="800" dirty="0" smtClean="0">
                <a:latin typeface="Arial" pitchFamily="34" charset="0"/>
                <a:cs typeface="Arial" pitchFamily="34" charset="0"/>
              </a:rPr>
              <a:t>Fuente: Partes semanales enviados por el SPF. </a:t>
            </a:r>
            <a:endParaRPr lang="es-AR" sz="800" dirty="0">
              <a:latin typeface="Arial" pitchFamily="34" charset="0"/>
              <a:cs typeface="Arial" pitchFamily="34" charset="0"/>
            </a:endParaRPr>
          </a:p>
        </p:txBody>
      </p:sp>
    </p:spTree>
    <p:extLst>
      <p:ext uri="{BB962C8B-B14F-4D97-AF65-F5344CB8AC3E}">
        <p14:creationId xmlns:p14="http://schemas.microsoft.com/office/powerpoint/2010/main" val="35467410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24 Rectángulo"/>
          <p:cNvSpPr/>
          <p:nvPr/>
        </p:nvSpPr>
        <p:spPr>
          <a:xfrm>
            <a:off x="1126249" y="5476524"/>
            <a:ext cx="6120680" cy="2308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1600"/>
          </a:p>
        </p:txBody>
      </p:sp>
      <p:sp>
        <p:nvSpPr>
          <p:cNvPr id="24" name="23 Rectángulo"/>
          <p:cNvSpPr/>
          <p:nvPr/>
        </p:nvSpPr>
        <p:spPr>
          <a:xfrm>
            <a:off x="1115616" y="4094372"/>
            <a:ext cx="6120680" cy="2308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1600"/>
          </a:p>
        </p:txBody>
      </p:sp>
      <p:sp>
        <p:nvSpPr>
          <p:cNvPr id="8" name="7 Rectángulo"/>
          <p:cNvSpPr/>
          <p:nvPr/>
        </p:nvSpPr>
        <p:spPr>
          <a:xfrm>
            <a:off x="1115616" y="2722145"/>
            <a:ext cx="6120680" cy="2308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1600"/>
          </a:p>
        </p:txBody>
      </p:sp>
      <p:sp>
        <p:nvSpPr>
          <p:cNvPr id="30" name="29 Rectángulo"/>
          <p:cNvSpPr/>
          <p:nvPr/>
        </p:nvSpPr>
        <p:spPr>
          <a:xfrm>
            <a:off x="-3473" y="5850388"/>
            <a:ext cx="9144000" cy="1020138"/>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solidFill>
                <a:prstClr val="white"/>
              </a:solidFill>
              <a:latin typeface="Arial" pitchFamily="34" charset="0"/>
              <a:cs typeface="Arial" pitchFamily="34" charset="0"/>
            </a:endParaRPr>
          </a:p>
        </p:txBody>
      </p:sp>
      <p:sp>
        <p:nvSpPr>
          <p:cNvPr id="51" name="1 Título"/>
          <p:cNvSpPr txBox="1">
            <a:spLocks/>
          </p:cNvSpPr>
          <p:nvPr/>
        </p:nvSpPr>
        <p:spPr>
          <a:xfrm>
            <a:off x="182205" y="481236"/>
            <a:ext cx="6766059" cy="5715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MX" sz="1800" dirty="0" smtClean="0">
                <a:solidFill>
                  <a:srgbClr val="1F497D">
                    <a:lumMod val="75000"/>
                  </a:srgbClr>
                </a:solidFill>
                <a:latin typeface="Arial" pitchFamily="34" charset="0"/>
                <a:cs typeface="Arial" pitchFamily="34" charset="0"/>
              </a:rPr>
              <a:t>Establecimientos que concentran el incremento</a:t>
            </a:r>
            <a:endParaRPr lang="es-AR" sz="1800" dirty="0">
              <a:solidFill>
                <a:srgbClr val="1F497D">
                  <a:lumMod val="75000"/>
                </a:srgbClr>
              </a:solidFill>
              <a:latin typeface="Arial" pitchFamily="34" charset="0"/>
              <a:cs typeface="Arial" pitchFamily="34" charset="0"/>
            </a:endParaRPr>
          </a:p>
        </p:txBody>
      </p:sp>
      <p:cxnSp>
        <p:nvCxnSpPr>
          <p:cNvPr id="52" name="Conector recto 8"/>
          <p:cNvCxnSpPr/>
          <p:nvPr/>
        </p:nvCxnSpPr>
        <p:spPr>
          <a:xfrm>
            <a:off x="326221" y="832148"/>
            <a:ext cx="6193035" cy="0"/>
          </a:xfrm>
          <a:prstGeom prst="line">
            <a:avLst/>
          </a:prstGeom>
          <a:ln>
            <a:solidFill>
              <a:schemeClr val="dk1">
                <a:shade val="95000"/>
                <a:satMod val="105000"/>
                <a:alpha val="50000"/>
              </a:schemeClr>
            </a:solidFill>
          </a:ln>
        </p:spPr>
        <p:style>
          <a:lnRef idx="1">
            <a:schemeClr val="dk1"/>
          </a:lnRef>
          <a:fillRef idx="0">
            <a:schemeClr val="dk1"/>
          </a:fillRef>
          <a:effectRef idx="0">
            <a:schemeClr val="dk1"/>
          </a:effectRef>
          <a:fontRef idx="minor">
            <a:schemeClr val="tx1"/>
          </a:fontRef>
        </p:style>
      </p:cxnSp>
      <p:sp>
        <p:nvSpPr>
          <p:cNvPr id="77" name="76 CuadroTexto"/>
          <p:cNvSpPr txBox="1"/>
          <p:nvPr/>
        </p:nvSpPr>
        <p:spPr>
          <a:xfrm>
            <a:off x="35496" y="5805264"/>
            <a:ext cx="9044199" cy="1077218"/>
          </a:xfrm>
          <a:prstGeom prst="rect">
            <a:avLst/>
          </a:prstGeom>
          <a:noFill/>
        </p:spPr>
        <p:txBody>
          <a:bodyPr wrap="square" rtlCol="0">
            <a:spAutoFit/>
          </a:bodyPr>
          <a:lstStyle/>
          <a:p>
            <a:pPr algn="just"/>
            <a:r>
              <a:rPr lang="es-MX" sz="1600" dirty="0" smtClean="0">
                <a:solidFill>
                  <a:prstClr val="white"/>
                </a:solidFill>
                <a:latin typeface="Arial" pitchFamily="34" charset="0"/>
                <a:cs typeface="Arial" pitchFamily="34" charset="0"/>
              </a:rPr>
              <a:t>En los Complejos reseñados el crecimiento de las personas alojadas en ellos fue constante durante 2014, en octubre se alcanzan los valores más altos del año. En todos se advierten situaciones de </a:t>
            </a:r>
            <a:r>
              <a:rPr lang="es-MX" sz="1600" u="sng" dirty="0" smtClean="0">
                <a:solidFill>
                  <a:prstClr val="white"/>
                </a:solidFill>
                <a:latin typeface="Arial" pitchFamily="34" charset="0"/>
                <a:cs typeface="Arial" pitchFamily="34" charset="0"/>
              </a:rPr>
              <a:t>sobrepoblación</a:t>
            </a:r>
            <a:r>
              <a:rPr lang="es-MX" sz="1600" dirty="0" smtClean="0">
                <a:solidFill>
                  <a:prstClr val="white"/>
                </a:solidFill>
                <a:latin typeface="Arial" pitchFamily="34" charset="0"/>
                <a:cs typeface="Arial" pitchFamily="34" charset="0"/>
              </a:rPr>
              <a:t>, siendo </a:t>
            </a:r>
            <a:r>
              <a:rPr lang="es-MX" sz="1600" u="sng" dirty="0" smtClean="0">
                <a:solidFill>
                  <a:prstClr val="white"/>
                </a:solidFill>
                <a:latin typeface="Arial" pitchFamily="34" charset="0"/>
                <a:cs typeface="Arial" pitchFamily="34" charset="0"/>
              </a:rPr>
              <a:t>183 las personas que carecen de un lugar en estos establecimientos.</a:t>
            </a:r>
            <a:endParaRPr lang="es-AR" sz="1600" u="sng" dirty="0">
              <a:solidFill>
                <a:prstClr val="white"/>
              </a:solidFill>
              <a:latin typeface="Arial" pitchFamily="34" charset="0"/>
              <a:cs typeface="Arial" pitchFamily="34" charset="0"/>
            </a:endParaRPr>
          </a:p>
        </p:txBody>
      </p:sp>
      <p:sp>
        <p:nvSpPr>
          <p:cNvPr id="3" name="2 CuadroTexto"/>
          <p:cNvSpPr txBox="1"/>
          <p:nvPr/>
        </p:nvSpPr>
        <p:spPr>
          <a:xfrm>
            <a:off x="217764" y="2679900"/>
            <a:ext cx="643125" cy="369332"/>
          </a:xfrm>
          <a:prstGeom prst="rect">
            <a:avLst/>
          </a:prstGeom>
          <a:noFill/>
        </p:spPr>
        <p:txBody>
          <a:bodyPr wrap="none" rtlCol="0">
            <a:spAutoFit/>
          </a:bodyPr>
          <a:lstStyle/>
          <a:p>
            <a:r>
              <a:rPr lang="es-MX" dirty="0" smtClean="0"/>
              <a:t>CPF I</a:t>
            </a:r>
            <a:endParaRPr lang="es-AR" dirty="0"/>
          </a:p>
        </p:txBody>
      </p:sp>
      <p:sp>
        <p:nvSpPr>
          <p:cNvPr id="81" name="80 CuadroTexto"/>
          <p:cNvSpPr txBox="1"/>
          <p:nvPr/>
        </p:nvSpPr>
        <p:spPr>
          <a:xfrm>
            <a:off x="188910" y="4056078"/>
            <a:ext cx="700833" cy="369332"/>
          </a:xfrm>
          <a:prstGeom prst="rect">
            <a:avLst/>
          </a:prstGeom>
          <a:noFill/>
        </p:spPr>
        <p:txBody>
          <a:bodyPr wrap="none" rtlCol="0">
            <a:spAutoFit/>
          </a:bodyPr>
          <a:lstStyle/>
          <a:p>
            <a:r>
              <a:rPr lang="es-MX" dirty="0" smtClean="0"/>
              <a:t>CPF II</a:t>
            </a:r>
            <a:endParaRPr lang="es-AR" dirty="0"/>
          </a:p>
        </p:txBody>
      </p:sp>
      <p:sp>
        <p:nvSpPr>
          <p:cNvPr id="82" name="81 CuadroTexto"/>
          <p:cNvSpPr txBox="1"/>
          <p:nvPr/>
        </p:nvSpPr>
        <p:spPr>
          <a:xfrm>
            <a:off x="190833" y="5167367"/>
            <a:ext cx="696986" cy="646331"/>
          </a:xfrm>
          <a:prstGeom prst="rect">
            <a:avLst/>
          </a:prstGeom>
          <a:noFill/>
        </p:spPr>
        <p:txBody>
          <a:bodyPr wrap="none" rtlCol="0">
            <a:spAutoFit/>
          </a:bodyPr>
          <a:lstStyle/>
          <a:p>
            <a:pPr algn="ctr"/>
            <a:r>
              <a:rPr lang="es-MX" dirty="0" smtClean="0"/>
              <a:t>CPF </a:t>
            </a:r>
          </a:p>
          <a:p>
            <a:pPr algn="ctr"/>
            <a:r>
              <a:rPr lang="es-MX" dirty="0" smtClean="0"/>
              <a:t>CABA</a:t>
            </a:r>
            <a:endParaRPr lang="es-AR" dirty="0"/>
          </a:p>
        </p:txBody>
      </p:sp>
      <p:graphicFrame>
        <p:nvGraphicFramePr>
          <p:cNvPr id="4" name="3 Gráfico"/>
          <p:cNvGraphicFramePr/>
          <p:nvPr>
            <p:extLst>
              <p:ext uri="{D42A27DB-BD31-4B8C-83A1-F6EECF244321}">
                <p14:modId xmlns:p14="http://schemas.microsoft.com/office/powerpoint/2010/main" val="2835185714"/>
              </p:ext>
            </p:extLst>
          </p:nvPr>
        </p:nvGraphicFramePr>
        <p:xfrm>
          <a:off x="944726" y="1593243"/>
          <a:ext cx="6430868" cy="116790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3" name="82 Gráfico"/>
          <p:cNvGraphicFramePr/>
          <p:nvPr>
            <p:extLst>
              <p:ext uri="{D42A27DB-BD31-4B8C-83A1-F6EECF244321}">
                <p14:modId xmlns:p14="http://schemas.microsoft.com/office/powerpoint/2010/main" val="4028835936"/>
              </p:ext>
            </p:extLst>
          </p:nvPr>
        </p:nvGraphicFramePr>
        <p:xfrm>
          <a:off x="944726" y="3024671"/>
          <a:ext cx="6435586" cy="116790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4" name="83 Gráfico"/>
          <p:cNvGraphicFramePr/>
          <p:nvPr>
            <p:extLst>
              <p:ext uri="{D42A27DB-BD31-4B8C-83A1-F6EECF244321}">
                <p14:modId xmlns:p14="http://schemas.microsoft.com/office/powerpoint/2010/main" val="2224378022"/>
              </p:ext>
            </p:extLst>
          </p:nvPr>
        </p:nvGraphicFramePr>
        <p:xfrm>
          <a:off x="944726" y="4399638"/>
          <a:ext cx="6435586" cy="1167904"/>
        </p:xfrm>
        <a:graphic>
          <a:graphicData uri="http://schemas.openxmlformats.org/drawingml/2006/chart">
            <c:chart xmlns:c="http://schemas.openxmlformats.org/drawingml/2006/chart" xmlns:r="http://schemas.openxmlformats.org/officeDocument/2006/relationships" r:id="rId5"/>
          </a:graphicData>
        </a:graphic>
      </p:graphicFrame>
      <p:sp>
        <p:nvSpPr>
          <p:cNvPr id="5" name="4 Llamada rectangular redondeada"/>
          <p:cNvSpPr/>
          <p:nvPr/>
        </p:nvSpPr>
        <p:spPr>
          <a:xfrm>
            <a:off x="7333716" y="1561667"/>
            <a:ext cx="982700" cy="484835"/>
          </a:xfrm>
          <a:prstGeom prst="wedgeRoundRectCallout">
            <a:avLst>
              <a:gd name="adj1" fmla="val -71148"/>
              <a:gd name="adj2" fmla="val 23748"/>
              <a:gd name="adj3" fmla="val 1666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000" dirty="0" smtClean="0"/>
              <a:t>Capacidad: 2002</a:t>
            </a:r>
          </a:p>
          <a:p>
            <a:pPr algn="ctr"/>
            <a:r>
              <a:rPr lang="es-MX" sz="1000" dirty="0" smtClean="0"/>
              <a:t>-19</a:t>
            </a:r>
            <a:endParaRPr lang="es-AR" sz="1000" dirty="0"/>
          </a:p>
        </p:txBody>
      </p:sp>
      <p:sp>
        <p:nvSpPr>
          <p:cNvPr id="85" name="84 Llamada rectangular redondeada"/>
          <p:cNvSpPr/>
          <p:nvPr/>
        </p:nvSpPr>
        <p:spPr>
          <a:xfrm>
            <a:off x="7333716" y="2924944"/>
            <a:ext cx="982700" cy="484835"/>
          </a:xfrm>
          <a:prstGeom prst="wedgeRoundRectCallout">
            <a:avLst>
              <a:gd name="adj1" fmla="val -71148"/>
              <a:gd name="adj2" fmla="val 23748"/>
              <a:gd name="adj3" fmla="val 1666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000" dirty="0" smtClean="0"/>
              <a:t>Capacidad: 1504</a:t>
            </a:r>
          </a:p>
          <a:p>
            <a:pPr algn="ctr"/>
            <a:r>
              <a:rPr lang="es-MX" sz="1000" dirty="0" smtClean="0"/>
              <a:t>-104</a:t>
            </a:r>
            <a:endParaRPr lang="es-AR" sz="1000" dirty="0"/>
          </a:p>
        </p:txBody>
      </p:sp>
      <p:sp>
        <p:nvSpPr>
          <p:cNvPr id="87" name="86 Llamada rectangular redondeada"/>
          <p:cNvSpPr/>
          <p:nvPr/>
        </p:nvSpPr>
        <p:spPr>
          <a:xfrm>
            <a:off x="7333716" y="4540828"/>
            <a:ext cx="982700" cy="484835"/>
          </a:xfrm>
          <a:prstGeom prst="wedgeRoundRectCallout">
            <a:avLst>
              <a:gd name="adj1" fmla="val -71148"/>
              <a:gd name="adj2" fmla="val 23748"/>
              <a:gd name="adj3" fmla="val 1666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000" dirty="0" smtClean="0"/>
              <a:t>Capacidad: 1680</a:t>
            </a:r>
          </a:p>
          <a:p>
            <a:pPr algn="ctr"/>
            <a:r>
              <a:rPr lang="es-MX" sz="1000" dirty="0" smtClean="0"/>
              <a:t>-60</a:t>
            </a:r>
            <a:endParaRPr lang="es-AR" sz="1000" dirty="0"/>
          </a:p>
        </p:txBody>
      </p:sp>
      <p:sp>
        <p:nvSpPr>
          <p:cNvPr id="11" name="10 Elipse"/>
          <p:cNvSpPr/>
          <p:nvPr/>
        </p:nvSpPr>
        <p:spPr>
          <a:xfrm>
            <a:off x="6621100" y="1675477"/>
            <a:ext cx="526792" cy="48856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88" name="87 Elipse"/>
          <p:cNvSpPr/>
          <p:nvPr/>
        </p:nvSpPr>
        <p:spPr>
          <a:xfrm>
            <a:off x="6637496" y="3104567"/>
            <a:ext cx="526792" cy="48856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89" name="88 Elipse"/>
          <p:cNvSpPr/>
          <p:nvPr/>
        </p:nvSpPr>
        <p:spPr>
          <a:xfrm>
            <a:off x="6637496" y="4557737"/>
            <a:ext cx="526792" cy="48856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 name="1 Rectángulo"/>
          <p:cNvSpPr/>
          <p:nvPr/>
        </p:nvSpPr>
        <p:spPr>
          <a:xfrm>
            <a:off x="182204" y="908720"/>
            <a:ext cx="8134212" cy="646331"/>
          </a:xfrm>
          <a:prstGeom prst="rect">
            <a:avLst/>
          </a:prstGeom>
        </p:spPr>
        <p:txBody>
          <a:bodyPr wrap="square">
            <a:spAutoFit/>
          </a:bodyPr>
          <a:lstStyle/>
          <a:p>
            <a:r>
              <a:rPr lang="es-AR" dirty="0">
                <a:solidFill>
                  <a:srgbClr val="1F497D">
                    <a:lumMod val="75000"/>
                  </a:srgbClr>
                </a:solidFill>
                <a:latin typeface="Arial" pitchFamily="34" charset="0"/>
                <a:ea typeface="+mj-ea"/>
                <a:cs typeface="Arial" pitchFamily="34" charset="0"/>
              </a:rPr>
              <a:t>Evolución de la población alojada en los tres principales complejos de AMBA que concentran al 52% de la población detenida en establecimientos del SPF</a:t>
            </a:r>
          </a:p>
        </p:txBody>
      </p:sp>
      <p:sp>
        <p:nvSpPr>
          <p:cNvPr id="6" name="5 CuadroTexto"/>
          <p:cNvSpPr txBox="1"/>
          <p:nvPr/>
        </p:nvSpPr>
        <p:spPr>
          <a:xfrm>
            <a:off x="2315727" y="5456257"/>
            <a:ext cx="3888432" cy="276999"/>
          </a:xfrm>
          <a:prstGeom prst="rect">
            <a:avLst/>
          </a:prstGeom>
          <a:noFill/>
        </p:spPr>
        <p:txBody>
          <a:bodyPr wrap="square" rtlCol="0">
            <a:spAutoFit/>
          </a:bodyPr>
          <a:lstStyle/>
          <a:p>
            <a:pPr algn="ctr"/>
            <a:r>
              <a:rPr lang="es-MX" sz="1200" dirty="0" smtClean="0">
                <a:solidFill>
                  <a:schemeClr val="bg1"/>
                </a:solidFill>
              </a:rPr>
              <a:t>+120 personas durante 2014 </a:t>
            </a:r>
            <a:endParaRPr lang="es-AR" sz="1200" dirty="0">
              <a:solidFill>
                <a:schemeClr val="bg1"/>
              </a:solidFill>
            </a:endParaRPr>
          </a:p>
        </p:txBody>
      </p:sp>
      <p:sp>
        <p:nvSpPr>
          <p:cNvPr id="20" name="19 CuadroTexto"/>
          <p:cNvSpPr txBox="1"/>
          <p:nvPr/>
        </p:nvSpPr>
        <p:spPr>
          <a:xfrm>
            <a:off x="2339752" y="4072197"/>
            <a:ext cx="3888432" cy="276999"/>
          </a:xfrm>
          <a:prstGeom prst="rect">
            <a:avLst/>
          </a:prstGeom>
          <a:noFill/>
        </p:spPr>
        <p:txBody>
          <a:bodyPr wrap="square" rtlCol="0">
            <a:spAutoFit/>
          </a:bodyPr>
          <a:lstStyle/>
          <a:p>
            <a:pPr algn="ctr"/>
            <a:r>
              <a:rPr lang="es-MX" sz="1200" dirty="0" smtClean="0">
                <a:solidFill>
                  <a:schemeClr val="bg1"/>
                </a:solidFill>
              </a:rPr>
              <a:t>+87 personas durante 2014 </a:t>
            </a:r>
            <a:endParaRPr lang="es-AR" sz="1200" dirty="0">
              <a:solidFill>
                <a:schemeClr val="bg1"/>
              </a:solidFill>
            </a:endParaRPr>
          </a:p>
        </p:txBody>
      </p:sp>
      <p:sp>
        <p:nvSpPr>
          <p:cNvPr id="21" name="20 CuadroTexto"/>
          <p:cNvSpPr txBox="1"/>
          <p:nvPr/>
        </p:nvSpPr>
        <p:spPr>
          <a:xfrm>
            <a:off x="2411760" y="2694974"/>
            <a:ext cx="3888432" cy="276999"/>
          </a:xfrm>
          <a:prstGeom prst="rect">
            <a:avLst/>
          </a:prstGeom>
          <a:noFill/>
        </p:spPr>
        <p:txBody>
          <a:bodyPr wrap="square" rtlCol="0">
            <a:spAutoFit/>
          </a:bodyPr>
          <a:lstStyle/>
          <a:p>
            <a:pPr algn="ctr"/>
            <a:r>
              <a:rPr lang="es-MX" sz="1200" dirty="0" smtClean="0">
                <a:solidFill>
                  <a:schemeClr val="bg1"/>
                </a:solidFill>
              </a:rPr>
              <a:t>+140 personas durante 2014 </a:t>
            </a:r>
            <a:endParaRPr lang="es-AR" sz="1200" dirty="0">
              <a:solidFill>
                <a:schemeClr val="bg1"/>
              </a:solidFill>
            </a:endParaRPr>
          </a:p>
        </p:txBody>
      </p:sp>
    </p:spTree>
    <p:extLst>
      <p:ext uri="{BB962C8B-B14F-4D97-AF65-F5344CB8AC3E}">
        <p14:creationId xmlns:p14="http://schemas.microsoft.com/office/powerpoint/2010/main" val="24158242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1 Título"/>
          <p:cNvSpPr txBox="1">
            <a:spLocks/>
          </p:cNvSpPr>
          <p:nvPr/>
        </p:nvSpPr>
        <p:spPr>
          <a:xfrm>
            <a:off x="683568" y="256385"/>
            <a:ext cx="7824349"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MX" sz="4000" b="1" dirty="0">
                <a:solidFill>
                  <a:schemeClr val="bg1"/>
                </a:solidFill>
                <a:latin typeface="Arial"/>
                <a:ea typeface="+mn-ea"/>
                <a:cs typeface="Arial"/>
              </a:rPr>
              <a:t>Introducción</a:t>
            </a:r>
            <a:endParaRPr lang="es-AR" sz="4000" b="1" dirty="0">
              <a:solidFill>
                <a:schemeClr val="bg1"/>
              </a:solidFill>
              <a:latin typeface="Arial"/>
              <a:ea typeface="+mn-ea"/>
              <a:cs typeface="Arial"/>
            </a:endParaRPr>
          </a:p>
        </p:txBody>
      </p:sp>
      <p:sp>
        <p:nvSpPr>
          <p:cNvPr id="4" name="2 Marcador de contenido"/>
          <p:cNvSpPr txBox="1">
            <a:spLocks/>
          </p:cNvSpPr>
          <p:nvPr/>
        </p:nvSpPr>
        <p:spPr>
          <a:xfrm>
            <a:off x="683568" y="1999381"/>
            <a:ext cx="7931224" cy="3949899"/>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es-MX" sz="2000" dirty="0">
                <a:solidFill>
                  <a:schemeClr val="tx2">
                    <a:lumMod val="75000"/>
                  </a:schemeClr>
                </a:solidFill>
                <a:latin typeface="Arial" pitchFamily="34" charset="0"/>
                <a:cs typeface="Arial" pitchFamily="34" charset="0"/>
              </a:rPr>
              <a:t>La información contenida en el presente reporte es producto de la sistematización de los partes semanales enviados por el Servicio Penitenciario Federal (SPF) a PROCUVIN. </a:t>
            </a:r>
          </a:p>
          <a:p>
            <a:pPr algn="just"/>
            <a:endParaRPr lang="es-MX" sz="2000" dirty="0">
              <a:solidFill>
                <a:schemeClr val="tx2">
                  <a:lumMod val="75000"/>
                </a:schemeClr>
              </a:solidFill>
              <a:latin typeface="Arial" pitchFamily="34" charset="0"/>
              <a:cs typeface="Arial" pitchFamily="34" charset="0"/>
            </a:endParaRPr>
          </a:p>
          <a:p>
            <a:pPr algn="just"/>
            <a:r>
              <a:rPr lang="es-MX" sz="2000" dirty="0">
                <a:solidFill>
                  <a:schemeClr val="tx2">
                    <a:lumMod val="75000"/>
                  </a:schemeClr>
                </a:solidFill>
                <a:latin typeface="Arial" pitchFamily="34" charset="0"/>
                <a:cs typeface="Arial" pitchFamily="34" charset="0"/>
              </a:rPr>
              <a:t>La Procuraduría posee la facultad de requerir información a las distintas agencias penales a fin de conocer y caracterizar el universo sobre el que interviene.</a:t>
            </a:r>
          </a:p>
          <a:p>
            <a:pPr algn="just"/>
            <a:endParaRPr lang="es-MX" sz="2000" dirty="0">
              <a:solidFill>
                <a:schemeClr val="tx2">
                  <a:lumMod val="75000"/>
                </a:schemeClr>
              </a:solidFill>
              <a:latin typeface="Arial" pitchFamily="34" charset="0"/>
              <a:cs typeface="Arial" pitchFamily="34" charset="0"/>
            </a:endParaRPr>
          </a:p>
          <a:p>
            <a:pPr algn="just"/>
            <a:r>
              <a:rPr lang="es-MX" sz="2000" dirty="0">
                <a:solidFill>
                  <a:schemeClr val="tx2">
                    <a:lumMod val="75000"/>
                  </a:schemeClr>
                </a:solidFill>
                <a:latin typeface="Arial" pitchFamily="34" charset="0"/>
                <a:cs typeface="Arial" pitchFamily="34" charset="0"/>
              </a:rPr>
              <a:t>El área de Registro y Bases de Datos recibe esta información como insumo estadístico </a:t>
            </a:r>
            <a:r>
              <a:rPr lang="es-MX" sz="2000" dirty="0" smtClean="0">
                <a:solidFill>
                  <a:schemeClr val="tx2">
                    <a:lumMod val="75000"/>
                  </a:schemeClr>
                </a:solidFill>
                <a:latin typeface="Arial" pitchFamily="34" charset="0"/>
                <a:cs typeface="Arial" pitchFamily="34" charset="0"/>
              </a:rPr>
              <a:t>descriptivo, pero </a:t>
            </a:r>
            <a:r>
              <a:rPr lang="es-MX" sz="2000" dirty="0">
                <a:solidFill>
                  <a:schemeClr val="tx2">
                    <a:lumMod val="75000"/>
                  </a:schemeClr>
                </a:solidFill>
                <a:latin typeface="Arial" pitchFamily="34" charset="0"/>
                <a:cs typeface="Arial" pitchFamily="34" charset="0"/>
              </a:rPr>
              <a:t>también como herramienta de análisis del sistema carcelario</a:t>
            </a:r>
            <a:r>
              <a:rPr lang="es-MX" sz="2400" dirty="0" smtClean="0">
                <a:latin typeface="Arial" pitchFamily="34" charset="0"/>
                <a:cs typeface="Arial" pitchFamily="34" charset="0"/>
              </a:rPr>
              <a:t>. </a:t>
            </a:r>
            <a:endParaRPr lang="es-AR" sz="2400" dirty="0">
              <a:latin typeface="Arial" pitchFamily="34" charset="0"/>
              <a:cs typeface="Arial" pitchFamily="34" charset="0"/>
            </a:endParaRPr>
          </a:p>
        </p:txBody>
      </p:sp>
      <p:sp>
        <p:nvSpPr>
          <p:cNvPr id="5" name="4 Rectángulo"/>
          <p:cNvSpPr/>
          <p:nvPr/>
        </p:nvSpPr>
        <p:spPr>
          <a:xfrm>
            <a:off x="107504" y="5733256"/>
            <a:ext cx="3384376"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Tree>
    <p:extLst>
      <p:ext uri="{BB962C8B-B14F-4D97-AF65-F5344CB8AC3E}">
        <p14:creationId xmlns:p14="http://schemas.microsoft.com/office/powerpoint/2010/main" val="12764178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87" name="11 Marcador de contenido"/>
          <p:cNvGraphicFramePr>
            <a:graphicFrameLocks/>
          </p:cNvGraphicFramePr>
          <p:nvPr>
            <p:extLst>
              <p:ext uri="{D42A27DB-BD31-4B8C-83A1-F6EECF244321}">
                <p14:modId xmlns:p14="http://schemas.microsoft.com/office/powerpoint/2010/main" val="2231331735"/>
              </p:ext>
            </p:extLst>
          </p:nvPr>
        </p:nvGraphicFramePr>
        <p:xfrm>
          <a:off x="4932040" y="2963337"/>
          <a:ext cx="3807990" cy="1987544"/>
        </p:xfrm>
        <a:graphic>
          <a:graphicData uri="http://schemas.openxmlformats.org/drawingml/2006/chart">
            <c:chart xmlns:c="http://schemas.openxmlformats.org/drawingml/2006/chart" xmlns:r="http://schemas.openxmlformats.org/officeDocument/2006/relationships" r:id="rId3"/>
          </a:graphicData>
        </a:graphic>
      </p:graphicFrame>
      <p:sp>
        <p:nvSpPr>
          <p:cNvPr id="30" name="29 Rectángulo"/>
          <p:cNvSpPr/>
          <p:nvPr/>
        </p:nvSpPr>
        <p:spPr>
          <a:xfrm>
            <a:off x="-3473" y="6033814"/>
            <a:ext cx="9144000" cy="836712"/>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solidFill>
                <a:prstClr val="white"/>
              </a:solidFill>
              <a:latin typeface="Arial" pitchFamily="34" charset="0"/>
              <a:cs typeface="Arial" pitchFamily="34" charset="0"/>
            </a:endParaRPr>
          </a:p>
        </p:txBody>
      </p:sp>
      <p:sp>
        <p:nvSpPr>
          <p:cNvPr id="51" name="1 Título"/>
          <p:cNvSpPr txBox="1">
            <a:spLocks/>
          </p:cNvSpPr>
          <p:nvPr/>
        </p:nvSpPr>
        <p:spPr>
          <a:xfrm>
            <a:off x="182205" y="337220"/>
            <a:ext cx="6766059" cy="5715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MX" sz="2400" dirty="0" smtClean="0">
                <a:solidFill>
                  <a:srgbClr val="1F497D">
                    <a:lumMod val="75000"/>
                  </a:srgbClr>
                </a:solidFill>
                <a:latin typeface="Arial" pitchFamily="34" charset="0"/>
                <a:cs typeface="Arial" pitchFamily="34" charset="0"/>
              </a:rPr>
              <a:t>Foco en población femenina</a:t>
            </a:r>
            <a:endParaRPr lang="es-AR" sz="2400" dirty="0">
              <a:solidFill>
                <a:srgbClr val="1F497D">
                  <a:lumMod val="75000"/>
                </a:srgbClr>
              </a:solidFill>
              <a:latin typeface="Arial" pitchFamily="34" charset="0"/>
              <a:cs typeface="Arial" pitchFamily="34" charset="0"/>
            </a:endParaRPr>
          </a:p>
        </p:txBody>
      </p:sp>
      <p:cxnSp>
        <p:nvCxnSpPr>
          <p:cNvPr id="52" name="Conector recto 8"/>
          <p:cNvCxnSpPr/>
          <p:nvPr/>
        </p:nvCxnSpPr>
        <p:spPr>
          <a:xfrm>
            <a:off x="326221" y="832148"/>
            <a:ext cx="6193035" cy="0"/>
          </a:xfrm>
          <a:prstGeom prst="line">
            <a:avLst/>
          </a:prstGeom>
          <a:ln>
            <a:solidFill>
              <a:schemeClr val="dk1">
                <a:shade val="95000"/>
                <a:satMod val="105000"/>
                <a:alpha val="50000"/>
              </a:schemeClr>
            </a:solidFill>
          </a:ln>
        </p:spPr>
        <p:style>
          <a:lnRef idx="1">
            <a:schemeClr val="dk1"/>
          </a:lnRef>
          <a:fillRef idx="0">
            <a:schemeClr val="dk1"/>
          </a:fillRef>
          <a:effectRef idx="0">
            <a:schemeClr val="dk1"/>
          </a:effectRef>
          <a:fontRef idx="minor">
            <a:schemeClr val="tx1"/>
          </a:fontRef>
        </p:style>
      </p:cxnSp>
      <p:graphicFrame>
        <p:nvGraphicFramePr>
          <p:cNvPr id="73" name="11 Marcador de contenido"/>
          <p:cNvGraphicFramePr>
            <a:graphicFrameLocks/>
          </p:cNvGraphicFramePr>
          <p:nvPr>
            <p:extLst>
              <p:ext uri="{D42A27DB-BD31-4B8C-83A1-F6EECF244321}">
                <p14:modId xmlns:p14="http://schemas.microsoft.com/office/powerpoint/2010/main" val="3198301341"/>
              </p:ext>
            </p:extLst>
          </p:nvPr>
        </p:nvGraphicFramePr>
        <p:xfrm>
          <a:off x="755575" y="3087087"/>
          <a:ext cx="3879775" cy="1811611"/>
        </p:xfrm>
        <a:graphic>
          <a:graphicData uri="http://schemas.openxmlformats.org/drawingml/2006/chart">
            <c:chart xmlns:c="http://schemas.openxmlformats.org/drawingml/2006/chart" xmlns:r="http://schemas.openxmlformats.org/officeDocument/2006/relationships" r:id="rId4"/>
          </a:graphicData>
        </a:graphic>
      </p:graphicFrame>
      <p:sp>
        <p:nvSpPr>
          <p:cNvPr id="75" name="74 CuadroTexto"/>
          <p:cNvSpPr txBox="1"/>
          <p:nvPr/>
        </p:nvSpPr>
        <p:spPr>
          <a:xfrm>
            <a:off x="1748830" y="5368151"/>
            <a:ext cx="1296144" cy="200055"/>
          </a:xfrm>
          <a:prstGeom prst="rect">
            <a:avLst/>
          </a:prstGeom>
          <a:noFill/>
        </p:spPr>
        <p:txBody>
          <a:bodyPr wrap="square" rtlCol="0">
            <a:spAutoFit/>
          </a:bodyPr>
          <a:lstStyle/>
          <a:p>
            <a:pPr algn="ctr"/>
            <a:r>
              <a:rPr lang="es-MX" sz="700" dirty="0" smtClean="0">
                <a:latin typeface="Arial" pitchFamily="34" charset="0"/>
                <a:cs typeface="Arial" pitchFamily="34" charset="0"/>
              </a:rPr>
              <a:t>Base: 746 mujeres</a:t>
            </a:r>
            <a:endParaRPr lang="es-AR" sz="700" dirty="0">
              <a:latin typeface="Arial" pitchFamily="34" charset="0"/>
              <a:cs typeface="Arial" pitchFamily="34" charset="0"/>
            </a:endParaRPr>
          </a:p>
        </p:txBody>
      </p:sp>
      <p:graphicFrame>
        <p:nvGraphicFramePr>
          <p:cNvPr id="79" name="78 Tabla"/>
          <p:cNvGraphicFramePr>
            <a:graphicFrameLocks noGrp="1"/>
          </p:cNvGraphicFramePr>
          <p:nvPr>
            <p:extLst>
              <p:ext uri="{D42A27DB-BD31-4B8C-83A1-F6EECF244321}">
                <p14:modId xmlns:p14="http://schemas.microsoft.com/office/powerpoint/2010/main" val="2388719617"/>
              </p:ext>
            </p:extLst>
          </p:nvPr>
        </p:nvGraphicFramePr>
        <p:xfrm>
          <a:off x="974516" y="4976415"/>
          <a:ext cx="7056780" cy="783471"/>
        </p:xfrm>
        <a:graphic>
          <a:graphicData uri="http://schemas.openxmlformats.org/drawingml/2006/table">
            <a:tbl>
              <a:tblPr firstRow="1" bandRow="1">
                <a:tableStyleId>{5C22544A-7EE6-4342-B048-85BDC9FD1C3A}</a:tableStyleId>
              </a:tblPr>
              <a:tblGrid>
                <a:gridCol w="588065"/>
                <a:gridCol w="588065"/>
                <a:gridCol w="588065"/>
                <a:gridCol w="588065"/>
                <a:gridCol w="588065"/>
                <a:gridCol w="588065"/>
                <a:gridCol w="588065"/>
                <a:gridCol w="588065"/>
                <a:gridCol w="588065"/>
                <a:gridCol w="588065"/>
                <a:gridCol w="588065"/>
                <a:gridCol w="588065"/>
              </a:tblGrid>
              <a:tr h="237288">
                <a:tc gridSpan="12">
                  <a:txBody>
                    <a:bodyPr/>
                    <a:lstStyle/>
                    <a:p>
                      <a:pPr algn="ctr"/>
                      <a:r>
                        <a:rPr lang="es-MX" sz="1000" dirty="0" smtClean="0">
                          <a:latin typeface="Arial" panose="020B0604020202020204" pitchFamily="34" charset="0"/>
                          <a:cs typeface="Arial" panose="020B0604020202020204" pitchFamily="34" charset="0"/>
                        </a:rPr>
                        <a:t>Mujeres  encarceladas preventivamente</a:t>
                      </a:r>
                      <a:endParaRPr lang="es-AR" sz="1000" dirty="0">
                        <a:latin typeface="Arial" panose="020B0604020202020204" pitchFamily="34" charset="0"/>
                        <a:cs typeface="Arial" panose="020B0604020202020204" pitchFamily="34" charset="0"/>
                      </a:endParaRPr>
                    </a:p>
                  </a:txBody>
                  <a:tcPr anchor="ctr"/>
                </a:tc>
                <a:tc hMerge="1">
                  <a:txBody>
                    <a:bodyPr/>
                    <a:lstStyle/>
                    <a:p>
                      <a:pPr algn="ctr"/>
                      <a:endParaRPr lang="es-AR" sz="700" dirty="0"/>
                    </a:p>
                  </a:txBody>
                  <a:tcPr/>
                </a:tc>
                <a:tc hMerge="1">
                  <a:txBody>
                    <a:bodyPr/>
                    <a:lstStyle/>
                    <a:p>
                      <a:pPr algn="ctr"/>
                      <a:endParaRPr lang="es-AR" sz="700" dirty="0"/>
                    </a:p>
                  </a:txBody>
                  <a:tcPr/>
                </a:tc>
                <a:tc hMerge="1">
                  <a:txBody>
                    <a:bodyPr/>
                    <a:lstStyle/>
                    <a:p>
                      <a:pPr algn="ctr"/>
                      <a:endParaRPr lang="es-AR" sz="700" dirty="0"/>
                    </a:p>
                  </a:txBody>
                  <a:tcPr/>
                </a:tc>
                <a:tc hMerge="1">
                  <a:txBody>
                    <a:bodyPr/>
                    <a:lstStyle/>
                    <a:p>
                      <a:pPr algn="ctr"/>
                      <a:endParaRPr lang="es-AR" sz="700" dirty="0"/>
                    </a:p>
                  </a:txBody>
                  <a:tcPr/>
                </a:tc>
                <a:tc hMerge="1">
                  <a:txBody>
                    <a:bodyPr/>
                    <a:lstStyle/>
                    <a:p>
                      <a:pPr algn="ctr"/>
                      <a:endParaRPr lang="es-AR" sz="700" dirty="0"/>
                    </a:p>
                  </a:txBody>
                  <a:tcPr/>
                </a:tc>
                <a:tc hMerge="1">
                  <a:txBody>
                    <a:bodyPr/>
                    <a:lstStyle/>
                    <a:p>
                      <a:pPr algn="ctr"/>
                      <a:endParaRPr lang="es-AR" sz="800" dirty="0"/>
                    </a:p>
                  </a:txBody>
                  <a:tcPr/>
                </a:tc>
                <a:tc hMerge="1">
                  <a:txBody>
                    <a:bodyPr/>
                    <a:lstStyle/>
                    <a:p>
                      <a:pPr algn="ctr"/>
                      <a:endParaRPr lang="es-AR" sz="800" dirty="0"/>
                    </a:p>
                  </a:txBody>
                  <a:tcPr/>
                </a:tc>
                <a:tc hMerge="1">
                  <a:txBody>
                    <a:bodyPr/>
                    <a:lstStyle/>
                    <a:p>
                      <a:endParaRPr lang="es-AR"/>
                    </a:p>
                  </a:txBody>
                  <a:tcPr/>
                </a:tc>
                <a:tc hMerge="1">
                  <a:txBody>
                    <a:bodyPr/>
                    <a:lstStyle/>
                    <a:p>
                      <a:pPr algn="ctr"/>
                      <a:endParaRPr lang="es-AR" sz="1050" dirty="0"/>
                    </a:p>
                  </a:txBody>
                  <a:tcPr anchor="ctr"/>
                </a:tc>
                <a:tc hMerge="1">
                  <a:txBody>
                    <a:bodyPr/>
                    <a:lstStyle/>
                    <a:p>
                      <a:pPr algn="ctr"/>
                      <a:endParaRPr lang="es-AR" sz="1000" dirty="0">
                        <a:latin typeface="Arial" panose="020B0604020202020204" pitchFamily="34" charset="0"/>
                        <a:cs typeface="Arial" panose="020B0604020202020204" pitchFamily="34" charset="0"/>
                      </a:endParaRPr>
                    </a:p>
                  </a:txBody>
                  <a:tcPr anchor="ctr"/>
                </a:tc>
                <a:tc hMerge="1">
                  <a:txBody>
                    <a:bodyPr/>
                    <a:lstStyle/>
                    <a:p>
                      <a:pPr algn="ctr"/>
                      <a:endParaRPr lang="es-AR" sz="1000" dirty="0">
                        <a:latin typeface="Arial" panose="020B0604020202020204" pitchFamily="34" charset="0"/>
                        <a:cs typeface="Arial" panose="020B0604020202020204" pitchFamily="34" charset="0"/>
                      </a:endParaRPr>
                    </a:p>
                  </a:txBody>
                  <a:tcPr anchor="ctr"/>
                </a:tc>
              </a:tr>
              <a:tr h="326271">
                <a:tc>
                  <a:txBody>
                    <a:bodyPr/>
                    <a:lstStyle/>
                    <a:p>
                      <a:pPr algn="ctr"/>
                      <a:r>
                        <a:rPr lang="es-MX" sz="800" dirty="0" smtClean="0">
                          <a:latin typeface="Arial" panose="020B0604020202020204" pitchFamily="34" charset="0"/>
                          <a:cs typeface="Arial" panose="020B0604020202020204" pitchFamily="34" charset="0"/>
                        </a:rPr>
                        <a:t>Oct</a:t>
                      </a:r>
                      <a:r>
                        <a:rPr lang="es-MX" sz="800" baseline="0" dirty="0" smtClean="0">
                          <a:latin typeface="Arial" panose="020B0604020202020204" pitchFamily="34" charset="0"/>
                          <a:cs typeface="Arial" panose="020B0604020202020204" pitchFamily="34" charset="0"/>
                        </a:rPr>
                        <a:t> ’13</a:t>
                      </a:r>
                      <a:endParaRPr lang="es-AR" sz="800" dirty="0">
                        <a:latin typeface="Arial" panose="020B0604020202020204" pitchFamily="34" charset="0"/>
                        <a:cs typeface="Arial" panose="020B0604020202020204" pitchFamily="34" charset="0"/>
                      </a:endParaRPr>
                    </a:p>
                  </a:txBody>
                  <a:tcPr anchor="ctr"/>
                </a:tc>
                <a:tc>
                  <a:txBody>
                    <a:bodyPr/>
                    <a:lstStyle/>
                    <a:p>
                      <a:pPr algn="ctr"/>
                      <a:r>
                        <a:rPr lang="es-MX" sz="800" dirty="0" smtClean="0">
                          <a:latin typeface="Arial" panose="020B0604020202020204" pitchFamily="34" charset="0"/>
                          <a:cs typeface="Arial" panose="020B0604020202020204" pitchFamily="34" charset="0"/>
                        </a:rPr>
                        <a:t>Nov ‘13</a:t>
                      </a:r>
                      <a:endParaRPr lang="es-AR" sz="800" dirty="0">
                        <a:latin typeface="Arial" panose="020B0604020202020204" pitchFamily="34" charset="0"/>
                        <a:cs typeface="Arial" panose="020B0604020202020204" pitchFamily="34" charset="0"/>
                      </a:endParaRPr>
                    </a:p>
                  </a:txBody>
                  <a:tcPr anchor="ctr"/>
                </a:tc>
                <a:tc>
                  <a:txBody>
                    <a:bodyPr/>
                    <a:lstStyle/>
                    <a:p>
                      <a:pPr algn="ctr"/>
                      <a:r>
                        <a:rPr lang="es-MX" sz="800" dirty="0" smtClean="0">
                          <a:latin typeface="Arial" panose="020B0604020202020204" pitchFamily="34" charset="0"/>
                          <a:cs typeface="Arial" panose="020B0604020202020204" pitchFamily="34" charset="0"/>
                        </a:rPr>
                        <a:t>Dic ’13</a:t>
                      </a:r>
                      <a:endParaRPr lang="es-AR" sz="800" dirty="0">
                        <a:latin typeface="Arial" panose="020B0604020202020204" pitchFamily="34" charset="0"/>
                        <a:cs typeface="Arial" panose="020B0604020202020204" pitchFamily="34" charset="0"/>
                      </a:endParaRPr>
                    </a:p>
                  </a:txBody>
                  <a:tcPr anchor="ctr"/>
                </a:tc>
                <a:tc>
                  <a:txBody>
                    <a:bodyPr/>
                    <a:lstStyle/>
                    <a:p>
                      <a:pPr algn="ctr"/>
                      <a:r>
                        <a:rPr lang="es-MX" sz="800" dirty="0" smtClean="0">
                          <a:latin typeface="Arial" panose="020B0604020202020204" pitchFamily="34" charset="0"/>
                          <a:cs typeface="Arial" panose="020B0604020202020204" pitchFamily="34" charset="0"/>
                        </a:rPr>
                        <a:t>Ene ‘14 </a:t>
                      </a:r>
                      <a:endParaRPr lang="es-AR" sz="800" dirty="0">
                        <a:latin typeface="Arial" panose="020B0604020202020204" pitchFamily="34" charset="0"/>
                        <a:cs typeface="Arial" panose="020B0604020202020204" pitchFamily="34" charset="0"/>
                      </a:endParaRPr>
                    </a:p>
                  </a:txBody>
                  <a:tcPr anchor="ctr"/>
                </a:tc>
                <a:tc>
                  <a:txBody>
                    <a:bodyPr/>
                    <a:lstStyle/>
                    <a:p>
                      <a:pPr algn="ctr"/>
                      <a:r>
                        <a:rPr lang="es-MX" sz="800" dirty="0" smtClean="0">
                          <a:latin typeface="Arial" panose="020B0604020202020204" pitchFamily="34" charset="0"/>
                          <a:cs typeface="Arial" panose="020B0604020202020204" pitchFamily="34" charset="0"/>
                        </a:rPr>
                        <a:t>Feb ’14</a:t>
                      </a:r>
                      <a:endParaRPr lang="es-AR" sz="800" dirty="0">
                        <a:latin typeface="Arial" panose="020B0604020202020204" pitchFamily="34" charset="0"/>
                        <a:cs typeface="Arial" panose="020B0604020202020204" pitchFamily="34" charset="0"/>
                      </a:endParaRPr>
                    </a:p>
                  </a:txBody>
                  <a:tcPr anchor="ctr"/>
                </a:tc>
                <a:tc>
                  <a:txBody>
                    <a:bodyPr/>
                    <a:lstStyle/>
                    <a:p>
                      <a:pPr algn="ctr"/>
                      <a:r>
                        <a:rPr lang="es-MX" sz="800" dirty="0" smtClean="0">
                          <a:latin typeface="Arial" panose="020B0604020202020204" pitchFamily="34" charset="0"/>
                          <a:cs typeface="Arial" panose="020B0604020202020204" pitchFamily="34" charset="0"/>
                        </a:rPr>
                        <a:t>Mar ’14</a:t>
                      </a:r>
                      <a:endParaRPr lang="es-AR" sz="800" dirty="0">
                        <a:latin typeface="Arial" panose="020B0604020202020204" pitchFamily="34" charset="0"/>
                        <a:cs typeface="Arial" panose="020B0604020202020204" pitchFamily="34" charset="0"/>
                      </a:endParaRPr>
                    </a:p>
                  </a:txBody>
                  <a:tcPr anchor="ctr"/>
                </a:tc>
                <a:tc>
                  <a:txBody>
                    <a:bodyPr/>
                    <a:lstStyle/>
                    <a:p>
                      <a:pPr algn="ctr"/>
                      <a:r>
                        <a:rPr lang="es-MX" sz="800" dirty="0" smtClean="0">
                          <a:latin typeface="Arial" panose="020B0604020202020204" pitchFamily="34" charset="0"/>
                          <a:cs typeface="Arial" panose="020B0604020202020204" pitchFamily="34" charset="0"/>
                        </a:rPr>
                        <a:t>Abr ‘14</a:t>
                      </a:r>
                      <a:endParaRPr lang="es-AR" sz="800" dirty="0">
                        <a:latin typeface="Arial" panose="020B0604020202020204" pitchFamily="34" charset="0"/>
                        <a:cs typeface="Arial" panose="020B0604020202020204" pitchFamily="34" charset="0"/>
                      </a:endParaRPr>
                    </a:p>
                  </a:txBody>
                  <a:tcPr anchor="ctr"/>
                </a:tc>
                <a:tc>
                  <a:txBody>
                    <a:bodyPr/>
                    <a:lstStyle/>
                    <a:p>
                      <a:pPr algn="ctr"/>
                      <a:r>
                        <a:rPr lang="es-MX" sz="800" dirty="0" smtClean="0">
                          <a:latin typeface="Arial" panose="020B0604020202020204" pitchFamily="34" charset="0"/>
                          <a:cs typeface="Arial" panose="020B0604020202020204" pitchFamily="34" charset="0"/>
                        </a:rPr>
                        <a:t>May</a:t>
                      </a:r>
                      <a:r>
                        <a:rPr lang="es-MX" sz="800" baseline="0" dirty="0" smtClean="0">
                          <a:latin typeface="Arial" panose="020B0604020202020204" pitchFamily="34" charset="0"/>
                          <a:cs typeface="Arial" panose="020B0604020202020204" pitchFamily="34" charset="0"/>
                        </a:rPr>
                        <a:t>’14</a:t>
                      </a:r>
                      <a:r>
                        <a:rPr lang="es-MX" sz="800" dirty="0" smtClean="0">
                          <a:latin typeface="Arial" panose="020B0604020202020204" pitchFamily="34" charset="0"/>
                          <a:cs typeface="Arial" panose="020B0604020202020204" pitchFamily="34" charset="0"/>
                        </a:rPr>
                        <a:t> </a:t>
                      </a:r>
                      <a:endParaRPr lang="es-AR" sz="800" dirty="0">
                        <a:latin typeface="Arial" panose="020B0604020202020204" pitchFamily="34" charset="0"/>
                        <a:cs typeface="Arial" panose="020B0604020202020204" pitchFamily="34" charset="0"/>
                      </a:endParaRPr>
                    </a:p>
                  </a:txBody>
                  <a:tcPr anchor="ctr"/>
                </a:tc>
                <a:tc>
                  <a:txBody>
                    <a:bodyPr/>
                    <a:lstStyle/>
                    <a:p>
                      <a:pPr algn="ctr"/>
                      <a:r>
                        <a:rPr lang="es-MX" sz="800" dirty="0" smtClean="0">
                          <a:latin typeface="Arial" panose="020B0604020202020204" pitchFamily="34" charset="0"/>
                          <a:cs typeface="Arial" panose="020B0604020202020204" pitchFamily="34" charset="0"/>
                        </a:rPr>
                        <a:t>Jun’14</a:t>
                      </a:r>
                      <a:endParaRPr lang="es-AR" sz="800" dirty="0">
                        <a:latin typeface="Arial" panose="020B0604020202020204" pitchFamily="34" charset="0"/>
                        <a:cs typeface="Arial" panose="020B0604020202020204" pitchFamily="34" charset="0"/>
                      </a:endParaRPr>
                    </a:p>
                  </a:txBody>
                  <a:tcPr anchor="ctr"/>
                </a:tc>
                <a:tc>
                  <a:txBody>
                    <a:bodyPr/>
                    <a:lstStyle/>
                    <a:p>
                      <a:pPr algn="ctr"/>
                      <a:r>
                        <a:rPr lang="es-MX" sz="800" dirty="0" smtClean="0">
                          <a:latin typeface="Arial" panose="020B0604020202020204" pitchFamily="34" charset="0"/>
                          <a:cs typeface="Arial" panose="020B0604020202020204" pitchFamily="34" charset="0"/>
                        </a:rPr>
                        <a:t>Jul’14</a:t>
                      </a:r>
                      <a:endParaRPr lang="es-AR" sz="800" dirty="0">
                        <a:latin typeface="Arial" panose="020B0604020202020204" pitchFamily="34" charset="0"/>
                        <a:cs typeface="Arial" panose="020B0604020202020204" pitchFamily="34" charset="0"/>
                      </a:endParaRPr>
                    </a:p>
                  </a:txBody>
                  <a:tcPr anchor="ctr"/>
                </a:tc>
                <a:tc>
                  <a:txBody>
                    <a:bodyPr/>
                    <a:lstStyle/>
                    <a:p>
                      <a:pPr algn="ctr"/>
                      <a:r>
                        <a:rPr lang="es-MX" sz="800" dirty="0" smtClean="0">
                          <a:latin typeface="Arial" panose="020B0604020202020204" pitchFamily="34" charset="0"/>
                          <a:cs typeface="Arial" panose="020B0604020202020204" pitchFamily="34" charset="0"/>
                        </a:rPr>
                        <a:t>Ago</a:t>
                      </a:r>
                      <a:r>
                        <a:rPr lang="es-MX" sz="800" baseline="0" dirty="0" smtClean="0">
                          <a:latin typeface="Arial" panose="020B0604020202020204" pitchFamily="34" charset="0"/>
                          <a:cs typeface="Arial" panose="020B0604020202020204" pitchFamily="34" charset="0"/>
                        </a:rPr>
                        <a:t>‘14</a:t>
                      </a:r>
                      <a:endParaRPr lang="es-AR" sz="800" dirty="0">
                        <a:latin typeface="Arial" panose="020B0604020202020204" pitchFamily="34" charset="0"/>
                        <a:cs typeface="Arial" panose="020B0604020202020204" pitchFamily="34" charset="0"/>
                      </a:endParaRPr>
                    </a:p>
                  </a:txBody>
                  <a:tcPr anchor="ctr"/>
                </a:tc>
                <a:tc>
                  <a:txBody>
                    <a:bodyPr/>
                    <a:lstStyle/>
                    <a:p>
                      <a:pPr algn="ctr"/>
                      <a:r>
                        <a:rPr lang="es-MX" sz="800" dirty="0" smtClean="0">
                          <a:latin typeface="Arial" panose="020B0604020202020204" pitchFamily="34" charset="0"/>
                          <a:cs typeface="Arial" panose="020B0604020202020204" pitchFamily="34" charset="0"/>
                        </a:rPr>
                        <a:t>Sep’14</a:t>
                      </a:r>
                      <a:endParaRPr lang="es-AR" sz="800" dirty="0">
                        <a:latin typeface="Arial" panose="020B0604020202020204" pitchFamily="34" charset="0"/>
                        <a:cs typeface="Arial" panose="020B0604020202020204" pitchFamily="34" charset="0"/>
                      </a:endParaRPr>
                    </a:p>
                  </a:txBody>
                  <a:tcPr anchor="ctr"/>
                </a:tc>
              </a:tr>
              <a:tr h="207627">
                <a:tc>
                  <a:txBody>
                    <a:bodyPr/>
                    <a:lstStyle/>
                    <a:p>
                      <a:pPr algn="ctr"/>
                      <a:r>
                        <a:rPr lang="es-MX" sz="800" dirty="0" smtClean="0">
                          <a:latin typeface="Arial" panose="020B0604020202020204" pitchFamily="34" charset="0"/>
                          <a:cs typeface="Arial" panose="020B0604020202020204" pitchFamily="34" charset="0"/>
                        </a:rPr>
                        <a:t>61%</a:t>
                      </a:r>
                      <a:endParaRPr lang="es-AR" sz="800" dirty="0">
                        <a:latin typeface="Arial" panose="020B0604020202020204" pitchFamily="34" charset="0"/>
                        <a:cs typeface="Arial" panose="020B0604020202020204" pitchFamily="34" charset="0"/>
                      </a:endParaRPr>
                    </a:p>
                  </a:txBody>
                  <a:tcPr anchor="ctr"/>
                </a:tc>
                <a:tc>
                  <a:txBody>
                    <a:bodyPr/>
                    <a:lstStyle/>
                    <a:p>
                      <a:pPr algn="ctr"/>
                      <a:r>
                        <a:rPr lang="es-MX" sz="800" dirty="0" smtClean="0">
                          <a:latin typeface="Arial" panose="020B0604020202020204" pitchFamily="34" charset="0"/>
                          <a:cs typeface="Arial" panose="020B0604020202020204" pitchFamily="34" charset="0"/>
                        </a:rPr>
                        <a:t>62%</a:t>
                      </a:r>
                      <a:endParaRPr lang="es-AR" sz="800" dirty="0">
                        <a:latin typeface="Arial" panose="020B0604020202020204" pitchFamily="34" charset="0"/>
                        <a:cs typeface="Arial" panose="020B0604020202020204" pitchFamily="34" charset="0"/>
                      </a:endParaRPr>
                    </a:p>
                  </a:txBody>
                  <a:tcPr anchor="ctr"/>
                </a:tc>
                <a:tc>
                  <a:txBody>
                    <a:bodyPr/>
                    <a:lstStyle/>
                    <a:p>
                      <a:pPr algn="ctr"/>
                      <a:r>
                        <a:rPr lang="es-MX" sz="800" dirty="0" smtClean="0">
                          <a:latin typeface="Arial" panose="020B0604020202020204" pitchFamily="34" charset="0"/>
                          <a:cs typeface="Arial" panose="020B0604020202020204" pitchFamily="34" charset="0"/>
                        </a:rPr>
                        <a:t>62%</a:t>
                      </a:r>
                      <a:endParaRPr lang="es-AR" sz="800" dirty="0">
                        <a:latin typeface="Arial" panose="020B0604020202020204" pitchFamily="34" charset="0"/>
                        <a:cs typeface="Arial" panose="020B0604020202020204" pitchFamily="34" charset="0"/>
                      </a:endParaRPr>
                    </a:p>
                  </a:txBody>
                  <a:tcPr anchor="ctr"/>
                </a:tc>
                <a:tc>
                  <a:txBody>
                    <a:bodyPr/>
                    <a:lstStyle/>
                    <a:p>
                      <a:pPr algn="ctr"/>
                      <a:r>
                        <a:rPr lang="es-MX" sz="800" dirty="0" smtClean="0">
                          <a:latin typeface="Arial" panose="020B0604020202020204" pitchFamily="34" charset="0"/>
                          <a:cs typeface="Arial" panose="020B0604020202020204" pitchFamily="34" charset="0"/>
                        </a:rPr>
                        <a:t>64%</a:t>
                      </a:r>
                      <a:endParaRPr lang="es-AR" sz="800" dirty="0">
                        <a:latin typeface="Arial" panose="020B0604020202020204" pitchFamily="34" charset="0"/>
                        <a:cs typeface="Arial" panose="020B0604020202020204" pitchFamily="34" charset="0"/>
                      </a:endParaRPr>
                    </a:p>
                  </a:txBody>
                  <a:tcPr anchor="ctr"/>
                </a:tc>
                <a:tc>
                  <a:txBody>
                    <a:bodyPr/>
                    <a:lstStyle/>
                    <a:p>
                      <a:pPr algn="ctr"/>
                      <a:r>
                        <a:rPr lang="es-MX" sz="800" dirty="0" smtClean="0">
                          <a:latin typeface="Arial" panose="020B0604020202020204" pitchFamily="34" charset="0"/>
                          <a:cs typeface="Arial" panose="020B0604020202020204" pitchFamily="34" charset="0"/>
                        </a:rPr>
                        <a:t>65%</a:t>
                      </a:r>
                      <a:endParaRPr lang="es-AR" sz="800" dirty="0">
                        <a:latin typeface="Arial" panose="020B0604020202020204" pitchFamily="34" charset="0"/>
                        <a:cs typeface="Arial" panose="020B0604020202020204" pitchFamily="34" charset="0"/>
                      </a:endParaRPr>
                    </a:p>
                  </a:txBody>
                  <a:tcPr anchor="ctr"/>
                </a:tc>
                <a:tc>
                  <a:txBody>
                    <a:bodyPr/>
                    <a:lstStyle/>
                    <a:p>
                      <a:pPr algn="ctr"/>
                      <a:r>
                        <a:rPr lang="es-MX" sz="800" dirty="0" smtClean="0">
                          <a:latin typeface="Arial" panose="020B0604020202020204" pitchFamily="34" charset="0"/>
                          <a:cs typeface="Arial" panose="020B0604020202020204" pitchFamily="34" charset="0"/>
                        </a:rPr>
                        <a:t>65%</a:t>
                      </a:r>
                      <a:endParaRPr lang="es-AR" sz="800" dirty="0">
                        <a:latin typeface="Arial" panose="020B0604020202020204" pitchFamily="34" charset="0"/>
                        <a:cs typeface="Arial" panose="020B0604020202020204" pitchFamily="34" charset="0"/>
                      </a:endParaRPr>
                    </a:p>
                  </a:txBody>
                  <a:tcPr anchor="ctr"/>
                </a:tc>
                <a:tc>
                  <a:txBody>
                    <a:bodyPr/>
                    <a:lstStyle/>
                    <a:p>
                      <a:pPr algn="ctr"/>
                      <a:r>
                        <a:rPr lang="es-MX" sz="800" dirty="0" smtClean="0">
                          <a:latin typeface="Arial" panose="020B0604020202020204" pitchFamily="34" charset="0"/>
                          <a:cs typeface="Arial" panose="020B0604020202020204" pitchFamily="34" charset="0"/>
                        </a:rPr>
                        <a:t>67%</a:t>
                      </a:r>
                      <a:endParaRPr lang="es-AR" sz="800" dirty="0">
                        <a:latin typeface="Arial" panose="020B0604020202020204" pitchFamily="34" charset="0"/>
                        <a:cs typeface="Arial" panose="020B0604020202020204" pitchFamily="34" charset="0"/>
                      </a:endParaRPr>
                    </a:p>
                  </a:txBody>
                  <a:tcPr anchor="ctr"/>
                </a:tc>
                <a:tc>
                  <a:txBody>
                    <a:bodyPr/>
                    <a:lstStyle/>
                    <a:p>
                      <a:pPr algn="ctr"/>
                      <a:r>
                        <a:rPr lang="es-MX" sz="800" dirty="0" smtClean="0">
                          <a:latin typeface="Arial" panose="020B0604020202020204" pitchFamily="34" charset="0"/>
                          <a:cs typeface="Arial" panose="020B0604020202020204" pitchFamily="34" charset="0"/>
                        </a:rPr>
                        <a:t>66%</a:t>
                      </a:r>
                      <a:endParaRPr lang="es-AR" sz="800" dirty="0">
                        <a:latin typeface="Arial" panose="020B0604020202020204" pitchFamily="34" charset="0"/>
                        <a:cs typeface="Arial" panose="020B0604020202020204" pitchFamily="34" charset="0"/>
                      </a:endParaRPr>
                    </a:p>
                  </a:txBody>
                  <a:tcPr anchor="ctr"/>
                </a:tc>
                <a:tc>
                  <a:txBody>
                    <a:bodyPr/>
                    <a:lstStyle/>
                    <a:p>
                      <a:pPr algn="ctr"/>
                      <a:r>
                        <a:rPr lang="es-MX" sz="800" dirty="0" smtClean="0">
                          <a:latin typeface="Arial" panose="020B0604020202020204" pitchFamily="34" charset="0"/>
                          <a:cs typeface="Arial" panose="020B0604020202020204" pitchFamily="34" charset="0"/>
                        </a:rPr>
                        <a:t>64%</a:t>
                      </a:r>
                      <a:endParaRPr lang="es-AR" sz="800" dirty="0">
                        <a:latin typeface="Arial" panose="020B0604020202020204" pitchFamily="34" charset="0"/>
                        <a:cs typeface="Arial" panose="020B0604020202020204" pitchFamily="34" charset="0"/>
                      </a:endParaRPr>
                    </a:p>
                  </a:txBody>
                  <a:tcPr anchor="ctr"/>
                </a:tc>
                <a:tc>
                  <a:txBody>
                    <a:bodyPr/>
                    <a:lstStyle/>
                    <a:p>
                      <a:pPr algn="ctr"/>
                      <a:r>
                        <a:rPr lang="es-MX" sz="800" dirty="0" smtClean="0">
                          <a:latin typeface="Arial" panose="020B0604020202020204" pitchFamily="34" charset="0"/>
                          <a:cs typeface="Arial" panose="020B0604020202020204" pitchFamily="34" charset="0"/>
                        </a:rPr>
                        <a:t>64%</a:t>
                      </a:r>
                      <a:endParaRPr lang="es-AR" sz="800" dirty="0">
                        <a:latin typeface="Arial" panose="020B0604020202020204" pitchFamily="34" charset="0"/>
                        <a:cs typeface="Arial" panose="020B0604020202020204" pitchFamily="34" charset="0"/>
                      </a:endParaRPr>
                    </a:p>
                  </a:txBody>
                  <a:tcPr anchor="ctr"/>
                </a:tc>
                <a:tc>
                  <a:txBody>
                    <a:bodyPr/>
                    <a:lstStyle/>
                    <a:p>
                      <a:pPr algn="ctr"/>
                      <a:r>
                        <a:rPr lang="es-MX" sz="800" dirty="0" smtClean="0">
                          <a:latin typeface="Arial" panose="020B0604020202020204" pitchFamily="34" charset="0"/>
                          <a:cs typeface="Arial" panose="020B0604020202020204" pitchFamily="34" charset="0"/>
                        </a:rPr>
                        <a:t>64,3%</a:t>
                      </a:r>
                      <a:endParaRPr lang="es-AR" sz="800" dirty="0">
                        <a:latin typeface="Arial" panose="020B0604020202020204" pitchFamily="34" charset="0"/>
                        <a:cs typeface="Arial" panose="020B0604020202020204" pitchFamily="34" charset="0"/>
                      </a:endParaRPr>
                    </a:p>
                  </a:txBody>
                  <a:tcPr anchor="ctr"/>
                </a:tc>
                <a:tc>
                  <a:txBody>
                    <a:bodyPr/>
                    <a:lstStyle/>
                    <a:p>
                      <a:pPr algn="ctr"/>
                      <a:r>
                        <a:rPr lang="es-MX" sz="800" dirty="0" smtClean="0">
                          <a:latin typeface="Arial" panose="020B0604020202020204" pitchFamily="34" charset="0"/>
                          <a:cs typeface="Arial" panose="020B0604020202020204" pitchFamily="34" charset="0"/>
                        </a:rPr>
                        <a:t>66%</a:t>
                      </a:r>
                      <a:endParaRPr lang="es-AR" sz="800" dirty="0">
                        <a:latin typeface="Arial" panose="020B0604020202020204" pitchFamily="34" charset="0"/>
                        <a:cs typeface="Arial" panose="020B0604020202020204" pitchFamily="34" charset="0"/>
                      </a:endParaRPr>
                    </a:p>
                  </a:txBody>
                  <a:tcPr anchor="ctr"/>
                </a:tc>
              </a:tr>
            </a:tbl>
          </a:graphicData>
        </a:graphic>
      </p:graphicFrame>
      <p:graphicFrame>
        <p:nvGraphicFramePr>
          <p:cNvPr id="82" name="81 Gráfico"/>
          <p:cNvGraphicFramePr/>
          <p:nvPr>
            <p:extLst>
              <p:ext uri="{D42A27DB-BD31-4B8C-83A1-F6EECF244321}">
                <p14:modId xmlns:p14="http://schemas.microsoft.com/office/powerpoint/2010/main" val="1355019758"/>
              </p:ext>
            </p:extLst>
          </p:nvPr>
        </p:nvGraphicFramePr>
        <p:xfrm>
          <a:off x="2663081" y="1421120"/>
          <a:ext cx="5941367" cy="999768"/>
        </p:xfrm>
        <a:graphic>
          <a:graphicData uri="http://schemas.openxmlformats.org/drawingml/2006/chart">
            <c:chart xmlns:c="http://schemas.openxmlformats.org/drawingml/2006/chart" xmlns:r="http://schemas.openxmlformats.org/officeDocument/2006/relationships" r:id="rId5"/>
          </a:graphicData>
        </a:graphic>
      </p:graphicFrame>
      <p:sp>
        <p:nvSpPr>
          <p:cNvPr id="83" name="82 CuadroTexto"/>
          <p:cNvSpPr txBox="1"/>
          <p:nvPr/>
        </p:nvSpPr>
        <p:spPr>
          <a:xfrm>
            <a:off x="3759915" y="1095922"/>
            <a:ext cx="4368041" cy="246221"/>
          </a:xfrm>
          <a:prstGeom prst="rect">
            <a:avLst/>
          </a:prstGeom>
          <a:noFill/>
        </p:spPr>
        <p:txBody>
          <a:bodyPr wrap="square" rtlCol="0">
            <a:spAutoFit/>
          </a:bodyPr>
          <a:lstStyle/>
          <a:p>
            <a:pPr algn="ctr"/>
            <a:r>
              <a:rPr lang="es-MX" sz="1000" b="1" dirty="0" smtClean="0">
                <a:solidFill>
                  <a:schemeClr val="tx2"/>
                </a:solidFill>
                <a:latin typeface="Arial" pitchFamily="34" charset="0"/>
                <a:cs typeface="Arial" pitchFamily="34" charset="0"/>
              </a:rPr>
              <a:t>Evolución de cantidad de detenidas. Octubre 2013 – Octubre 2014</a:t>
            </a:r>
          </a:p>
        </p:txBody>
      </p:sp>
      <p:sp>
        <p:nvSpPr>
          <p:cNvPr id="84" name="83 CuadroTexto"/>
          <p:cNvSpPr txBox="1"/>
          <p:nvPr/>
        </p:nvSpPr>
        <p:spPr>
          <a:xfrm>
            <a:off x="1033508" y="2583909"/>
            <a:ext cx="3154069" cy="400110"/>
          </a:xfrm>
          <a:prstGeom prst="rect">
            <a:avLst/>
          </a:prstGeom>
          <a:noFill/>
        </p:spPr>
        <p:txBody>
          <a:bodyPr wrap="square" rtlCol="0" anchor="ctr">
            <a:spAutoFit/>
          </a:bodyPr>
          <a:lstStyle/>
          <a:p>
            <a:pPr algn="ctr"/>
            <a:r>
              <a:rPr lang="es-MX" sz="1000" b="1" dirty="0">
                <a:solidFill>
                  <a:schemeClr val="tx2">
                    <a:lumMod val="75000"/>
                  </a:schemeClr>
                </a:solidFill>
                <a:latin typeface="Arial" pitchFamily="34" charset="0"/>
                <a:cs typeface="Arial" pitchFamily="34" charset="0"/>
              </a:rPr>
              <a:t>Situación procesal general  vs.                                            Situación procesal detenidas</a:t>
            </a:r>
          </a:p>
        </p:txBody>
      </p:sp>
      <p:sp>
        <p:nvSpPr>
          <p:cNvPr id="85" name="1 Título"/>
          <p:cNvSpPr txBox="1">
            <a:spLocks/>
          </p:cNvSpPr>
          <p:nvPr/>
        </p:nvSpPr>
        <p:spPr>
          <a:xfrm>
            <a:off x="398229" y="1196752"/>
            <a:ext cx="1941523" cy="948491"/>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algn="ctr"/>
            <a:r>
              <a:rPr lang="es-MX" sz="1400" b="1" spc="0" dirty="0" smtClean="0">
                <a:solidFill>
                  <a:srgbClr val="1F497D">
                    <a:lumMod val="75000"/>
                  </a:srgbClr>
                </a:solidFill>
                <a:latin typeface="Arial" pitchFamily="34" charset="0"/>
                <a:cs typeface="Arial" pitchFamily="34" charset="0"/>
              </a:rPr>
              <a:t>Son 756 las mujeres alojadas en unidades del </a:t>
            </a:r>
            <a:r>
              <a:rPr lang="es-MX" sz="1400" b="1" spc="0" dirty="0">
                <a:solidFill>
                  <a:srgbClr val="1F497D">
                    <a:lumMod val="75000"/>
                  </a:srgbClr>
                </a:solidFill>
                <a:latin typeface="Arial" pitchFamily="34" charset="0"/>
                <a:cs typeface="Arial" pitchFamily="34" charset="0"/>
              </a:rPr>
              <a:t>SPF.</a:t>
            </a:r>
            <a:endParaRPr lang="es-AR" sz="1400" b="1" spc="0" dirty="0">
              <a:solidFill>
                <a:srgbClr val="1F497D">
                  <a:lumMod val="75000"/>
                </a:srgbClr>
              </a:solidFill>
              <a:latin typeface="Arial" pitchFamily="34" charset="0"/>
              <a:cs typeface="Arial" pitchFamily="34" charset="0"/>
            </a:endParaRPr>
          </a:p>
        </p:txBody>
      </p:sp>
      <p:sp>
        <p:nvSpPr>
          <p:cNvPr id="86" name="85 Rectángulo"/>
          <p:cNvSpPr/>
          <p:nvPr/>
        </p:nvSpPr>
        <p:spPr>
          <a:xfrm>
            <a:off x="7973628" y="1342143"/>
            <a:ext cx="446058" cy="96277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latin typeface="Arial" pitchFamily="34" charset="0"/>
              <a:cs typeface="Arial" pitchFamily="34" charset="0"/>
            </a:endParaRPr>
          </a:p>
        </p:txBody>
      </p:sp>
      <p:sp>
        <p:nvSpPr>
          <p:cNvPr id="88" name="87 CuadroTexto"/>
          <p:cNvSpPr txBox="1"/>
          <p:nvPr/>
        </p:nvSpPr>
        <p:spPr>
          <a:xfrm>
            <a:off x="5873428" y="2492896"/>
            <a:ext cx="2157868" cy="400110"/>
          </a:xfrm>
          <a:prstGeom prst="rect">
            <a:avLst/>
          </a:prstGeom>
          <a:noFill/>
        </p:spPr>
        <p:txBody>
          <a:bodyPr wrap="square" rtlCol="0" anchor="ctr">
            <a:spAutoFit/>
          </a:bodyPr>
          <a:lstStyle/>
          <a:p>
            <a:pPr algn="ctr"/>
            <a:r>
              <a:rPr lang="es-MX" sz="1000" b="1" dirty="0">
                <a:solidFill>
                  <a:schemeClr val="tx2">
                    <a:lumMod val="75000"/>
                  </a:schemeClr>
                </a:solidFill>
                <a:latin typeface="Arial" pitchFamily="34" charset="0"/>
                <a:cs typeface="Arial" pitchFamily="34" charset="0"/>
              </a:rPr>
              <a:t>Jurisdicción general vs.                    Jurisdicción detenidas</a:t>
            </a:r>
          </a:p>
        </p:txBody>
      </p:sp>
      <p:sp>
        <p:nvSpPr>
          <p:cNvPr id="17" name="16 CuadroTexto"/>
          <p:cNvSpPr txBox="1"/>
          <p:nvPr/>
        </p:nvSpPr>
        <p:spPr>
          <a:xfrm>
            <a:off x="100367" y="5805844"/>
            <a:ext cx="3004349" cy="215444"/>
          </a:xfrm>
          <a:prstGeom prst="rect">
            <a:avLst/>
          </a:prstGeom>
          <a:solidFill>
            <a:schemeClr val="bg1"/>
          </a:solidFill>
        </p:spPr>
        <p:txBody>
          <a:bodyPr wrap="none" rtlCol="0">
            <a:spAutoFit/>
          </a:bodyPr>
          <a:lstStyle/>
          <a:p>
            <a:r>
              <a:rPr lang="es-MX" sz="800" dirty="0" smtClean="0">
                <a:latin typeface="Arial" pitchFamily="34" charset="0"/>
                <a:cs typeface="Arial" pitchFamily="34" charset="0"/>
              </a:rPr>
              <a:t>Fuente: Partes semanales enviados por el SPF. Octubre 2014</a:t>
            </a:r>
            <a:endParaRPr lang="es-AR" sz="800" dirty="0">
              <a:latin typeface="Arial" pitchFamily="34" charset="0"/>
              <a:cs typeface="Arial" pitchFamily="34" charset="0"/>
            </a:endParaRPr>
          </a:p>
        </p:txBody>
      </p:sp>
      <p:sp>
        <p:nvSpPr>
          <p:cNvPr id="18" name="25 CuadroTexto"/>
          <p:cNvSpPr txBox="1"/>
          <p:nvPr/>
        </p:nvSpPr>
        <p:spPr>
          <a:xfrm>
            <a:off x="100367" y="6093296"/>
            <a:ext cx="8820472" cy="738664"/>
          </a:xfrm>
          <a:prstGeom prst="rect">
            <a:avLst/>
          </a:prstGeom>
          <a:noFill/>
        </p:spPr>
        <p:txBody>
          <a:bodyPr wrap="square" rtlCol="0">
            <a:spAutoFit/>
          </a:bodyPr>
          <a:lstStyle/>
          <a:p>
            <a:pPr algn="just"/>
            <a:r>
              <a:rPr lang="es-MX" sz="1400" dirty="0" smtClean="0">
                <a:solidFill>
                  <a:schemeClr val="bg1"/>
                </a:solidFill>
                <a:latin typeface="Arial" pitchFamily="34" charset="0"/>
                <a:cs typeface="Arial" pitchFamily="34" charset="0"/>
              </a:rPr>
              <a:t>La población femenina constituye el 7,3% del total de la población del SPF. La mayor parte de ellas depende de la justicia federal. Casi 7 de cada 10 se encuentran encarceladas de manera preventiva, superando el promedio general de personas detenidas en esta condición.</a:t>
            </a:r>
            <a:endParaRPr lang="es-AR" sz="14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1350304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1" name="1 Título"/>
          <p:cNvSpPr txBox="1">
            <a:spLocks/>
          </p:cNvSpPr>
          <p:nvPr/>
        </p:nvSpPr>
        <p:spPr>
          <a:xfrm>
            <a:off x="182205" y="337220"/>
            <a:ext cx="6766059" cy="5715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MX" sz="2400" dirty="0" smtClean="0">
                <a:solidFill>
                  <a:srgbClr val="1F497D">
                    <a:lumMod val="75000"/>
                  </a:srgbClr>
                </a:solidFill>
                <a:latin typeface="Arial" pitchFamily="34" charset="0"/>
                <a:cs typeface="Arial" pitchFamily="34" charset="0"/>
              </a:rPr>
              <a:t>Foco en población femenina</a:t>
            </a:r>
            <a:endParaRPr lang="es-AR" sz="2400" dirty="0">
              <a:solidFill>
                <a:srgbClr val="1F497D">
                  <a:lumMod val="75000"/>
                </a:srgbClr>
              </a:solidFill>
              <a:latin typeface="Arial" pitchFamily="34" charset="0"/>
              <a:cs typeface="Arial" pitchFamily="34" charset="0"/>
            </a:endParaRPr>
          </a:p>
        </p:txBody>
      </p:sp>
      <p:cxnSp>
        <p:nvCxnSpPr>
          <p:cNvPr id="52" name="Conector recto 8"/>
          <p:cNvCxnSpPr/>
          <p:nvPr/>
        </p:nvCxnSpPr>
        <p:spPr>
          <a:xfrm>
            <a:off x="326221" y="832148"/>
            <a:ext cx="6193035" cy="0"/>
          </a:xfrm>
          <a:prstGeom prst="line">
            <a:avLst/>
          </a:prstGeom>
          <a:ln>
            <a:solidFill>
              <a:schemeClr val="dk1">
                <a:shade val="95000"/>
                <a:satMod val="105000"/>
                <a:alpha val="50000"/>
              </a:schemeClr>
            </a:solidFill>
          </a:ln>
        </p:spPr>
        <p:style>
          <a:lnRef idx="1">
            <a:schemeClr val="dk1"/>
          </a:lnRef>
          <a:fillRef idx="0">
            <a:schemeClr val="dk1"/>
          </a:fillRef>
          <a:effectRef idx="0">
            <a:schemeClr val="dk1"/>
          </a:effectRef>
          <a:fontRef idx="minor">
            <a:schemeClr val="tx1"/>
          </a:fontRef>
        </p:style>
      </p:cxnSp>
      <p:sp>
        <p:nvSpPr>
          <p:cNvPr id="17" name="16 CuadroTexto"/>
          <p:cNvSpPr txBox="1"/>
          <p:nvPr/>
        </p:nvSpPr>
        <p:spPr>
          <a:xfrm>
            <a:off x="100367" y="6597352"/>
            <a:ext cx="3004349" cy="215444"/>
          </a:xfrm>
          <a:prstGeom prst="rect">
            <a:avLst/>
          </a:prstGeom>
          <a:solidFill>
            <a:schemeClr val="bg1"/>
          </a:solidFill>
        </p:spPr>
        <p:txBody>
          <a:bodyPr wrap="none" rtlCol="0">
            <a:spAutoFit/>
          </a:bodyPr>
          <a:lstStyle/>
          <a:p>
            <a:r>
              <a:rPr lang="es-MX" sz="800" dirty="0" smtClean="0">
                <a:latin typeface="Arial" pitchFamily="34" charset="0"/>
                <a:cs typeface="Arial" pitchFamily="34" charset="0"/>
              </a:rPr>
              <a:t>Fuente: Partes semanales enviados por el SPF. Octubre 2014</a:t>
            </a:r>
            <a:endParaRPr lang="es-AR" sz="800" dirty="0">
              <a:latin typeface="Arial" pitchFamily="34" charset="0"/>
              <a:cs typeface="Arial" pitchFamily="34" charset="0"/>
            </a:endParaRPr>
          </a:p>
        </p:txBody>
      </p:sp>
      <p:sp>
        <p:nvSpPr>
          <p:cNvPr id="16" name="CuadroTexto 15"/>
          <p:cNvSpPr txBox="1"/>
          <p:nvPr/>
        </p:nvSpPr>
        <p:spPr>
          <a:xfrm>
            <a:off x="338175" y="1359460"/>
            <a:ext cx="7920880" cy="830997"/>
          </a:xfrm>
          <a:prstGeom prst="rect">
            <a:avLst/>
          </a:prstGeom>
          <a:solidFill>
            <a:schemeClr val="tx2">
              <a:lumMod val="75000"/>
            </a:schemeClr>
          </a:solidFill>
          <a:ln>
            <a:solidFill>
              <a:schemeClr val="accent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defPPr>
              <a:defRPr lang="es-AR"/>
            </a:defPPr>
            <a:lvl1pPr algn="just">
              <a:defRPr sz="1600" b="1">
                <a:latin typeface="Arial" panose="020B0604020202020204" pitchFamily="34" charset="0"/>
                <a:cs typeface="Arial" panose="020B0604020202020204" pitchFamily="34" charset="0"/>
              </a:defRPr>
            </a:lvl1pPr>
          </a:lstStyle>
          <a:p>
            <a:r>
              <a:rPr lang="es-MX" dirty="0"/>
              <a:t>Al momento hay </a:t>
            </a:r>
            <a:r>
              <a:rPr lang="es-MX" dirty="0" smtClean="0">
                <a:effectLst>
                  <a:outerShdw blurRad="38100" dist="38100" dir="2700000" algn="tl">
                    <a:srgbClr val="000000">
                      <a:alpha val="43137"/>
                    </a:srgbClr>
                  </a:outerShdw>
                </a:effectLst>
              </a:rPr>
              <a:t>17 </a:t>
            </a:r>
            <a:r>
              <a:rPr lang="es-MX" dirty="0">
                <a:effectLst>
                  <a:outerShdw blurRad="38100" dist="38100" dir="2700000" algn="tl">
                    <a:srgbClr val="000000">
                      <a:alpha val="43137"/>
                    </a:srgbClr>
                  </a:outerShdw>
                </a:effectLst>
              </a:rPr>
              <a:t>mujeres </a:t>
            </a:r>
            <a:r>
              <a:rPr lang="es-MX" dirty="0" smtClean="0">
                <a:effectLst>
                  <a:outerShdw blurRad="38100" dist="38100" dir="2700000" algn="tl">
                    <a:srgbClr val="000000">
                      <a:alpha val="43137"/>
                    </a:srgbClr>
                  </a:outerShdw>
                </a:effectLst>
              </a:rPr>
              <a:t>embarazadas</a:t>
            </a:r>
            <a:r>
              <a:rPr lang="es-MX" dirty="0" smtClean="0"/>
              <a:t>, 14 </a:t>
            </a:r>
            <a:r>
              <a:rPr lang="es-MX" dirty="0"/>
              <a:t>de ellas se encuentran en la Unidad </a:t>
            </a:r>
            <a:r>
              <a:rPr lang="es-MX" dirty="0" smtClean="0"/>
              <a:t>31 de Ezeiza </a:t>
            </a:r>
            <a:r>
              <a:rPr lang="es-MX" dirty="0"/>
              <a:t>y 3 en el CPF </a:t>
            </a:r>
            <a:r>
              <a:rPr lang="es-MX" dirty="0" smtClean="0"/>
              <a:t>III de Salta (NOA). </a:t>
            </a:r>
            <a:r>
              <a:rPr lang="es-MX" dirty="0">
                <a:effectLst>
                  <a:outerShdw blurRad="38100" dist="38100" dir="2700000" algn="tl">
                    <a:srgbClr val="000000">
                      <a:alpha val="43137"/>
                    </a:srgbClr>
                  </a:outerShdw>
                </a:effectLst>
              </a:rPr>
              <a:t>Las misma representan el </a:t>
            </a:r>
            <a:r>
              <a:rPr lang="es-MX" dirty="0" smtClean="0">
                <a:effectLst>
                  <a:outerShdw blurRad="38100" dist="38100" dir="2700000" algn="tl">
                    <a:srgbClr val="000000">
                      <a:alpha val="43137"/>
                    </a:srgbClr>
                  </a:outerShdw>
                </a:effectLst>
              </a:rPr>
              <a:t>2% </a:t>
            </a:r>
            <a:r>
              <a:rPr lang="es-MX" dirty="0"/>
              <a:t>de la población </a:t>
            </a:r>
            <a:r>
              <a:rPr lang="es-MX" dirty="0" smtClean="0"/>
              <a:t>penal </a:t>
            </a:r>
            <a:r>
              <a:rPr lang="es-MX" dirty="0"/>
              <a:t>femenina. </a:t>
            </a:r>
            <a:endParaRPr lang="es-AR" dirty="0"/>
          </a:p>
        </p:txBody>
      </p:sp>
      <p:sp>
        <p:nvSpPr>
          <p:cNvPr id="40" name="CuadroTexto 39"/>
          <p:cNvSpPr txBox="1"/>
          <p:nvPr/>
        </p:nvSpPr>
        <p:spPr>
          <a:xfrm>
            <a:off x="353780" y="2556408"/>
            <a:ext cx="7920880" cy="830997"/>
          </a:xfrm>
          <a:prstGeom prst="rect">
            <a:avLst/>
          </a:prstGeom>
          <a:solidFill>
            <a:schemeClr val="tx2">
              <a:lumMod val="75000"/>
            </a:schemeClr>
          </a:solidFill>
          <a:ln>
            <a:solidFill>
              <a:schemeClr val="accent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just"/>
            <a:r>
              <a:rPr lang="es-MX" sz="1600" b="1" dirty="0">
                <a:latin typeface="Arial" panose="020B0604020202020204" pitchFamily="34" charset="0"/>
                <a:cs typeface="Arial" panose="020B0604020202020204" pitchFamily="34" charset="0"/>
              </a:rPr>
              <a:t>En total, las cárceles del SPF alojan a </a:t>
            </a:r>
            <a:r>
              <a:rPr lang="es-MX" sz="16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46 </a:t>
            </a:r>
            <a:r>
              <a:rPr lang="es-MX" sz="1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mujeres con alguno/s de sus hijos</a:t>
            </a:r>
            <a:r>
              <a:rPr lang="es-MX" sz="1600" b="1" dirty="0">
                <a:latin typeface="Arial" panose="020B0604020202020204" pitchFamily="34" charset="0"/>
                <a:cs typeface="Arial" panose="020B0604020202020204" pitchFamily="34" charset="0"/>
              </a:rPr>
              <a:t>. De ellas, </a:t>
            </a:r>
            <a:r>
              <a:rPr lang="es-MX" sz="16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30 </a:t>
            </a:r>
            <a:r>
              <a:rPr lang="es-MX" sz="1600" b="1" dirty="0">
                <a:latin typeface="Arial" panose="020B0604020202020204" pitchFamily="34" charset="0"/>
                <a:cs typeface="Arial" panose="020B0604020202020204" pitchFamily="34" charset="0"/>
              </a:rPr>
              <a:t>se encuentran en la Unidad 31 de Ezeiza y </a:t>
            </a:r>
            <a:r>
              <a:rPr lang="es-MX" sz="16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16</a:t>
            </a:r>
            <a:r>
              <a:rPr lang="es-MX" sz="1600" b="1" dirty="0" smtClean="0">
                <a:latin typeface="Arial" panose="020B0604020202020204" pitchFamily="34" charset="0"/>
                <a:cs typeface="Arial" panose="020B0604020202020204" pitchFamily="34" charset="0"/>
              </a:rPr>
              <a:t> </a:t>
            </a:r>
            <a:r>
              <a:rPr lang="es-MX" sz="1600" b="1" dirty="0">
                <a:latin typeface="Arial" panose="020B0604020202020204" pitchFamily="34" charset="0"/>
                <a:cs typeface="Arial" panose="020B0604020202020204" pitchFamily="34" charset="0"/>
              </a:rPr>
              <a:t>en el CPF III de Salta (NOA). </a:t>
            </a:r>
            <a:r>
              <a:rPr lang="es-MX" sz="1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Las mismas representan el </a:t>
            </a:r>
            <a:r>
              <a:rPr lang="es-MX" sz="16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6% </a:t>
            </a:r>
            <a:r>
              <a:rPr lang="es-MX" sz="1600" b="1" dirty="0">
                <a:latin typeface="Arial" panose="020B0604020202020204" pitchFamily="34" charset="0"/>
                <a:cs typeface="Arial" panose="020B0604020202020204" pitchFamily="34" charset="0"/>
              </a:rPr>
              <a:t>del total de la población penal femenina. </a:t>
            </a:r>
            <a:endParaRPr lang="es-AR" sz="1600" b="1" dirty="0">
              <a:latin typeface="Arial" panose="020B0604020202020204" pitchFamily="34" charset="0"/>
              <a:cs typeface="Arial" panose="020B0604020202020204" pitchFamily="34" charset="0"/>
            </a:endParaRPr>
          </a:p>
        </p:txBody>
      </p:sp>
      <p:graphicFrame>
        <p:nvGraphicFramePr>
          <p:cNvPr id="41" name="24 Gráfico"/>
          <p:cNvGraphicFramePr/>
          <p:nvPr>
            <p:extLst>
              <p:ext uri="{D42A27DB-BD31-4B8C-83A1-F6EECF244321}">
                <p14:modId xmlns:p14="http://schemas.microsoft.com/office/powerpoint/2010/main" val="1599613234"/>
              </p:ext>
            </p:extLst>
          </p:nvPr>
        </p:nvGraphicFramePr>
        <p:xfrm>
          <a:off x="5110487" y="4030451"/>
          <a:ext cx="3079918" cy="2448272"/>
        </p:xfrm>
        <a:graphic>
          <a:graphicData uri="http://schemas.openxmlformats.org/drawingml/2006/chart">
            <c:chart xmlns:c="http://schemas.openxmlformats.org/drawingml/2006/chart" xmlns:r="http://schemas.openxmlformats.org/officeDocument/2006/relationships" r:id="rId3"/>
          </a:graphicData>
        </a:graphic>
      </p:graphicFrame>
      <p:sp>
        <p:nvSpPr>
          <p:cNvPr id="19" name="Rectángulo 18"/>
          <p:cNvSpPr/>
          <p:nvPr/>
        </p:nvSpPr>
        <p:spPr>
          <a:xfrm>
            <a:off x="5411966" y="3768841"/>
            <a:ext cx="2476961" cy="261610"/>
          </a:xfrm>
          <a:prstGeom prst="rect">
            <a:avLst/>
          </a:prstGeom>
          <a:noFill/>
        </p:spPr>
        <p:txBody>
          <a:bodyPr wrap="none" rtlCol="0">
            <a:spAutoFit/>
          </a:bodyPr>
          <a:lstStyle/>
          <a:p>
            <a:pPr algn="ctr"/>
            <a:r>
              <a:rPr lang="es-MX" sz="1100" b="1" dirty="0">
                <a:solidFill>
                  <a:schemeClr val="tx2"/>
                </a:solidFill>
                <a:latin typeface="Arial" pitchFamily="34" charset="0"/>
                <a:cs typeface="Arial" pitchFamily="34" charset="0"/>
              </a:rPr>
              <a:t>Distribución </a:t>
            </a:r>
            <a:r>
              <a:rPr lang="es-MX" sz="1100" b="1" dirty="0" smtClean="0">
                <a:solidFill>
                  <a:schemeClr val="tx2"/>
                </a:solidFill>
                <a:latin typeface="Arial" pitchFamily="34" charset="0"/>
                <a:cs typeface="Arial" pitchFamily="34" charset="0"/>
              </a:rPr>
              <a:t>etaria de los niños/as</a:t>
            </a:r>
            <a:endParaRPr lang="es-AR" sz="1100" b="1" dirty="0">
              <a:solidFill>
                <a:schemeClr val="tx2"/>
              </a:solidFill>
              <a:latin typeface="Arial" pitchFamily="34" charset="0"/>
              <a:cs typeface="Arial" pitchFamily="34" charset="0"/>
            </a:endParaRPr>
          </a:p>
        </p:txBody>
      </p:sp>
      <p:sp>
        <p:nvSpPr>
          <p:cNvPr id="43" name="16 CuadroTexto"/>
          <p:cNvSpPr txBox="1"/>
          <p:nvPr/>
        </p:nvSpPr>
        <p:spPr>
          <a:xfrm>
            <a:off x="179512" y="5805264"/>
            <a:ext cx="2838628" cy="215444"/>
          </a:xfrm>
          <a:prstGeom prst="rect">
            <a:avLst/>
          </a:prstGeom>
          <a:solidFill>
            <a:schemeClr val="bg1"/>
          </a:solidFill>
        </p:spPr>
        <p:txBody>
          <a:bodyPr wrap="square" rtlCol="0">
            <a:spAutoFit/>
          </a:bodyPr>
          <a:lstStyle/>
          <a:p>
            <a:endParaRPr lang="es-AR" sz="800" dirty="0">
              <a:latin typeface="Arial" pitchFamily="34" charset="0"/>
              <a:cs typeface="Arial" pitchFamily="34" charset="0"/>
            </a:endParaRPr>
          </a:p>
        </p:txBody>
      </p:sp>
      <p:sp>
        <p:nvSpPr>
          <p:cNvPr id="11" name="10 CuadroTexto"/>
          <p:cNvSpPr txBox="1"/>
          <p:nvPr/>
        </p:nvSpPr>
        <p:spPr>
          <a:xfrm>
            <a:off x="5508104" y="6358720"/>
            <a:ext cx="2619628" cy="215444"/>
          </a:xfrm>
          <a:prstGeom prst="rect">
            <a:avLst/>
          </a:prstGeom>
          <a:solidFill>
            <a:schemeClr val="bg1"/>
          </a:solidFill>
        </p:spPr>
        <p:txBody>
          <a:bodyPr wrap="none" rtlCol="0">
            <a:spAutoFit/>
          </a:bodyPr>
          <a:lstStyle/>
          <a:p>
            <a:r>
              <a:rPr lang="es-MX" sz="800" dirty="0" smtClean="0">
                <a:latin typeface="Arial" pitchFamily="34" charset="0"/>
                <a:cs typeface="Arial" pitchFamily="34" charset="0"/>
              </a:rPr>
              <a:t>Base: 50 niños alojados en establecimientos del SPF</a:t>
            </a:r>
            <a:endParaRPr lang="es-AR" sz="800" dirty="0">
              <a:latin typeface="Arial" pitchFamily="34" charset="0"/>
              <a:cs typeface="Arial" pitchFamily="34" charset="0"/>
            </a:endParaRPr>
          </a:p>
        </p:txBody>
      </p:sp>
      <p:graphicFrame>
        <p:nvGraphicFramePr>
          <p:cNvPr id="12" name="Diagrama 31"/>
          <p:cNvGraphicFramePr/>
          <p:nvPr>
            <p:extLst>
              <p:ext uri="{D42A27DB-BD31-4B8C-83A1-F6EECF244321}">
                <p14:modId xmlns:p14="http://schemas.microsoft.com/office/powerpoint/2010/main" val="1836272343"/>
              </p:ext>
            </p:extLst>
          </p:nvPr>
        </p:nvGraphicFramePr>
        <p:xfrm>
          <a:off x="326221" y="3788460"/>
          <a:ext cx="4821843" cy="201680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3" name="16 CuadroTexto"/>
          <p:cNvSpPr txBox="1"/>
          <p:nvPr/>
        </p:nvSpPr>
        <p:spPr>
          <a:xfrm>
            <a:off x="179512" y="5733836"/>
            <a:ext cx="2838628" cy="215444"/>
          </a:xfrm>
          <a:prstGeom prst="rect">
            <a:avLst/>
          </a:prstGeom>
          <a:solidFill>
            <a:schemeClr val="bg1"/>
          </a:solidFill>
        </p:spPr>
        <p:txBody>
          <a:bodyPr wrap="square" rtlCol="0">
            <a:spAutoFit/>
          </a:bodyPr>
          <a:lstStyle/>
          <a:p>
            <a:endParaRPr lang="es-AR" sz="800" dirty="0">
              <a:latin typeface="Arial" pitchFamily="34" charset="0"/>
              <a:cs typeface="Arial" pitchFamily="34" charset="0"/>
            </a:endParaRPr>
          </a:p>
        </p:txBody>
      </p:sp>
      <p:grpSp>
        <p:nvGrpSpPr>
          <p:cNvPr id="14" name="13 Grupo"/>
          <p:cNvGrpSpPr/>
          <p:nvPr/>
        </p:nvGrpSpPr>
        <p:grpSpPr>
          <a:xfrm>
            <a:off x="288176" y="5661248"/>
            <a:ext cx="4859888" cy="553456"/>
            <a:chOff x="3041912" y="309179"/>
            <a:chExt cx="1776092" cy="1355713"/>
          </a:xfrm>
        </p:grpSpPr>
        <p:sp>
          <p:nvSpPr>
            <p:cNvPr id="15" name="14 Rectángulo redondeado"/>
            <p:cNvSpPr/>
            <p:nvPr/>
          </p:nvSpPr>
          <p:spPr>
            <a:xfrm>
              <a:off x="3041912" y="309179"/>
              <a:ext cx="1776092" cy="1355713"/>
            </a:xfrm>
            <a:prstGeom prst="roundRect">
              <a:avLst>
                <a:gd name="adj" fmla="val 10000"/>
              </a:avLst>
            </a:prstGeom>
            <a:solidFill>
              <a:schemeClr val="accent2">
                <a:lumMod val="75000"/>
              </a:schemeClr>
            </a:solidFill>
          </p:spPr>
          <p:style>
            <a:lnRef idx="2">
              <a:schemeClr val="lt1">
                <a:hueOff val="0"/>
                <a:satOff val="0"/>
                <a:lumOff val="0"/>
                <a:alphaOff val="0"/>
              </a:schemeClr>
            </a:lnRef>
            <a:fillRef idx="1">
              <a:scrgbClr r="0" g="0" b="0"/>
            </a:fillRef>
            <a:effectRef idx="0">
              <a:schemeClr val="accent6">
                <a:hueOff val="0"/>
                <a:satOff val="0"/>
                <a:lumOff val="0"/>
                <a:alphaOff val="0"/>
              </a:schemeClr>
            </a:effectRef>
            <a:fontRef idx="minor">
              <a:schemeClr val="lt1"/>
            </a:fontRef>
          </p:style>
        </p:sp>
        <p:sp>
          <p:nvSpPr>
            <p:cNvPr id="18" name="17 Rectángulo"/>
            <p:cNvSpPr/>
            <p:nvPr/>
          </p:nvSpPr>
          <p:spPr>
            <a:xfrm>
              <a:off x="3069207" y="348886"/>
              <a:ext cx="1722481" cy="127629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MX" sz="1600" b="1" kern="12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6 de cada 10 niños/as en cárceles tienen menos de un año de vida.</a:t>
              </a:r>
              <a:endParaRPr lang="es-AR" kern="1200" dirty="0">
                <a:effectLst/>
                <a:latin typeface="Arial" panose="020B0604020202020204" pitchFamily="34" charset="0"/>
                <a:cs typeface="Arial" panose="020B0604020202020204" pitchFamily="34" charset="0"/>
              </a:endParaRPr>
            </a:p>
          </p:txBody>
        </p:sp>
      </p:grpSp>
      <p:pic>
        <p:nvPicPr>
          <p:cNvPr id="1026" name="Picture 2" descr="http://cdns2.freepik.com/foto-gratis/ninos-pareja_318-59520.jpg"/>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39658" y="4477981"/>
            <a:ext cx="688207" cy="586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881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7 Rectángulo"/>
          <p:cNvSpPr/>
          <p:nvPr/>
        </p:nvSpPr>
        <p:spPr>
          <a:xfrm>
            <a:off x="539552" y="4179415"/>
            <a:ext cx="8208912" cy="583829"/>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2400">
              <a:latin typeface="Arial" pitchFamily="34" charset="0"/>
              <a:cs typeface="Arial" pitchFamily="34" charset="0"/>
            </a:endParaRPr>
          </a:p>
        </p:txBody>
      </p:sp>
      <p:sp>
        <p:nvSpPr>
          <p:cNvPr id="25" name="24 Rectángulo"/>
          <p:cNvSpPr/>
          <p:nvPr/>
        </p:nvSpPr>
        <p:spPr>
          <a:xfrm>
            <a:off x="539552" y="1484784"/>
            <a:ext cx="8208912" cy="1137717"/>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2400">
              <a:latin typeface="Arial" pitchFamily="34" charset="0"/>
              <a:cs typeface="Arial" pitchFamily="34" charset="0"/>
            </a:endParaRPr>
          </a:p>
        </p:txBody>
      </p:sp>
      <p:sp>
        <p:nvSpPr>
          <p:cNvPr id="6" name="5 Rectángulo"/>
          <p:cNvSpPr/>
          <p:nvPr/>
        </p:nvSpPr>
        <p:spPr>
          <a:xfrm>
            <a:off x="539552" y="5293443"/>
            <a:ext cx="8208912" cy="583829"/>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2400">
              <a:latin typeface="Arial" pitchFamily="34" charset="0"/>
              <a:cs typeface="Arial" pitchFamily="34" charset="0"/>
            </a:endParaRPr>
          </a:p>
        </p:txBody>
      </p:sp>
      <p:sp>
        <p:nvSpPr>
          <p:cNvPr id="7" name="6 Rectángulo"/>
          <p:cNvSpPr/>
          <p:nvPr/>
        </p:nvSpPr>
        <p:spPr>
          <a:xfrm>
            <a:off x="539552" y="3107060"/>
            <a:ext cx="8208912" cy="583829"/>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2400">
              <a:latin typeface="Arial" pitchFamily="34" charset="0"/>
              <a:cs typeface="Arial" pitchFamily="34" charset="0"/>
            </a:endParaRPr>
          </a:p>
        </p:txBody>
      </p:sp>
      <p:sp>
        <p:nvSpPr>
          <p:cNvPr id="51" name="1 Título"/>
          <p:cNvSpPr txBox="1">
            <a:spLocks/>
          </p:cNvSpPr>
          <p:nvPr/>
        </p:nvSpPr>
        <p:spPr>
          <a:xfrm>
            <a:off x="182205" y="337220"/>
            <a:ext cx="6766059" cy="5715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MX" sz="2400" dirty="0" smtClean="0">
                <a:solidFill>
                  <a:srgbClr val="1F497D">
                    <a:lumMod val="75000"/>
                  </a:srgbClr>
                </a:solidFill>
                <a:latin typeface="Arial"/>
                <a:cs typeface="Arial"/>
              </a:rPr>
              <a:t>Población “</a:t>
            </a:r>
            <a:r>
              <a:rPr lang="es-MX" sz="2400" dirty="0" err="1" smtClean="0">
                <a:solidFill>
                  <a:srgbClr val="1F497D">
                    <a:lumMod val="75000"/>
                  </a:srgbClr>
                </a:solidFill>
                <a:latin typeface="Arial"/>
                <a:cs typeface="Arial"/>
              </a:rPr>
              <a:t>Transgénero</a:t>
            </a:r>
            <a:r>
              <a:rPr lang="es-MX" sz="2400" dirty="0" smtClean="0">
                <a:solidFill>
                  <a:srgbClr val="1F497D">
                    <a:lumMod val="75000"/>
                  </a:srgbClr>
                </a:solidFill>
                <a:latin typeface="Arial"/>
                <a:cs typeface="Arial"/>
              </a:rPr>
              <a:t>”</a:t>
            </a:r>
            <a:endParaRPr lang="es-AR" sz="2400" dirty="0">
              <a:solidFill>
                <a:srgbClr val="1F497D">
                  <a:lumMod val="75000"/>
                </a:srgbClr>
              </a:solidFill>
              <a:latin typeface="Arial"/>
              <a:cs typeface="Arial"/>
            </a:endParaRPr>
          </a:p>
        </p:txBody>
      </p:sp>
      <p:cxnSp>
        <p:nvCxnSpPr>
          <p:cNvPr id="52" name="Conector recto 8"/>
          <p:cNvCxnSpPr/>
          <p:nvPr/>
        </p:nvCxnSpPr>
        <p:spPr>
          <a:xfrm>
            <a:off x="326221" y="832148"/>
            <a:ext cx="6193035" cy="0"/>
          </a:xfrm>
          <a:prstGeom prst="line">
            <a:avLst/>
          </a:prstGeom>
          <a:ln>
            <a:solidFill>
              <a:schemeClr val="dk1">
                <a:shade val="95000"/>
                <a:satMod val="105000"/>
                <a:alpha val="50000"/>
              </a:schemeClr>
            </a:solidFill>
          </a:ln>
        </p:spPr>
        <p:style>
          <a:lnRef idx="1">
            <a:schemeClr val="dk1"/>
          </a:lnRef>
          <a:fillRef idx="0">
            <a:schemeClr val="dk1"/>
          </a:fillRef>
          <a:effectRef idx="0">
            <a:schemeClr val="dk1"/>
          </a:effectRef>
          <a:fontRef idx="minor">
            <a:schemeClr val="tx1"/>
          </a:fontRef>
        </p:style>
      </p:cxnSp>
      <p:sp>
        <p:nvSpPr>
          <p:cNvPr id="27" name="1 Título"/>
          <p:cNvSpPr txBox="1">
            <a:spLocks/>
          </p:cNvSpPr>
          <p:nvPr/>
        </p:nvSpPr>
        <p:spPr>
          <a:xfrm>
            <a:off x="539552" y="2924944"/>
            <a:ext cx="8352928" cy="144016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es-MX" sz="1800" b="1" spc="0" dirty="0" smtClean="0">
                <a:solidFill>
                  <a:schemeClr val="bg1"/>
                </a:solidFill>
                <a:latin typeface="Arial" pitchFamily="34" charset="0"/>
                <a:cs typeface="Arial" pitchFamily="34" charset="0"/>
              </a:rPr>
              <a:t>En octubre de 2014 se encuentran alojadas bajo esta denominación un total de 18 personas en el SPF, específicamente en el Módulo VI del Complejo Penitenciario Federal I de Ezeiza. </a:t>
            </a:r>
          </a:p>
          <a:p>
            <a:endParaRPr lang="es-MX" sz="1800" b="1" spc="0" dirty="0" smtClean="0">
              <a:solidFill>
                <a:schemeClr val="bg1"/>
              </a:solidFill>
              <a:latin typeface="Arial" pitchFamily="34" charset="0"/>
              <a:cs typeface="Arial" pitchFamily="34" charset="0"/>
            </a:endParaRPr>
          </a:p>
          <a:p>
            <a:pPr marL="342900" indent="-342900">
              <a:buFont typeface="Arial" pitchFamily="34" charset="0"/>
              <a:buChar char="•"/>
            </a:pPr>
            <a:endParaRPr lang="es-MX" sz="1800" b="1" spc="0" dirty="0" smtClean="0">
              <a:solidFill>
                <a:schemeClr val="bg1"/>
              </a:solidFill>
              <a:latin typeface="Arial" pitchFamily="34" charset="0"/>
              <a:cs typeface="Arial" pitchFamily="34" charset="0"/>
            </a:endParaRPr>
          </a:p>
          <a:p>
            <a:pPr marL="342900" indent="-342900">
              <a:buFont typeface="Arial" pitchFamily="34" charset="0"/>
              <a:buChar char="•"/>
            </a:pPr>
            <a:endParaRPr lang="es-MX" sz="1800" b="1" spc="0" dirty="0">
              <a:solidFill>
                <a:schemeClr val="bg1"/>
              </a:solidFill>
              <a:latin typeface="Arial" pitchFamily="34" charset="0"/>
              <a:cs typeface="Arial" pitchFamily="34" charset="0"/>
            </a:endParaRPr>
          </a:p>
          <a:p>
            <a:r>
              <a:rPr lang="es-MX" sz="1800" b="1" spc="0" dirty="0" smtClean="0">
                <a:solidFill>
                  <a:schemeClr val="bg1"/>
                </a:solidFill>
                <a:latin typeface="Arial" pitchFamily="34" charset="0"/>
                <a:cs typeface="Arial" pitchFamily="34" charset="0"/>
              </a:rPr>
              <a:t>Respecto del mes anterior, esa población disminuyó en 1 persona.</a:t>
            </a:r>
            <a:endParaRPr lang="es-MX" sz="1800" b="1" spc="0" dirty="0">
              <a:solidFill>
                <a:schemeClr val="bg1"/>
              </a:solidFill>
              <a:latin typeface="Arial" pitchFamily="34" charset="0"/>
              <a:cs typeface="Arial" pitchFamily="34" charset="0"/>
            </a:endParaRPr>
          </a:p>
          <a:p>
            <a:pPr marL="342900" indent="-342900">
              <a:buFont typeface="Arial" pitchFamily="34" charset="0"/>
              <a:buChar char="•"/>
            </a:pPr>
            <a:endParaRPr lang="es-MX" sz="1800" b="1" spc="0" dirty="0" smtClean="0">
              <a:solidFill>
                <a:schemeClr val="bg1"/>
              </a:solidFill>
              <a:latin typeface="Arial" pitchFamily="34" charset="0"/>
              <a:cs typeface="Arial" pitchFamily="34" charset="0"/>
            </a:endParaRPr>
          </a:p>
          <a:p>
            <a:pPr marL="342900" indent="-342900">
              <a:buFont typeface="Arial" pitchFamily="34" charset="0"/>
              <a:buChar char="•"/>
            </a:pPr>
            <a:endParaRPr lang="es-MX" sz="1800" b="1" spc="0" dirty="0" smtClean="0">
              <a:solidFill>
                <a:schemeClr val="bg1"/>
              </a:solidFill>
              <a:latin typeface="Arial" pitchFamily="34" charset="0"/>
              <a:cs typeface="Arial" pitchFamily="34" charset="0"/>
            </a:endParaRPr>
          </a:p>
          <a:p>
            <a:pPr marL="342900" indent="-342900">
              <a:buFont typeface="Arial" pitchFamily="34" charset="0"/>
              <a:buChar char="•"/>
            </a:pPr>
            <a:endParaRPr lang="es-MX" sz="1800" b="1" spc="0" dirty="0">
              <a:solidFill>
                <a:schemeClr val="bg1"/>
              </a:solidFill>
              <a:latin typeface="Arial" pitchFamily="34" charset="0"/>
              <a:cs typeface="Arial" pitchFamily="34" charset="0"/>
            </a:endParaRPr>
          </a:p>
          <a:p>
            <a:r>
              <a:rPr lang="es-MX" sz="1800" b="1" spc="0" dirty="0" smtClean="0">
                <a:solidFill>
                  <a:schemeClr val="bg1"/>
                </a:solidFill>
                <a:latin typeface="Arial" pitchFamily="34" charset="0"/>
                <a:cs typeface="Arial" pitchFamily="34" charset="0"/>
              </a:rPr>
              <a:t>De este conjunto,  solo cuatro personas cuentan con condena firme.   </a:t>
            </a:r>
          </a:p>
          <a:p>
            <a:r>
              <a:rPr lang="es-MX" sz="1800" b="1" spc="0" dirty="0" smtClean="0">
                <a:solidFill>
                  <a:schemeClr val="bg1"/>
                </a:solidFill>
                <a:latin typeface="Arial" pitchFamily="34" charset="0"/>
                <a:cs typeface="Arial" pitchFamily="34" charset="0"/>
              </a:rPr>
              <a:t>            </a:t>
            </a:r>
          </a:p>
          <a:p>
            <a:pPr marL="342900" indent="-342900">
              <a:buFont typeface="Arial" pitchFamily="34" charset="0"/>
              <a:buChar char="•"/>
            </a:pPr>
            <a:endParaRPr lang="es-MX" sz="1800" b="1" spc="0" dirty="0" smtClean="0">
              <a:solidFill>
                <a:schemeClr val="bg1"/>
              </a:solidFill>
              <a:latin typeface="Arial" pitchFamily="34" charset="0"/>
              <a:cs typeface="Arial" pitchFamily="34" charset="0"/>
            </a:endParaRPr>
          </a:p>
          <a:p>
            <a:pPr marL="342900" indent="-342900">
              <a:buFont typeface="Arial" pitchFamily="34" charset="0"/>
              <a:buChar char="•"/>
            </a:pPr>
            <a:endParaRPr lang="es-MX" sz="1800" b="1" spc="0" dirty="0" smtClean="0">
              <a:solidFill>
                <a:schemeClr val="bg1"/>
              </a:solidFill>
              <a:latin typeface="Arial" pitchFamily="34" charset="0"/>
              <a:cs typeface="Arial" pitchFamily="34" charset="0"/>
            </a:endParaRPr>
          </a:p>
          <a:p>
            <a:r>
              <a:rPr lang="es-MX" sz="1800" b="1" spc="0" dirty="0" smtClean="0">
                <a:solidFill>
                  <a:schemeClr val="bg1"/>
                </a:solidFill>
                <a:latin typeface="Arial" pitchFamily="34" charset="0"/>
                <a:cs typeface="Arial" pitchFamily="34" charset="0"/>
              </a:rPr>
              <a:t>Todas las personas </a:t>
            </a:r>
            <a:r>
              <a:rPr lang="es-MX" sz="1800" b="1" spc="0" dirty="0" err="1" smtClean="0">
                <a:solidFill>
                  <a:schemeClr val="bg1"/>
                </a:solidFill>
                <a:latin typeface="Arial" pitchFamily="34" charset="0"/>
                <a:cs typeface="Arial" pitchFamily="34" charset="0"/>
              </a:rPr>
              <a:t>transgénero</a:t>
            </a:r>
            <a:r>
              <a:rPr lang="es-MX" sz="1800" b="1" spc="0" dirty="0" smtClean="0">
                <a:solidFill>
                  <a:schemeClr val="bg1"/>
                </a:solidFill>
                <a:latin typeface="Arial" pitchFamily="34" charset="0"/>
                <a:cs typeface="Arial" pitchFamily="34" charset="0"/>
              </a:rPr>
              <a:t> son mayores de 21 años</a:t>
            </a:r>
            <a:r>
              <a:rPr lang="es-MX" sz="1800" b="1" dirty="0" smtClean="0">
                <a:solidFill>
                  <a:schemeClr val="bg1"/>
                </a:solidFill>
                <a:latin typeface="Arial" pitchFamily="34" charset="0"/>
                <a:cs typeface="Arial" pitchFamily="34" charset="0"/>
              </a:rPr>
              <a:t>. </a:t>
            </a:r>
            <a:endParaRPr lang="es-AR" sz="1800" b="1" dirty="0">
              <a:solidFill>
                <a:schemeClr val="bg1">
                  <a:lumMod val="50000"/>
                </a:schemeClr>
              </a:solidFill>
              <a:latin typeface="Arial" pitchFamily="34" charset="0"/>
              <a:cs typeface="Arial" pitchFamily="34" charset="0"/>
            </a:endParaRPr>
          </a:p>
        </p:txBody>
      </p:sp>
    </p:spTree>
    <p:extLst>
      <p:ext uri="{BB962C8B-B14F-4D97-AF65-F5344CB8AC3E}">
        <p14:creationId xmlns:p14="http://schemas.microsoft.com/office/powerpoint/2010/main" val="35163553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 name="29 Rectángulo"/>
          <p:cNvSpPr/>
          <p:nvPr/>
        </p:nvSpPr>
        <p:spPr>
          <a:xfrm>
            <a:off x="1237" y="6031921"/>
            <a:ext cx="9144000" cy="836712"/>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solidFill>
                <a:prstClr val="white"/>
              </a:solidFill>
              <a:latin typeface="Arial" pitchFamily="34" charset="0"/>
              <a:cs typeface="Arial" pitchFamily="34" charset="0"/>
            </a:endParaRPr>
          </a:p>
        </p:txBody>
      </p:sp>
      <p:sp>
        <p:nvSpPr>
          <p:cNvPr id="51" name="1 Título"/>
          <p:cNvSpPr txBox="1">
            <a:spLocks/>
          </p:cNvSpPr>
          <p:nvPr/>
        </p:nvSpPr>
        <p:spPr>
          <a:xfrm>
            <a:off x="182205" y="337220"/>
            <a:ext cx="6766059" cy="5715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MX" sz="2400" dirty="0" smtClean="0">
                <a:solidFill>
                  <a:srgbClr val="1F497D">
                    <a:lumMod val="75000"/>
                  </a:srgbClr>
                </a:solidFill>
                <a:latin typeface="Arial" pitchFamily="34" charset="0"/>
                <a:cs typeface="Arial" pitchFamily="34" charset="0"/>
              </a:rPr>
              <a:t>Foco en jóvenes adultos</a:t>
            </a:r>
            <a:endParaRPr lang="es-AR" sz="2400" dirty="0">
              <a:solidFill>
                <a:srgbClr val="1F497D">
                  <a:lumMod val="75000"/>
                </a:srgbClr>
              </a:solidFill>
              <a:latin typeface="Arial" pitchFamily="34" charset="0"/>
              <a:cs typeface="Arial" pitchFamily="34" charset="0"/>
            </a:endParaRPr>
          </a:p>
        </p:txBody>
      </p:sp>
      <p:cxnSp>
        <p:nvCxnSpPr>
          <p:cNvPr id="52" name="Conector recto 8"/>
          <p:cNvCxnSpPr/>
          <p:nvPr/>
        </p:nvCxnSpPr>
        <p:spPr>
          <a:xfrm>
            <a:off x="326221" y="895408"/>
            <a:ext cx="6193035" cy="0"/>
          </a:xfrm>
          <a:prstGeom prst="line">
            <a:avLst/>
          </a:prstGeom>
          <a:ln>
            <a:solidFill>
              <a:schemeClr val="dk1">
                <a:shade val="95000"/>
                <a:satMod val="105000"/>
                <a:alpha val="50000"/>
              </a:schemeClr>
            </a:solidFill>
          </a:ln>
        </p:spPr>
        <p:style>
          <a:lnRef idx="1">
            <a:schemeClr val="dk1"/>
          </a:lnRef>
          <a:fillRef idx="0">
            <a:schemeClr val="dk1"/>
          </a:fillRef>
          <a:effectRef idx="0">
            <a:schemeClr val="dk1"/>
          </a:effectRef>
          <a:fontRef idx="minor">
            <a:schemeClr val="tx1"/>
          </a:fontRef>
        </p:style>
      </p:cxnSp>
      <p:graphicFrame>
        <p:nvGraphicFramePr>
          <p:cNvPr id="38" name="37 Gráfico"/>
          <p:cNvGraphicFramePr/>
          <p:nvPr>
            <p:extLst>
              <p:ext uri="{D42A27DB-BD31-4B8C-83A1-F6EECF244321}">
                <p14:modId xmlns:p14="http://schemas.microsoft.com/office/powerpoint/2010/main" val="3133350145"/>
              </p:ext>
            </p:extLst>
          </p:nvPr>
        </p:nvGraphicFramePr>
        <p:xfrm>
          <a:off x="611560" y="1684857"/>
          <a:ext cx="7488832" cy="1501527"/>
        </p:xfrm>
        <a:graphic>
          <a:graphicData uri="http://schemas.openxmlformats.org/drawingml/2006/chart">
            <c:chart xmlns:c="http://schemas.openxmlformats.org/drawingml/2006/chart" xmlns:r="http://schemas.openxmlformats.org/officeDocument/2006/relationships" r:id="rId3"/>
          </a:graphicData>
        </a:graphic>
      </p:graphicFrame>
      <p:sp>
        <p:nvSpPr>
          <p:cNvPr id="40" name="39 CuadroTexto"/>
          <p:cNvSpPr txBox="1"/>
          <p:nvPr/>
        </p:nvSpPr>
        <p:spPr>
          <a:xfrm>
            <a:off x="1884834" y="1124744"/>
            <a:ext cx="5616624" cy="523220"/>
          </a:xfrm>
          <a:prstGeom prst="rect">
            <a:avLst/>
          </a:prstGeom>
          <a:noFill/>
        </p:spPr>
        <p:txBody>
          <a:bodyPr wrap="square" rtlCol="0">
            <a:spAutoFit/>
          </a:bodyPr>
          <a:lstStyle/>
          <a:p>
            <a:pPr algn="ctr"/>
            <a:r>
              <a:rPr lang="es-MX" sz="1600" b="1" dirty="0">
                <a:solidFill>
                  <a:schemeClr val="tx2">
                    <a:lumMod val="75000"/>
                  </a:schemeClr>
                </a:solidFill>
                <a:latin typeface="Arial" pitchFamily="34" charset="0"/>
                <a:cs typeface="Arial" pitchFamily="34" charset="0"/>
              </a:rPr>
              <a:t>Evolución de cantidad de jóvenes </a:t>
            </a:r>
            <a:r>
              <a:rPr lang="es-MX" sz="1600" b="1" dirty="0" smtClean="0">
                <a:solidFill>
                  <a:schemeClr val="tx2">
                    <a:lumMod val="75000"/>
                  </a:schemeClr>
                </a:solidFill>
                <a:latin typeface="Arial" pitchFamily="34" charset="0"/>
                <a:cs typeface="Arial" pitchFamily="34" charset="0"/>
              </a:rPr>
              <a:t>encarcelados/as </a:t>
            </a:r>
            <a:endParaRPr lang="es-MX" sz="1600" b="1" dirty="0">
              <a:solidFill>
                <a:schemeClr val="tx2">
                  <a:lumMod val="75000"/>
                </a:schemeClr>
              </a:solidFill>
              <a:latin typeface="Arial" pitchFamily="34" charset="0"/>
              <a:cs typeface="Arial" pitchFamily="34" charset="0"/>
            </a:endParaRPr>
          </a:p>
          <a:p>
            <a:pPr algn="ctr"/>
            <a:r>
              <a:rPr lang="es-MX" sz="1200" b="1" dirty="0" smtClean="0">
                <a:solidFill>
                  <a:schemeClr val="tx2">
                    <a:lumMod val="75000"/>
                  </a:schemeClr>
                </a:solidFill>
                <a:latin typeface="Arial" pitchFamily="34" charset="0"/>
                <a:cs typeface="Arial" pitchFamily="34" charset="0"/>
              </a:rPr>
              <a:t>octubre 2013 – octubre 2014</a:t>
            </a:r>
            <a:endParaRPr lang="es-MX" sz="1200" b="1" dirty="0">
              <a:solidFill>
                <a:schemeClr val="tx2">
                  <a:lumMod val="75000"/>
                </a:schemeClr>
              </a:solidFill>
              <a:latin typeface="Arial" pitchFamily="34" charset="0"/>
              <a:cs typeface="Arial" pitchFamily="34" charset="0"/>
            </a:endParaRPr>
          </a:p>
        </p:txBody>
      </p:sp>
      <p:sp>
        <p:nvSpPr>
          <p:cNvPr id="44" name="43 CuadroTexto"/>
          <p:cNvSpPr txBox="1"/>
          <p:nvPr/>
        </p:nvSpPr>
        <p:spPr>
          <a:xfrm>
            <a:off x="203252" y="6156593"/>
            <a:ext cx="8473204" cy="584775"/>
          </a:xfrm>
          <a:prstGeom prst="rect">
            <a:avLst/>
          </a:prstGeom>
          <a:noFill/>
        </p:spPr>
        <p:txBody>
          <a:bodyPr wrap="square" rtlCol="0">
            <a:spAutoFit/>
          </a:bodyPr>
          <a:lstStyle/>
          <a:p>
            <a:pPr algn="just"/>
            <a:r>
              <a:rPr lang="es-MX" sz="1600" dirty="0" smtClean="0">
                <a:solidFill>
                  <a:schemeClr val="bg1"/>
                </a:solidFill>
                <a:latin typeface="Arial" pitchFamily="34" charset="0"/>
                <a:cs typeface="Arial" pitchFamily="34" charset="0"/>
              </a:rPr>
              <a:t>En relación con el mes anterior, en octubre se mantiene estable en los valores para esta población.</a:t>
            </a:r>
            <a:endParaRPr lang="es-AR" sz="1600" dirty="0">
              <a:solidFill>
                <a:schemeClr val="bg1"/>
              </a:solidFill>
              <a:latin typeface="Arial" pitchFamily="34" charset="0"/>
              <a:cs typeface="Arial" pitchFamily="34" charset="0"/>
            </a:endParaRPr>
          </a:p>
        </p:txBody>
      </p:sp>
      <p:sp>
        <p:nvSpPr>
          <p:cNvPr id="2" name="1 Elipse"/>
          <p:cNvSpPr/>
          <p:nvPr/>
        </p:nvSpPr>
        <p:spPr>
          <a:xfrm>
            <a:off x="7236296" y="1716759"/>
            <a:ext cx="576064" cy="56011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graphicFrame>
        <p:nvGraphicFramePr>
          <p:cNvPr id="24" name="23 Gráfico"/>
          <p:cNvGraphicFramePr/>
          <p:nvPr>
            <p:extLst>
              <p:ext uri="{D42A27DB-BD31-4B8C-83A1-F6EECF244321}">
                <p14:modId xmlns:p14="http://schemas.microsoft.com/office/powerpoint/2010/main" val="672344152"/>
              </p:ext>
            </p:extLst>
          </p:nvPr>
        </p:nvGraphicFramePr>
        <p:xfrm>
          <a:off x="971600" y="3440033"/>
          <a:ext cx="3336032" cy="249047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1" name="40 Gráfico"/>
          <p:cNvGraphicFramePr/>
          <p:nvPr>
            <p:extLst>
              <p:ext uri="{D42A27DB-BD31-4B8C-83A1-F6EECF244321}">
                <p14:modId xmlns:p14="http://schemas.microsoft.com/office/powerpoint/2010/main" val="566763776"/>
              </p:ext>
            </p:extLst>
          </p:nvPr>
        </p:nvGraphicFramePr>
        <p:xfrm>
          <a:off x="5079837" y="3530818"/>
          <a:ext cx="3336032" cy="2490470"/>
        </p:xfrm>
        <a:graphic>
          <a:graphicData uri="http://schemas.openxmlformats.org/drawingml/2006/chart">
            <c:chart xmlns:c="http://schemas.openxmlformats.org/drawingml/2006/chart" xmlns:r="http://schemas.openxmlformats.org/officeDocument/2006/relationships" r:id="rId5"/>
          </a:graphicData>
        </a:graphic>
      </p:graphicFrame>
      <p:sp>
        <p:nvSpPr>
          <p:cNvPr id="45" name="44 CuadroTexto"/>
          <p:cNvSpPr txBox="1"/>
          <p:nvPr/>
        </p:nvSpPr>
        <p:spPr>
          <a:xfrm>
            <a:off x="1088668" y="3440033"/>
            <a:ext cx="2459448" cy="276999"/>
          </a:xfrm>
          <a:prstGeom prst="rect">
            <a:avLst/>
          </a:prstGeom>
          <a:noFill/>
        </p:spPr>
        <p:txBody>
          <a:bodyPr wrap="square" rtlCol="0">
            <a:spAutoFit/>
          </a:bodyPr>
          <a:lstStyle/>
          <a:p>
            <a:pPr algn="r"/>
            <a:r>
              <a:rPr lang="es-MX" sz="1200" b="1" dirty="0">
                <a:solidFill>
                  <a:srgbClr val="1F497D">
                    <a:lumMod val="75000"/>
                  </a:srgbClr>
                </a:solidFill>
                <a:latin typeface="Arial" pitchFamily="34" charset="0"/>
                <a:cs typeface="Arial" pitchFamily="34" charset="0"/>
              </a:rPr>
              <a:t>Distribución según género</a:t>
            </a:r>
            <a:endParaRPr lang="es-AR" sz="1200" b="1" dirty="0">
              <a:solidFill>
                <a:srgbClr val="1F497D">
                  <a:lumMod val="75000"/>
                </a:srgbClr>
              </a:solidFill>
              <a:latin typeface="Arial" pitchFamily="34" charset="0"/>
              <a:cs typeface="Arial" pitchFamily="34" charset="0"/>
            </a:endParaRPr>
          </a:p>
        </p:txBody>
      </p:sp>
      <p:sp>
        <p:nvSpPr>
          <p:cNvPr id="46" name="45 CuadroTexto"/>
          <p:cNvSpPr txBox="1"/>
          <p:nvPr/>
        </p:nvSpPr>
        <p:spPr>
          <a:xfrm>
            <a:off x="5979053" y="5502424"/>
            <a:ext cx="1537600" cy="230832"/>
          </a:xfrm>
          <a:prstGeom prst="rect">
            <a:avLst/>
          </a:prstGeom>
          <a:noFill/>
        </p:spPr>
        <p:txBody>
          <a:bodyPr wrap="none" rtlCol="0">
            <a:spAutoFit/>
          </a:bodyPr>
          <a:lstStyle/>
          <a:p>
            <a:r>
              <a:rPr lang="es-MX" sz="900" dirty="0" smtClean="0">
                <a:solidFill>
                  <a:prstClr val="black"/>
                </a:solidFill>
                <a:latin typeface="Arial" pitchFamily="34" charset="0"/>
                <a:cs typeface="Arial" pitchFamily="34" charset="0"/>
              </a:rPr>
              <a:t>Base: 450 jóvenes adultos</a:t>
            </a:r>
            <a:endParaRPr lang="es-AR" sz="900" dirty="0">
              <a:solidFill>
                <a:prstClr val="black"/>
              </a:solidFill>
              <a:latin typeface="Arial" pitchFamily="34" charset="0"/>
              <a:cs typeface="Arial" pitchFamily="34" charset="0"/>
            </a:endParaRPr>
          </a:p>
        </p:txBody>
      </p:sp>
      <p:sp>
        <p:nvSpPr>
          <p:cNvPr id="47" name="46 CuadroTexto"/>
          <p:cNvSpPr txBox="1"/>
          <p:nvPr/>
        </p:nvSpPr>
        <p:spPr>
          <a:xfrm>
            <a:off x="1691680" y="5502424"/>
            <a:ext cx="1537600" cy="230832"/>
          </a:xfrm>
          <a:prstGeom prst="rect">
            <a:avLst/>
          </a:prstGeom>
          <a:noFill/>
        </p:spPr>
        <p:txBody>
          <a:bodyPr wrap="none" rtlCol="0">
            <a:spAutoFit/>
          </a:bodyPr>
          <a:lstStyle/>
          <a:p>
            <a:r>
              <a:rPr lang="es-MX" sz="900" dirty="0" smtClean="0">
                <a:solidFill>
                  <a:prstClr val="black"/>
                </a:solidFill>
                <a:latin typeface="Arial" pitchFamily="34" charset="0"/>
                <a:cs typeface="Arial" pitchFamily="34" charset="0"/>
              </a:rPr>
              <a:t>Base: 450 jóvenes adultos</a:t>
            </a:r>
            <a:endParaRPr lang="es-AR" sz="900" dirty="0">
              <a:solidFill>
                <a:prstClr val="black"/>
              </a:solidFill>
              <a:latin typeface="Arial" pitchFamily="34" charset="0"/>
              <a:cs typeface="Arial" pitchFamily="34" charset="0"/>
            </a:endParaRPr>
          </a:p>
        </p:txBody>
      </p:sp>
      <p:sp>
        <p:nvSpPr>
          <p:cNvPr id="48" name="47 CuadroTexto"/>
          <p:cNvSpPr txBox="1"/>
          <p:nvPr/>
        </p:nvSpPr>
        <p:spPr>
          <a:xfrm>
            <a:off x="4788024" y="3430589"/>
            <a:ext cx="3249756" cy="276999"/>
          </a:xfrm>
          <a:prstGeom prst="rect">
            <a:avLst/>
          </a:prstGeom>
          <a:noFill/>
        </p:spPr>
        <p:txBody>
          <a:bodyPr wrap="square" rtlCol="0">
            <a:spAutoFit/>
          </a:bodyPr>
          <a:lstStyle/>
          <a:p>
            <a:pPr algn="r"/>
            <a:r>
              <a:rPr lang="es-MX" sz="1200" b="1" dirty="0">
                <a:solidFill>
                  <a:srgbClr val="1F497D">
                    <a:lumMod val="75000"/>
                  </a:srgbClr>
                </a:solidFill>
                <a:latin typeface="Arial" pitchFamily="34" charset="0"/>
                <a:cs typeface="Arial" pitchFamily="34" charset="0"/>
              </a:rPr>
              <a:t>Unidades en las que están alojados</a:t>
            </a:r>
            <a:endParaRPr lang="es-AR" sz="1200" b="1" dirty="0">
              <a:solidFill>
                <a:srgbClr val="1F497D">
                  <a:lumMod val="75000"/>
                </a:srgbClr>
              </a:solidFill>
              <a:latin typeface="Arial" pitchFamily="34" charset="0"/>
              <a:cs typeface="Arial" pitchFamily="34" charset="0"/>
            </a:endParaRPr>
          </a:p>
        </p:txBody>
      </p:sp>
      <p:sp>
        <p:nvSpPr>
          <p:cNvPr id="18" name="17 CuadroTexto"/>
          <p:cNvSpPr txBox="1"/>
          <p:nvPr/>
        </p:nvSpPr>
        <p:spPr>
          <a:xfrm>
            <a:off x="96328" y="5805844"/>
            <a:ext cx="2877711" cy="215444"/>
          </a:xfrm>
          <a:prstGeom prst="rect">
            <a:avLst/>
          </a:prstGeom>
          <a:noFill/>
        </p:spPr>
        <p:txBody>
          <a:bodyPr wrap="none" rtlCol="0">
            <a:spAutoFit/>
          </a:bodyPr>
          <a:lstStyle/>
          <a:p>
            <a:r>
              <a:rPr lang="es-MX" sz="800" dirty="0" smtClean="0">
                <a:latin typeface="Arial" pitchFamily="34" charset="0"/>
                <a:cs typeface="Arial" pitchFamily="34" charset="0"/>
              </a:rPr>
              <a:t>Fuente: Partes semanales enviados por el SPF. Julio 2014</a:t>
            </a:r>
            <a:endParaRPr lang="es-AR" sz="800" dirty="0">
              <a:latin typeface="Arial" pitchFamily="34" charset="0"/>
              <a:cs typeface="Arial" pitchFamily="34" charset="0"/>
            </a:endParaRPr>
          </a:p>
        </p:txBody>
      </p:sp>
      <p:sp>
        <p:nvSpPr>
          <p:cNvPr id="16" name="16 CuadroTexto"/>
          <p:cNvSpPr txBox="1"/>
          <p:nvPr/>
        </p:nvSpPr>
        <p:spPr>
          <a:xfrm>
            <a:off x="100367" y="5805844"/>
            <a:ext cx="3062057" cy="215444"/>
          </a:xfrm>
          <a:prstGeom prst="rect">
            <a:avLst/>
          </a:prstGeom>
          <a:solidFill>
            <a:schemeClr val="bg1"/>
          </a:solidFill>
        </p:spPr>
        <p:txBody>
          <a:bodyPr wrap="none" rtlCol="0">
            <a:spAutoFit/>
          </a:bodyPr>
          <a:lstStyle/>
          <a:p>
            <a:r>
              <a:rPr lang="es-MX" sz="800" dirty="0" smtClean="0">
                <a:latin typeface="Arial" pitchFamily="34" charset="0"/>
                <a:cs typeface="Arial" pitchFamily="34" charset="0"/>
              </a:rPr>
              <a:t>Fuente: Partes semanales enviados por el SPF. Octubre 2014.</a:t>
            </a:r>
            <a:endParaRPr lang="es-AR" sz="800" dirty="0">
              <a:latin typeface="Arial" pitchFamily="34" charset="0"/>
              <a:cs typeface="Arial" pitchFamily="34" charset="0"/>
            </a:endParaRPr>
          </a:p>
        </p:txBody>
      </p:sp>
    </p:spTree>
    <p:extLst>
      <p:ext uri="{BB962C8B-B14F-4D97-AF65-F5344CB8AC3E}">
        <p14:creationId xmlns:p14="http://schemas.microsoft.com/office/powerpoint/2010/main" val="27790939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42" name="11 Marcador de contenido"/>
          <p:cNvGraphicFramePr>
            <a:graphicFrameLocks/>
          </p:cNvGraphicFramePr>
          <p:nvPr>
            <p:extLst>
              <p:ext uri="{D42A27DB-BD31-4B8C-83A1-F6EECF244321}">
                <p14:modId xmlns:p14="http://schemas.microsoft.com/office/powerpoint/2010/main" val="3419777625"/>
              </p:ext>
            </p:extLst>
          </p:nvPr>
        </p:nvGraphicFramePr>
        <p:xfrm>
          <a:off x="323528" y="1674386"/>
          <a:ext cx="4248472" cy="2690717"/>
        </p:xfrm>
        <a:graphic>
          <a:graphicData uri="http://schemas.openxmlformats.org/drawingml/2006/chart">
            <c:chart xmlns:c="http://schemas.openxmlformats.org/drawingml/2006/chart" xmlns:r="http://schemas.openxmlformats.org/officeDocument/2006/relationships" r:id="rId3"/>
          </a:graphicData>
        </a:graphic>
      </p:graphicFrame>
      <p:sp>
        <p:nvSpPr>
          <p:cNvPr id="30" name="29 Rectángulo"/>
          <p:cNvSpPr/>
          <p:nvPr/>
        </p:nvSpPr>
        <p:spPr>
          <a:xfrm>
            <a:off x="-3473" y="6033814"/>
            <a:ext cx="9144000" cy="836712"/>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solidFill>
                <a:prstClr val="white"/>
              </a:solidFill>
              <a:latin typeface="Arial" pitchFamily="34" charset="0"/>
              <a:cs typeface="Arial" pitchFamily="34" charset="0"/>
            </a:endParaRPr>
          </a:p>
        </p:txBody>
      </p:sp>
      <p:sp>
        <p:nvSpPr>
          <p:cNvPr id="51" name="1 Título"/>
          <p:cNvSpPr txBox="1">
            <a:spLocks/>
          </p:cNvSpPr>
          <p:nvPr/>
        </p:nvSpPr>
        <p:spPr>
          <a:xfrm>
            <a:off x="254213" y="337220"/>
            <a:ext cx="6766059" cy="5715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MX" sz="2400" dirty="0" smtClean="0">
                <a:solidFill>
                  <a:srgbClr val="1F497D">
                    <a:lumMod val="75000"/>
                  </a:srgbClr>
                </a:solidFill>
                <a:latin typeface="Arial" pitchFamily="34" charset="0"/>
                <a:cs typeface="Arial" pitchFamily="34" charset="0"/>
              </a:rPr>
              <a:t>Foco en jóvenes adultos</a:t>
            </a:r>
            <a:endParaRPr lang="es-AR" sz="2400" dirty="0">
              <a:solidFill>
                <a:srgbClr val="1F497D">
                  <a:lumMod val="75000"/>
                </a:srgbClr>
              </a:solidFill>
              <a:latin typeface="Arial" pitchFamily="34" charset="0"/>
              <a:cs typeface="Arial" pitchFamily="34" charset="0"/>
            </a:endParaRPr>
          </a:p>
        </p:txBody>
      </p:sp>
      <p:cxnSp>
        <p:nvCxnSpPr>
          <p:cNvPr id="52" name="Conector recto 8"/>
          <p:cNvCxnSpPr/>
          <p:nvPr/>
        </p:nvCxnSpPr>
        <p:spPr>
          <a:xfrm>
            <a:off x="326221" y="895408"/>
            <a:ext cx="6193035" cy="0"/>
          </a:xfrm>
          <a:prstGeom prst="line">
            <a:avLst/>
          </a:prstGeom>
          <a:ln>
            <a:solidFill>
              <a:schemeClr val="dk1">
                <a:shade val="95000"/>
                <a:satMod val="105000"/>
                <a:alpha val="50000"/>
              </a:schemeClr>
            </a:solidFill>
          </a:ln>
        </p:spPr>
        <p:style>
          <a:lnRef idx="1">
            <a:schemeClr val="dk1"/>
          </a:lnRef>
          <a:fillRef idx="0">
            <a:schemeClr val="dk1"/>
          </a:fillRef>
          <a:effectRef idx="0">
            <a:schemeClr val="dk1"/>
          </a:effectRef>
          <a:fontRef idx="minor">
            <a:schemeClr val="tx1"/>
          </a:fontRef>
        </p:style>
      </p:cxnSp>
      <p:sp>
        <p:nvSpPr>
          <p:cNvPr id="33" name="32 CuadroTexto"/>
          <p:cNvSpPr txBox="1"/>
          <p:nvPr/>
        </p:nvSpPr>
        <p:spPr>
          <a:xfrm>
            <a:off x="995049" y="1215802"/>
            <a:ext cx="2975494" cy="276999"/>
          </a:xfrm>
          <a:prstGeom prst="rect">
            <a:avLst/>
          </a:prstGeom>
          <a:noFill/>
        </p:spPr>
        <p:txBody>
          <a:bodyPr wrap="none" rtlCol="0">
            <a:spAutoFit/>
          </a:bodyPr>
          <a:lstStyle/>
          <a:p>
            <a:pPr algn="ctr"/>
            <a:r>
              <a:rPr lang="es-MX" sz="1200" b="1" dirty="0">
                <a:solidFill>
                  <a:srgbClr val="1F497D">
                    <a:lumMod val="75000"/>
                  </a:srgbClr>
                </a:solidFill>
                <a:latin typeface="Arial" pitchFamily="34" charset="0"/>
                <a:cs typeface="Arial" pitchFamily="34" charset="0"/>
              </a:rPr>
              <a:t>Distribución según situación procesal</a:t>
            </a:r>
            <a:endParaRPr lang="es-AR" sz="1200" b="1" dirty="0">
              <a:solidFill>
                <a:srgbClr val="1F497D">
                  <a:lumMod val="75000"/>
                </a:srgbClr>
              </a:solidFill>
              <a:latin typeface="Arial" pitchFamily="34" charset="0"/>
              <a:cs typeface="Arial" pitchFamily="34" charset="0"/>
            </a:endParaRPr>
          </a:p>
        </p:txBody>
      </p:sp>
      <p:graphicFrame>
        <p:nvGraphicFramePr>
          <p:cNvPr id="35" name="34 Tabla"/>
          <p:cNvGraphicFramePr>
            <a:graphicFrameLocks noGrp="1"/>
          </p:cNvGraphicFramePr>
          <p:nvPr>
            <p:extLst>
              <p:ext uri="{D42A27DB-BD31-4B8C-83A1-F6EECF244321}">
                <p14:modId xmlns:p14="http://schemas.microsoft.com/office/powerpoint/2010/main" val="1724234817"/>
              </p:ext>
            </p:extLst>
          </p:nvPr>
        </p:nvGraphicFramePr>
        <p:xfrm>
          <a:off x="107504" y="4357856"/>
          <a:ext cx="6838069" cy="655320"/>
        </p:xfrm>
        <a:graphic>
          <a:graphicData uri="http://schemas.openxmlformats.org/drawingml/2006/table">
            <a:tbl>
              <a:tblPr firstRow="1" bandRow="1">
                <a:tableStyleId>{5C22544A-7EE6-4342-B048-85BDC9FD1C3A}</a:tableStyleId>
              </a:tblPr>
              <a:tblGrid>
                <a:gridCol w="547288"/>
                <a:gridCol w="547288"/>
                <a:gridCol w="547288"/>
                <a:gridCol w="547288"/>
                <a:gridCol w="547288"/>
                <a:gridCol w="644446"/>
                <a:gridCol w="588457"/>
                <a:gridCol w="602609"/>
                <a:gridCol w="500746"/>
                <a:gridCol w="588457"/>
                <a:gridCol w="588457"/>
                <a:gridCol w="588457"/>
              </a:tblGrid>
              <a:tr h="210421">
                <a:tc gridSpan="12">
                  <a:txBody>
                    <a:bodyPr/>
                    <a:lstStyle/>
                    <a:p>
                      <a:pPr algn="ctr"/>
                      <a:r>
                        <a:rPr lang="es-MX" sz="900" dirty="0" smtClean="0">
                          <a:latin typeface="Arial" panose="020B0604020202020204" pitchFamily="34" charset="0"/>
                          <a:cs typeface="Arial" panose="020B0604020202020204" pitchFamily="34" charset="0"/>
                        </a:rPr>
                        <a:t>Jóvenes adultos/as</a:t>
                      </a:r>
                      <a:r>
                        <a:rPr lang="es-MX" sz="900" baseline="0" dirty="0" smtClean="0">
                          <a:latin typeface="Arial" panose="020B0604020202020204" pitchFamily="34" charset="0"/>
                          <a:cs typeface="Arial" panose="020B0604020202020204" pitchFamily="34" charset="0"/>
                        </a:rPr>
                        <a:t> </a:t>
                      </a:r>
                      <a:r>
                        <a:rPr lang="es-MX" sz="900" dirty="0" smtClean="0">
                          <a:latin typeface="Arial" panose="020B0604020202020204" pitchFamily="34" charset="0"/>
                          <a:cs typeface="Arial" panose="020B0604020202020204" pitchFamily="34" charset="0"/>
                        </a:rPr>
                        <a:t>encarcelados/as preventivamente</a:t>
                      </a:r>
                      <a:endParaRPr lang="es-AR" sz="900" dirty="0">
                        <a:latin typeface="Arial" panose="020B0604020202020204" pitchFamily="34" charset="0"/>
                        <a:cs typeface="Arial" panose="020B0604020202020204" pitchFamily="34" charset="0"/>
                      </a:endParaRPr>
                    </a:p>
                  </a:txBody>
                  <a:tcPr/>
                </a:tc>
                <a:tc hMerge="1">
                  <a:txBody>
                    <a:bodyPr/>
                    <a:lstStyle/>
                    <a:p>
                      <a:pPr algn="ctr"/>
                      <a:endParaRPr lang="es-AR" sz="700" dirty="0"/>
                    </a:p>
                  </a:txBody>
                  <a:tcPr/>
                </a:tc>
                <a:tc hMerge="1">
                  <a:txBody>
                    <a:bodyPr/>
                    <a:lstStyle/>
                    <a:p>
                      <a:pPr algn="ctr"/>
                      <a:endParaRPr lang="es-AR" sz="700" dirty="0"/>
                    </a:p>
                  </a:txBody>
                  <a:tcPr/>
                </a:tc>
                <a:tc hMerge="1">
                  <a:txBody>
                    <a:bodyPr/>
                    <a:lstStyle/>
                    <a:p>
                      <a:pPr algn="ctr"/>
                      <a:endParaRPr lang="es-AR" sz="700" dirty="0"/>
                    </a:p>
                  </a:txBody>
                  <a:tcPr/>
                </a:tc>
                <a:tc hMerge="1">
                  <a:txBody>
                    <a:bodyPr/>
                    <a:lstStyle/>
                    <a:p>
                      <a:pPr algn="ctr"/>
                      <a:endParaRPr lang="es-AR" sz="700" dirty="0"/>
                    </a:p>
                  </a:txBody>
                  <a:tcPr/>
                </a:tc>
                <a:tc hMerge="1">
                  <a:txBody>
                    <a:bodyPr/>
                    <a:lstStyle/>
                    <a:p>
                      <a:pPr algn="ctr"/>
                      <a:endParaRPr lang="es-AR" sz="700" dirty="0"/>
                    </a:p>
                  </a:txBody>
                  <a:tcPr/>
                </a:tc>
                <a:tc hMerge="1">
                  <a:txBody>
                    <a:bodyPr/>
                    <a:lstStyle/>
                    <a:p>
                      <a:pPr algn="ctr"/>
                      <a:endParaRPr lang="es-AR" sz="700" dirty="0"/>
                    </a:p>
                  </a:txBody>
                  <a:tcPr/>
                </a:tc>
                <a:tc hMerge="1">
                  <a:txBody>
                    <a:bodyPr/>
                    <a:lstStyle/>
                    <a:p>
                      <a:pPr algn="ctr"/>
                      <a:endParaRPr lang="es-AR" sz="800" dirty="0"/>
                    </a:p>
                  </a:txBody>
                  <a:tcPr/>
                </a:tc>
                <a:tc hMerge="1">
                  <a:txBody>
                    <a:bodyPr/>
                    <a:lstStyle/>
                    <a:p>
                      <a:pPr algn="ctr"/>
                      <a:endParaRPr lang="es-AR" sz="1000" dirty="0"/>
                    </a:p>
                  </a:txBody>
                  <a:tcPr/>
                </a:tc>
                <a:tc hMerge="1">
                  <a:txBody>
                    <a:bodyPr/>
                    <a:lstStyle/>
                    <a:p>
                      <a:pPr algn="ctr"/>
                      <a:endParaRPr lang="es-AR" sz="1000" dirty="0"/>
                    </a:p>
                  </a:txBody>
                  <a:tcPr/>
                </a:tc>
                <a:tc hMerge="1">
                  <a:txBody>
                    <a:bodyPr/>
                    <a:lstStyle/>
                    <a:p>
                      <a:pPr algn="ctr"/>
                      <a:endParaRPr lang="es-AR" sz="900" dirty="0">
                        <a:latin typeface="Arial" panose="020B0604020202020204" pitchFamily="34" charset="0"/>
                        <a:cs typeface="Arial" panose="020B0604020202020204" pitchFamily="34" charset="0"/>
                      </a:endParaRPr>
                    </a:p>
                  </a:txBody>
                  <a:tcPr/>
                </a:tc>
                <a:tc hMerge="1">
                  <a:txBody>
                    <a:bodyPr/>
                    <a:lstStyle/>
                    <a:p>
                      <a:pPr algn="ctr"/>
                      <a:endParaRPr lang="es-AR" sz="900" dirty="0">
                        <a:latin typeface="Arial" panose="020B0604020202020204" pitchFamily="34" charset="0"/>
                        <a:cs typeface="Arial" panose="020B0604020202020204" pitchFamily="34" charset="0"/>
                      </a:endParaRPr>
                    </a:p>
                  </a:txBody>
                  <a:tcPr/>
                </a:tc>
              </a:tr>
              <a:tr h="198800">
                <a:tc>
                  <a:txBody>
                    <a:bodyPr/>
                    <a:lstStyle/>
                    <a:p>
                      <a:pPr algn="ctr"/>
                      <a:r>
                        <a:rPr lang="es-MX" sz="800" dirty="0" smtClean="0">
                          <a:latin typeface="Arial" panose="020B0604020202020204" pitchFamily="34" charset="0"/>
                          <a:cs typeface="Arial" panose="020B0604020202020204" pitchFamily="34" charset="0"/>
                        </a:rPr>
                        <a:t>Oct</a:t>
                      </a:r>
                      <a:r>
                        <a:rPr lang="es-MX" sz="800" baseline="0" dirty="0" smtClean="0">
                          <a:latin typeface="Arial" panose="020B0604020202020204" pitchFamily="34" charset="0"/>
                          <a:cs typeface="Arial" panose="020B0604020202020204" pitchFamily="34" charset="0"/>
                        </a:rPr>
                        <a:t> ’13</a:t>
                      </a:r>
                      <a:endParaRPr lang="es-AR" sz="800" dirty="0">
                        <a:latin typeface="Arial" panose="020B0604020202020204" pitchFamily="34" charset="0"/>
                        <a:cs typeface="Arial" panose="020B0604020202020204" pitchFamily="34" charset="0"/>
                      </a:endParaRPr>
                    </a:p>
                  </a:txBody>
                  <a:tcPr anchor="ctr"/>
                </a:tc>
                <a:tc>
                  <a:txBody>
                    <a:bodyPr/>
                    <a:lstStyle/>
                    <a:p>
                      <a:pPr algn="ctr"/>
                      <a:r>
                        <a:rPr lang="es-MX" sz="800" dirty="0" smtClean="0">
                          <a:latin typeface="Arial" panose="020B0604020202020204" pitchFamily="34" charset="0"/>
                          <a:cs typeface="Arial" panose="020B0604020202020204" pitchFamily="34" charset="0"/>
                        </a:rPr>
                        <a:t>Nov ‘13</a:t>
                      </a:r>
                      <a:endParaRPr lang="es-AR" sz="800" dirty="0">
                        <a:latin typeface="Arial" panose="020B0604020202020204" pitchFamily="34" charset="0"/>
                        <a:cs typeface="Arial" panose="020B0604020202020204" pitchFamily="34" charset="0"/>
                      </a:endParaRPr>
                    </a:p>
                  </a:txBody>
                  <a:tcPr anchor="ctr"/>
                </a:tc>
                <a:tc>
                  <a:txBody>
                    <a:bodyPr/>
                    <a:lstStyle/>
                    <a:p>
                      <a:pPr algn="ctr"/>
                      <a:r>
                        <a:rPr lang="es-MX" sz="800" dirty="0" smtClean="0">
                          <a:latin typeface="Arial" panose="020B0604020202020204" pitchFamily="34" charset="0"/>
                          <a:cs typeface="Arial" panose="020B0604020202020204" pitchFamily="34" charset="0"/>
                        </a:rPr>
                        <a:t>Dic ’13</a:t>
                      </a:r>
                      <a:endParaRPr lang="es-AR" sz="800" dirty="0">
                        <a:latin typeface="Arial" panose="020B0604020202020204" pitchFamily="34" charset="0"/>
                        <a:cs typeface="Arial" panose="020B0604020202020204" pitchFamily="34" charset="0"/>
                      </a:endParaRPr>
                    </a:p>
                  </a:txBody>
                  <a:tcPr anchor="ctr"/>
                </a:tc>
                <a:tc>
                  <a:txBody>
                    <a:bodyPr/>
                    <a:lstStyle/>
                    <a:p>
                      <a:pPr algn="ctr"/>
                      <a:r>
                        <a:rPr lang="es-MX" sz="800" dirty="0" smtClean="0">
                          <a:latin typeface="Arial" panose="020B0604020202020204" pitchFamily="34" charset="0"/>
                          <a:cs typeface="Arial" panose="020B0604020202020204" pitchFamily="34" charset="0"/>
                        </a:rPr>
                        <a:t>Ene ‘14 </a:t>
                      </a:r>
                      <a:endParaRPr lang="es-AR" sz="800" dirty="0">
                        <a:latin typeface="Arial" panose="020B0604020202020204" pitchFamily="34" charset="0"/>
                        <a:cs typeface="Arial" panose="020B0604020202020204" pitchFamily="34" charset="0"/>
                      </a:endParaRPr>
                    </a:p>
                  </a:txBody>
                  <a:tcPr anchor="ctr"/>
                </a:tc>
                <a:tc>
                  <a:txBody>
                    <a:bodyPr/>
                    <a:lstStyle/>
                    <a:p>
                      <a:pPr algn="ctr"/>
                      <a:r>
                        <a:rPr lang="es-MX" sz="800" dirty="0" smtClean="0">
                          <a:latin typeface="Arial" panose="020B0604020202020204" pitchFamily="34" charset="0"/>
                          <a:cs typeface="Arial" panose="020B0604020202020204" pitchFamily="34" charset="0"/>
                        </a:rPr>
                        <a:t>Feb ´14</a:t>
                      </a:r>
                      <a:endParaRPr lang="es-AR" sz="800" dirty="0">
                        <a:latin typeface="Arial" panose="020B0604020202020204" pitchFamily="34" charset="0"/>
                        <a:cs typeface="Arial" panose="020B0604020202020204" pitchFamily="34" charset="0"/>
                      </a:endParaRPr>
                    </a:p>
                  </a:txBody>
                  <a:tcPr anchor="ctr"/>
                </a:tc>
                <a:tc>
                  <a:txBody>
                    <a:bodyPr/>
                    <a:lstStyle/>
                    <a:p>
                      <a:pPr algn="ctr"/>
                      <a:r>
                        <a:rPr lang="es-MX" sz="800" dirty="0" smtClean="0">
                          <a:latin typeface="Arial" panose="020B0604020202020204" pitchFamily="34" charset="0"/>
                          <a:cs typeface="Arial" panose="020B0604020202020204" pitchFamily="34" charset="0"/>
                        </a:rPr>
                        <a:t>Mar ‘14</a:t>
                      </a:r>
                    </a:p>
                  </a:txBody>
                  <a:tcPr anchor="ctr"/>
                </a:tc>
                <a:tc>
                  <a:txBody>
                    <a:bodyPr/>
                    <a:lstStyle/>
                    <a:p>
                      <a:pPr algn="ctr"/>
                      <a:r>
                        <a:rPr lang="es-MX" sz="800" dirty="0" smtClean="0">
                          <a:latin typeface="Arial" panose="020B0604020202020204" pitchFamily="34" charset="0"/>
                          <a:cs typeface="Arial" panose="020B0604020202020204" pitchFamily="34" charset="0"/>
                        </a:rPr>
                        <a:t>Abr ’14</a:t>
                      </a:r>
                      <a:endParaRPr lang="es-AR" sz="800" dirty="0">
                        <a:latin typeface="Arial" panose="020B0604020202020204" pitchFamily="34" charset="0"/>
                        <a:cs typeface="Arial" panose="020B0604020202020204" pitchFamily="34" charset="0"/>
                      </a:endParaRPr>
                    </a:p>
                  </a:txBody>
                  <a:tcPr anchor="ctr"/>
                </a:tc>
                <a:tc>
                  <a:txBody>
                    <a:bodyPr/>
                    <a:lstStyle/>
                    <a:p>
                      <a:pPr algn="ctr"/>
                      <a:r>
                        <a:rPr lang="es-MX" sz="800" dirty="0" smtClean="0">
                          <a:latin typeface="Arial" panose="020B0604020202020204" pitchFamily="34" charset="0"/>
                          <a:cs typeface="Arial" panose="020B0604020202020204" pitchFamily="34" charset="0"/>
                        </a:rPr>
                        <a:t>May’14</a:t>
                      </a:r>
                      <a:endParaRPr lang="es-AR" sz="800" dirty="0">
                        <a:latin typeface="Arial" panose="020B0604020202020204" pitchFamily="34" charset="0"/>
                        <a:cs typeface="Arial" panose="020B0604020202020204" pitchFamily="34" charset="0"/>
                      </a:endParaRPr>
                    </a:p>
                  </a:txBody>
                  <a:tcPr anchor="ctr"/>
                </a:tc>
                <a:tc>
                  <a:txBody>
                    <a:bodyPr/>
                    <a:lstStyle/>
                    <a:p>
                      <a:pPr algn="ctr"/>
                      <a:r>
                        <a:rPr lang="es-MX" sz="800" dirty="0" smtClean="0">
                          <a:latin typeface="Arial" panose="020B0604020202020204" pitchFamily="34" charset="0"/>
                          <a:cs typeface="Arial" panose="020B0604020202020204" pitchFamily="34" charset="0"/>
                        </a:rPr>
                        <a:t>Jun’14</a:t>
                      </a:r>
                      <a:endParaRPr lang="es-AR" sz="800" dirty="0">
                        <a:latin typeface="Arial" panose="020B0604020202020204" pitchFamily="34" charset="0"/>
                        <a:cs typeface="Arial" panose="020B0604020202020204" pitchFamily="34" charset="0"/>
                      </a:endParaRPr>
                    </a:p>
                  </a:txBody>
                  <a:tcPr anchor="ctr"/>
                </a:tc>
                <a:tc>
                  <a:txBody>
                    <a:bodyPr/>
                    <a:lstStyle/>
                    <a:p>
                      <a:pPr algn="ctr"/>
                      <a:r>
                        <a:rPr lang="es-MX" sz="800" dirty="0" smtClean="0">
                          <a:latin typeface="Arial" panose="020B0604020202020204" pitchFamily="34" charset="0"/>
                          <a:cs typeface="Arial" panose="020B0604020202020204" pitchFamily="34" charset="0"/>
                        </a:rPr>
                        <a:t>Jul’14</a:t>
                      </a:r>
                      <a:endParaRPr lang="es-AR" sz="800" dirty="0">
                        <a:latin typeface="Arial" panose="020B0604020202020204" pitchFamily="34" charset="0"/>
                        <a:cs typeface="Arial" panose="020B0604020202020204" pitchFamily="34" charset="0"/>
                      </a:endParaRPr>
                    </a:p>
                  </a:txBody>
                  <a:tcPr anchor="ctr"/>
                </a:tc>
                <a:tc>
                  <a:txBody>
                    <a:bodyPr/>
                    <a:lstStyle/>
                    <a:p>
                      <a:pPr algn="ctr"/>
                      <a:r>
                        <a:rPr lang="es-MX" sz="800" dirty="0" smtClean="0">
                          <a:latin typeface="Arial" panose="020B0604020202020204" pitchFamily="34" charset="0"/>
                          <a:cs typeface="Arial" panose="020B0604020202020204" pitchFamily="34" charset="0"/>
                        </a:rPr>
                        <a:t>Ago’14</a:t>
                      </a:r>
                      <a:endParaRPr lang="es-AR" sz="800" dirty="0">
                        <a:latin typeface="Arial" panose="020B0604020202020204" pitchFamily="34" charset="0"/>
                        <a:cs typeface="Arial" panose="020B0604020202020204" pitchFamily="34" charset="0"/>
                      </a:endParaRPr>
                    </a:p>
                  </a:txBody>
                  <a:tcPr anchor="ctr"/>
                </a:tc>
                <a:tc>
                  <a:txBody>
                    <a:bodyPr/>
                    <a:lstStyle/>
                    <a:p>
                      <a:pPr algn="ctr"/>
                      <a:r>
                        <a:rPr lang="es-MX" sz="800" dirty="0" smtClean="0">
                          <a:latin typeface="Arial" panose="020B0604020202020204" pitchFamily="34" charset="0"/>
                          <a:cs typeface="Arial" panose="020B0604020202020204" pitchFamily="34" charset="0"/>
                        </a:rPr>
                        <a:t>Sep’14</a:t>
                      </a:r>
                      <a:endParaRPr lang="es-AR" sz="800" dirty="0">
                        <a:latin typeface="Arial" panose="020B0604020202020204" pitchFamily="34" charset="0"/>
                        <a:cs typeface="Arial" panose="020B0604020202020204" pitchFamily="34" charset="0"/>
                      </a:endParaRPr>
                    </a:p>
                  </a:txBody>
                  <a:tcPr anchor="ctr"/>
                </a:tc>
              </a:tr>
              <a:tr h="201464">
                <a:tc>
                  <a:txBody>
                    <a:bodyPr/>
                    <a:lstStyle/>
                    <a:p>
                      <a:pPr algn="ctr"/>
                      <a:r>
                        <a:rPr lang="es-MX" sz="800" dirty="0" smtClean="0">
                          <a:latin typeface="Arial" panose="020B0604020202020204" pitchFamily="34" charset="0"/>
                          <a:cs typeface="Arial" panose="020B0604020202020204" pitchFamily="34" charset="0"/>
                        </a:rPr>
                        <a:t>79%</a:t>
                      </a:r>
                      <a:endParaRPr lang="es-AR" sz="800" dirty="0">
                        <a:latin typeface="Arial" panose="020B0604020202020204" pitchFamily="34" charset="0"/>
                        <a:cs typeface="Arial" panose="020B0604020202020204" pitchFamily="34" charset="0"/>
                      </a:endParaRPr>
                    </a:p>
                  </a:txBody>
                  <a:tcPr anchor="ctr"/>
                </a:tc>
                <a:tc>
                  <a:txBody>
                    <a:bodyPr/>
                    <a:lstStyle/>
                    <a:p>
                      <a:pPr algn="ctr"/>
                      <a:r>
                        <a:rPr lang="es-MX" sz="800" dirty="0" smtClean="0">
                          <a:latin typeface="Arial" panose="020B0604020202020204" pitchFamily="34" charset="0"/>
                          <a:cs typeface="Arial" panose="020B0604020202020204" pitchFamily="34" charset="0"/>
                        </a:rPr>
                        <a:t>77%</a:t>
                      </a:r>
                      <a:endParaRPr lang="es-AR" sz="800" dirty="0">
                        <a:latin typeface="Arial" panose="020B0604020202020204" pitchFamily="34" charset="0"/>
                        <a:cs typeface="Arial" panose="020B0604020202020204" pitchFamily="34" charset="0"/>
                      </a:endParaRPr>
                    </a:p>
                  </a:txBody>
                  <a:tcPr anchor="ctr"/>
                </a:tc>
                <a:tc>
                  <a:txBody>
                    <a:bodyPr/>
                    <a:lstStyle/>
                    <a:p>
                      <a:pPr algn="ctr"/>
                      <a:r>
                        <a:rPr lang="es-MX" sz="800" dirty="0" smtClean="0">
                          <a:latin typeface="Arial" panose="020B0604020202020204" pitchFamily="34" charset="0"/>
                          <a:cs typeface="Arial" panose="020B0604020202020204" pitchFamily="34" charset="0"/>
                        </a:rPr>
                        <a:t>79%</a:t>
                      </a:r>
                      <a:endParaRPr lang="es-AR" sz="800" dirty="0">
                        <a:latin typeface="Arial" panose="020B0604020202020204" pitchFamily="34" charset="0"/>
                        <a:cs typeface="Arial" panose="020B0604020202020204" pitchFamily="34" charset="0"/>
                      </a:endParaRPr>
                    </a:p>
                  </a:txBody>
                  <a:tcPr anchor="ctr"/>
                </a:tc>
                <a:tc>
                  <a:txBody>
                    <a:bodyPr/>
                    <a:lstStyle/>
                    <a:p>
                      <a:pPr algn="ctr"/>
                      <a:r>
                        <a:rPr lang="es-MX" sz="800" dirty="0" smtClean="0">
                          <a:latin typeface="Arial" panose="020B0604020202020204" pitchFamily="34" charset="0"/>
                          <a:cs typeface="Arial" panose="020B0604020202020204" pitchFamily="34" charset="0"/>
                        </a:rPr>
                        <a:t>80%</a:t>
                      </a:r>
                      <a:endParaRPr lang="es-AR" sz="800" dirty="0">
                        <a:latin typeface="Arial" panose="020B0604020202020204" pitchFamily="34" charset="0"/>
                        <a:cs typeface="Arial" panose="020B0604020202020204" pitchFamily="34" charset="0"/>
                      </a:endParaRPr>
                    </a:p>
                  </a:txBody>
                  <a:tcPr anchor="ctr"/>
                </a:tc>
                <a:tc>
                  <a:txBody>
                    <a:bodyPr/>
                    <a:lstStyle/>
                    <a:p>
                      <a:pPr algn="ctr"/>
                      <a:r>
                        <a:rPr lang="es-MX" sz="800" dirty="0" smtClean="0">
                          <a:latin typeface="Arial" panose="020B0604020202020204" pitchFamily="34" charset="0"/>
                          <a:cs typeface="Arial" panose="020B0604020202020204" pitchFamily="34" charset="0"/>
                        </a:rPr>
                        <a:t>81%</a:t>
                      </a:r>
                      <a:endParaRPr lang="es-AR" sz="800" dirty="0">
                        <a:latin typeface="Arial" panose="020B0604020202020204" pitchFamily="34" charset="0"/>
                        <a:cs typeface="Arial" panose="020B0604020202020204" pitchFamily="34" charset="0"/>
                      </a:endParaRPr>
                    </a:p>
                  </a:txBody>
                  <a:tcPr anchor="ctr"/>
                </a:tc>
                <a:tc>
                  <a:txBody>
                    <a:bodyPr/>
                    <a:lstStyle/>
                    <a:p>
                      <a:pPr algn="ctr"/>
                      <a:r>
                        <a:rPr lang="es-MX" sz="800" dirty="0" smtClean="0">
                          <a:latin typeface="Arial" panose="020B0604020202020204" pitchFamily="34" charset="0"/>
                          <a:cs typeface="Arial" panose="020B0604020202020204" pitchFamily="34" charset="0"/>
                        </a:rPr>
                        <a:t>82%</a:t>
                      </a:r>
                      <a:endParaRPr lang="es-AR" sz="800" dirty="0">
                        <a:latin typeface="Arial" panose="020B0604020202020204" pitchFamily="34" charset="0"/>
                        <a:cs typeface="Arial" panose="020B0604020202020204" pitchFamily="34" charset="0"/>
                      </a:endParaRPr>
                    </a:p>
                  </a:txBody>
                  <a:tcPr anchor="ctr"/>
                </a:tc>
                <a:tc>
                  <a:txBody>
                    <a:bodyPr/>
                    <a:lstStyle/>
                    <a:p>
                      <a:pPr algn="ctr"/>
                      <a:r>
                        <a:rPr lang="es-MX" sz="800" dirty="0" smtClean="0">
                          <a:latin typeface="Arial" panose="020B0604020202020204" pitchFamily="34" charset="0"/>
                          <a:cs typeface="Arial" panose="020B0604020202020204" pitchFamily="34" charset="0"/>
                        </a:rPr>
                        <a:t>84%</a:t>
                      </a:r>
                      <a:endParaRPr lang="es-AR" sz="800" dirty="0">
                        <a:latin typeface="Arial" panose="020B0604020202020204" pitchFamily="34" charset="0"/>
                        <a:cs typeface="Arial" panose="020B0604020202020204" pitchFamily="34" charset="0"/>
                      </a:endParaRPr>
                    </a:p>
                  </a:txBody>
                  <a:tcPr anchor="ctr"/>
                </a:tc>
                <a:tc>
                  <a:txBody>
                    <a:bodyPr/>
                    <a:lstStyle/>
                    <a:p>
                      <a:pPr algn="ctr"/>
                      <a:r>
                        <a:rPr lang="es-MX" sz="800" dirty="0" smtClean="0">
                          <a:latin typeface="Arial" panose="020B0604020202020204" pitchFamily="34" charset="0"/>
                          <a:cs typeface="Arial" panose="020B0604020202020204" pitchFamily="34" charset="0"/>
                        </a:rPr>
                        <a:t>84%</a:t>
                      </a:r>
                      <a:endParaRPr lang="es-AR" sz="800" dirty="0">
                        <a:latin typeface="Arial" panose="020B0604020202020204" pitchFamily="34" charset="0"/>
                        <a:cs typeface="Arial" panose="020B0604020202020204" pitchFamily="34" charset="0"/>
                      </a:endParaRPr>
                    </a:p>
                  </a:txBody>
                  <a:tcPr anchor="ctr"/>
                </a:tc>
                <a:tc>
                  <a:txBody>
                    <a:bodyPr/>
                    <a:lstStyle/>
                    <a:p>
                      <a:pPr algn="ctr"/>
                      <a:r>
                        <a:rPr lang="es-MX" sz="800" dirty="0" smtClean="0">
                          <a:latin typeface="Arial" panose="020B0604020202020204" pitchFamily="34" charset="0"/>
                          <a:cs typeface="Arial" panose="020B0604020202020204" pitchFamily="34" charset="0"/>
                        </a:rPr>
                        <a:t>83%</a:t>
                      </a:r>
                      <a:endParaRPr lang="es-AR" sz="800" dirty="0">
                        <a:latin typeface="Arial" panose="020B0604020202020204" pitchFamily="34" charset="0"/>
                        <a:cs typeface="Arial" panose="020B0604020202020204" pitchFamily="34" charset="0"/>
                      </a:endParaRPr>
                    </a:p>
                  </a:txBody>
                  <a:tcPr anchor="ctr"/>
                </a:tc>
                <a:tc>
                  <a:txBody>
                    <a:bodyPr/>
                    <a:lstStyle/>
                    <a:p>
                      <a:pPr algn="ctr"/>
                      <a:r>
                        <a:rPr lang="es-MX" sz="800" dirty="0" smtClean="0">
                          <a:latin typeface="Arial" panose="020B0604020202020204" pitchFamily="34" charset="0"/>
                          <a:cs typeface="Arial" panose="020B0604020202020204" pitchFamily="34" charset="0"/>
                        </a:rPr>
                        <a:t>82%</a:t>
                      </a:r>
                      <a:endParaRPr lang="es-AR" sz="800" dirty="0">
                        <a:latin typeface="Arial" panose="020B0604020202020204" pitchFamily="34" charset="0"/>
                        <a:cs typeface="Arial" panose="020B0604020202020204" pitchFamily="34" charset="0"/>
                      </a:endParaRPr>
                    </a:p>
                  </a:txBody>
                  <a:tcPr anchor="ctr"/>
                </a:tc>
                <a:tc>
                  <a:txBody>
                    <a:bodyPr/>
                    <a:lstStyle/>
                    <a:p>
                      <a:pPr algn="ctr"/>
                      <a:r>
                        <a:rPr lang="es-MX" sz="800" dirty="0" smtClean="0">
                          <a:latin typeface="Arial" panose="020B0604020202020204" pitchFamily="34" charset="0"/>
                          <a:cs typeface="Arial" panose="020B0604020202020204" pitchFamily="34" charset="0"/>
                        </a:rPr>
                        <a:t>85%</a:t>
                      </a:r>
                      <a:endParaRPr lang="es-AR" sz="800" dirty="0">
                        <a:latin typeface="Arial" panose="020B0604020202020204" pitchFamily="34" charset="0"/>
                        <a:cs typeface="Arial" panose="020B0604020202020204" pitchFamily="34" charset="0"/>
                      </a:endParaRPr>
                    </a:p>
                  </a:txBody>
                  <a:tcPr anchor="ctr"/>
                </a:tc>
                <a:tc>
                  <a:txBody>
                    <a:bodyPr/>
                    <a:lstStyle/>
                    <a:p>
                      <a:pPr algn="ctr"/>
                      <a:r>
                        <a:rPr lang="es-MX" sz="800" dirty="0" smtClean="0">
                          <a:latin typeface="Arial" panose="020B0604020202020204" pitchFamily="34" charset="0"/>
                          <a:cs typeface="Arial" panose="020B0604020202020204" pitchFamily="34" charset="0"/>
                        </a:rPr>
                        <a:t>84%</a:t>
                      </a:r>
                      <a:endParaRPr lang="es-AR" sz="800" dirty="0">
                        <a:latin typeface="Arial" panose="020B0604020202020204" pitchFamily="34" charset="0"/>
                        <a:cs typeface="Arial" panose="020B0604020202020204" pitchFamily="34" charset="0"/>
                      </a:endParaRPr>
                    </a:p>
                  </a:txBody>
                  <a:tcPr anchor="ctr"/>
                </a:tc>
              </a:tr>
            </a:tbl>
          </a:graphicData>
        </a:graphic>
      </p:graphicFrame>
      <p:sp>
        <p:nvSpPr>
          <p:cNvPr id="36" name="35 Flecha abajo"/>
          <p:cNvSpPr/>
          <p:nvPr/>
        </p:nvSpPr>
        <p:spPr>
          <a:xfrm>
            <a:off x="3338306" y="4145992"/>
            <a:ext cx="421708" cy="150192"/>
          </a:xfrm>
          <a:prstGeom prst="downArrow">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2000">
              <a:solidFill>
                <a:prstClr val="white"/>
              </a:solidFill>
              <a:latin typeface="Arial" pitchFamily="34" charset="0"/>
              <a:cs typeface="Arial" pitchFamily="34" charset="0"/>
            </a:endParaRPr>
          </a:p>
        </p:txBody>
      </p:sp>
      <p:sp>
        <p:nvSpPr>
          <p:cNvPr id="39" name="38 CuadroTexto"/>
          <p:cNvSpPr txBox="1"/>
          <p:nvPr/>
        </p:nvSpPr>
        <p:spPr>
          <a:xfrm>
            <a:off x="5643568" y="1196752"/>
            <a:ext cx="2672848" cy="276999"/>
          </a:xfrm>
          <a:prstGeom prst="rect">
            <a:avLst/>
          </a:prstGeom>
          <a:noFill/>
        </p:spPr>
        <p:txBody>
          <a:bodyPr wrap="square" rtlCol="0">
            <a:spAutoFit/>
          </a:bodyPr>
          <a:lstStyle/>
          <a:p>
            <a:pPr algn="ctr"/>
            <a:r>
              <a:rPr lang="es-MX" sz="1200" b="1" dirty="0">
                <a:solidFill>
                  <a:srgbClr val="1F497D">
                    <a:lumMod val="75000"/>
                  </a:srgbClr>
                </a:solidFill>
                <a:latin typeface="Arial" pitchFamily="34" charset="0"/>
                <a:cs typeface="Arial" pitchFamily="34" charset="0"/>
              </a:rPr>
              <a:t>Distribución según </a:t>
            </a:r>
            <a:r>
              <a:rPr lang="es-MX" sz="1200" b="1" dirty="0" smtClean="0">
                <a:solidFill>
                  <a:srgbClr val="1F497D">
                    <a:lumMod val="75000"/>
                  </a:srgbClr>
                </a:solidFill>
                <a:latin typeface="Arial" pitchFamily="34" charset="0"/>
                <a:cs typeface="Arial" pitchFamily="34" charset="0"/>
              </a:rPr>
              <a:t>jurisdicción</a:t>
            </a:r>
            <a:endParaRPr lang="es-AR" sz="1200" b="1" dirty="0">
              <a:solidFill>
                <a:srgbClr val="1F497D">
                  <a:lumMod val="75000"/>
                </a:srgbClr>
              </a:solidFill>
              <a:latin typeface="Arial" pitchFamily="34" charset="0"/>
              <a:cs typeface="Arial" pitchFamily="34" charset="0"/>
            </a:endParaRPr>
          </a:p>
        </p:txBody>
      </p:sp>
      <p:graphicFrame>
        <p:nvGraphicFramePr>
          <p:cNvPr id="43" name="11 Marcador de contenido"/>
          <p:cNvGraphicFramePr>
            <a:graphicFrameLocks/>
          </p:cNvGraphicFramePr>
          <p:nvPr>
            <p:extLst>
              <p:ext uri="{D42A27DB-BD31-4B8C-83A1-F6EECF244321}">
                <p14:modId xmlns:p14="http://schemas.microsoft.com/office/powerpoint/2010/main" val="2395788384"/>
              </p:ext>
            </p:extLst>
          </p:nvPr>
        </p:nvGraphicFramePr>
        <p:xfrm>
          <a:off x="5004048" y="1674386"/>
          <a:ext cx="4032448" cy="2675646"/>
        </p:xfrm>
        <a:graphic>
          <a:graphicData uri="http://schemas.openxmlformats.org/drawingml/2006/chart">
            <c:chart xmlns:c="http://schemas.openxmlformats.org/drawingml/2006/chart" xmlns:r="http://schemas.openxmlformats.org/officeDocument/2006/relationships" r:id="rId4"/>
          </a:graphicData>
        </a:graphic>
      </p:graphicFrame>
      <p:sp>
        <p:nvSpPr>
          <p:cNvPr id="12" name="16 CuadroTexto"/>
          <p:cNvSpPr txBox="1"/>
          <p:nvPr/>
        </p:nvSpPr>
        <p:spPr>
          <a:xfrm>
            <a:off x="100367" y="5805844"/>
            <a:ext cx="3062057" cy="215444"/>
          </a:xfrm>
          <a:prstGeom prst="rect">
            <a:avLst/>
          </a:prstGeom>
          <a:solidFill>
            <a:schemeClr val="bg1"/>
          </a:solidFill>
        </p:spPr>
        <p:txBody>
          <a:bodyPr wrap="none" rtlCol="0">
            <a:spAutoFit/>
          </a:bodyPr>
          <a:lstStyle/>
          <a:p>
            <a:r>
              <a:rPr lang="es-MX" sz="800" dirty="0" smtClean="0">
                <a:latin typeface="Arial" pitchFamily="34" charset="0"/>
                <a:cs typeface="Arial" pitchFamily="34" charset="0"/>
              </a:rPr>
              <a:t>Fuente: Partes semanales enviados por el SPF. Octubre 2014.</a:t>
            </a:r>
            <a:endParaRPr lang="es-AR" sz="800" dirty="0">
              <a:latin typeface="Arial" pitchFamily="34" charset="0"/>
              <a:cs typeface="Arial" pitchFamily="34" charset="0"/>
            </a:endParaRPr>
          </a:p>
        </p:txBody>
      </p:sp>
      <p:sp>
        <p:nvSpPr>
          <p:cNvPr id="13" name="43 CuadroTexto"/>
          <p:cNvSpPr txBox="1"/>
          <p:nvPr/>
        </p:nvSpPr>
        <p:spPr>
          <a:xfrm>
            <a:off x="125792" y="6034794"/>
            <a:ext cx="8910704" cy="830997"/>
          </a:xfrm>
          <a:prstGeom prst="rect">
            <a:avLst/>
          </a:prstGeom>
          <a:noFill/>
        </p:spPr>
        <p:txBody>
          <a:bodyPr wrap="square" rtlCol="0">
            <a:spAutoFit/>
          </a:bodyPr>
          <a:lstStyle/>
          <a:p>
            <a:pPr algn="just"/>
            <a:r>
              <a:rPr lang="es-MX" sz="1200" dirty="0" smtClean="0">
                <a:solidFill>
                  <a:prstClr val="white"/>
                </a:solidFill>
                <a:latin typeface="Arial" pitchFamily="34" charset="0"/>
                <a:cs typeface="Arial" pitchFamily="34" charset="0"/>
              </a:rPr>
              <a:t>Se registra que los jóvenes adultos son una de las poblaciones más expuestas a la encarcelación preventiva. Si bien hay ciertas fluctuaciones, los valores de los jóvenes encarcelados en esta condición tienden a mantenerse estables en términos generales, pudiéndose afirmar que desde octubre de 2013 a la fecha, 8 de cada 10 jóvenes se encuentran en prisión preventiva. Por otra parte, la gran mayoría de los jóvenes entre 18 a 21 años depende de la Justicia Nacional. </a:t>
            </a:r>
            <a:endParaRPr lang="es-AR" sz="1200" dirty="0">
              <a:solidFill>
                <a:prstClr val="white"/>
              </a:solidFill>
              <a:latin typeface="Arial" pitchFamily="34" charset="0"/>
              <a:cs typeface="Arial" pitchFamily="34" charset="0"/>
            </a:endParaRPr>
          </a:p>
        </p:txBody>
      </p:sp>
    </p:spTree>
    <p:extLst>
      <p:ext uri="{BB962C8B-B14F-4D97-AF65-F5344CB8AC3E}">
        <p14:creationId xmlns:p14="http://schemas.microsoft.com/office/powerpoint/2010/main" val="9983513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1" name="1 Título"/>
          <p:cNvSpPr txBox="1">
            <a:spLocks/>
          </p:cNvSpPr>
          <p:nvPr/>
        </p:nvSpPr>
        <p:spPr>
          <a:xfrm>
            <a:off x="182205" y="337220"/>
            <a:ext cx="6766059" cy="5715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MX" sz="2400" dirty="0" smtClean="0">
                <a:solidFill>
                  <a:srgbClr val="1F497D">
                    <a:lumMod val="75000"/>
                  </a:srgbClr>
                </a:solidFill>
                <a:latin typeface="Arial"/>
                <a:cs typeface="Arial"/>
              </a:rPr>
              <a:t>Síntesis General</a:t>
            </a:r>
            <a:endParaRPr lang="es-AR" sz="2400" dirty="0">
              <a:solidFill>
                <a:srgbClr val="1F497D">
                  <a:lumMod val="75000"/>
                </a:srgbClr>
              </a:solidFill>
              <a:latin typeface="Arial"/>
              <a:cs typeface="Arial"/>
            </a:endParaRPr>
          </a:p>
        </p:txBody>
      </p:sp>
      <p:cxnSp>
        <p:nvCxnSpPr>
          <p:cNvPr id="52" name="Conector recto 8"/>
          <p:cNvCxnSpPr/>
          <p:nvPr/>
        </p:nvCxnSpPr>
        <p:spPr>
          <a:xfrm>
            <a:off x="326221" y="832148"/>
            <a:ext cx="6193035" cy="0"/>
          </a:xfrm>
          <a:prstGeom prst="line">
            <a:avLst/>
          </a:prstGeom>
          <a:ln>
            <a:solidFill>
              <a:schemeClr val="dk1">
                <a:shade val="95000"/>
                <a:satMod val="105000"/>
                <a:alpha val="50000"/>
              </a:schemeClr>
            </a:solidFill>
          </a:ln>
        </p:spPr>
        <p:style>
          <a:lnRef idx="1">
            <a:schemeClr val="dk1"/>
          </a:lnRef>
          <a:fillRef idx="0">
            <a:schemeClr val="dk1"/>
          </a:fillRef>
          <a:effectRef idx="0">
            <a:schemeClr val="dk1"/>
          </a:effectRef>
          <a:fontRef idx="minor">
            <a:schemeClr val="tx1"/>
          </a:fontRef>
        </p:style>
      </p:cxnSp>
      <p:sp>
        <p:nvSpPr>
          <p:cNvPr id="5" name="4 Rectángulo"/>
          <p:cNvSpPr/>
          <p:nvPr/>
        </p:nvSpPr>
        <p:spPr>
          <a:xfrm>
            <a:off x="107504" y="5733256"/>
            <a:ext cx="3384376"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3" name="2 Marcador de contenido"/>
          <p:cNvSpPr txBox="1">
            <a:spLocks/>
          </p:cNvSpPr>
          <p:nvPr/>
        </p:nvSpPr>
        <p:spPr>
          <a:xfrm>
            <a:off x="198705" y="1052736"/>
            <a:ext cx="8566259" cy="3960440"/>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es-AR" sz="1600" dirty="0" smtClean="0">
                <a:solidFill>
                  <a:schemeClr val="tx2">
                    <a:lumMod val="75000"/>
                  </a:schemeClr>
                </a:solidFill>
                <a:latin typeface="Arial"/>
                <a:cs typeface="Arial"/>
              </a:rPr>
              <a:t>Se observa una continuidad en el incremento de la población </a:t>
            </a:r>
            <a:r>
              <a:rPr lang="es-AR" sz="1600" dirty="0">
                <a:solidFill>
                  <a:schemeClr val="tx2">
                    <a:lumMod val="75000"/>
                  </a:schemeClr>
                </a:solidFill>
                <a:latin typeface="Arial"/>
                <a:cs typeface="Arial"/>
              </a:rPr>
              <a:t>detenida en establecimientos federales de todo el país, superando las diez mil </a:t>
            </a:r>
            <a:r>
              <a:rPr lang="es-AR" sz="1600" dirty="0" smtClean="0">
                <a:solidFill>
                  <a:schemeClr val="tx2">
                    <a:lumMod val="75000"/>
                  </a:schemeClr>
                </a:solidFill>
                <a:latin typeface="Arial"/>
                <a:cs typeface="Arial"/>
              </a:rPr>
              <a:t>personas y sumando 185 personas respecto del mes anterior, alcanzando para octubre una cifra total de 10.485 presos/as, nivel sin precedentes en el SPF.  </a:t>
            </a:r>
          </a:p>
          <a:p>
            <a:pPr marL="0" indent="0" algn="just">
              <a:buNone/>
            </a:pPr>
            <a:endParaRPr lang="es-AR" sz="1200" dirty="0">
              <a:solidFill>
                <a:schemeClr val="tx2">
                  <a:lumMod val="75000"/>
                </a:schemeClr>
              </a:solidFill>
              <a:latin typeface="Arial"/>
              <a:cs typeface="Arial"/>
            </a:endParaRPr>
          </a:p>
          <a:p>
            <a:pPr algn="just"/>
            <a:r>
              <a:rPr lang="es-AR" sz="1600" dirty="0">
                <a:solidFill>
                  <a:schemeClr val="tx2">
                    <a:lumMod val="75000"/>
                  </a:schemeClr>
                </a:solidFill>
                <a:latin typeface="Arial"/>
                <a:cs typeface="Arial"/>
              </a:rPr>
              <a:t>Los indicadores vinculados a la situación procesal de los detenidos </a:t>
            </a:r>
            <a:r>
              <a:rPr lang="es-AR" sz="1600" dirty="0" smtClean="0">
                <a:solidFill>
                  <a:schemeClr val="tx2">
                    <a:lumMod val="75000"/>
                  </a:schemeClr>
                </a:solidFill>
                <a:latin typeface="Arial"/>
                <a:cs typeface="Arial"/>
              </a:rPr>
              <a:t>no han </a:t>
            </a:r>
            <a:r>
              <a:rPr lang="es-AR" sz="1600" dirty="0">
                <a:solidFill>
                  <a:schemeClr val="tx2">
                    <a:lumMod val="75000"/>
                  </a:schemeClr>
                </a:solidFill>
                <a:latin typeface="Arial"/>
                <a:cs typeface="Arial"/>
              </a:rPr>
              <a:t>mostrado </a:t>
            </a:r>
            <a:r>
              <a:rPr lang="es-AR" sz="1600" dirty="0" smtClean="0">
                <a:solidFill>
                  <a:schemeClr val="tx2">
                    <a:lumMod val="75000"/>
                  </a:schemeClr>
                </a:solidFill>
                <a:latin typeface="Arial"/>
                <a:cs typeface="Arial"/>
              </a:rPr>
              <a:t>evoluciones favorables de </a:t>
            </a:r>
            <a:r>
              <a:rPr lang="es-AR" sz="1600" dirty="0">
                <a:solidFill>
                  <a:schemeClr val="tx2">
                    <a:lumMod val="75000"/>
                  </a:schemeClr>
                </a:solidFill>
                <a:latin typeface="Arial"/>
                <a:cs typeface="Arial"/>
              </a:rPr>
              <a:t>un mes a otro. El </a:t>
            </a:r>
            <a:r>
              <a:rPr lang="es-AR" sz="1600" dirty="0" smtClean="0">
                <a:solidFill>
                  <a:schemeClr val="tx2">
                    <a:lumMod val="75000"/>
                  </a:schemeClr>
                </a:solidFill>
                <a:latin typeface="Arial"/>
                <a:cs typeface="Arial"/>
              </a:rPr>
              <a:t>61,6% </a:t>
            </a:r>
            <a:r>
              <a:rPr lang="es-AR" sz="1600" dirty="0">
                <a:solidFill>
                  <a:schemeClr val="tx2">
                    <a:lumMod val="75000"/>
                  </a:schemeClr>
                </a:solidFill>
                <a:latin typeface="Arial"/>
                <a:cs typeface="Arial"/>
              </a:rPr>
              <a:t>de los detenidos se encuentra </a:t>
            </a:r>
            <a:r>
              <a:rPr lang="es-AR" sz="1600" dirty="0" smtClean="0">
                <a:solidFill>
                  <a:schemeClr val="tx2">
                    <a:lumMod val="75000"/>
                  </a:schemeClr>
                </a:solidFill>
                <a:latin typeface="Arial"/>
                <a:cs typeface="Arial"/>
              </a:rPr>
              <a:t>encarcelado de </a:t>
            </a:r>
            <a:r>
              <a:rPr lang="es-AR" sz="1600" dirty="0">
                <a:solidFill>
                  <a:schemeClr val="tx2">
                    <a:lumMod val="75000"/>
                  </a:schemeClr>
                </a:solidFill>
                <a:latin typeface="Arial"/>
                <a:cs typeface="Arial"/>
              </a:rPr>
              <a:t>forma preventiva y sigue constituyendo un aspecto crítico en relación a la administración de justicia por parte del fuero del cual dependen. </a:t>
            </a:r>
            <a:endParaRPr lang="es-AR" sz="1600" dirty="0" smtClean="0">
              <a:solidFill>
                <a:schemeClr val="tx2">
                  <a:lumMod val="75000"/>
                </a:schemeClr>
              </a:solidFill>
              <a:latin typeface="Arial"/>
              <a:cs typeface="Arial"/>
            </a:endParaRPr>
          </a:p>
          <a:p>
            <a:pPr algn="just"/>
            <a:endParaRPr lang="es-AR" sz="1200" dirty="0">
              <a:solidFill>
                <a:schemeClr val="tx2">
                  <a:lumMod val="75000"/>
                </a:schemeClr>
              </a:solidFill>
              <a:latin typeface="Arial"/>
              <a:cs typeface="Arial"/>
            </a:endParaRPr>
          </a:p>
          <a:p>
            <a:pPr algn="just"/>
            <a:r>
              <a:rPr lang="es-AR" sz="1600" dirty="0">
                <a:solidFill>
                  <a:schemeClr val="tx2">
                    <a:lumMod val="75000"/>
                  </a:schemeClr>
                </a:solidFill>
                <a:latin typeface="Arial"/>
                <a:cs typeface="Arial"/>
              </a:rPr>
              <a:t>La Justicia Federal es la que mayor cantidad de personas tiene en esta situación, 7 de cada 10 detenidos </a:t>
            </a:r>
            <a:r>
              <a:rPr lang="es-AR" sz="1600" dirty="0" smtClean="0">
                <a:solidFill>
                  <a:schemeClr val="tx2">
                    <a:lumMod val="75000"/>
                  </a:schemeClr>
                </a:solidFill>
                <a:latin typeface="Arial"/>
                <a:cs typeface="Arial"/>
              </a:rPr>
              <a:t>se encuentra en dicha situación bajo criterio preventivo. </a:t>
            </a:r>
          </a:p>
          <a:p>
            <a:pPr algn="just"/>
            <a:endParaRPr lang="es-AR" sz="1200" dirty="0" smtClean="0">
              <a:solidFill>
                <a:schemeClr val="tx2">
                  <a:lumMod val="75000"/>
                </a:schemeClr>
              </a:solidFill>
              <a:latin typeface="Arial"/>
              <a:cs typeface="Arial"/>
            </a:endParaRPr>
          </a:p>
          <a:p>
            <a:pPr algn="just"/>
            <a:r>
              <a:rPr lang="es-AR" sz="1600" dirty="0" smtClean="0">
                <a:solidFill>
                  <a:schemeClr val="tx2">
                    <a:lumMod val="75000"/>
                  </a:schemeClr>
                </a:solidFill>
                <a:latin typeface="Arial"/>
                <a:cs typeface="Arial"/>
              </a:rPr>
              <a:t>La </a:t>
            </a:r>
            <a:r>
              <a:rPr lang="es-AR" sz="1600" dirty="0">
                <a:solidFill>
                  <a:schemeClr val="tx2">
                    <a:lumMod val="75000"/>
                  </a:schemeClr>
                </a:solidFill>
                <a:latin typeface="Arial"/>
                <a:cs typeface="Arial"/>
              </a:rPr>
              <a:t>cantidad de mujeres detenidas </a:t>
            </a:r>
            <a:r>
              <a:rPr lang="es-AR" sz="1600" dirty="0" smtClean="0">
                <a:solidFill>
                  <a:schemeClr val="tx2">
                    <a:lumMod val="75000"/>
                  </a:schemeClr>
                </a:solidFill>
                <a:latin typeface="Arial"/>
                <a:cs typeface="Arial"/>
              </a:rPr>
              <a:t>muestra estabilidad en </a:t>
            </a:r>
            <a:r>
              <a:rPr lang="es-AR" sz="1600" dirty="0">
                <a:solidFill>
                  <a:schemeClr val="tx2">
                    <a:lumMod val="75000"/>
                  </a:schemeClr>
                </a:solidFill>
                <a:latin typeface="Arial"/>
                <a:cs typeface="Arial"/>
              </a:rPr>
              <a:t>comparación con registros previos, </a:t>
            </a:r>
            <a:r>
              <a:rPr lang="es-AR" sz="1600" dirty="0" smtClean="0">
                <a:solidFill>
                  <a:schemeClr val="tx2">
                    <a:lumMod val="75000"/>
                  </a:schemeClr>
                </a:solidFill>
                <a:latin typeface="Arial"/>
                <a:cs typeface="Arial"/>
              </a:rPr>
              <a:t>y suman a octubre 756 </a:t>
            </a:r>
            <a:r>
              <a:rPr lang="es-AR" sz="1600" dirty="0">
                <a:solidFill>
                  <a:schemeClr val="tx2">
                    <a:lumMod val="75000"/>
                  </a:schemeClr>
                </a:solidFill>
                <a:latin typeface="Arial"/>
                <a:cs typeface="Arial"/>
              </a:rPr>
              <a:t>detenidas, </a:t>
            </a:r>
            <a:r>
              <a:rPr lang="es-AR" sz="1600" dirty="0" smtClean="0">
                <a:solidFill>
                  <a:schemeClr val="tx2">
                    <a:lumMod val="75000"/>
                  </a:schemeClr>
                </a:solidFill>
                <a:latin typeface="Arial"/>
                <a:cs typeface="Arial"/>
              </a:rPr>
              <a:t>66% </a:t>
            </a:r>
            <a:r>
              <a:rPr lang="es-AR" sz="1600" dirty="0">
                <a:solidFill>
                  <a:schemeClr val="tx2">
                    <a:lumMod val="75000"/>
                  </a:schemeClr>
                </a:solidFill>
                <a:latin typeface="Arial"/>
                <a:cs typeface="Arial"/>
              </a:rPr>
              <a:t>de las cuales se encuentran encarceladas preventivamente.    </a:t>
            </a:r>
            <a:endParaRPr lang="es-AR" sz="1600" dirty="0" smtClean="0">
              <a:solidFill>
                <a:schemeClr val="tx2">
                  <a:lumMod val="75000"/>
                </a:schemeClr>
              </a:solidFill>
              <a:latin typeface="Arial"/>
              <a:cs typeface="Arial"/>
            </a:endParaRPr>
          </a:p>
          <a:p>
            <a:pPr marL="0" indent="0" algn="just">
              <a:buNone/>
            </a:pPr>
            <a:endParaRPr lang="es-AR" sz="1200" dirty="0">
              <a:solidFill>
                <a:schemeClr val="tx2">
                  <a:lumMod val="75000"/>
                </a:schemeClr>
              </a:solidFill>
              <a:latin typeface="Arial"/>
              <a:cs typeface="Arial"/>
            </a:endParaRPr>
          </a:p>
          <a:p>
            <a:pPr algn="just"/>
            <a:r>
              <a:rPr lang="es-AR" sz="1600" dirty="0" smtClean="0">
                <a:solidFill>
                  <a:schemeClr val="tx2">
                    <a:lumMod val="75000"/>
                  </a:schemeClr>
                </a:solidFill>
                <a:latin typeface="Arial"/>
                <a:cs typeface="Arial"/>
              </a:rPr>
              <a:t>Actualmente </a:t>
            </a:r>
            <a:r>
              <a:rPr lang="es-AR" sz="1600" dirty="0">
                <a:solidFill>
                  <a:schemeClr val="tx2">
                    <a:lumMod val="75000"/>
                  </a:schemeClr>
                </a:solidFill>
                <a:latin typeface="Arial"/>
                <a:cs typeface="Arial"/>
              </a:rPr>
              <a:t>se </a:t>
            </a:r>
            <a:r>
              <a:rPr lang="es-AR" sz="1600" dirty="0" smtClean="0">
                <a:solidFill>
                  <a:schemeClr val="tx2">
                    <a:lumMod val="75000"/>
                  </a:schemeClr>
                </a:solidFill>
                <a:latin typeface="Arial"/>
                <a:cs typeface="Arial"/>
              </a:rPr>
              <a:t>encuentran 450 jóvenes </a:t>
            </a:r>
            <a:r>
              <a:rPr lang="es-AR" sz="1600" dirty="0">
                <a:solidFill>
                  <a:schemeClr val="tx2">
                    <a:lumMod val="75000"/>
                  </a:schemeClr>
                </a:solidFill>
                <a:latin typeface="Arial"/>
                <a:cs typeface="Arial"/>
              </a:rPr>
              <a:t>detenidos en establecimientos del servicio penitenciario </a:t>
            </a:r>
            <a:r>
              <a:rPr lang="es-AR" sz="1600" dirty="0" smtClean="0">
                <a:solidFill>
                  <a:schemeClr val="tx2">
                    <a:lumMod val="75000"/>
                  </a:schemeClr>
                </a:solidFill>
                <a:latin typeface="Arial"/>
                <a:cs typeface="Arial"/>
              </a:rPr>
              <a:t>federal. De </a:t>
            </a:r>
            <a:r>
              <a:rPr lang="es-AR" sz="1600" dirty="0">
                <a:solidFill>
                  <a:schemeClr val="tx2">
                    <a:lumMod val="75000"/>
                  </a:schemeClr>
                </a:solidFill>
                <a:latin typeface="Arial"/>
                <a:cs typeface="Arial"/>
              </a:rPr>
              <a:t>este </a:t>
            </a:r>
            <a:r>
              <a:rPr lang="es-AR" sz="1600" dirty="0" smtClean="0">
                <a:solidFill>
                  <a:schemeClr val="tx2">
                    <a:lumMod val="75000"/>
                  </a:schemeClr>
                </a:solidFill>
                <a:latin typeface="Arial"/>
                <a:cs typeface="Arial"/>
              </a:rPr>
              <a:t>grupo, </a:t>
            </a:r>
            <a:r>
              <a:rPr lang="es-AR" sz="1600" dirty="0">
                <a:solidFill>
                  <a:schemeClr val="tx2">
                    <a:lumMod val="75000"/>
                  </a:schemeClr>
                </a:solidFill>
                <a:latin typeface="Arial"/>
                <a:cs typeface="Arial"/>
              </a:rPr>
              <a:t>el </a:t>
            </a:r>
            <a:r>
              <a:rPr lang="es-AR" sz="1600" dirty="0" smtClean="0">
                <a:solidFill>
                  <a:schemeClr val="tx2">
                    <a:lumMod val="75000"/>
                  </a:schemeClr>
                </a:solidFill>
                <a:latin typeface="Arial"/>
                <a:cs typeface="Arial"/>
              </a:rPr>
              <a:t>82,4% </a:t>
            </a:r>
            <a:r>
              <a:rPr lang="es-AR" sz="1600" dirty="0">
                <a:solidFill>
                  <a:schemeClr val="tx2">
                    <a:lumMod val="75000"/>
                  </a:schemeClr>
                </a:solidFill>
                <a:latin typeface="Arial"/>
                <a:cs typeface="Arial"/>
              </a:rPr>
              <a:t>depende de la </a:t>
            </a:r>
            <a:r>
              <a:rPr lang="es-AR" sz="1600" dirty="0" smtClean="0">
                <a:solidFill>
                  <a:schemeClr val="tx2">
                    <a:lumMod val="75000"/>
                  </a:schemeClr>
                </a:solidFill>
                <a:latin typeface="Arial"/>
                <a:cs typeface="Arial"/>
              </a:rPr>
              <a:t>Justicia Nacional</a:t>
            </a:r>
            <a:r>
              <a:rPr lang="es-AR" sz="1600" dirty="0">
                <a:solidFill>
                  <a:schemeClr val="tx2">
                    <a:lumMod val="75000"/>
                  </a:schemeClr>
                </a:solidFill>
                <a:latin typeface="Arial"/>
                <a:cs typeface="Arial"/>
              </a:rPr>
              <a:t>. Respecto a su situación procesal, </a:t>
            </a:r>
            <a:r>
              <a:rPr lang="es-AR" sz="1600" dirty="0" smtClean="0">
                <a:solidFill>
                  <a:schemeClr val="tx2">
                    <a:lumMod val="75000"/>
                  </a:schemeClr>
                </a:solidFill>
                <a:latin typeface="Arial"/>
                <a:cs typeface="Arial"/>
              </a:rPr>
              <a:t>este colectivo exhibe una situación crítica</a:t>
            </a:r>
            <a:r>
              <a:rPr lang="es-AR" sz="1600" dirty="0">
                <a:solidFill>
                  <a:schemeClr val="tx2">
                    <a:lumMod val="75000"/>
                  </a:schemeClr>
                </a:solidFill>
                <a:latin typeface="Arial"/>
                <a:cs typeface="Arial"/>
              </a:rPr>
              <a:t>, debido a que el </a:t>
            </a:r>
            <a:r>
              <a:rPr lang="es-AR" sz="1600" dirty="0" smtClean="0">
                <a:solidFill>
                  <a:schemeClr val="tx2">
                    <a:lumMod val="75000"/>
                  </a:schemeClr>
                </a:solidFill>
                <a:latin typeface="Arial"/>
                <a:cs typeface="Arial"/>
              </a:rPr>
              <a:t>82,2% </a:t>
            </a:r>
            <a:r>
              <a:rPr lang="es-AR" sz="1600" dirty="0">
                <a:solidFill>
                  <a:schemeClr val="tx2">
                    <a:lumMod val="75000"/>
                  </a:schemeClr>
                </a:solidFill>
                <a:latin typeface="Arial"/>
                <a:cs typeface="Arial"/>
              </a:rPr>
              <a:t>se encuentra encarcelado en forma </a:t>
            </a:r>
            <a:r>
              <a:rPr lang="es-AR" sz="1600" dirty="0" smtClean="0">
                <a:solidFill>
                  <a:schemeClr val="tx2">
                    <a:lumMod val="75000"/>
                  </a:schemeClr>
                </a:solidFill>
                <a:latin typeface="Arial"/>
                <a:cs typeface="Arial"/>
              </a:rPr>
              <a:t>preventiva. </a:t>
            </a:r>
          </a:p>
          <a:p>
            <a:pPr marL="0" indent="0" algn="just">
              <a:buNone/>
            </a:pPr>
            <a:r>
              <a:rPr lang="es-AR" sz="1600" dirty="0" smtClean="0">
                <a:solidFill>
                  <a:schemeClr val="tx2">
                    <a:lumMod val="75000"/>
                  </a:schemeClr>
                </a:solidFill>
                <a:latin typeface="Arial"/>
                <a:cs typeface="Arial"/>
              </a:rPr>
              <a:t> </a:t>
            </a:r>
            <a:endParaRPr lang="es-AR" sz="1600" dirty="0">
              <a:solidFill>
                <a:schemeClr val="tx2">
                  <a:lumMod val="75000"/>
                </a:schemeClr>
              </a:solidFill>
              <a:latin typeface="Arial"/>
              <a:cs typeface="Arial"/>
            </a:endParaRPr>
          </a:p>
        </p:txBody>
      </p:sp>
    </p:spTree>
    <p:extLst>
      <p:ext uri="{BB962C8B-B14F-4D97-AF65-F5344CB8AC3E}">
        <p14:creationId xmlns:p14="http://schemas.microsoft.com/office/powerpoint/2010/main" val="61568938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1" name="30 CuadroTexto"/>
          <p:cNvSpPr txBox="1"/>
          <p:nvPr/>
        </p:nvSpPr>
        <p:spPr>
          <a:xfrm>
            <a:off x="467544" y="2780928"/>
            <a:ext cx="8136904" cy="1569660"/>
          </a:xfrm>
          <a:prstGeom prst="rect">
            <a:avLst/>
          </a:prstGeom>
          <a:noFill/>
        </p:spPr>
        <p:txBody>
          <a:bodyPr wrap="square" rtlCol="0">
            <a:spAutoFit/>
          </a:bodyPr>
          <a:lstStyle/>
          <a:p>
            <a:r>
              <a:rPr lang="es-MX" sz="3200" dirty="0" smtClean="0">
                <a:solidFill>
                  <a:srgbClr val="1F497D">
                    <a:lumMod val="75000"/>
                  </a:srgbClr>
                </a:solidFill>
                <a:latin typeface="Arial" pitchFamily="34" charset="0"/>
                <a:cs typeface="Arial" pitchFamily="34" charset="0"/>
              </a:rPr>
              <a:t>II. Personas privadas de libertad dependientes de la justicia federal o nacional en establecimientos provinciales.</a:t>
            </a:r>
            <a:endParaRPr lang="es-MX" sz="3200" dirty="0">
              <a:solidFill>
                <a:srgbClr val="1F497D">
                  <a:lumMod val="75000"/>
                </a:srgbClr>
              </a:solidFill>
              <a:latin typeface="Arial" pitchFamily="34" charset="0"/>
              <a:cs typeface="Arial" pitchFamily="34" charset="0"/>
            </a:endParaRPr>
          </a:p>
        </p:txBody>
      </p:sp>
      <p:sp>
        <p:nvSpPr>
          <p:cNvPr id="7" name="6 Rectángulo"/>
          <p:cNvSpPr/>
          <p:nvPr/>
        </p:nvSpPr>
        <p:spPr>
          <a:xfrm>
            <a:off x="107504" y="5780087"/>
            <a:ext cx="3384376"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solidFill>
                <a:prstClr val="white"/>
              </a:solidFill>
            </a:endParaRPr>
          </a:p>
        </p:txBody>
      </p:sp>
      <p:cxnSp>
        <p:nvCxnSpPr>
          <p:cNvPr id="3" name="2 Conector recto"/>
          <p:cNvCxnSpPr/>
          <p:nvPr/>
        </p:nvCxnSpPr>
        <p:spPr>
          <a:xfrm>
            <a:off x="467544" y="4437112"/>
            <a:ext cx="8496944"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907155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1 Título"/>
          <p:cNvSpPr txBox="1">
            <a:spLocks/>
          </p:cNvSpPr>
          <p:nvPr/>
        </p:nvSpPr>
        <p:spPr>
          <a:xfrm>
            <a:off x="683568" y="256385"/>
            <a:ext cx="7824349"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MX" sz="4000" b="1" dirty="0" smtClean="0">
                <a:solidFill>
                  <a:prstClr val="white"/>
                </a:solidFill>
                <a:latin typeface="Arial"/>
                <a:cs typeface="Arial"/>
              </a:rPr>
              <a:t>Introducción</a:t>
            </a:r>
            <a:endParaRPr lang="es-AR" sz="4000" b="1" dirty="0">
              <a:solidFill>
                <a:prstClr val="white"/>
              </a:solidFill>
              <a:latin typeface="Arial"/>
              <a:cs typeface="Arial"/>
            </a:endParaRPr>
          </a:p>
        </p:txBody>
      </p:sp>
      <p:sp>
        <p:nvSpPr>
          <p:cNvPr id="4" name="3 Rectángulo"/>
          <p:cNvSpPr/>
          <p:nvPr/>
        </p:nvSpPr>
        <p:spPr>
          <a:xfrm>
            <a:off x="107504" y="5733256"/>
            <a:ext cx="3384376"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solidFill>
                <a:prstClr val="white"/>
              </a:solidFill>
            </a:endParaRPr>
          </a:p>
        </p:txBody>
      </p:sp>
      <p:sp>
        <p:nvSpPr>
          <p:cNvPr id="6" name="2 Marcador de contenido"/>
          <p:cNvSpPr txBox="1">
            <a:spLocks/>
          </p:cNvSpPr>
          <p:nvPr/>
        </p:nvSpPr>
        <p:spPr>
          <a:xfrm>
            <a:off x="467544" y="1916832"/>
            <a:ext cx="8003232" cy="374441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spcBef>
                <a:spcPts val="0"/>
              </a:spcBef>
              <a:defRPr/>
            </a:pPr>
            <a:r>
              <a:rPr lang="es-MX" sz="1700" dirty="0" smtClean="0">
                <a:solidFill>
                  <a:schemeClr val="tx2">
                    <a:lumMod val="75000"/>
                  </a:schemeClr>
                </a:solidFill>
                <a:latin typeface="Arial"/>
                <a:cs typeface="Arial"/>
              </a:rPr>
              <a:t>Como se menciona al comienzo del documento, la información presentada en la primera parte corresponde a la situación de los/as detenidos/as que independientemente del fuero o jurisdicción de la cual se encuentran a disposición judicial, se alojan en establecimientos del SPF. </a:t>
            </a:r>
          </a:p>
          <a:p>
            <a:pPr algn="just">
              <a:spcBef>
                <a:spcPts val="0"/>
              </a:spcBef>
              <a:defRPr/>
            </a:pPr>
            <a:endParaRPr lang="es-MX" sz="1700" dirty="0" smtClean="0">
              <a:solidFill>
                <a:schemeClr val="tx2">
                  <a:lumMod val="75000"/>
                </a:schemeClr>
              </a:solidFill>
              <a:latin typeface="Arial"/>
              <a:cs typeface="Arial"/>
            </a:endParaRPr>
          </a:p>
          <a:p>
            <a:pPr algn="just">
              <a:spcBef>
                <a:spcPts val="0"/>
              </a:spcBef>
              <a:defRPr/>
            </a:pPr>
            <a:r>
              <a:rPr lang="es-MX" sz="1700" dirty="0" smtClean="0">
                <a:solidFill>
                  <a:schemeClr val="tx2">
                    <a:lumMod val="75000"/>
                  </a:schemeClr>
                </a:solidFill>
                <a:latin typeface="Arial"/>
                <a:cs typeface="Arial"/>
              </a:rPr>
              <a:t>Este universo no incluye a la totalidad de los presos federales, debido a que el SPF no contabiliza en sus reportes la información vinculada a detenidos bajo jurisdicción federal o nacional alojados en cárceles provinciales, institutos de menores, comisarías o escuadrones de gendarmería u otras fuerzas, ya sea provinciales o nacionales. </a:t>
            </a:r>
          </a:p>
          <a:p>
            <a:pPr algn="just">
              <a:spcBef>
                <a:spcPts val="0"/>
              </a:spcBef>
              <a:defRPr/>
            </a:pPr>
            <a:endParaRPr lang="es-MX" sz="1700" dirty="0" smtClean="0">
              <a:solidFill>
                <a:schemeClr val="tx2">
                  <a:lumMod val="75000"/>
                </a:schemeClr>
              </a:solidFill>
              <a:latin typeface="Arial"/>
              <a:cs typeface="Arial"/>
            </a:endParaRPr>
          </a:p>
          <a:p>
            <a:pPr algn="just">
              <a:spcBef>
                <a:spcPts val="0"/>
              </a:spcBef>
              <a:defRPr/>
            </a:pPr>
            <a:r>
              <a:rPr lang="es-MX" sz="1700" dirty="0" smtClean="0">
                <a:solidFill>
                  <a:schemeClr val="tx2">
                    <a:lumMod val="75000"/>
                  </a:schemeClr>
                </a:solidFill>
                <a:latin typeface="Arial"/>
                <a:cs typeface="Arial"/>
              </a:rPr>
              <a:t>A los fines de continuar indagando y conociendo las situaciones en las que se encuentran los detenidos a disposición de la justicia federal o nacional en dependencias distintas de las del SPF, se solicitó dicha información a los fiscales federales de distrito en las provincias que -de acuerdo a la última información publica disponible- registraban la mayor cantidad de detenidos/as federales en establecimientos provinciales.   </a:t>
            </a:r>
            <a:endParaRPr lang="es-MX" sz="1700" dirty="0">
              <a:solidFill>
                <a:schemeClr val="tx2">
                  <a:lumMod val="75000"/>
                </a:schemeClr>
              </a:solidFill>
              <a:latin typeface="Arial"/>
              <a:cs typeface="Arial"/>
            </a:endParaRPr>
          </a:p>
        </p:txBody>
      </p:sp>
    </p:spTree>
    <p:extLst>
      <p:ext uri="{BB962C8B-B14F-4D97-AF65-F5344CB8AC3E}">
        <p14:creationId xmlns:p14="http://schemas.microsoft.com/office/powerpoint/2010/main" val="322445868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1 Título"/>
          <p:cNvSpPr txBox="1">
            <a:spLocks/>
          </p:cNvSpPr>
          <p:nvPr/>
        </p:nvSpPr>
        <p:spPr>
          <a:xfrm>
            <a:off x="254213" y="337220"/>
            <a:ext cx="6766059" cy="5715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MX" sz="2400" dirty="0" smtClean="0">
                <a:solidFill>
                  <a:srgbClr val="1F497D">
                    <a:lumMod val="75000"/>
                  </a:srgbClr>
                </a:solidFill>
                <a:latin typeface="Arial" pitchFamily="34" charset="0"/>
                <a:cs typeface="Arial" pitchFamily="34" charset="0"/>
              </a:rPr>
              <a:t>Criterios metodológicos</a:t>
            </a:r>
            <a:r>
              <a:rPr lang="es-MX" sz="2400" dirty="0">
                <a:solidFill>
                  <a:srgbClr val="1F497D">
                    <a:lumMod val="75000"/>
                  </a:srgbClr>
                </a:solidFill>
                <a:latin typeface="Arial" pitchFamily="34" charset="0"/>
                <a:cs typeface="Arial" pitchFamily="34" charset="0"/>
              </a:rPr>
              <a:t/>
            </a:r>
            <a:br>
              <a:rPr lang="es-MX" sz="2400" dirty="0">
                <a:solidFill>
                  <a:srgbClr val="1F497D">
                    <a:lumMod val="75000"/>
                  </a:srgbClr>
                </a:solidFill>
                <a:latin typeface="Arial" pitchFamily="34" charset="0"/>
                <a:cs typeface="Arial" pitchFamily="34" charset="0"/>
              </a:rPr>
            </a:br>
            <a:endParaRPr lang="es-AR" sz="2400" dirty="0">
              <a:solidFill>
                <a:srgbClr val="1F497D">
                  <a:lumMod val="75000"/>
                </a:srgbClr>
              </a:solidFill>
              <a:latin typeface="Arial" pitchFamily="34" charset="0"/>
              <a:cs typeface="Arial" pitchFamily="34" charset="0"/>
            </a:endParaRPr>
          </a:p>
        </p:txBody>
      </p:sp>
      <p:cxnSp>
        <p:nvCxnSpPr>
          <p:cNvPr id="6" name="Conector recto 8"/>
          <p:cNvCxnSpPr/>
          <p:nvPr/>
        </p:nvCxnSpPr>
        <p:spPr>
          <a:xfrm>
            <a:off x="326221" y="832148"/>
            <a:ext cx="6193035" cy="0"/>
          </a:xfrm>
          <a:prstGeom prst="line">
            <a:avLst/>
          </a:prstGeom>
          <a:ln>
            <a:solidFill>
              <a:schemeClr val="dk1">
                <a:shade val="95000"/>
                <a:satMod val="105000"/>
                <a:alpha val="50000"/>
              </a:schemeClr>
            </a:solidFill>
          </a:ln>
        </p:spPr>
        <p:style>
          <a:lnRef idx="1">
            <a:schemeClr val="dk1"/>
          </a:lnRef>
          <a:fillRef idx="0">
            <a:schemeClr val="dk1"/>
          </a:fillRef>
          <a:effectRef idx="0">
            <a:schemeClr val="dk1"/>
          </a:effectRef>
          <a:fontRef idx="minor">
            <a:schemeClr val="tx1"/>
          </a:fontRef>
        </p:style>
      </p:cxnSp>
      <p:sp>
        <p:nvSpPr>
          <p:cNvPr id="17" name="16 Rectángulo"/>
          <p:cNvSpPr/>
          <p:nvPr/>
        </p:nvSpPr>
        <p:spPr>
          <a:xfrm>
            <a:off x="107504" y="5783514"/>
            <a:ext cx="3385722" cy="2029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2" name="21 CuadroTexto"/>
          <p:cNvSpPr txBox="1"/>
          <p:nvPr/>
        </p:nvSpPr>
        <p:spPr>
          <a:xfrm>
            <a:off x="5215907" y="1696245"/>
            <a:ext cx="3744416" cy="1815882"/>
          </a:xfrm>
          <a:prstGeom prst="rect">
            <a:avLst/>
          </a:prstGeom>
          <a:noFill/>
        </p:spPr>
        <p:txBody>
          <a:bodyPr wrap="square" rtlCol="0">
            <a:spAutoFit/>
          </a:bodyPr>
          <a:lstStyle/>
          <a:p>
            <a:pPr algn="just"/>
            <a:r>
              <a:rPr lang="es-MX" sz="1400" dirty="0" smtClean="0">
                <a:solidFill>
                  <a:srgbClr val="1F497D">
                    <a:lumMod val="75000"/>
                  </a:srgbClr>
                </a:solidFill>
                <a:latin typeface="Arial" pitchFamily="34" charset="0"/>
                <a:cs typeface="Arial" pitchFamily="34" charset="0"/>
              </a:rPr>
              <a:t>De acuerdo a la última información disponible publicada por </a:t>
            </a:r>
            <a:r>
              <a:rPr lang="es-MX" sz="1400" dirty="0">
                <a:solidFill>
                  <a:srgbClr val="1F497D">
                    <a:lumMod val="75000"/>
                  </a:srgbClr>
                </a:solidFill>
                <a:latin typeface="Arial" pitchFamily="34" charset="0"/>
                <a:cs typeface="Arial" pitchFamily="34" charset="0"/>
              </a:rPr>
              <a:t>el Sistema Estadístico sobre Ejecución de la Pena </a:t>
            </a:r>
            <a:r>
              <a:rPr lang="es-MX" sz="1400" dirty="0" smtClean="0">
                <a:solidFill>
                  <a:srgbClr val="1F497D">
                    <a:lumMod val="75000"/>
                  </a:srgbClr>
                </a:solidFill>
                <a:latin typeface="Arial" pitchFamily="34" charset="0"/>
                <a:cs typeface="Arial" pitchFamily="34" charset="0"/>
              </a:rPr>
              <a:t>(SNEEP) del Ministerio de Justicia y Derechos Humanos, para 2012 un total de 18 provincias del país alojaban en sus establecimientos a 1.412 personas detenidas por orden de la justicia federal y nacional.</a:t>
            </a:r>
            <a:endParaRPr lang="es-AR" sz="1400" dirty="0">
              <a:solidFill>
                <a:srgbClr val="1F497D">
                  <a:lumMod val="75000"/>
                </a:srgbClr>
              </a:solidFill>
              <a:latin typeface="Arial" pitchFamily="34" charset="0"/>
              <a:cs typeface="Arial" pitchFamily="34" charset="0"/>
            </a:endParaRPr>
          </a:p>
        </p:txBody>
      </p:sp>
      <p:sp>
        <p:nvSpPr>
          <p:cNvPr id="18" name="17 Rectángulo"/>
          <p:cNvSpPr/>
          <p:nvPr/>
        </p:nvSpPr>
        <p:spPr>
          <a:xfrm>
            <a:off x="251520" y="1772816"/>
            <a:ext cx="4824536" cy="10081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1000">
              <a:latin typeface="Arial" panose="020B0604020202020204" pitchFamily="34" charset="0"/>
              <a:cs typeface="Arial" panose="020B0604020202020204" pitchFamily="34" charset="0"/>
            </a:endParaRPr>
          </a:p>
        </p:txBody>
      </p:sp>
      <p:sp>
        <p:nvSpPr>
          <p:cNvPr id="23" name="22 CuadroTexto"/>
          <p:cNvSpPr txBox="1"/>
          <p:nvPr/>
        </p:nvSpPr>
        <p:spPr>
          <a:xfrm>
            <a:off x="4351178" y="2076817"/>
            <a:ext cx="697627" cy="369332"/>
          </a:xfrm>
          <a:prstGeom prst="rect">
            <a:avLst/>
          </a:prstGeom>
          <a:noFill/>
        </p:spPr>
        <p:txBody>
          <a:bodyPr wrap="none" rtlCol="0">
            <a:spAutoFit/>
          </a:bodyPr>
          <a:lstStyle/>
          <a:p>
            <a:pPr algn="ctr"/>
            <a:r>
              <a:rPr lang="es-MX" sz="900" b="1" dirty="0" smtClean="0">
                <a:latin typeface="Arial" panose="020B0604020202020204" pitchFamily="34" charset="0"/>
                <a:cs typeface="Arial" panose="020B0604020202020204" pitchFamily="34" charset="0"/>
              </a:rPr>
              <a:t>1048</a:t>
            </a:r>
          </a:p>
          <a:p>
            <a:pPr algn="ctr"/>
            <a:r>
              <a:rPr lang="es-MX" sz="900" b="1" dirty="0" smtClean="0">
                <a:latin typeface="Arial" panose="020B0604020202020204" pitchFamily="34" charset="0"/>
                <a:cs typeface="Arial" panose="020B0604020202020204" pitchFamily="34" charset="0"/>
              </a:rPr>
              <a:t>personas</a:t>
            </a:r>
            <a:endParaRPr lang="es-AR" sz="900" b="1" dirty="0">
              <a:latin typeface="Arial" panose="020B0604020202020204" pitchFamily="34" charset="0"/>
              <a:cs typeface="Arial" panose="020B0604020202020204" pitchFamily="34" charset="0"/>
            </a:endParaRPr>
          </a:p>
        </p:txBody>
      </p:sp>
      <p:sp>
        <p:nvSpPr>
          <p:cNvPr id="25" name="24 CuadroTexto"/>
          <p:cNvSpPr txBox="1"/>
          <p:nvPr/>
        </p:nvSpPr>
        <p:spPr>
          <a:xfrm>
            <a:off x="4427984" y="3588698"/>
            <a:ext cx="4536504" cy="2893100"/>
          </a:xfrm>
          <a:prstGeom prst="rect">
            <a:avLst/>
          </a:prstGeom>
          <a:noFill/>
        </p:spPr>
        <p:txBody>
          <a:bodyPr wrap="square" rtlCol="0">
            <a:spAutoFit/>
          </a:bodyPr>
          <a:lstStyle/>
          <a:p>
            <a:pPr algn="just"/>
            <a:r>
              <a:rPr lang="es-MX" sz="1400" dirty="0" smtClean="0">
                <a:solidFill>
                  <a:srgbClr val="1F497D">
                    <a:lumMod val="75000"/>
                  </a:srgbClr>
                </a:solidFill>
                <a:latin typeface="Arial" pitchFamily="34" charset="0"/>
                <a:cs typeface="Arial" pitchFamily="34" charset="0"/>
              </a:rPr>
              <a:t>Atendiendo que la suma de esta población  alojada en las provincias de Córdoba, Mendoza, Entre Ríos y Santa Fe alcanza al 74% de este universo, se consideró que sería suficiente -para establecer una muestra de aproximación significativa- solicitar información detallada a estas jurisdicciones respecto de las personas allí detenidas.</a:t>
            </a:r>
          </a:p>
          <a:p>
            <a:pPr algn="just"/>
            <a:endParaRPr lang="es-MX" sz="1400" dirty="0">
              <a:solidFill>
                <a:srgbClr val="1F497D">
                  <a:lumMod val="75000"/>
                </a:srgbClr>
              </a:solidFill>
              <a:latin typeface="Arial" pitchFamily="34" charset="0"/>
              <a:cs typeface="Arial" pitchFamily="34" charset="0"/>
            </a:endParaRPr>
          </a:p>
          <a:p>
            <a:pPr algn="just"/>
            <a:r>
              <a:rPr lang="es-MX" sz="1400" dirty="0" smtClean="0">
                <a:solidFill>
                  <a:srgbClr val="1F497D">
                    <a:lumMod val="75000"/>
                  </a:srgbClr>
                </a:solidFill>
                <a:latin typeface="Arial" pitchFamily="34" charset="0"/>
                <a:cs typeface="Arial" pitchFamily="34" charset="0"/>
              </a:rPr>
              <a:t>Esta incorporación al informe de población penal resulta relevante en la medida en que ilumina en mayor proporción el fenómeno del encarcelamiento producido por los órganos judiciales y federales en diferentes archipiélagos carcelarios del país. </a:t>
            </a:r>
            <a:endParaRPr lang="es-AR" sz="1400" dirty="0">
              <a:solidFill>
                <a:srgbClr val="1F497D">
                  <a:lumMod val="75000"/>
                </a:srgbClr>
              </a:solidFill>
              <a:latin typeface="Arial" pitchFamily="34" charset="0"/>
              <a:cs typeface="Arial" pitchFamily="34" charset="0"/>
            </a:endParaRPr>
          </a:p>
        </p:txBody>
      </p:sp>
      <p:graphicFrame>
        <p:nvGraphicFramePr>
          <p:cNvPr id="14" name="13 Tabla"/>
          <p:cNvGraphicFramePr>
            <a:graphicFrameLocks noGrp="1"/>
          </p:cNvGraphicFramePr>
          <p:nvPr>
            <p:extLst>
              <p:ext uri="{D42A27DB-BD31-4B8C-83A1-F6EECF244321}">
                <p14:modId xmlns:p14="http://schemas.microsoft.com/office/powerpoint/2010/main" val="2482040148"/>
              </p:ext>
            </p:extLst>
          </p:nvPr>
        </p:nvGraphicFramePr>
        <p:xfrm>
          <a:off x="262070" y="1327085"/>
          <a:ext cx="4042853" cy="5139271"/>
        </p:xfrm>
        <a:graphic>
          <a:graphicData uri="http://schemas.openxmlformats.org/drawingml/2006/table">
            <a:tbl>
              <a:tblPr>
                <a:tableStyleId>{BC89EF96-8CEA-46FF-86C4-4CE0E7609802}</a:tableStyleId>
              </a:tblPr>
              <a:tblGrid>
                <a:gridCol w="1373045"/>
                <a:gridCol w="991643"/>
                <a:gridCol w="915363"/>
                <a:gridCol w="762802"/>
              </a:tblGrid>
              <a:tr h="446967">
                <a:tc>
                  <a:txBody>
                    <a:bodyPr/>
                    <a:lstStyle/>
                    <a:p>
                      <a:pPr algn="ctr" fontAlgn="b"/>
                      <a:r>
                        <a:rPr lang="es-MX" sz="900" b="1" u="none" strike="noStrike" dirty="0" smtClean="0">
                          <a:effectLst/>
                          <a:latin typeface="Arial" panose="020B0604020202020204" pitchFamily="34" charset="0"/>
                          <a:cs typeface="Arial" panose="020B0604020202020204" pitchFamily="34" charset="0"/>
                        </a:rPr>
                        <a:t>Provincia</a:t>
                      </a:r>
                      <a:endParaRPr lang="es-AR" sz="9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bg1">
                        <a:lumMod val="85000"/>
                      </a:schemeClr>
                    </a:solidFill>
                  </a:tcPr>
                </a:tc>
                <a:tc>
                  <a:txBody>
                    <a:bodyPr/>
                    <a:lstStyle/>
                    <a:p>
                      <a:pPr algn="ctr" fontAlgn="b"/>
                      <a:r>
                        <a:rPr lang="es-AR" sz="900" b="1" u="none" strike="noStrike" dirty="0">
                          <a:effectLst/>
                          <a:latin typeface="Arial" panose="020B0604020202020204" pitchFamily="34" charset="0"/>
                          <a:cs typeface="Arial" panose="020B0604020202020204" pitchFamily="34" charset="0"/>
                        </a:rPr>
                        <a:t>Detenidos federales </a:t>
                      </a:r>
                      <a:endParaRPr lang="es-AR" sz="9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bg1">
                        <a:lumMod val="85000"/>
                      </a:schemeClr>
                    </a:solidFill>
                  </a:tcPr>
                </a:tc>
                <a:tc>
                  <a:txBody>
                    <a:bodyPr/>
                    <a:lstStyle/>
                    <a:p>
                      <a:pPr algn="ctr" fontAlgn="b"/>
                      <a:r>
                        <a:rPr lang="es-AR" sz="900" b="1" u="none" strike="noStrike" dirty="0">
                          <a:effectLst/>
                          <a:latin typeface="Arial" panose="020B0604020202020204" pitchFamily="34" charset="0"/>
                          <a:cs typeface="Arial" panose="020B0604020202020204" pitchFamily="34" charset="0"/>
                        </a:rPr>
                        <a:t>Detenidos nacionales</a:t>
                      </a:r>
                      <a:endParaRPr lang="es-AR" sz="9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bg1">
                        <a:lumMod val="85000"/>
                      </a:schemeClr>
                    </a:solidFill>
                  </a:tcPr>
                </a:tc>
                <a:tc>
                  <a:txBody>
                    <a:bodyPr/>
                    <a:lstStyle/>
                    <a:p>
                      <a:pPr algn="ctr" fontAlgn="b"/>
                      <a:r>
                        <a:rPr lang="es-AR" sz="900" b="1" u="none" strike="noStrike" dirty="0">
                          <a:effectLst/>
                          <a:latin typeface="Arial" panose="020B0604020202020204" pitchFamily="34" charset="0"/>
                          <a:cs typeface="Arial" panose="020B0604020202020204" pitchFamily="34" charset="0"/>
                        </a:rPr>
                        <a:t>Total</a:t>
                      </a:r>
                      <a:endParaRPr lang="es-AR" sz="9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bg1">
                        <a:lumMod val="85000"/>
                      </a:schemeClr>
                    </a:solidFill>
                  </a:tcPr>
                </a:tc>
              </a:tr>
              <a:tr h="242736">
                <a:tc>
                  <a:txBody>
                    <a:bodyPr/>
                    <a:lstStyle/>
                    <a:p>
                      <a:pPr algn="l" fontAlgn="b"/>
                      <a:r>
                        <a:rPr lang="es-AR" sz="900" u="none" strike="noStrike" dirty="0" smtClean="0">
                          <a:effectLst/>
                          <a:latin typeface="Arial" panose="020B0604020202020204" pitchFamily="34" charset="0"/>
                          <a:cs typeface="Arial" panose="020B0604020202020204" pitchFamily="34" charset="0"/>
                        </a:rPr>
                        <a:t> 1-Córdoba</a:t>
                      </a:r>
                      <a:endParaRPr lang="es-AR" sz="9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s-AR" sz="900" u="none" strike="noStrike">
                          <a:effectLst/>
                          <a:latin typeface="Arial" panose="020B0604020202020204" pitchFamily="34" charset="0"/>
                          <a:cs typeface="Arial" panose="020B0604020202020204" pitchFamily="34" charset="0"/>
                        </a:rPr>
                        <a:t>438</a:t>
                      </a:r>
                      <a:endParaRPr lang="es-AR" sz="9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s-AR" sz="900" u="none" strike="noStrike">
                          <a:effectLst/>
                          <a:latin typeface="Arial" panose="020B0604020202020204" pitchFamily="34" charset="0"/>
                          <a:cs typeface="Arial" panose="020B0604020202020204" pitchFamily="34" charset="0"/>
                        </a:rPr>
                        <a:t> </a:t>
                      </a:r>
                      <a:endParaRPr lang="es-AR" sz="9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s-AR" sz="900" u="none" strike="noStrike">
                          <a:effectLst/>
                          <a:latin typeface="Arial" panose="020B0604020202020204" pitchFamily="34" charset="0"/>
                          <a:cs typeface="Arial" panose="020B0604020202020204" pitchFamily="34" charset="0"/>
                        </a:rPr>
                        <a:t>438</a:t>
                      </a:r>
                      <a:endParaRPr lang="es-AR" sz="9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r>
              <a:tr h="242736">
                <a:tc>
                  <a:txBody>
                    <a:bodyPr/>
                    <a:lstStyle/>
                    <a:p>
                      <a:pPr algn="l" fontAlgn="b"/>
                      <a:r>
                        <a:rPr lang="es-AR" sz="900" u="none" strike="noStrike" dirty="0" smtClean="0">
                          <a:effectLst/>
                          <a:latin typeface="Arial" panose="020B0604020202020204" pitchFamily="34" charset="0"/>
                          <a:cs typeface="Arial" panose="020B0604020202020204" pitchFamily="34" charset="0"/>
                        </a:rPr>
                        <a:t> 2-Mendoza</a:t>
                      </a:r>
                      <a:endParaRPr lang="es-AR" sz="9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s-AR" sz="900" u="none" strike="noStrike">
                          <a:effectLst/>
                          <a:latin typeface="Arial" panose="020B0604020202020204" pitchFamily="34" charset="0"/>
                          <a:cs typeface="Arial" panose="020B0604020202020204" pitchFamily="34" charset="0"/>
                        </a:rPr>
                        <a:t>321</a:t>
                      </a:r>
                      <a:endParaRPr lang="es-AR" sz="9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s-AR" sz="900" u="none" strike="noStrike">
                          <a:effectLst/>
                          <a:latin typeface="Arial" panose="020B0604020202020204" pitchFamily="34" charset="0"/>
                          <a:cs typeface="Arial" panose="020B0604020202020204" pitchFamily="34" charset="0"/>
                        </a:rPr>
                        <a:t> </a:t>
                      </a:r>
                      <a:endParaRPr lang="es-AR" sz="9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s-AR" sz="900" u="none" strike="noStrike" dirty="0">
                          <a:effectLst/>
                          <a:latin typeface="Arial" panose="020B0604020202020204" pitchFamily="34" charset="0"/>
                          <a:cs typeface="Arial" panose="020B0604020202020204" pitchFamily="34" charset="0"/>
                        </a:rPr>
                        <a:t>321</a:t>
                      </a:r>
                      <a:endParaRPr lang="es-AR" sz="9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r>
              <a:tr h="242736">
                <a:tc>
                  <a:txBody>
                    <a:bodyPr/>
                    <a:lstStyle/>
                    <a:p>
                      <a:pPr algn="l" fontAlgn="b"/>
                      <a:r>
                        <a:rPr lang="es-AR" sz="900" u="none" strike="noStrike" dirty="0" smtClean="0">
                          <a:effectLst/>
                          <a:latin typeface="Arial" panose="020B0604020202020204" pitchFamily="34" charset="0"/>
                          <a:cs typeface="Arial" panose="020B0604020202020204" pitchFamily="34" charset="0"/>
                        </a:rPr>
                        <a:t> 3-Entre Ríos</a:t>
                      </a:r>
                      <a:endParaRPr lang="es-AR" sz="9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s-AR" sz="900" u="none" strike="noStrike" dirty="0">
                          <a:effectLst/>
                          <a:latin typeface="Arial" panose="020B0604020202020204" pitchFamily="34" charset="0"/>
                          <a:cs typeface="Arial" panose="020B0604020202020204" pitchFamily="34" charset="0"/>
                        </a:rPr>
                        <a:t>157</a:t>
                      </a:r>
                      <a:endParaRPr lang="es-AR" sz="9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s-AR" sz="900" u="none" strike="noStrike">
                          <a:effectLst/>
                          <a:latin typeface="Arial" panose="020B0604020202020204" pitchFamily="34" charset="0"/>
                          <a:cs typeface="Arial" panose="020B0604020202020204" pitchFamily="34" charset="0"/>
                        </a:rPr>
                        <a:t> </a:t>
                      </a:r>
                      <a:endParaRPr lang="es-AR" sz="9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s-AR" sz="900" u="none" strike="noStrike" dirty="0">
                          <a:effectLst/>
                          <a:latin typeface="Arial" panose="020B0604020202020204" pitchFamily="34" charset="0"/>
                          <a:cs typeface="Arial" panose="020B0604020202020204" pitchFamily="34" charset="0"/>
                        </a:rPr>
                        <a:t>157</a:t>
                      </a:r>
                      <a:endParaRPr lang="es-AR" sz="9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r>
              <a:tr h="254873">
                <a:tc>
                  <a:txBody>
                    <a:bodyPr/>
                    <a:lstStyle/>
                    <a:p>
                      <a:pPr algn="l" fontAlgn="b"/>
                      <a:r>
                        <a:rPr lang="es-AR" sz="900" u="none" strike="noStrike" dirty="0" smtClean="0">
                          <a:effectLst/>
                          <a:latin typeface="Arial" panose="020B0604020202020204" pitchFamily="34" charset="0"/>
                          <a:cs typeface="Arial" panose="020B0604020202020204" pitchFamily="34" charset="0"/>
                        </a:rPr>
                        <a:t> 4-Santa </a:t>
                      </a:r>
                      <a:r>
                        <a:rPr lang="es-AR" sz="900" u="none" strike="noStrike" dirty="0">
                          <a:effectLst/>
                          <a:latin typeface="Arial" panose="020B0604020202020204" pitchFamily="34" charset="0"/>
                          <a:cs typeface="Arial" panose="020B0604020202020204" pitchFamily="34" charset="0"/>
                        </a:rPr>
                        <a:t>Fe</a:t>
                      </a:r>
                      <a:endParaRPr lang="es-AR" sz="9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s-AR" sz="900" u="none" strike="noStrike" dirty="0">
                          <a:effectLst/>
                          <a:latin typeface="Arial" panose="020B0604020202020204" pitchFamily="34" charset="0"/>
                          <a:cs typeface="Arial" panose="020B0604020202020204" pitchFamily="34" charset="0"/>
                        </a:rPr>
                        <a:t>124</a:t>
                      </a:r>
                      <a:endParaRPr lang="es-AR" sz="9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s-AR" sz="900" u="none" strike="noStrike" dirty="0">
                          <a:effectLst/>
                          <a:latin typeface="Arial" panose="020B0604020202020204" pitchFamily="34" charset="0"/>
                          <a:cs typeface="Arial" panose="020B0604020202020204" pitchFamily="34" charset="0"/>
                        </a:rPr>
                        <a:t>8</a:t>
                      </a:r>
                      <a:endParaRPr lang="es-AR" sz="9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s-AR" sz="900" u="none" strike="noStrike" dirty="0">
                          <a:effectLst/>
                          <a:latin typeface="Arial" panose="020B0604020202020204" pitchFamily="34" charset="0"/>
                          <a:cs typeface="Arial" panose="020B0604020202020204" pitchFamily="34" charset="0"/>
                        </a:rPr>
                        <a:t>132</a:t>
                      </a:r>
                      <a:endParaRPr lang="es-AR" sz="9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r>
              <a:tr h="242736">
                <a:tc>
                  <a:txBody>
                    <a:bodyPr/>
                    <a:lstStyle/>
                    <a:p>
                      <a:pPr algn="l" fontAlgn="b"/>
                      <a:r>
                        <a:rPr lang="es-AR" sz="900" u="none" strike="noStrike" dirty="0" smtClean="0">
                          <a:effectLst/>
                          <a:latin typeface="Arial" panose="020B0604020202020204" pitchFamily="34" charset="0"/>
                          <a:cs typeface="Arial" panose="020B0604020202020204" pitchFamily="34" charset="0"/>
                        </a:rPr>
                        <a:t> San </a:t>
                      </a:r>
                      <a:r>
                        <a:rPr lang="es-AR" sz="900" u="none" strike="noStrike" dirty="0">
                          <a:effectLst/>
                          <a:latin typeface="Arial" panose="020B0604020202020204" pitchFamily="34" charset="0"/>
                          <a:cs typeface="Arial" panose="020B0604020202020204" pitchFamily="34" charset="0"/>
                        </a:rPr>
                        <a:t>Juan</a:t>
                      </a:r>
                      <a:endParaRPr lang="es-AR"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s-AR" sz="900" u="none" strike="noStrike">
                          <a:effectLst/>
                          <a:latin typeface="Arial" panose="020B0604020202020204" pitchFamily="34" charset="0"/>
                          <a:cs typeface="Arial" panose="020B0604020202020204" pitchFamily="34" charset="0"/>
                        </a:rPr>
                        <a:t>73</a:t>
                      </a:r>
                      <a:endParaRPr lang="es-AR" sz="9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s-AR" sz="900" u="none" strike="noStrike">
                          <a:effectLst/>
                          <a:latin typeface="Arial" panose="020B0604020202020204" pitchFamily="34" charset="0"/>
                          <a:cs typeface="Arial" panose="020B0604020202020204" pitchFamily="34" charset="0"/>
                        </a:rPr>
                        <a:t> </a:t>
                      </a:r>
                      <a:endParaRPr lang="es-AR" sz="9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s-AR" sz="900" u="none" strike="noStrike">
                          <a:effectLst/>
                          <a:latin typeface="Arial" panose="020B0604020202020204" pitchFamily="34" charset="0"/>
                          <a:cs typeface="Arial" panose="020B0604020202020204" pitchFamily="34" charset="0"/>
                        </a:rPr>
                        <a:t>73</a:t>
                      </a:r>
                      <a:endParaRPr lang="es-AR" sz="9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r>
              <a:tr h="242736">
                <a:tc>
                  <a:txBody>
                    <a:bodyPr/>
                    <a:lstStyle/>
                    <a:p>
                      <a:pPr algn="l" fontAlgn="b"/>
                      <a:r>
                        <a:rPr lang="es-AR" sz="900" u="none" strike="noStrike" dirty="0" smtClean="0">
                          <a:effectLst/>
                          <a:latin typeface="Arial" panose="020B0604020202020204" pitchFamily="34" charset="0"/>
                          <a:cs typeface="Arial" panose="020B0604020202020204" pitchFamily="34" charset="0"/>
                        </a:rPr>
                        <a:t> Catamarca</a:t>
                      </a:r>
                      <a:endParaRPr lang="es-AR"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s-AR" sz="900" u="none" strike="noStrike">
                          <a:effectLst/>
                          <a:latin typeface="Arial" panose="020B0604020202020204" pitchFamily="34" charset="0"/>
                          <a:cs typeface="Arial" panose="020B0604020202020204" pitchFamily="34" charset="0"/>
                        </a:rPr>
                        <a:t>61</a:t>
                      </a:r>
                      <a:endParaRPr lang="es-AR" sz="9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s-AR" sz="900" u="none" strike="noStrike">
                          <a:effectLst/>
                          <a:latin typeface="Arial" panose="020B0604020202020204" pitchFamily="34" charset="0"/>
                          <a:cs typeface="Arial" panose="020B0604020202020204" pitchFamily="34" charset="0"/>
                        </a:rPr>
                        <a:t> </a:t>
                      </a:r>
                      <a:endParaRPr lang="es-AR" sz="9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s-AR" sz="900" u="none" strike="noStrike">
                          <a:effectLst/>
                          <a:latin typeface="Arial" panose="020B0604020202020204" pitchFamily="34" charset="0"/>
                          <a:cs typeface="Arial" panose="020B0604020202020204" pitchFamily="34" charset="0"/>
                        </a:rPr>
                        <a:t>61</a:t>
                      </a:r>
                      <a:endParaRPr lang="es-AR" sz="9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r>
              <a:tr h="242736">
                <a:tc>
                  <a:txBody>
                    <a:bodyPr/>
                    <a:lstStyle/>
                    <a:p>
                      <a:pPr algn="l" fontAlgn="b"/>
                      <a:r>
                        <a:rPr lang="es-AR" sz="900" u="none" strike="noStrike" dirty="0" smtClean="0">
                          <a:effectLst/>
                          <a:latin typeface="Arial" panose="020B0604020202020204" pitchFamily="34" charset="0"/>
                          <a:cs typeface="Arial" panose="020B0604020202020204" pitchFamily="34" charset="0"/>
                        </a:rPr>
                        <a:t> Buenos </a:t>
                      </a:r>
                      <a:r>
                        <a:rPr lang="es-AR" sz="900" u="none" strike="noStrike" dirty="0">
                          <a:effectLst/>
                          <a:latin typeface="Arial" panose="020B0604020202020204" pitchFamily="34" charset="0"/>
                          <a:cs typeface="Arial" panose="020B0604020202020204" pitchFamily="34" charset="0"/>
                        </a:rPr>
                        <a:t>Aires</a:t>
                      </a:r>
                      <a:endParaRPr lang="es-AR"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s-AR" sz="900" u="none" strike="noStrike" dirty="0">
                          <a:effectLst/>
                          <a:latin typeface="Arial" panose="020B0604020202020204" pitchFamily="34" charset="0"/>
                          <a:cs typeface="Arial" panose="020B0604020202020204" pitchFamily="34" charset="0"/>
                        </a:rPr>
                        <a:t>30</a:t>
                      </a:r>
                      <a:endParaRPr lang="es-AR"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s-AR" sz="900" u="none" strike="noStrike">
                          <a:effectLst/>
                          <a:latin typeface="Arial" panose="020B0604020202020204" pitchFamily="34" charset="0"/>
                          <a:cs typeface="Arial" panose="020B0604020202020204" pitchFamily="34" charset="0"/>
                        </a:rPr>
                        <a:t>24</a:t>
                      </a:r>
                      <a:endParaRPr lang="es-AR" sz="9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s-AR" sz="900" u="none" strike="noStrike">
                          <a:effectLst/>
                          <a:latin typeface="Arial" panose="020B0604020202020204" pitchFamily="34" charset="0"/>
                          <a:cs typeface="Arial" panose="020B0604020202020204" pitchFamily="34" charset="0"/>
                        </a:rPr>
                        <a:t>54</a:t>
                      </a:r>
                      <a:endParaRPr lang="es-AR" sz="9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r>
              <a:tr h="242736">
                <a:tc>
                  <a:txBody>
                    <a:bodyPr/>
                    <a:lstStyle/>
                    <a:p>
                      <a:pPr algn="l" fontAlgn="b"/>
                      <a:r>
                        <a:rPr lang="es-AR" sz="900" u="none" strike="noStrike" dirty="0" smtClean="0">
                          <a:effectLst/>
                          <a:latin typeface="Arial" panose="020B0604020202020204" pitchFamily="34" charset="0"/>
                          <a:cs typeface="Arial" panose="020B0604020202020204" pitchFamily="34" charset="0"/>
                        </a:rPr>
                        <a:t> Tucumán</a:t>
                      </a:r>
                      <a:endParaRPr lang="es-AR"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s-AR" sz="900" u="none" strike="noStrike">
                          <a:effectLst/>
                          <a:latin typeface="Arial" panose="020B0604020202020204" pitchFamily="34" charset="0"/>
                          <a:cs typeface="Arial" panose="020B0604020202020204" pitchFamily="34" charset="0"/>
                        </a:rPr>
                        <a:t>42</a:t>
                      </a:r>
                      <a:endParaRPr lang="es-AR" sz="9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s-AR" sz="900" u="none" strike="noStrike">
                          <a:effectLst/>
                          <a:latin typeface="Arial" panose="020B0604020202020204" pitchFamily="34" charset="0"/>
                          <a:cs typeface="Arial" panose="020B0604020202020204" pitchFamily="34" charset="0"/>
                        </a:rPr>
                        <a:t> </a:t>
                      </a:r>
                      <a:endParaRPr lang="es-AR" sz="9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s-AR" sz="900" u="none" strike="noStrike">
                          <a:effectLst/>
                          <a:latin typeface="Arial" panose="020B0604020202020204" pitchFamily="34" charset="0"/>
                          <a:cs typeface="Arial" panose="020B0604020202020204" pitchFamily="34" charset="0"/>
                        </a:rPr>
                        <a:t>42</a:t>
                      </a:r>
                      <a:endParaRPr lang="es-AR" sz="9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r>
              <a:tr h="242736">
                <a:tc>
                  <a:txBody>
                    <a:bodyPr/>
                    <a:lstStyle/>
                    <a:p>
                      <a:pPr algn="l" fontAlgn="b"/>
                      <a:r>
                        <a:rPr lang="es-AR" sz="900" u="none" strike="noStrike" dirty="0" smtClean="0">
                          <a:effectLst/>
                          <a:latin typeface="Arial" panose="020B0604020202020204" pitchFamily="34" charset="0"/>
                          <a:cs typeface="Arial" panose="020B0604020202020204" pitchFamily="34" charset="0"/>
                        </a:rPr>
                        <a:t> San </a:t>
                      </a:r>
                      <a:r>
                        <a:rPr lang="es-AR" sz="900" u="none" strike="noStrike" dirty="0">
                          <a:effectLst/>
                          <a:latin typeface="Arial" panose="020B0604020202020204" pitchFamily="34" charset="0"/>
                          <a:cs typeface="Arial" panose="020B0604020202020204" pitchFamily="34" charset="0"/>
                        </a:rPr>
                        <a:t>Luis</a:t>
                      </a:r>
                      <a:endParaRPr lang="es-AR"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s-AR" sz="900" u="none" strike="noStrike">
                          <a:effectLst/>
                          <a:latin typeface="Arial" panose="020B0604020202020204" pitchFamily="34" charset="0"/>
                          <a:cs typeface="Arial" panose="020B0604020202020204" pitchFamily="34" charset="0"/>
                        </a:rPr>
                        <a:t>34</a:t>
                      </a:r>
                      <a:endParaRPr lang="es-AR" sz="9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s-AR" sz="900" u="none" strike="noStrike">
                          <a:effectLst/>
                          <a:latin typeface="Arial" panose="020B0604020202020204" pitchFamily="34" charset="0"/>
                          <a:cs typeface="Arial" panose="020B0604020202020204" pitchFamily="34" charset="0"/>
                        </a:rPr>
                        <a:t> </a:t>
                      </a:r>
                      <a:endParaRPr lang="es-AR" sz="9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s-AR" sz="900" u="none" strike="noStrike">
                          <a:effectLst/>
                          <a:latin typeface="Arial" panose="020B0604020202020204" pitchFamily="34" charset="0"/>
                          <a:cs typeface="Arial" panose="020B0604020202020204" pitchFamily="34" charset="0"/>
                        </a:rPr>
                        <a:t>34</a:t>
                      </a:r>
                      <a:endParaRPr lang="es-AR" sz="9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r>
              <a:tr h="242736">
                <a:tc>
                  <a:txBody>
                    <a:bodyPr/>
                    <a:lstStyle/>
                    <a:p>
                      <a:pPr algn="l" fontAlgn="b"/>
                      <a:r>
                        <a:rPr lang="es-AR" sz="900" u="none" strike="noStrike" dirty="0" smtClean="0">
                          <a:effectLst/>
                          <a:latin typeface="Arial" panose="020B0604020202020204" pitchFamily="34" charset="0"/>
                          <a:cs typeface="Arial" panose="020B0604020202020204" pitchFamily="34" charset="0"/>
                        </a:rPr>
                        <a:t> Misiones</a:t>
                      </a:r>
                      <a:endParaRPr lang="es-AR"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s-AR" sz="900" u="none" strike="noStrike">
                          <a:effectLst/>
                          <a:latin typeface="Arial" panose="020B0604020202020204" pitchFamily="34" charset="0"/>
                          <a:cs typeface="Arial" panose="020B0604020202020204" pitchFamily="34" charset="0"/>
                        </a:rPr>
                        <a:t>28</a:t>
                      </a:r>
                      <a:endParaRPr lang="es-AR" sz="9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s-AR" sz="900" u="none" strike="noStrike">
                          <a:effectLst/>
                          <a:latin typeface="Arial" panose="020B0604020202020204" pitchFamily="34" charset="0"/>
                          <a:cs typeface="Arial" panose="020B0604020202020204" pitchFamily="34" charset="0"/>
                        </a:rPr>
                        <a:t> </a:t>
                      </a:r>
                      <a:endParaRPr lang="es-AR" sz="9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s-AR" sz="900" u="none" strike="noStrike">
                          <a:effectLst/>
                          <a:latin typeface="Arial" panose="020B0604020202020204" pitchFamily="34" charset="0"/>
                          <a:cs typeface="Arial" panose="020B0604020202020204" pitchFamily="34" charset="0"/>
                        </a:rPr>
                        <a:t>28</a:t>
                      </a:r>
                      <a:endParaRPr lang="es-AR" sz="9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r>
              <a:tr h="242736">
                <a:tc>
                  <a:txBody>
                    <a:bodyPr/>
                    <a:lstStyle/>
                    <a:p>
                      <a:pPr algn="l" fontAlgn="b"/>
                      <a:r>
                        <a:rPr lang="es-AR" sz="900" u="none" strike="noStrike" dirty="0" smtClean="0">
                          <a:effectLst/>
                          <a:latin typeface="Arial" panose="020B0604020202020204" pitchFamily="34" charset="0"/>
                          <a:cs typeface="Arial" panose="020B0604020202020204" pitchFamily="34" charset="0"/>
                        </a:rPr>
                        <a:t> Tierra </a:t>
                      </a:r>
                      <a:r>
                        <a:rPr lang="es-AR" sz="900" u="none" strike="noStrike" dirty="0">
                          <a:effectLst/>
                          <a:latin typeface="Arial" panose="020B0604020202020204" pitchFamily="34" charset="0"/>
                          <a:cs typeface="Arial" panose="020B0604020202020204" pitchFamily="34" charset="0"/>
                        </a:rPr>
                        <a:t>del Fuego</a:t>
                      </a:r>
                      <a:endParaRPr lang="es-AR"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s-AR" sz="900" u="none" strike="noStrike">
                          <a:effectLst/>
                          <a:latin typeface="Arial" panose="020B0604020202020204" pitchFamily="34" charset="0"/>
                          <a:cs typeface="Arial" panose="020B0604020202020204" pitchFamily="34" charset="0"/>
                        </a:rPr>
                        <a:t>19</a:t>
                      </a:r>
                      <a:endParaRPr lang="es-AR" sz="9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s-AR" sz="900" u="none" strike="noStrike">
                          <a:effectLst/>
                          <a:latin typeface="Arial" panose="020B0604020202020204" pitchFamily="34" charset="0"/>
                          <a:cs typeface="Arial" panose="020B0604020202020204" pitchFamily="34" charset="0"/>
                        </a:rPr>
                        <a:t> </a:t>
                      </a:r>
                      <a:endParaRPr lang="es-AR" sz="9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s-AR" sz="900" u="none" strike="noStrike">
                          <a:effectLst/>
                          <a:latin typeface="Arial" panose="020B0604020202020204" pitchFamily="34" charset="0"/>
                          <a:cs typeface="Arial" panose="020B0604020202020204" pitchFamily="34" charset="0"/>
                        </a:rPr>
                        <a:t>19</a:t>
                      </a:r>
                      <a:endParaRPr lang="es-AR" sz="9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r>
              <a:tr h="242736">
                <a:tc>
                  <a:txBody>
                    <a:bodyPr/>
                    <a:lstStyle/>
                    <a:p>
                      <a:pPr algn="l" fontAlgn="b"/>
                      <a:r>
                        <a:rPr lang="es-AR" sz="900" u="none" strike="noStrike" dirty="0" smtClean="0">
                          <a:effectLst/>
                          <a:latin typeface="Arial" panose="020B0604020202020204" pitchFamily="34" charset="0"/>
                          <a:cs typeface="Arial" panose="020B0604020202020204" pitchFamily="34" charset="0"/>
                        </a:rPr>
                        <a:t> Neuquén</a:t>
                      </a:r>
                      <a:endParaRPr lang="es-AR"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s-AR" sz="900" u="none" strike="noStrike">
                          <a:effectLst/>
                          <a:latin typeface="Arial" panose="020B0604020202020204" pitchFamily="34" charset="0"/>
                          <a:cs typeface="Arial" panose="020B0604020202020204" pitchFamily="34" charset="0"/>
                        </a:rPr>
                        <a:t>16</a:t>
                      </a:r>
                      <a:endParaRPr lang="es-AR" sz="9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s-AR" sz="900" u="none" strike="noStrike">
                          <a:effectLst/>
                          <a:latin typeface="Arial" panose="020B0604020202020204" pitchFamily="34" charset="0"/>
                          <a:cs typeface="Arial" panose="020B0604020202020204" pitchFamily="34" charset="0"/>
                        </a:rPr>
                        <a:t> </a:t>
                      </a:r>
                      <a:endParaRPr lang="es-AR" sz="9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s-AR" sz="900" u="none" strike="noStrike">
                          <a:effectLst/>
                          <a:latin typeface="Arial" panose="020B0604020202020204" pitchFamily="34" charset="0"/>
                          <a:cs typeface="Arial" panose="020B0604020202020204" pitchFamily="34" charset="0"/>
                        </a:rPr>
                        <a:t>16</a:t>
                      </a:r>
                      <a:endParaRPr lang="es-AR" sz="9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r>
              <a:tr h="242736">
                <a:tc>
                  <a:txBody>
                    <a:bodyPr/>
                    <a:lstStyle/>
                    <a:p>
                      <a:pPr algn="l" fontAlgn="b"/>
                      <a:r>
                        <a:rPr lang="es-AR" sz="900" u="none" strike="noStrike" dirty="0" smtClean="0">
                          <a:effectLst/>
                          <a:latin typeface="Arial" panose="020B0604020202020204" pitchFamily="34" charset="0"/>
                          <a:cs typeface="Arial" panose="020B0604020202020204" pitchFamily="34" charset="0"/>
                        </a:rPr>
                        <a:t> Santiago </a:t>
                      </a:r>
                      <a:r>
                        <a:rPr lang="es-AR" sz="900" u="none" strike="noStrike" dirty="0">
                          <a:effectLst/>
                          <a:latin typeface="Arial" panose="020B0604020202020204" pitchFamily="34" charset="0"/>
                          <a:cs typeface="Arial" panose="020B0604020202020204" pitchFamily="34" charset="0"/>
                        </a:rPr>
                        <a:t>del Estero</a:t>
                      </a:r>
                      <a:endParaRPr lang="es-AR"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s-AR" sz="900" u="none" strike="noStrike">
                          <a:effectLst/>
                          <a:latin typeface="Arial" panose="020B0604020202020204" pitchFamily="34" charset="0"/>
                          <a:cs typeface="Arial" panose="020B0604020202020204" pitchFamily="34" charset="0"/>
                        </a:rPr>
                        <a:t>13</a:t>
                      </a:r>
                      <a:endParaRPr lang="es-AR" sz="9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s-AR" sz="900" u="none" strike="noStrike">
                          <a:effectLst/>
                          <a:latin typeface="Arial" panose="020B0604020202020204" pitchFamily="34" charset="0"/>
                          <a:cs typeface="Arial" panose="020B0604020202020204" pitchFamily="34" charset="0"/>
                        </a:rPr>
                        <a:t> </a:t>
                      </a:r>
                      <a:endParaRPr lang="es-AR" sz="9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s-AR" sz="900" u="none" strike="noStrike">
                          <a:effectLst/>
                          <a:latin typeface="Arial" panose="020B0604020202020204" pitchFamily="34" charset="0"/>
                          <a:cs typeface="Arial" panose="020B0604020202020204" pitchFamily="34" charset="0"/>
                        </a:rPr>
                        <a:t>13</a:t>
                      </a:r>
                      <a:endParaRPr lang="es-AR" sz="9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r>
              <a:tr h="242736">
                <a:tc>
                  <a:txBody>
                    <a:bodyPr/>
                    <a:lstStyle/>
                    <a:p>
                      <a:pPr algn="l" fontAlgn="b"/>
                      <a:r>
                        <a:rPr lang="es-AR" sz="900" u="none" strike="noStrike" dirty="0" smtClean="0">
                          <a:effectLst/>
                          <a:latin typeface="Arial" panose="020B0604020202020204" pitchFamily="34" charset="0"/>
                          <a:cs typeface="Arial" panose="020B0604020202020204" pitchFamily="34" charset="0"/>
                        </a:rPr>
                        <a:t> La </a:t>
                      </a:r>
                      <a:r>
                        <a:rPr lang="es-AR" sz="900" u="none" strike="noStrike" dirty="0">
                          <a:effectLst/>
                          <a:latin typeface="Arial" panose="020B0604020202020204" pitchFamily="34" charset="0"/>
                          <a:cs typeface="Arial" panose="020B0604020202020204" pitchFamily="34" charset="0"/>
                        </a:rPr>
                        <a:t>Rioja</a:t>
                      </a:r>
                      <a:endParaRPr lang="es-AR"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s-AR" sz="900" u="none" strike="noStrike">
                          <a:effectLst/>
                          <a:latin typeface="Arial" panose="020B0604020202020204" pitchFamily="34" charset="0"/>
                          <a:cs typeface="Arial" panose="020B0604020202020204" pitchFamily="34" charset="0"/>
                        </a:rPr>
                        <a:t>10</a:t>
                      </a:r>
                      <a:endParaRPr lang="es-AR" sz="9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s-AR" sz="900" u="none" strike="noStrike">
                          <a:effectLst/>
                          <a:latin typeface="Arial" panose="020B0604020202020204" pitchFamily="34" charset="0"/>
                          <a:cs typeface="Arial" panose="020B0604020202020204" pitchFamily="34" charset="0"/>
                        </a:rPr>
                        <a:t> </a:t>
                      </a:r>
                      <a:endParaRPr lang="es-AR" sz="9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s-AR" sz="900" u="none" strike="noStrike">
                          <a:effectLst/>
                          <a:latin typeface="Arial" panose="020B0604020202020204" pitchFamily="34" charset="0"/>
                          <a:cs typeface="Arial" panose="020B0604020202020204" pitchFamily="34" charset="0"/>
                        </a:rPr>
                        <a:t>10</a:t>
                      </a:r>
                      <a:endParaRPr lang="es-AR" sz="9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r>
              <a:tr h="242736">
                <a:tc>
                  <a:txBody>
                    <a:bodyPr/>
                    <a:lstStyle/>
                    <a:p>
                      <a:pPr algn="l" fontAlgn="b"/>
                      <a:r>
                        <a:rPr lang="es-AR" sz="900" u="none" strike="noStrike" dirty="0" smtClean="0">
                          <a:effectLst/>
                          <a:latin typeface="Arial" panose="020B0604020202020204" pitchFamily="34" charset="0"/>
                          <a:cs typeface="Arial" panose="020B0604020202020204" pitchFamily="34" charset="0"/>
                        </a:rPr>
                        <a:t> Chaco</a:t>
                      </a:r>
                      <a:endParaRPr lang="es-AR"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s-AR" sz="900" u="none" strike="noStrike">
                          <a:effectLst/>
                          <a:latin typeface="Arial" panose="020B0604020202020204" pitchFamily="34" charset="0"/>
                          <a:cs typeface="Arial" panose="020B0604020202020204" pitchFamily="34" charset="0"/>
                        </a:rPr>
                        <a:t>6</a:t>
                      </a:r>
                      <a:endParaRPr lang="es-AR" sz="9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s-AR" sz="900" u="none" strike="noStrike">
                          <a:effectLst/>
                          <a:latin typeface="Arial" panose="020B0604020202020204" pitchFamily="34" charset="0"/>
                          <a:cs typeface="Arial" panose="020B0604020202020204" pitchFamily="34" charset="0"/>
                        </a:rPr>
                        <a:t> </a:t>
                      </a:r>
                      <a:endParaRPr lang="es-AR" sz="9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s-AR" sz="900" u="none" strike="noStrike" dirty="0">
                          <a:effectLst/>
                          <a:latin typeface="Arial" panose="020B0604020202020204" pitchFamily="34" charset="0"/>
                          <a:cs typeface="Arial" panose="020B0604020202020204" pitchFamily="34" charset="0"/>
                        </a:rPr>
                        <a:t>6</a:t>
                      </a:r>
                      <a:endParaRPr lang="es-AR"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r>
              <a:tr h="242736">
                <a:tc>
                  <a:txBody>
                    <a:bodyPr/>
                    <a:lstStyle/>
                    <a:p>
                      <a:pPr algn="l" fontAlgn="b"/>
                      <a:r>
                        <a:rPr lang="es-AR" sz="900" u="none" strike="noStrike" dirty="0" smtClean="0">
                          <a:effectLst/>
                          <a:latin typeface="Arial" panose="020B0604020202020204" pitchFamily="34" charset="0"/>
                          <a:cs typeface="Arial" panose="020B0604020202020204" pitchFamily="34" charset="0"/>
                        </a:rPr>
                        <a:t> Chubut</a:t>
                      </a:r>
                      <a:endParaRPr lang="es-AR"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s-AR" sz="900" u="none" strike="noStrike">
                          <a:effectLst/>
                          <a:latin typeface="Arial" panose="020B0604020202020204" pitchFamily="34" charset="0"/>
                          <a:cs typeface="Arial" panose="020B0604020202020204" pitchFamily="34" charset="0"/>
                        </a:rPr>
                        <a:t>5</a:t>
                      </a:r>
                      <a:endParaRPr lang="es-AR" sz="9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s-AR" sz="900" u="none" strike="noStrike">
                          <a:effectLst/>
                          <a:latin typeface="Arial" panose="020B0604020202020204" pitchFamily="34" charset="0"/>
                          <a:cs typeface="Arial" panose="020B0604020202020204" pitchFamily="34" charset="0"/>
                        </a:rPr>
                        <a:t> </a:t>
                      </a:r>
                      <a:endParaRPr lang="es-AR" sz="9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s-AR" sz="900" u="none" strike="noStrike">
                          <a:effectLst/>
                          <a:latin typeface="Arial" panose="020B0604020202020204" pitchFamily="34" charset="0"/>
                          <a:cs typeface="Arial" panose="020B0604020202020204" pitchFamily="34" charset="0"/>
                        </a:rPr>
                        <a:t>5</a:t>
                      </a:r>
                      <a:endParaRPr lang="es-AR" sz="9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r>
              <a:tr h="242736">
                <a:tc>
                  <a:txBody>
                    <a:bodyPr/>
                    <a:lstStyle/>
                    <a:p>
                      <a:pPr algn="l" fontAlgn="b"/>
                      <a:r>
                        <a:rPr lang="es-AR" sz="900" u="none" strike="noStrike" dirty="0" smtClean="0">
                          <a:effectLst/>
                          <a:latin typeface="Arial" panose="020B0604020202020204" pitchFamily="34" charset="0"/>
                          <a:cs typeface="Arial" panose="020B0604020202020204" pitchFamily="34" charset="0"/>
                        </a:rPr>
                        <a:t> La </a:t>
                      </a:r>
                      <a:r>
                        <a:rPr lang="es-AR" sz="900" u="none" strike="noStrike" dirty="0">
                          <a:effectLst/>
                          <a:latin typeface="Arial" panose="020B0604020202020204" pitchFamily="34" charset="0"/>
                          <a:cs typeface="Arial" panose="020B0604020202020204" pitchFamily="34" charset="0"/>
                        </a:rPr>
                        <a:t>Pampa</a:t>
                      </a:r>
                      <a:endParaRPr lang="es-AR"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s-AR" sz="900" u="none" strike="noStrike">
                          <a:effectLst/>
                          <a:latin typeface="Arial" panose="020B0604020202020204" pitchFamily="34" charset="0"/>
                          <a:cs typeface="Arial" panose="020B0604020202020204" pitchFamily="34" charset="0"/>
                        </a:rPr>
                        <a:t>1</a:t>
                      </a:r>
                      <a:endParaRPr lang="es-AR" sz="9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s-AR" sz="900" u="none" strike="noStrike">
                          <a:effectLst/>
                          <a:latin typeface="Arial" panose="020B0604020202020204" pitchFamily="34" charset="0"/>
                          <a:cs typeface="Arial" panose="020B0604020202020204" pitchFamily="34" charset="0"/>
                        </a:rPr>
                        <a:t>1</a:t>
                      </a:r>
                      <a:endParaRPr lang="es-AR" sz="9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s-AR" sz="900" u="none" strike="noStrike">
                          <a:effectLst/>
                          <a:latin typeface="Arial" panose="020B0604020202020204" pitchFamily="34" charset="0"/>
                          <a:cs typeface="Arial" panose="020B0604020202020204" pitchFamily="34" charset="0"/>
                        </a:rPr>
                        <a:t>2</a:t>
                      </a:r>
                      <a:endParaRPr lang="es-AR" sz="9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r>
              <a:tr h="242736">
                <a:tc>
                  <a:txBody>
                    <a:bodyPr/>
                    <a:lstStyle/>
                    <a:p>
                      <a:pPr algn="l" fontAlgn="b"/>
                      <a:r>
                        <a:rPr lang="es-AR" sz="900" u="none" strike="noStrike" dirty="0" smtClean="0">
                          <a:effectLst/>
                          <a:latin typeface="Arial" panose="020B0604020202020204" pitchFamily="34" charset="0"/>
                          <a:cs typeface="Arial" panose="020B0604020202020204" pitchFamily="34" charset="0"/>
                        </a:rPr>
                        <a:t> Santa </a:t>
                      </a:r>
                      <a:r>
                        <a:rPr lang="es-AR" sz="900" u="none" strike="noStrike" dirty="0">
                          <a:effectLst/>
                          <a:latin typeface="Arial" panose="020B0604020202020204" pitchFamily="34" charset="0"/>
                          <a:cs typeface="Arial" panose="020B0604020202020204" pitchFamily="34" charset="0"/>
                        </a:rPr>
                        <a:t>Cruz</a:t>
                      </a:r>
                      <a:endParaRPr lang="es-AR"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s-AR" sz="900" u="none" strike="noStrike">
                          <a:effectLst/>
                          <a:latin typeface="Arial" panose="020B0604020202020204" pitchFamily="34" charset="0"/>
                          <a:cs typeface="Arial" panose="020B0604020202020204" pitchFamily="34" charset="0"/>
                        </a:rPr>
                        <a:t>1</a:t>
                      </a:r>
                      <a:endParaRPr lang="es-AR" sz="9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s-AR" sz="900" u="none" strike="noStrike">
                          <a:effectLst/>
                          <a:latin typeface="Arial" panose="020B0604020202020204" pitchFamily="34" charset="0"/>
                          <a:cs typeface="Arial" panose="020B0604020202020204" pitchFamily="34" charset="0"/>
                        </a:rPr>
                        <a:t> </a:t>
                      </a:r>
                      <a:endParaRPr lang="es-AR" sz="9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s-AR" sz="900" u="none" strike="noStrike" dirty="0">
                          <a:effectLst/>
                          <a:latin typeface="Arial" panose="020B0604020202020204" pitchFamily="34" charset="0"/>
                          <a:cs typeface="Arial" panose="020B0604020202020204" pitchFamily="34" charset="0"/>
                        </a:rPr>
                        <a:t>1</a:t>
                      </a:r>
                      <a:endParaRPr lang="es-AR"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r>
              <a:tr h="310919">
                <a:tc>
                  <a:txBody>
                    <a:bodyPr/>
                    <a:lstStyle/>
                    <a:p>
                      <a:pPr algn="ctr" fontAlgn="b"/>
                      <a:r>
                        <a:rPr lang="es-AR" sz="900" b="1" u="none" strike="noStrike" dirty="0">
                          <a:effectLst/>
                          <a:latin typeface="Arial" panose="020B0604020202020204" pitchFamily="34" charset="0"/>
                          <a:cs typeface="Arial" panose="020B0604020202020204" pitchFamily="34" charset="0"/>
                        </a:rPr>
                        <a:t>Total</a:t>
                      </a:r>
                      <a:endParaRPr lang="es-AR" sz="9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bg1">
                        <a:lumMod val="75000"/>
                      </a:schemeClr>
                    </a:solidFill>
                  </a:tcPr>
                </a:tc>
                <a:tc>
                  <a:txBody>
                    <a:bodyPr/>
                    <a:lstStyle/>
                    <a:p>
                      <a:pPr algn="ctr" fontAlgn="b"/>
                      <a:r>
                        <a:rPr lang="es-AR" sz="900" b="1" u="none" strike="noStrike" dirty="0">
                          <a:effectLst/>
                          <a:latin typeface="Arial" panose="020B0604020202020204" pitchFamily="34" charset="0"/>
                          <a:cs typeface="Arial" panose="020B0604020202020204" pitchFamily="34" charset="0"/>
                        </a:rPr>
                        <a:t>1379</a:t>
                      </a:r>
                      <a:endParaRPr lang="es-AR" sz="9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bg1">
                        <a:lumMod val="75000"/>
                      </a:schemeClr>
                    </a:solidFill>
                  </a:tcPr>
                </a:tc>
                <a:tc>
                  <a:txBody>
                    <a:bodyPr/>
                    <a:lstStyle/>
                    <a:p>
                      <a:pPr algn="ctr" fontAlgn="b"/>
                      <a:r>
                        <a:rPr lang="es-AR" sz="900" b="1" u="none" strike="noStrike" dirty="0">
                          <a:effectLst/>
                          <a:latin typeface="Arial" panose="020B0604020202020204" pitchFamily="34" charset="0"/>
                          <a:cs typeface="Arial" panose="020B0604020202020204" pitchFamily="34" charset="0"/>
                        </a:rPr>
                        <a:t>33</a:t>
                      </a:r>
                      <a:endParaRPr lang="es-AR" sz="9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bg1">
                        <a:lumMod val="75000"/>
                      </a:schemeClr>
                    </a:solidFill>
                  </a:tcPr>
                </a:tc>
                <a:tc>
                  <a:txBody>
                    <a:bodyPr/>
                    <a:lstStyle/>
                    <a:p>
                      <a:pPr algn="ctr" fontAlgn="b"/>
                      <a:r>
                        <a:rPr lang="es-AR" sz="900" b="1" u="none" strike="noStrike" dirty="0">
                          <a:effectLst/>
                          <a:latin typeface="Arial" panose="020B0604020202020204" pitchFamily="34" charset="0"/>
                          <a:cs typeface="Arial" panose="020B0604020202020204" pitchFamily="34" charset="0"/>
                        </a:rPr>
                        <a:t>1412</a:t>
                      </a:r>
                      <a:endParaRPr lang="es-AR" sz="9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bg1">
                        <a:lumMod val="75000"/>
                      </a:schemeClr>
                    </a:solidFill>
                  </a:tcPr>
                </a:tc>
              </a:tr>
            </a:tbl>
          </a:graphicData>
        </a:graphic>
      </p:graphicFrame>
    </p:spTree>
    <p:extLst>
      <p:ext uri="{BB962C8B-B14F-4D97-AF65-F5344CB8AC3E}">
        <p14:creationId xmlns:p14="http://schemas.microsoft.com/office/powerpoint/2010/main" val="217891912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1 Título"/>
          <p:cNvSpPr txBox="1">
            <a:spLocks/>
          </p:cNvSpPr>
          <p:nvPr/>
        </p:nvSpPr>
        <p:spPr>
          <a:xfrm>
            <a:off x="683568" y="256385"/>
            <a:ext cx="7824349"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MX" sz="4000" b="1" dirty="0" smtClean="0">
                <a:solidFill>
                  <a:prstClr val="white"/>
                </a:solidFill>
                <a:latin typeface="Arial"/>
                <a:cs typeface="Arial"/>
              </a:rPr>
              <a:t>Introducción</a:t>
            </a:r>
            <a:endParaRPr lang="es-AR" sz="4000" b="1" dirty="0">
              <a:solidFill>
                <a:prstClr val="white"/>
              </a:solidFill>
              <a:latin typeface="Arial"/>
              <a:cs typeface="Arial"/>
            </a:endParaRPr>
          </a:p>
        </p:txBody>
      </p:sp>
      <p:sp>
        <p:nvSpPr>
          <p:cNvPr id="4" name="3 Rectángulo"/>
          <p:cNvSpPr/>
          <p:nvPr/>
        </p:nvSpPr>
        <p:spPr>
          <a:xfrm>
            <a:off x="107504" y="5733256"/>
            <a:ext cx="3384376"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solidFill>
                <a:prstClr val="white"/>
              </a:solidFill>
            </a:endParaRPr>
          </a:p>
        </p:txBody>
      </p:sp>
      <p:sp>
        <p:nvSpPr>
          <p:cNvPr id="6" name="2 Marcador de contenido"/>
          <p:cNvSpPr txBox="1">
            <a:spLocks/>
          </p:cNvSpPr>
          <p:nvPr/>
        </p:nvSpPr>
        <p:spPr>
          <a:xfrm>
            <a:off x="467544" y="2348880"/>
            <a:ext cx="8003232" cy="374441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spcBef>
                <a:spcPts val="0"/>
              </a:spcBef>
              <a:defRPr/>
            </a:pPr>
            <a:r>
              <a:rPr lang="es-MX" sz="1800" dirty="0" smtClean="0">
                <a:solidFill>
                  <a:schemeClr val="tx2">
                    <a:lumMod val="75000"/>
                  </a:schemeClr>
                </a:solidFill>
                <a:latin typeface="Arial"/>
                <a:cs typeface="Arial"/>
              </a:rPr>
              <a:t>Procuvin ha inspeccionado </a:t>
            </a:r>
            <a:r>
              <a:rPr lang="es-MX" sz="1800" dirty="0" smtClean="0">
                <a:solidFill>
                  <a:schemeClr val="tx2">
                    <a:lumMod val="75000"/>
                  </a:schemeClr>
                </a:solidFill>
                <a:latin typeface="Arial"/>
                <a:cs typeface="Arial"/>
              </a:rPr>
              <a:t>establecimientos penales de las provincias de Santa Fé, Mendoza y Córdoba, </a:t>
            </a:r>
            <a:r>
              <a:rPr lang="es-MX" sz="1800" dirty="0" smtClean="0">
                <a:solidFill>
                  <a:schemeClr val="tx2">
                    <a:lumMod val="75000"/>
                  </a:schemeClr>
                </a:solidFill>
                <a:latin typeface="Arial"/>
                <a:cs typeface="Arial"/>
              </a:rPr>
              <a:t>junto con funcionarios de las fiscalías federales de cada una de estas jurisdicciones.</a:t>
            </a:r>
          </a:p>
          <a:p>
            <a:pPr algn="just">
              <a:spcBef>
                <a:spcPts val="0"/>
              </a:spcBef>
              <a:defRPr/>
            </a:pPr>
            <a:endParaRPr lang="es-MX" sz="1800" dirty="0" smtClean="0">
              <a:solidFill>
                <a:schemeClr val="tx2">
                  <a:lumMod val="75000"/>
                </a:schemeClr>
              </a:solidFill>
              <a:latin typeface="Arial"/>
              <a:cs typeface="Arial"/>
            </a:endParaRPr>
          </a:p>
          <a:p>
            <a:pPr algn="just">
              <a:spcBef>
                <a:spcPts val="0"/>
              </a:spcBef>
              <a:defRPr/>
            </a:pPr>
            <a:endParaRPr lang="es-MX" sz="1800" dirty="0" smtClean="0">
              <a:solidFill>
                <a:schemeClr val="tx2">
                  <a:lumMod val="75000"/>
                </a:schemeClr>
              </a:solidFill>
              <a:latin typeface="Arial"/>
              <a:cs typeface="Arial"/>
            </a:endParaRPr>
          </a:p>
          <a:p>
            <a:pPr algn="just">
              <a:spcBef>
                <a:spcPts val="0"/>
              </a:spcBef>
              <a:defRPr/>
            </a:pPr>
            <a:r>
              <a:rPr lang="es-MX" sz="1800" dirty="0" smtClean="0">
                <a:solidFill>
                  <a:schemeClr val="tx2">
                    <a:lumMod val="75000"/>
                  </a:schemeClr>
                </a:solidFill>
                <a:latin typeface="Arial"/>
                <a:cs typeface="Arial"/>
              </a:rPr>
              <a:t>En todos los centros penales monitoreados se ha relevado gravísimas condiciones de detención.</a:t>
            </a:r>
            <a:endParaRPr lang="es-MX" sz="1800" dirty="0">
              <a:solidFill>
                <a:schemeClr val="tx2">
                  <a:lumMod val="75000"/>
                </a:schemeClr>
              </a:solidFill>
              <a:latin typeface="Arial"/>
              <a:cs typeface="Arial"/>
            </a:endParaRPr>
          </a:p>
        </p:txBody>
      </p:sp>
    </p:spTree>
    <p:extLst>
      <p:ext uri="{BB962C8B-B14F-4D97-AF65-F5344CB8AC3E}">
        <p14:creationId xmlns:p14="http://schemas.microsoft.com/office/powerpoint/2010/main" val="32735755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1 Título"/>
          <p:cNvSpPr txBox="1">
            <a:spLocks/>
          </p:cNvSpPr>
          <p:nvPr/>
        </p:nvSpPr>
        <p:spPr>
          <a:xfrm>
            <a:off x="683568" y="256385"/>
            <a:ext cx="7824349"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MX" sz="4000" b="1" dirty="0" smtClean="0">
                <a:solidFill>
                  <a:schemeClr val="bg1"/>
                </a:solidFill>
                <a:latin typeface="Arial"/>
                <a:ea typeface="+mn-ea"/>
                <a:cs typeface="Arial"/>
              </a:rPr>
              <a:t>Objetivos</a:t>
            </a:r>
            <a:endParaRPr lang="es-AR" sz="4000" b="1" dirty="0">
              <a:solidFill>
                <a:schemeClr val="bg1"/>
              </a:solidFill>
              <a:latin typeface="Arial"/>
              <a:ea typeface="+mn-ea"/>
              <a:cs typeface="Arial"/>
            </a:endParaRPr>
          </a:p>
        </p:txBody>
      </p:sp>
      <p:sp>
        <p:nvSpPr>
          <p:cNvPr id="8" name="2 Marcador de contenido"/>
          <p:cNvSpPr>
            <a:spLocks noGrp="1"/>
          </p:cNvSpPr>
          <p:nvPr>
            <p:ph idx="1"/>
          </p:nvPr>
        </p:nvSpPr>
        <p:spPr>
          <a:xfrm>
            <a:off x="683568" y="1960240"/>
            <a:ext cx="7704855" cy="4421088"/>
          </a:xfrm>
        </p:spPr>
        <p:txBody>
          <a:bodyPr>
            <a:normAutofit fontScale="70000" lnSpcReduction="20000"/>
          </a:bodyPr>
          <a:lstStyle/>
          <a:p>
            <a:pPr marL="0" indent="0" algn="just">
              <a:buNone/>
            </a:pPr>
            <a:r>
              <a:rPr lang="es-MX" sz="2600" dirty="0">
                <a:solidFill>
                  <a:schemeClr val="tx2">
                    <a:lumMod val="75000"/>
                  </a:schemeClr>
                </a:solidFill>
                <a:latin typeface="Arial"/>
                <a:cs typeface="Arial"/>
              </a:rPr>
              <a:t>Se espera que estos reportes colaboren en la difusión de la información recibida de primera mano por el SPF y sirvan de herramienta de análisis para la Procuraduría. </a:t>
            </a:r>
          </a:p>
          <a:p>
            <a:pPr marL="0" indent="0" algn="just">
              <a:buNone/>
            </a:pPr>
            <a:endParaRPr lang="es-MX" sz="2600" dirty="0">
              <a:solidFill>
                <a:schemeClr val="tx2">
                  <a:lumMod val="75000"/>
                </a:schemeClr>
              </a:solidFill>
              <a:latin typeface="Arial"/>
              <a:cs typeface="Arial"/>
            </a:endParaRPr>
          </a:p>
          <a:p>
            <a:pPr marL="0" indent="0" algn="just">
              <a:buNone/>
            </a:pPr>
            <a:r>
              <a:rPr lang="es-MX" sz="2600" u="sng" dirty="0">
                <a:solidFill>
                  <a:schemeClr val="tx2">
                    <a:lumMod val="75000"/>
                  </a:schemeClr>
                </a:solidFill>
                <a:latin typeface="Arial"/>
                <a:cs typeface="Arial"/>
              </a:rPr>
              <a:t>Objetivos específicos:</a:t>
            </a:r>
          </a:p>
          <a:p>
            <a:pPr marL="0" indent="0" algn="just">
              <a:buNone/>
            </a:pPr>
            <a:endParaRPr lang="es-MX" sz="2600" u="sng" dirty="0">
              <a:solidFill>
                <a:schemeClr val="tx2">
                  <a:lumMod val="75000"/>
                </a:schemeClr>
              </a:solidFill>
              <a:latin typeface="Arial"/>
              <a:cs typeface="Arial"/>
            </a:endParaRPr>
          </a:p>
          <a:p>
            <a:pPr algn="just"/>
            <a:r>
              <a:rPr lang="es-MX" sz="2600" dirty="0">
                <a:solidFill>
                  <a:schemeClr val="tx2">
                    <a:lumMod val="75000"/>
                  </a:schemeClr>
                </a:solidFill>
                <a:latin typeface="Arial"/>
                <a:cs typeface="Arial"/>
              </a:rPr>
              <a:t>Difundir la evolución de la población penitenciaria.</a:t>
            </a:r>
          </a:p>
          <a:p>
            <a:pPr algn="just"/>
            <a:endParaRPr lang="es-MX" sz="2600" dirty="0">
              <a:solidFill>
                <a:schemeClr val="tx2">
                  <a:lumMod val="75000"/>
                </a:schemeClr>
              </a:solidFill>
              <a:latin typeface="Arial"/>
              <a:cs typeface="Arial"/>
            </a:endParaRPr>
          </a:p>
          <a:p>
            <a:pPr algn="just"/>
            <a:r>
              <a:rPr lang="es-MX" sz="2600" dirty="0">
                <a:solidFill>
                  <a:schemeClr val="tx2">
                    <a:lumMod val="75000"/>
                  </a:schemeClr>
                </a:solidFill>
                <a:latin typeface="Arial"/>
                <a:cs typeface="Arial"/>
              </a:rPr>
              <a:t>Conocer su composición de acuerdo a variables socio-demográficas y relativas a la progresión de la pena.</a:t>
            </a:r>
          </a:p>
          <a:p>
            <a:pPr algn="just"/>
            <a:endParaRPr lang="es-MX" sz="2600" dirty="0">
              <a:solidFill>
                <a:schemeClr val="tx2">
                  <a:lumMod val="75000"/>
                </a:schemeClr>
              </a:solidFill>
              <a:latin typeface="Arial"/>
              <a:cs typeface="Arial"/>
            </a:endParaRPr>
          </a:p>
          <a:p>
            <a:pPr algn="just"/>
            <a:r>
              <a:rPr lang="es-MX" sz="2600" dirty="0">
                <a:solidFill>
                  <a:schemeClr val="tx2">
                    <a:lumMod val="75000"/>
                  </a:schemeClr>
                </a:solidFill>
                <a:latin typeface="Arial"/>
                <a:cs typeface="Arial"/>
              </a:rPr>
              <a:t>Observar cómo se plasman algunos criterios judiciales sobre la población encarcelada. </a:t>
            </a:r>
          </a:p>
          <a:p>
            <a:pPr algn="just"/>
            <a:endParaRPr lang="es-MX" sz="2600" dirty="0">
              <a:solidFill>
                <a:schemeClr val="tx2">
                  <a:lumMod val="75000"/>
                </a:schemeClr>
              </a:solidFill>
              <a:latin typeface="Arial"/>
              <a:cs typeface="Arial"/>
            </a:endParaRPr>
          </a:p>
          <a:p>
            <a:pPr algn="just"/>
            <a:r>
              <a:rPr lang="es-MX" sz="2600" dirty="0">
                <a:solidFill>
                  <a:schemeClr val="tx2">
                    <a:lumMod val="75000"/>
                  </a:schemeClr>
                </a:solidFill>
                <a:latin typeface="Arial"/>
                <a:cs typeface="Arial"/>
              </a:rPr>
              <a:t>Focalizar en características específicas de colectivos vulnerables (mujeres-jóvenes adultos).</a:t>
            </a:r>
          </a:p>
          <a:p>
            <a:pPr marL="0" indent="0" algn="just">
              <a:buNone/>
            </a:pPr>
            <a:endParaRPr lang="es-MX" sz="2200" dirty="0" smtClean="0"/>
          </a:p>
        </p:txBody>
      </p:sp>
    </p:spTree>
    <p:extLst>
      <p:ext uri="{BB962C8B-B14F-4D97-AF65-F5344CB8AC3E}">
        <p14:creationId xmlns:p14="http://schemas.microsoft.com/office/powerpoint/2010/main" val="103357788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30 CuadroTexto"/>
          <p:cNvSpPr txBox="1"/>
          <p:nvPr/>
        </p:nvSpPr>
        <p:spPr>
          <a:xfrm>
            <a:off x="611560" y="3143870"/>
            <a:ext cx="8064896" cy="584775"/>
          </a:xfrm>
          <a:prstGeom prst="rect">
            <a:avLst/>
          </a:prstGeom>
          <a:noFill/>
        </p:spPr>
        <p:txBody>
          <a:bodyPr wrap="square" rtlCol="0">
            <a:spAutoFit/>
          </a:bodyPr>
          <a:lstStyle/>
          <a:p>
            <a:r>
              <a:rPr lang="es-MX" sz="3200" dirty="0" smtClean="0">
                <a:solidFill>
                  <a:srgbClr val="1F497D">
                    <a:lumMod val="75000"/>
                  </a:srgbClr>
                </a:solidFill>
                <a:latin typeface="Arial" pitchFamily="34" charset="0"/>
                <a:cs typeface="Arial" pitchFamily="34" charset="0"/>
              </a:rPr>
              <a:t>II.1 Córdoba</a:t>
            </a:r>
            <a:endParaRPr lang="es-MX" sz="3200" dirty="0">
              <a:solidFill>
                <a:srgbClr val="1F497D">
                  <a:lumMod val="75000"/>
                </a:srgbClr>
              </a:solidFill>
              <a:latin typeface="Arial" pitchFamily="34" charset="0"/>
              <a:cs typeface="Arial" pitchFamily="34" charset="0"/>
            </a:endParaRPr>
          </a:p>
        </p:txBody>
      </p:sp>
      <p:sp>
        <p:nvSpPr>
          <p:cNvPr id="7" name="6 Rectángulo"/>
          <p:cNvSpPr/>
          <p:nvPr/>
        </p:nvSpPr>
        <p:spPr>
          <a:xfrm>
            <a:off x="107504" y="5780087"/>
            <a:ext cx="3384376"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solidFill>
                <a:prstClr val="white"/>
              </a:solidFill>
            </a:endParaRPr>
          </a:p>
        </p:txBody>
      </p:sp>
      <p:cxnSp>
        <p:nvCxnSpPr>
          <p:cNvPr id="3" name="2 Conector recto"/>
          <p:cNvCxnSpPr/>
          <p:nvPr/>
        </p:nvCxnSpPr>
        <p:spPr>
          <a:xfrm>
            <a:off x="467544" y="3861048"/>
            <a:ext cx="8496944"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033283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1 Título"/>
          <p:cNvSpPr txBox="1">
            <a:spLocks/>
          </p:cNvSpPr>
          <p:nvPr/>
        </p:nvSpPr>
        <p:spPr>
          <a:xfrm>
            <a:off x="254213" y="337220"/>
            <a:ext cx="6766059" cy="5715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MX" sz="2400" b="1" dirty="0" smtClean="0">
                <a:solidFill>
                  <a:srgbClr val="1F497D">
                    <a:lumMod val="75000"/>
                  </a:srgbClr>
                </a:solidFill>
                <a:latin typeface="Arial" pitchFamily="34" charset="0"/>
                <a:cs typeface="Arial" pitchFamily="34" charset="0"/>
              </a:rPr>
              <a:t>Córdoba</a:t>
            </a:r>
            <a:endParaRPr lang="es-AR" sz="2400" b="1" dirty="0">
              <a:solidFill>
                <a:srgbClr val="1F497D">
                  <a:lumMod val="75000"/>
                </a:srgbClr>
              </a:solidFill>
              <a:latin typeface="Arial" pitchFamily="34" charset="0"/>
              <a:cs typeface="Arial" pitchFamily="34" charset="0"/>
            </a:endParaRPr>
          </a:p>
        </p:txBody>
      </p:sp>
      <p:cxnSp>
        <p:nvCxnSpPr>
          <p:cNvPr id="6" name="Conector recto 8"/>
          <p:cNvCxnSpPr/>
          <p:nvPr/>
        </p:nvCxnSpPr>
        <p:spPr>
          <a:xfrm>
            <a:off x="326221" y="832148"/>
            <a:ext cx="6193035" cy="0"/>
          </a:xfrm>
          <a:prstGeom prst="line">
            <a:avLst/>
          </a:prstGeom>
          <a:ln>
            <a:solidFill>
              <a:schemeClr val="dk1">
                <a:shade val="95000"/>
                <a:satMod val="105000"/>
                <a:alpha val="50000"/>
              </a:schemeClr>
            </a:solidFill>
          </a:ln>
        </p:spPr>
        <p:style>
          <a:lnRef idx="1">
            <a:schemeClr val="dk1"/>
          </a:lnRef>
          <a:fillRef idx="0">
            <a:schemeClr val="dk1"/>
          </a:fillRef>
          <a:effectRef idx="0">
            <a:schemeClr val="dk1"/>
          </a:effectRef>
          <a:fontRef idx="minor">
            <a:schemeClr val="tx1"/>
          </a:fontRef>
        </p:style>
      </p:cxnSp>
      <p:sp>
        <p:nvSpPr>
          <p:cNvPr id="11" name="2 Marcador de contenido"/>
          <p:cNvSpPr txBox="1">
            <a:spLocks/>
          </p:cNvSpPr>
          <p:nvPr/>
        </p:nvSpPr>
        <p:spPr>
          <a:xfrm>
            <a:off x="251520" y="1052736"/>
            <a:ext cx="8003232" cy="864096"/>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spcBef>
                <a:spcPts val="0"/>
              </a:spcBef>
              <a:defRPr/>
            </a:pPr>
            <a:r>
              <a:rPr lang="es-MX" sz="1700" dirty="0" smtClean="0">
                <a:solidFill>
                  <a:srgbClr val="1F497D">
                    <a:lumMod val="75000"/>
                  </a:srgbClr>
                </a:solidFill>
                <a:latin typeface="Arial"/>
                <a:cs typeface="Arial"/>
              </a:rPr>
              <a:t>En establecimientos del Servicio Penitenciario de Córdoba se encuentran  245 detenidos/as distribuidos en 8 dependencias de esta fuerza:   </a:t>
            </a:r>
          </a:p>
        </p:txBody>
      </p:sp>
      <p:sp>
        <p:nvSpPr>
          <p:cNvPr id="3" name="2 Rectángulo"/>
          <p:cNvSpPr/>
          <p:nvPr/>
        </p:nvSpPr>
        <p:spPr>
          <a:xfrm>
            <a:off x="107504" y="5805264"/>
            <a:ext cx="2952328"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prstClr val="white"/>
              </a:solidFill>
            </a:endParaRPr>
          </a:p>
        </p:txBody>
      </p:sp>
      <p:sp>
        <p:nvSpPr>
          <p:cNvPr id="15" name="14 Rectángulo"/>
          <p:cNvSpPr/>
          <p:nvPr/>
        </p:nvSpPr>
        <p:spPr>
          <a:xfrm>
            <a:off x="-3473" y="6033814"/>
            <a:ext cx="9144000" cy="836712"/>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solidFill>
                <a:prstClr val="white"/>
              </a:solidFill>
              <a:latin typeface="Arial" pitchFamily="34" charset="0"/>
              <a:cs typeface="Arial" pitchFamily="34" charset="0"/>
            </a:endParaRPr>
          </a:p>
        </p:txBody>
      </p:sp>
      <p:sp>
        <p:nvSpPr>
          <p:cNvPr id="16" name="15 CuadroTexto"/>
          <p:cNvSpPr txBox="1"/>
          <p:nvPr/>
        </p:nvSpPr>
        <p:spPr>
          <a:xfrm>
            <a:off x="41421" y="6095037"/>
            <a:ext cx="9091800" cy="646331"/>
          </a:xfrm>
          <a:prstGeom prst="rect">
            <a:avLst/>
          </a:prstGeom>
          <a:noFill/>
        </p:spPr>
        <p:txBody>
          <a:bodyPr wrap="square" rtlCol="0">
            <a:spAutoFit/>
          </a:bodyPr>
          <a:lstStyle/>
          <a:p>
            <a:pPr algn="just"/>
            <a:r>
              <a:rPr lang="es-MX" dirty="0" smtClean="0">
                <a:solidFill>
                  <a:prstClr val="white"/>
                </a:solidFill>
                <a:latin typeface="Arial" pitchFamily="34" charset="0"/>
                <a:cs typeface="Arial" pitchFamily="34" charset="0"/>
              </a:rPr>
              <a:t>La mayor cantidad de detenidos/as en dependencias penitenciarias de la provincia, se encuentran alojados/as en el Complejo Carcelario N°1.  </a:t>
            </a:r>
            <a:endParaRPr lang="es-AR" dirty="0">
              <a:solidFill>
                <a:prstClr val="white"/>
              </a:solidFill>
              <a:latin typeface="Arial" pitchFamily="34" charset="0"/>
              <a:cs typeface="Arial" pitchFamily="34" charset="0"/>
            </a:endParaRPr>
          </a:p>
        </p:txBody>
      </p:sp>
      <p:graphicFrame>
        <p:nvGraphicFramePr>
          <p:cNvPr id="7" name="6 Tabla"/>
          <p:cNvGraphicFramePr>
            <a:graphicFrameLocks noGrp="1"/>
          </p:cNvGraphicFramePr>
          <p:nvPr>
            <p:extLst>
              <p:ext uri="{D42A27DB-BD31-4B8C-83A1-F6EECF244321}">
                <p14:modId xmlns:p14="http://schemas.microsoft.com/office/powerpoint/2010/main" val="2432011119"/>
              </p:ext>
            </p:extLst>
          </p:nvPr>
        </p:nvGraphicFramePr>
        <p:xfrm>
          <a:off x="510953" y="1805115"/>
          <a:ext cx="7325844" cy="3819574"/>
        </p:xfrm>
        <a:graphic>
          <a:graphicData uri="http://schemas.openxmlformats.org/drawingml/2006/table">
            <a:tbl>
              <a:tblPr>
                <a:tableStyleId>{BDBED569-4797-4DF1-A0F4-6AAB3CD982D8}</a:tableStyleId>
              </a:tblPr>
              <a:tblGrid>
                <a:gridCol w="4824535"/>
                <a:gridCol w="1296144"/>
                <a:gridCol w="1205165"/>
              </a:tblGrid>
              <a:tr h="347234">
                <a:tc>
                  <a:txBody>
                    <a:bodyPr/>
                    <a:lstStyle/>
                    <a:p>
                      <a:pPr algn="ctr" fontAlgn="b"/>
                      <a:r>
                        <a:rPr lang="es-MX" sz="1000" b="1" u="none" strike="noStrike" dirty="0" smtClean="0">
                          <a:effectLst/>
                          <a:latin typeface="Arial" panose="020B0604020202020204" pitchFamily="34" charset="0"/>
                          <a:cs typeface="Arial" panose="020B0604020202020204" pitchFamily="34" charset="0"/>
                        </a:rPr>
                        <a:t>Establecimiento</a:t>
                      </a:r>
                      <a:endParaRPr lang="es-AR" sz="1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chorCtr="1">
                    <a:solidFill>
                      <a:schemeClr val="bg1">
                        <a:lumMod val="85000"/>
                      </a:schemeClr>
                    </a:solidFill>
                  </a:tcPr>
                </a:tc>
                <a:tc>
                  <a:txBody>
                    <a:bodyPr/>
                    <a:lstStyle/>
                    <a:p>
                      <a:pPr algn="ctr" fontAlgn="b"/>
                      <a:r>
                        <a:rPr lang="es-MX" sz="1000" b="1" u="none" strike="noStrike" dirty="0" smtClean="0">
                          <a:effectLst/>
                          <a:latin typeface="Arial" panose="020B0604020202020204" pitchFamily="34" charset="0"/>
                          <a:cs typeface="Arial" panose="020B0604020202020204" pitchFamily="34" charset="0"/>
                        </a:rPr>
                        <a:t>Cantidad</a:t>
                      </a:r>
                      <a:endParaRPr lang="es-AR" sz="1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chorCtr="1">
                    <a:solidFill>
                      <a:schemeClr val="bg1">
                        <a:lumMod val="85000"/>
                      </a:schemeClr>
                    </a:solidFill>
                  </a:tcPr>
                </a:tc>
                <a:tc>
                  <a:txBody>
                    <a:bodyPr/>
                    <a:lstStyle/>
                    <a:p>
                      <a:pPr algn="ctr" fontAlgn="b"/>
                      <a:r>
                        <a:rPr lang="es-MX" sz="1000" b="1" u="none" strike="noStrike" dirty="0" smtClean="0">
                          <a:effectLst/>
                          <a:latin typeface="Arial" panose="020B0604020202020204" pitchFamily="34" charset="0"/>
                          <a:cs typeface="Arial" panose="020B0604020202020204" pitchFamily="34" charset="0"/>
                        </a:rPr>
                        <a:t>%</a:t>
                      </a:r>
                      <a:endParaRPr lang="es-AR" sz="1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chorCtr="1">
                    <a:solidFill>
                      <a:schemeClr val="bg1">
                        <a:lumMod val="85000"/>
                      </a:schemeClr>
                    </a:solidFill>
                  </a:tcPr>
                </a:tc>
              </a:tr>
              <a:tr h="347234">
                <a:tc>
                  <a:txBody>
                    <a:bodyPr/>
                    <a:lstStyle/>
                    <a:p>
                      <a:pPr algn="ctr" fontAlgn="b"/>
                      <a:r>
                        <a:rPr lang="es-AR" sz="1000" b="0" i="0" u="none" strike="noStrike" dirty="0">
                          <a:solidFill>
                            <a:srgbClr val="000000"/>
                          </a:solidFill>
                          <a:effectLst/>
                          <a:latin typeface="Arial" panose="020B0604020202020204" pitchFamily="34" charset="0"/>
                          <a:cs typeface="Arial" panose="020B0604020202020204" pitchFamily="34" charset="0"/>
                        </a:rPr>
                        <a:t>COMPLEJO CARCELARIO Nº 1 </a:t>
                      </a:r>
                      <a:endParaRPr lang="es-AR" sz="1000" b="0" i="0" u="none" strike="noStrike" dirty="0" smtClean="0">
                        <a:solidFill>
                          <a:srgbClr val="000000"/>
                        </a:solidFill>
                        <a:effectLst/>
                        <a:latin typeface="Arial" panose="020B0604020202020204" pitchFamily="34" charset="0"/>
                        <a:cs typeface="Arial" panose="020B0604020202020204" pitchFamily="34" charset="0"/>
                      </a:endParaRPr>
                    </a:p>
                    <a:p>
                      <a:pPr algn="ctr" fontAlgn="b"/>
                      <a:r>
                        <a:rPr lang="es-AR" sz="1000" b="0" i="0" u="none" strike="noStrike" dirty="0" smtClean="0">
                          <a:solidFill>
                            <a:srgbClr val="000000"/>
                          </a:solidFill>
                          <a:effectLst/>
                          <a:latin typeface="Arial" panose="020B0604020202020204" pitchFamily="34" charset="0"/>
                          <a:cs typeface="Arial" panose="020B0604020202020204" pitchFamily="34" charset="0"/>
                        </a:rPr>
                        <a:t>“Reverendo Francisco </a:t>
                      </a:r>
                      <a:r>
                        <a:rPr lang="es-AR" sz="1000" b="0" i="0" u="none" strike="noStrike" dirty="0" err="1" smtClean="0">
                          <a:solidFill>
                            <a:srgbClr val="000000"/>
                          </a:solidFill>
                          <a:effectLst/>
                          <a:latin typeface="Arial" panose="020B0604020202020204" pitchFamily="34" charset="0"/>
                          <a:cs typeface="Arial" panose="020B0604020202020204" pitchFamily="34" charset="0"/>
                        </a:rPr>
                        <a:t>Luchesse</a:t>
                      </a:r>
                      <a:r>
                        <a:rPr lang="es-AR" sz="1000" b="0" i="0" u="none" strike="noStrike" dirty="0" smtClean="0">
                          <a:solidFill>
                            <a:srgbClr val="000000"/>
                          </a:solidFill>
                          <a:effectLst/>
                          <a:latin typeface="Arial" panose="020B0604020202020204" pitchFamily="34" charset="0"/>
                          <a:cs typeface="Arial" panose="020B0604020202020204" pitchFamily="34" charset="0"/>
                        </a:rPr>
                        <a:t>”</a:t>
                      </a:r>
                      <a:endParaRPr lang="es-AR"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chorCtr="1"/>
                </a:tc>
                <a:tc>
                  <a:txBody>
                    <a:bodyPr/>
                    <a:lstStyle/>
                    <a:p>
                      <a:pPr algn="ctr" fontAlgn="b"/>
                      <a:r>
                        <a:rPr lang="es-MX" sz="1200" b="0" i="0" u="none" strike="noStrike" kern="1200" dirty="0" smtClean="0">
                          <a:solidFill>
                            <a:srgbClr val="000000"/>
                          </a:solidFill>
                          <a:effectLst/>
                          <a:latin typeface="Arial" panose="020B0604020202020204" pitchFamily="34" charset="0"/>
                          <a:ea typeface="+mn-ea"/>
                          <a:cs typeface="Arial" panose="020B0604020202020204" pitchFamily="34" charset="0"/>
                        </a:rPr>
                        <a:t>125</a:t>
                      </a:r>
                      <a:endParaRPr lang="es-AR" sz="12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nchor="ctr" anchorCtr="1"/>
                </a:tc>
                <a:tc>
                  <a:txBody>
                    <a:bodyPr/>
                    <a:lstStyle/>
                    <a:p>
                      <a:pPr algn="ctr" fontAlgn="b"/>
                      <a:r>
                        <a:rPr lang="es-AR" sz="1200" b="0" i="0" u="none" strike="noStrike" kern="1200" dirty="0" smtClean="0">
                          <a:solidFill>
                            <a:srgbClr val="000000"/>
                          </a:solidFill>
                          <a:effectLst/>
                          <a:latin typeface="Arial" panose="020B0604020202020204" pitchFamily="34" charset="0"/>
                          <a:ea typeface="+mn-ea"/>
                          <a:cs typeface="Arial" panose="020B0604020202020204" pitchFamily="34" charset="0"/>
                        </a:rPr>
                        <a:t>54,3%</a:t>
                      </a:r>
                      <a:endParaRPr lang="es-AR" sz="12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85725" marR="9525" marT="9525" marB="0" anchor="ctr"/>
                </a:tc>
              </a:tr>
              <a:tr h="347234">
                <a:tc>
                  <a:txBody>
                    <a:bodyPr/>
                    <a:lstStyle/>
                    <a:p>
                      <a:pPr algn="ctr" fontAlgn="b"/>
                      <a:r>
                        <a:rPr lang="es-AR" sz="1000" b="0" i="0" u="none" strike="noStrike" dirty="0">
                          <a:solidFill>
                            <a:srgbClr val="000000"/>
                          </a:solidFill>
                          <a:effectLst/>
                          <a:latin typeface="Arial" panose="020B0604020202020204" pitchFamily="34" charset="0"/>
                          <a:cs typeface="Arial" panose="020B0604020202020204" pitchFamily="34" charset="0"/>
                        </a:rPr>
                        <a:t>ESTABLECIMIENTO PENITENCIARIO Nº 2 (Penitenciaría Capital)</a:t>
                      </a:r>
                    </a:p>
                  </a:txBody>
                  <a:tcPr marL="9525" marR="9525" marT="9525" marB="0" anchor="ctr" anchorCtr="1"/>
                </a:tc>
                <a:tc>
                  <a:txBody>
                    <a:bodyPr/>
                    <a:lstStyle/>
                    <a:p>
                      <a:pPr algn="ctr" fontAlgn="b"/>
                      <a:r>
                        <a:rPr lang="es-MX" sz="1200" b="0" i="0" u="none" strike="noStrike" kern="1200" dirty="0" smtClean="0">
                          <a:solidFill>
                            <a:srgbClr val="000000"/>
                          </a:solidFill>
                          <a:effectLst/>
                          <a:latin typeface="Arial" panose="020B0604020202020204" pitchFamily="34" charset="0"/>
                          <a:ea typeface="+mn-ea"/>
                          <a:cs typeface="Arial" panose="020B0604020202020204" pitchFamily="34" charset="0"/>
                        </a:rPr>
                        <a:t>28</a:t>
                      </a:r>
                      <a:endParaRPr lang="es-AR" sz="12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nchor="ctr" anchorCtr="1"/>
                </a:tc>
                <a:tc>
                  <a:txBody>
                    <a:bodyPr/>
                    <a:lstStyle/>
                    <a:p>
                      <a:pPr algn="ctr" fontAlgn="b"/>
                      <a:r>
                        <a:rPr lang="es-AR" sz="1200" b="0" i="0" u="none" strike="noStrike" kern="1200" dirty="0" smtClean="0">
                          <a:solidFill>
                            <a:srgbClr val="000000"/>
                          </a:solidFill>
                          <a:effectLst/>
                          <a:latin typeface="Arial" panose="020B0604020202020204" pitchFamily="34" charset="0"/>
                          <a:ea typeface="+mn-ea"/>
                          <a:cs typeface="Arial" panose="020B0604020202020204" pitchFamily="34" charset="0"/>
                        </a:rPr>
                        <a:t>12,2%</a:t>
                      </a:r>
                      <a:endParaRPr lang="es-AR" sz="12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85725" marR="9525" marT="9525" marB="0" anchor="ctr"/>
                </a:tc>
              </a:tr>
              <a:tr h="347234">
                <a:tc>
                  <a:txBody>
                    <a:bodyPr/>
                    <a:lstStyle/>
                    <a:p>
                      <a:pPr algn="ctr" fontAlgn="b"/>
                      <a:r>
                        <a:rPr lang="es-AR" sz="1000" b="0" i="0" u="none" strike="noStrike" dirty="0">
                          <a:solidFill>
                            <a:srgbClr val="000000"/>
                          </a:solidFill>
                          <a:effectLst/>
                          <a:latin typeface="Arial" panose="020B0604020202020204" pitchFamily="34" charset="0"/>
                          <a:cs typeface="Arial" panose="020B0604020202020204" pitchFamily="34" charset="0"/>
                        </a:rPr>
                        <a:t>ESTABLECIMIENTO PENITENCIARIO Nº </a:t>
                      </a:r>
                      <a:r>
                        <a:rPr lang="es-AR" sz="1000" b="0" i="0" u="none" strike="noStrike" dirty="0" smtClean="0">
                          <a:solidFill>
                            <a:srgbClr val="000000"/>
                          </a:solidFill>
                          <a:effectLst/>
                          <a:latin typeface="Arial" panose="020B0604020202020204" pitchFamily="34" charset="0"/>
                          <a:cs typeface="Arial" panose="020B0604020202020204" pitchFamily="34" charset="0"/>
                        </a:rPr>
                        <a:t>6  </a:t>
                      </a:r>
                    </a:p>
                    <a:p>
                      <a:pPr algn="ctr" fontAlgn="b"/>
                      <a:r>
                        <a:rPr lang="es-AR" sz="1000" b="0" i="0" u="none" strike="noStrike" dirty="0" smtClean="0">
                          <a:solidFill>
                            <a:srgbClr val="000000"/>
                          </a:solidFill>
                          <a:effectLst/>
                          <a:latin typeface="Arial" panose="020B0604020202020204" pitchFamily="34" charset="0"/>
                          <a:cs typeface="Arial" panose="020B0604020202020204" pitchFamily="34" charset="0"/>
                        </a:rPr>
                        <a:t>(</a:t>
                      </a:r>
                      <a:r>
                        <a:rPr lang="es-AR" sz="1000" b="0" i="0" u="none" strike="noStrike" dirty="0">
                          <a:solidFill>
                            <a:srgbClr val="000000"/>
                          </a:solidFill>
                          <a:effectLst/>
                          <a:latin typeface="Arial" panose="020B0604020202020204" pitchFamily="34" charset="0"/>
                          <a:cs typeface="Arial" panose="020B0604020202020204" pitchFamily="34" charset="0"/>
                        </a:rPr>
                        <a:t>Río Cuarto)</a:t>
                      </a:r>
                    </a:p>
                  </a:txBody>
                  <a:tcPr marL="9525" marR="9525" marT="9525" marB="0" anchor="ctr" anchorCtr="1"/>
                </a:tc>
                <a:tc>
                  <a:txBody>
                    <a:bodyPr/>
                    <a:lstStyle/>
                    <a:p>
                      <a:pPr algn="ctr" fontAlgn="b"/>
                      <a:r>
                        <a:rPr lang="es-MX" sz="1200" b="0" i="0" u="none" strike="noStrike" kern="1200" dirty="0" smtClean="0">
                          <a:solidFill>
                            <a:srgbClr val="000000"/>
                          </a:solidFill>
                          <a:effectLst/>
                          <a:latin typeface="Arial" panose="020B0604020202020204" pitchFamily="34" charset="0"/>
                          <a:ea typeface="+mn-ea"/>
                          <a:cs typeface="Arial" panose="020B0604020202020204" pitchFamily="34" charset="0"/>
                        </a:rPr>
                        <a:t>26</a:t>
                      </a:r>
                      <a:endParaRPr lang="es-AR" sz="12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nchor="ctr" anchorCtr="1"/>
                </a:tc>
                <a:tc>
                  <a:txBody>
                    <a:bodyPr/>
                    <a:lstStyle/>
                    <a:p>
                      <a:pPr algn="ctr" fontAlgn="b"/>
                      <a:r>
                        <a:rPr lang="es-AR" sz="1200" b="0" i="0" u="none" strike="noStrike" kern="1200" dirty="0" smtClean="0">
                          <a:solidFill>
                            <a:srgbClr val="000000"/>
                          </a:solidFill>
                          <a:effectLst/>
                          <a:latin typeface="Arial" panose="020B0604020202020204" pitchFamily="34" charset="0"/>
                          <a:ea typeface="+mn-ea"/>
                          <a:cs typeface="Arial" panose="020B0604020202020204" pitchFamily="34" charset="0"/>
                        </a:rPr>
                        <a:t>11,3%</a:t>
                      </a:r>
                      <a:endParaRPr lang="es-AR" sz="12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85725" marR="9525" marT="9525" marB="0" anchor="ctr"/>
                </a:tc>
              </a:tr>
              <a:tr h="347234">
                <a:tc>
                  <a:txBody>
                    <a:bodyPr/>
                    <a:lstStyle/>
                    <a:p>
                      <a:pPr algn="ctr" fontAlgn="b"/>
                      <a:r>
                        <a:rPr lang="es-AR" sz="1000" b="0" i="0" u="none" strike="noStrike" dirty="0">
                          <a:solidFill>
                            <a:srgbClr val="000000"/>
                          </a:solidFill>
                          <a:effectLst/>
                          <a:latin typeface="Arial" panose="020B0604020202020204" pitchFamily="34" charset="0"/>
                          <a:cs typeface="Arial" panose="020B0604020202020204" pitchFamily="34" charset="0"/>
                        </a:rPr>
                        <a:t>ESTABLECIMIENTO PENITENCIARIO Nº 5 </a:t>
                      </a:r>
                      <a:endParaRPr lang="es-AR" sz="1000" b="0" i="0" u="none" strike="noStrike" dirty="0" smtClean="0">
                        <a:solidFill>
                          <a:srgbClr val="000000"/>
                        </a:solidFill>
                        <a:effectLst/>
                        <a:latin typeface="Arial" panose="020B0604020202020204" pitchFamily="34" charset="0"/>
                        <a:cs typeface="Arial" panose="020B0604020202020204" pitchFamily="34" charset="0"/>
                      </a:endParaRPr>
                    </a:p>
                    <a:p>
                      <a:pPr algn="ctr" fontAlgn="b"/>
                      <a:r>
                        <a:rPr lang="es-AR" sz="1000" b="0" i="0" u="none" strike="noStrike" dirty="0" smtClean="0">
                          <a:solidFill>
                            <a:srgbClr val="000000"/>
                          </a:solidFill>
                          <a:effectLst/>
                          <a:latin typeface="Arial" panose="020B0604020202020204" pitchFamily="34" charset="0"/>
                          <a:cs typeface="Arial" panose="020B0604020202020204" pitchFamily="34" charset="0"/>
                        </a:rPr>
                        <a:t>(</a:t>
                      </a:r>
                      <a:r>
                        <a:rPr lang="es-AR" sz="1000" b="0" i="0" u="none" strike="noStrike" dirty="0">
                          <a:solidFill>
                            <a:srgbClr val="000000"/>
                          </a:solidFill>
                          <a:effectLst/>
                          <a:latin typeface="Arial" panose="020B0604020202020204" pitchFamily="34" charset="0"/>
                          <a:cs typeface="Arial" panose="020B0604020202020204" pitchFamily="34" charset="0"/>
                        </a:rPr>
                        <a:t>Villa María) </a:t>
                      </a:r>
                    </a:p>
                  </a:txBody>
                  <a:tcPr marL="9525" marR="9525" marT="9525" marB="0" anchor="ctr" anchorCtr="1"/>
                </a:tc>
                <a:tc>
                  <a:txBody>
                    <a:bodyPr/>
                    <a:lstStyle/>
                    <a:p>
                      <a:pPr algn="ctr" fontAlgn="b"/>
                      <a:r>
                        <a:rPr lang="es-MX" sz="1200" b="0" i="0" u="none" strike="noStrike" kern="1200" dirty="0" smtClean="0">
                          <a:solidFill>
                            <a:srgbClr val="000000"/>
                          </a:solidFill>
                          <a:effectLst/>
                          <a:latin typeface="Arial" panose="020B0604020202020204" pitchFamily="34" charset="0"/>
                          <a:ea typeface="+mn-ea"/>
                          <a:cs typeface="Arial" panose="020B0604020202020204" pitchFamily="34" charset="0"/>
                        </a:rPr>
                        <a:t>19</a:t>
                      </a:r>
                      <a:endParaRPr lang="es-AR" sz="12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nchor="ctr" anchorCtr="1"/>
                </a:tc>
                <a:tc>
                  <a:txBody>
                    <a:bodyPr/>
                    <a:lstStyle/>
                    <a:p>
                      <a:pPr algn="ctr" fontAlgn="b"/>
                      <a:r>
                        <a:rPr lang="es-AR" sz="1200" b="0" i="0" u="none" strike="noStrike" kern="1200" dirty="0" smtClean="0">
                          <a:solidFill>
                            <a:srgbClr val="000000"/>
                          </a:solidFill>
                          <a:effectLst/>
                          <a:latin typeface="Arial" panose="020B0604020202020204" pitchFamily="34" charset="0"/>
                          <a:ea typeface="+mn-ea"/>
                          <a:cs typeface="Arial" panose="020B0604020202020204" pitchFamily="34" charset="0"/>
                        </a:rPr>
                        <a:t>8,3%</a:t>
                      </a:r>
                      <a:endParaRPr lang="es-AR" sz="12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85725" marR="9525" marT="9525" marB="0" anchor="ctr"/>
                </a:tc>
              </a:tr>
              <a:tr h="347234">
                <a:tc>
                  <a:txBody>
                    <a:bodyPr/>
                    <a:lstStyle/>
                    <a:p>
                      <a:pPr algn="ctr" fontAlgn="b"/>
                      <a:r>
                        <a:rPr lang="es-AR" sz="1000" b="0" i="0" u="none" strike="noStrike" dirty="0">
                          <a:solidFill>
                            <a:srgbClr val="000000"/>
                          </a:solidFill>
                          <a:effectLst/>
                          <a:latin typeface="Arial" panose="020B0604020202020204" pitchFamily="34" charset="0"/>
                          <a:cs typeface="Arial" panose="020B0604020202020204" pitchFamily="34" charset="0"/>
                        </a:rPr>
                        <a:t>ESTABLECIMIENTO PENITENCIARIO Nº 3 (Mujeres)</a:t>
                      </a:r>
                    </a:p>
                  </a:txBody>
                  <a:tcPr marL="9525" marR="9525" marT="9525" marB="0" anchor="ctr" anchorCtr="1"/>
                </a:tc>
                <a:tc>
                  <a:txBody>
                    <a:bodyPr/>
                    <a:lstStyle/>
                    <a:p>
                      <a:pPr algn="ctr" fontAlgn="b"/>
                      <a:r>
                        <a:rPr lang="es-MX" sz="1200" b="0" i="0" u="none" strike="noStrike" kern="1200" dirty="0" smtClean="0">
                          <a:solidFill>
                            <a:srgbClr val="000000"/>
                          </a:solidFill>
                          <a:effectLst/>
                          <a:latin typeface="Arial" panose="020B0604020202020204" pitchFamily="34" charset="0"/>
                          <a:ea typeface="+mn-ea"/>
                          <a:cs typeface="Arial" panose="020B0604020202020204" pitchFamily="34" charset="0"/>
                        </a:rPr>
                        <a:t>10</a:t>
                      </a:r>
                      <a:endParaRPr lang="es-AR" sz="12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nchor="ctr" anchorCtr="1"/>
                </a:tc>
                <a:tc>
                  <a:txBody>
                    <a:bodyPr/>
                    <a:lstStyle/>
                    <a:p>
                      <a:pPr algn="ctr" fontAlgn="b"/>
                      <a:r>
                        <a:rPr lang="es-AR" sz="1200" b="0" i="0" u="none" strike="noStrike" kern="1200" dirty="0" smtClean="0">
                          <a:solidFill>
                            <a:srgbClr val="000000"/>
                          </a:solidFill>
                          <a:effectLst/>
                          <a:latin typeface="Arial" panose="020B0604020202020204" pitchFamily="34" charset="0"/>
                          <a:ea typeface="+mn-ea"/>
                          <a:cs typeface="Arial" panose="020B0604020202020204" pitchFamily="34" charset="0"/>
                        </a:rPr>
                        <a:t>4,3%</a:t>
                      </a:r>
                      <a:endParaRPr lang="es-AR" sz="12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85725" marR="9525" marT="9525" marB="0" anchor="ctr"/>
                </a:tc>
              </a:tr>
              <a:tr h="347234">
                <a:tc>
                  <a:txBody>
                    <a:bodyPr/>
                    <a:lstStyle/>
                    <a:p>
                      <a:pPr algn="ctr" fontAlgn="b"/>
                      <a:r>
                        <a:rPr lang="es-AR" sz="1000" b="0" i="0" u="none" strike="noStrike" dirty="0">
                          <a:solidFill>
                            <a:srgbClr val="000000"/>
                          </a:solidFill>
                          <a:effectLst/>
                          <a:latin typeface="Arial" panose="020B0604020202020204" pitchFamily="34" charset="0"/>
                          <a:cs typeface="Arial" panose="020B0604020202020204" pitchFamily="34" charset="0"/>
                        </a:rPr>
                        <a:t>ESTABLECIMIENTO PENITENCIARIO Nº </a:t>
                      </a:r>
                      <a:r>
                        <a:rPr lang="es-AR" sz="1000" b="0" i="0" u="none" strike="noStrike" dirty="0" smtClean="0">
                          <a:solidFill>
                            <a:srgbClr val="000000"/>
                          </a:solidFill>
                          <a:effectLst/>
                          <a:latin typeface="Arial" panose="020B0604020202020204" pitchFamily="34" charset="0"/>
                          <a:cs typeface="Arial" panose="020B0604020202020204" pitchFamily="34" charset="0"/>
                        </a:rPr>
                        <a:t>7</a:t>
                      </a:r>
                    </a:p>
                    <a:p>
                      <a:pPr algn="ctr" fontAlgn="b"/>
                      <a:r>
                        <a:rPr lang="es-AR" sz="1000" b="0" i="0" u="none" strike="noStrike" dirty="0" smtClean="0">
                          <a:solidFill>
                            <a:srgbClr val="000000"/>
                          </a:solidFill>
                          <a:effectLst/>
                          <a:latin typeface="Arial" panose="020B0604020202020204" pitchFamily="34" charset="0"/>
                          <a:cs typeface="Arial" panose="020B0604020202020204" pitchFamily="34" charset="0"/>
                        </a:rPr>
                        <a:t> </a:t>
                      </a:r>
                      <a:r>
                        <a:rPr lang="es-AR" sz="1000" b="0" i="0" u="none" strike="noStrike" dirty="0">
                          <a:solidFill>
                            <a:srgbClr val="000000"/>
                          </a:solidFill>
                          <a:effectLst/>
                          <a:latin typeface="Arial" panose="020B0604020202020204" pitchFamily="34" charset="0"/>
                          <a:cs typeface="Arial" panose="020B0604020202020204" pitchFamily="34" charset="0"/>
                        </a:rPr>
                        <a:t>(San Francisco)</a:t>
                      </a:r>
                    </a:p>
                  </a:txBody>
                  <a:tcPr marL="9525" marR="9525" marT="9525" marB="0" anchor="ctr" anchorCtr="1"/>
                </a:tc>
                <a:tc>
                  <a:txBody>
                    <a:bodyPr/>
                    <a:lstStyle/>
                    <a:p>
                      <a:pPr algn="ctr" fontAlgn="b"/>
                      <a:r>
                        <a:rPr lang="es-MX" sz="1200" b="0" i="0" u="none" strike="noStrike" kern="1200" dirty="0" smtClean="0">
                          <a:solidFill>
                            <a:srgbClr val="000000"/>
                          </a:solidFill>
                          <a:effectLst/>
                          <a:latin typeface="Arial" panose="020B0604020202020204" pitchFamily="34" charset="0"/>
                          <a:ea typeface="+mn-ea"/>
                          <a:cs typeface="Arial" panose="020B0604020202020204" pitchFamily="34" charset="0"/>
                        </a:rPr>
                        <a:t>7</a:t>
                      </a:r>
                      <a:endParaRPr lang="es-AR" sz="12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nchor="ctr" anchorCtr="1"/>
                </a:tc>
                <a:tc>
                  <a:txBody>
                    <a:bodyPr/>
                    <a:lstStyle/>
                    <a:p>
                      <a:pPr algn="ctr" fontAlgn="b"/>
                      <a:r>
                        <a:rPr lang="es-AR" sz="1200" b="0" i="0" u="none" strike="noStrike" kern="1200" dirty="0" smtClean="0">
                          <a:solidFill>
                            <a:srgbClr val="000000"/>
                          </a:solidFill>
                          <a:effectLst/>
                          <a:latin typeface="Arial" panose="020B0604020202020204" pitchFamily="34" charset="0"/>
                          <a:ea typeface="+mn-ea"/>
                          <a:cs typeface="Arial" panose="020B0604020202020204" pitchFamily="34" charset="0"/>
                        </a:rPr>
                        <a:t>3,0%</a:t>
                      </a:r>
                      <a:endParaRPr lang="es-AR" sz="12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85725" marR="9525" marT="9525" marB="0" anchor="ctr"/>
                </a:tc>
              </a:tr>
              <a:tr h="347234">
                <a:tc>
                  <a:txBody>
                    <a:bodyPr/>
                    <a:lstStyle/>
                    <a:p>
                      <a:pPr algn="ctr" fontAlgn="b"/>
                      <a:r>
                        <a:rPr lang="es-AR" sz="1000" b="0" i="0" u="none" strike="noStrike" dirty="0">
                          <a:solidFill>
                            <a:srgbClr val="000000"/>
                          </a:solidFill>
                          <a:effectLst/>
                          <a:latin typeface="Arial" panose="020B0604020202020204" pitchFamily="34" charset="0"/>
                          <a:cs typeface="Arial" panose="020B0604020202020204" pitchFamily="34" charset="0"/>
                        </a:rPr>
                        <a:t>ESTABLECIMIENTO PENITENCIARIO Nº 4 COLONIA ABIERTA (Monte Cristo)</a:t>
                      </a:r>
                    </a:p>
                  </a:txBody>
                  <a:tcPr marL="9525" marR="9525" marT="9525" marB="0" anchor="ctr" anchorCtr="1"/>
                </a:tc>
                <a:tc>
                  <a:txBody>
                    <a:bodyPr/>
                    <a:lstStyle/>
                    <a:p>
                      <a:pPr algn="ctr" fontAlgn="b"/>
                      <a:r>
                        <a:rPr lang="es-MX" sz="1200" b="0" i="0" u="none" strike="noStrike" kern="1200" dirty="0" smtClean="0">
                          <a:solidFill>
                            <a:srgbClr val="000000"/>
                          </a:solidFill>
                          <a:effectLst/>
                          <a:latin typeface="Arial" panose="020B0604020202020204" pitchFamily="34" charset="0"/>
                          <a:ea typeface="+mn-ea"/>
                          <a:cs typeface="Arial" panose="020B0604020202020204" pitchFamily="34" charset="0"/>
                        </a:rPr>
                        <a:t>6</a:t>
                      </a:r>
                      <a:endParaRPr lang="es-AR" sz="12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nchor="ctr" anchorCtr="1"/>
                </a:tc>
                <a:tc>
                  <a:txBody>
                    <a:bodyPr/>
                    <a:lstStyle/>
                    <a:p>
                      <a:pPr algn="ctr" fontAlgn="b"/>
                      <a:r>
                        <a:rPr lang="es-AR" sz="1200" b="0" i="0" u="none" strike="noStrike" kern="1200" dirty="0" smtClean="0">
                          <a:solidFill>
                            <a:srgbClr val="000000"/>
                          </a:solidFill>
                          <a:effectLst/>
                          <a:latin typeface="Arial" panose="020B0604020202020204" pitchFamily="34" charset="0"/>
                          <a:ea typeface="+mn-ea"/>
                          <a:cs typeface="Arial" panose="020B0604020202020204" pitchFamily="34" charset="0"/>
                        </a:rPr>
                        <a:t>2,6%</a:t>
                      </a:r>
                      <a:endParaRPr lang="es-AR" sz="12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85725" marR="9525" marT="9525" marB="0" anchor="ctr"/>
                </a:tc>
              </a:tr>
              <a:tr h="347234">
                <a:tc>
                  <a:txBody>
                    <a:bodyPr/>
                    <a:lstStyle/>
                    <a:p>
                      <a:pPr algn="ctr" fontAlgn="b"/>
                      <a:r>
                        <a:rPr lang="es-AR" sz="1000" b="0" i="0" u="none" strike="noStrike" dirty="0" smtClean="0">
                          <a:solidFill>
                            <a:srgbClr val="000000"/>
                          </a:solidFill>
                          <a:effectLst/>
                          <a:latin typeface="Arial" panose="020B0604020202020204" pitchFamily="34" charset="0"/>
                          <a:cs typeface="Arial" panose="020B0604020202020204" pitchFamily="34" charset="0"/>
                        </a:rPr>
                        <a:t>COMPLEJO CARCELARIO Nº 2 </a:t>
                      </a:r>
                    </a:p>
                    <a:p>
                      <a:pPr algn="ctr" fontAlgn="b"/>
                      <a:r>
                        <a:rPr lang="es-AR" sz="1000" b="0" i="0" u="none" strike="noStrike" dirty="0" smtClean="0">
                          <a:solidFill>
                            <a:srgbClr val="000000"/>
                          </a:solidFill>
                          <a:effectLst/>
                          <a:latin typeface="Arial" panose="020B0604020202020204" pitchFamily="34" charset="0"/>
                          <a:cs typeface="Arial" panose="020B0604020202020204" pitchFamily="34" charset="0"/>
                        </a:rPr>
                        <a:t>“Adjutor Andrés </a:t>
                      </a:r>
                      <a:r>
                        <a:rPr lang="es-AR" sz="1000" b="0" i="0" u="none" strike="noStrike" dirty="0" err="1" smtClean="0">
                          <a:solidFill>
                            <a:srgbClr val="000000"/>
                          </a:solidFill>
                          <a:effectLst/>
                          <a:latin typeface="Arial" panose="020B0604020202020204" pitchFamily="34" charset="0"/>
                          <a:cs typeface="Arial" panose="020B0604020202020204" pitchFamily="34" charset="0"/>
                        </a:rPr>
                        <a:t>Abregú</a:t>
                      </a:r>
                      <a:r>
                        <a:rPr lang="es-AR" sz="1000" b="0" i="0" u="none" strike="noStrike" dirty="0" smtClean="0">
                          <a:solidFill>
                            <a:srgbClr val="000000"/>
                          </a:solidFill>
                          <a:effectLst/>
                          <a:latin typeface="Arial" panose="020B0604020202020204" pitchFamily="34" charset="0"/>
                          <a:cs typeface="Arial" panose="020B0604020202020204" pitchFamily="34" charset="0"/>
                        </a:rPr>
                        <a:t>”</a:t>
                      </a:r>
                    </a:p>
                  </a:txBody>
                  <a:tcPr marL="9525" marR="9525" marT="9525" marB="0" anchor="ctr" anchorCtr="1"/>
                </a:tc>
                <a:tc>
                  <a:txBody>
                    <a:bodyPr/>
                    <a:lstStyle/>
                    <a:p>
                      <a:pPr algn="ctr" fontAlgn="b"/>
                      <a:r>
                        <a:rPr lang="es-MX" sz="1200" b="0" i="0" u="none" strike="noStrike" kern="1200" dirty="0" smtClean="0">
                          <a:solidFill>
                            <a:srgbClr val="000000"/>
                          </a:solidFill>
                          <a:effectLst/>
                          <a:latin typeface="Arial" panose="020B0604020202020204" pitchFamily="34" charset="0"/>
                          <a:ea typeface="+mn-ea"/>
                          <a:cs typeface="Arial" panose="020B0604020202020204" pitchFamily="34" charset="0"/>
                        </a:rPr>
                        <a:t>5</a:t>
                      </a:r>
                      <a:endParaRPr lang="es-AR" sz="12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nchor="ctr" anchorCtr="1"/>
                </a:tc>
                <a:tc>
                  <a:txBody>
                    <a:bodyPr/>
                    <a:lstStyle/>
                    <a:p>
                      <a:pPr algn="ctr" fontAlgn="b"/>
                      <a:r>
                        <a:rPr lang="es-AR" sz="1200" b="0" i="0" u="none" strike="noStrike" kern="1200" dirty="0" smtClean="0">
                          <a:solidFill>
                            <a:srgbClr val="000000"/>
                          </a:solidFill>
                          <a:effectLst/>
                          <a:latin typeface="Arial" panose="020B0604020202020204" pitchFamily="34" charset="0"/>
                          <a:ea typeface="+mn-ea"/>
                          <a:cs typeface="Arial" panose="020B0604020202020204" pitchFamily="34" charset="0"/>
                        </a:rPr>
                        <a:t>2,2%</a:t>
                      </a:r>
                      <a:endParaRPr lang="es-AR" sz="12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85725" marR="9525" marT="9525" marB="0" anchor="ctr"/>
                </a:tc>
              </a:tr>
              <a:tr h="347234">
                <a:tc>
                  <a:txBody>
                    <a:bodyPr/>
                    <a:lstStyle/>
                    <a:p>
                      <a:pPr algn="ctr" fontAlgn="b"/>
                      <a:r>
                        <a:rPr lang="es-MX" sz="1000" b="0" i="0" u="none" strike="noStrike" dirty="0" smtClean="0">
                          <a:solidFill>
                            <a:srgbClr val="000000"/>
                          </a:solidFill>
                          <a:effectLst/>
                          <a:latin typeface="Arial" panose="020B0604020202020204" pitchFamily="34" charset="0"/>
                          <a:cs typeface="Arial" panose="020B0604020202020204" pitchFamily="34" charset="0"/>
                        </a:rPr>
                        <a:t>Otros</a:t>
                      </a:r>
                      <a:endParaRPr lang="es-AR"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chorCtr="1"/>
                </a:tc>
                <a:tc>
                  <a:txBody>
                    <a:bodyPr/>
                    <a:lstStyle/>
                    <a:p>
                      <a:pPr algn="ctr" fontAlgn="b"/>
                      <a:r>
                        <a:rPr lang="es-MX" sz="1200" b="0" i="0" u="none" strike="noStrike" kern="1200" dirty="0" smtClean="0">
                          <a:solidFill>
                            <a:srgbClr val="000000"/>
                          </a:solidFill>
                          <a:effectLst/>
                          <a:latin typeface="Arial" panose="020B0604020202020204" pitchFamily="34" charset="0"/>
                          <a:ea typeface="+mn-ea"/>
                          <a:cs typeface="Arial" panose="020B0604020202020204" pitchFamily="34" charset="0"/>
                        </a:rPr>
                        <a:t>4</a:t>
                      </a:r>
                      <a:endParaRPr lang="es-AR" sz="12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nchor="ctr" anchorCtr="1"/>
                </a:tc>
                <a:tc>
                  <a:txBody>
                    <a:bodyPr/>
                    <a:lstStyle/>
                    <a:p>
                      <a:pPr algn="ctr" fontAlgn="b"/>
                      <a:r>
                        <a:rPr lang="es-AR" sz="1200" b="0" i="0" u="none" strike="noStrike" kern="1200" dirty="0" smtClean="0">
                          <a:solidFill>
                            <a:srgbClr val="000000"/>
                          </a:solidFill>
                          <a:effectLst/>
                          <a:latin typeface="Arial" panose="020B0604020202020204" pitchFamily="34" charset="0"/>
                          <a:ea typeface="+mn-ea"/>
                          <a:cs typeface="Arial" panose="020B0604020202020204" pitchFamily="34" charset="0"/>
                        </a:rPr>
                        <a:t>1,7%</a:t>
                      </a:r>
                      <a:endParaRPr lang="es-AR" sz="12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85725" marR="9525" marT="9525" marB="0" anchor="ctr"/>
                </a:tc>
              </a:tr>
              <a:tr h="347234">
                <a:tc>
                  <a:txBody>
                    <a:bodyPr/>
                    <a:lstStyle/>
                    <a:p>
                      <a:pPr algn="ctr" fontAlgn="b"/>
                      <a:r>
                        <a:rPr lang="es-AR" sz="1400" b="1" i="0" u="none" strike="noStrike" dirty="0" smtClean="0">
                          <a:effectLst/>
                          <a:latin typeface="Arial" panose="020B0604020202020204" pitchFamily="34" charset="0"/>
                          <a:cs typeface="Arial" panose="020B0604020202020204" pitchFamily="34" charset="0"/>
                        </a:rPr>
                        <a:t>Total dependencias</a:t>
                      </a:r>
                      <a:endParaRPr lang="es-AR" sz="1400" b="1" i="0" u="none" strike="noStrike" dirty="0">
                        <a:effectLst/>
                        <a:latin typeface="Arial" panose="020B0604020202020204" pitchFamily="34" charset="0"/>
                        <a:cs typeface="Arial" panose="020B0604020202020204" pitchFamily="34" charset="0"/>
                      </a:endParaRPr>
                    </a:p>
                  </a:txBody>
                  <a:tcPr marL="9525" marR="9525" marT="9525" marB="0" anchor="ctr" anchorCtr="1">
                    <a:solidFill>
                      <a:schemeClr val="bg1">
                        <a:lumMod val="85000"/>
                      </a:schemeClr>
                    </a:solidFill>
                  </a:tcPr>
                </a:tc>
                <a:tc>
                  <a:txBody>
                    <a:bodyPr/>
                    <a:lstStyle/>
                    <a:p>
                      <a:pPr algn="ctr" fontAlgn="b"/>
                      <a:r>
                        <a:rPr lang="es-MX" sz="1400" b="1" i="0" u="none" strike="noStrike" dirty="0" smtClean="0">
                          <a:effectLst/>
                          <a:latin typeface="Arial" panose="020B0604020202020204" pitchFamily="34" charset="0"/>
                          <a:cs typeface="Arial" panose="020B0604020202020204" pitchFamily="34" charset="0"/>
                        </a:rPr>
                        <a:t>230</a:t>
                      </a:r>
                      <a:endParaRPr lang="es-AR" sz="1400" b="1" i="0" u="none" strike="noStrike" dirty="0">
                        <a:effectLst/>
                        <a:latin typeface="Arial" panose="020B0604020202020204" pitchFamily="34" charset="0"/>
                        <a:cs typeface="Arial" panose="020B0604020202020204" pitchFamily="34" charset="0"/>
                      </a:endParaRPr>
                    </a:p>
                  </a:txBody>
                  <a:tcPr marL="9525" marR="9525" marT="9525" marB="0" anchor="ctr" anchorCtr="1">
                    <a:solidFill>
                      <a:schemeClr val="bg1">
                        <a:lumMod val="85000"/>
                      </a:schemeClr>
                    </a:solidFill>
                  </a:tcPr>
                </a:tc>
                <a:tc>
                  <a:txBody>
                    <a:bodyPr/>
                    <a:lstStyle/>
                    <a:p>
                      <a:pPr algn="ctr" fontAlgn="b"/>
                      <a:r>
                        <a:rPr lang="es-AR" sz="1400" b="1" i="0" u="none" strike="noStrike" dirty="0" smtClean="0">
                          <a:effectLst/>
                          <a:latin typeface="Arial" panose="020B0604020202020204" pitchFamily="34" charset="0"/>
                          <a:cs typeface="Arial" panose="020B0604020202020204" pitchFamily="34" charset="0"/>
                        </a:rPr>
                        <a:t>100</a:t>
                      </a:r>
                      <a:endParaRPr lang="es-AR" sz="1400" b="1" i="0" u="none" strike="noStrike" dirty="0">
                        <a:effectLst/>
                        <a:latin typeface="Arial" panose="020B0604020202020204" pitchFamily="34" charset="0"/>
                        <a:cs typeface="Arial" panose="020B0604020202020204" pitchFamily="34" charset="0"/>
                      </a:endParaRPr>
                    </a:p>
                  </a:txBody>
                  <a:tcPr marL="9525" marR="9525" marT="9525" marB="0" anchor="ctr" anchorCtr="1">
                    <a:solidFill>
                      <a:schemeClr val="bg1">
                        <a:lumMod val="85000"/>
                      </a:schemeClr>
                    </a:solidFill>
                  </a:tcPr>
                </a:tc>
              </a:tr>
            </a:tbl>
          </a:graphicData>
        </a:graphic>
      </p:graphicFrame>
      <p:sp>
        <p:nvSpPr>
          <p:cNvPr id="10" name="23 CuadroTexto"/>
          <p:cNvSpPr txBox="1"/>
          <p:nvPr/>
        </p:nvSpPr>
        <p:spPr>
          <a:xfrm>
            <a:off x="41421" y="5790456"/>
            <a:ext cx="9102579" cy="230832"/>
          </a:xfrm>
          <a:prstGeom prst="rect">
            <a:avLst/>
          </a:prstGeom>
          <a:solidFill>
            <a:schemeClr val="bg1"/>
          </a:solidFill>
        </p:spPr>
        <p:txBody>
          <a:bodyPr wrap="square" rtlCol="0">
            <a:spAutoFit/>
          </a:bodyPr>
          <a:lstStyle/>
          <a:p>
            <a:r>
              <a:rPr lang="es-MX" sz="900" dirty="0" smtClean="0">
                <a:solidFill>
                  <a:prstClr val="black"/>
                </a:solidFill>
                <a:latin typeface="Arial" panose="020B0604020202020204" pitchFamily="34" charset="0"/>
                <a:cs typeface="Arial" panose="020B0604020202020204" pitchFamily="34" charset="0"/>
              </a:rPr>
              <a:t>Fuente: Parte de población penitenciaria enviado por el SPC.</a:t>
            </a:r>
            <a:endParaRPr lang="es-AR" sz="900" dirty="0">
              <a:solidFill>
                <a:prstClr val="black"/>
              </a:solidFill>
              <a:latin typeface="Arial" panose="020B0604020202020204" pitchFamily="34" charset="0"/>
              <a:cs typeface="Arial" panose="020B0604020202020204" pitchFamily="34" charset="0"/>
            </a:endParaRPr>
          </a:p>
        </p:txBody>
      </p:sp>
      <p:sp>
        <p:nvSpPr>
          <p:cNvPr id="12" name="1 Rectángulo"/>
          <p:cNvSpPr/>
          <p:nvPr/>
        </p:nvSpPr>
        <p:spPr>
          <a:xfrm>
            <a:off x="683568" y="2153354"/>
            <a:ext cx="8064896" cy="679737"/>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prstClr val="white"/>
              </a:solidFill>
            </a:endParaRPr>
          </a:p>
        </p:txBody>
      </p:sp>
      <p:sp>
        <p:nvSpPr>
          <p:cNvPr id="14" name="11 Rectángulo"/>
          <p:cNvSpPr/>
          <p:nvPr/>
        </p:nvSpPr>
        <p:spPr>
          <a:xfrm>
            <a:off x="587438" y="2154245"/>
            <a:ext cx="8305042" cy="1052059"/>
          </a:xfrm>
          <a:prstGeom prst="rect">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prstClr val="white"/>
              </a:solidFill>
            </a:endParaRPr>
          </a:p>
        </p:txBody>
      </p:sp>
      <p:sp>
        <p:nvSpPr>
          <p:cNvPr id="17" name="3 CuadroTexto"/>
          <p:cNvSpPr txBox="1"/>
          <p:nvPr/>
        </p:nvSpPr>
        <p:spPr>
          <a:xfrm>
            <a:off x="7927909" y="2348880"/>
            <a:ext cx="692818" cy="307777"/>
          </a:xfrm>
          <a:prstGeom prst="rect">
            <a:avLst/>
          </a:prstGeom>
          <a:noFill/>
        </p:spPr>
        <p:txBody>
          <a:bodyPr wrap="none" rtlCol="0">
            <a:spAutoFit/>
          </a:bodyPr>
          <a:lstStyle/>
          <a:p>
            <a:r>
              <a:rPr lang="es-MX" sz="1400" b="1" dirty="0" smtClean="0">
                <a:solidFill>
                  <a:srgbClr val="C0504D">
                    <a:lumMod val="75000"/>
                  </a:srgbClr>
                </a:solidFill>
                <a:latin typeface="Arial" panose="020B0604020202020204" pitchFamily="34" charset="0"/>
                <a:cs typeface="Arial" panose="020B0604020202020204" pitchFamily="34" charset="0"/>
              </a:rPr>
              <a:t>66,5%</a:t>
            </a:r>
            <a:endParaRPr lang="es-AR" sz="1400" b="1" dirty="0">
              <a:solidFill>
                <a:srgbClr val="C0504D">
                  <a:lumMod val="75000"/>
                </a:srgbClr>
              </a:solidFill>
              <a:latin typeface="Arial" panose="020B0604020202020204" pitchFamily="34" charset="0"/>
              <a:cs typeface="Arial" panose="020B0604020202020204" pitchFamily="34" charset="0"/>
            </a:endParaRPr>
          </a:p>
        </p:txBody>
      </p:sp>
      <p:sp>
        <p:nvSpPr>
          <p:cNvPr id="18" name="12 CuadroTexto"/>
          <p:cNvSpPr txBox="1"/>
          <p:nvPr/>
        </p:nvSpPr>
        <p:spPr>
          <a:xfrm>
            <a:off x="7905251" y="2889016"/>
            <a:ext cx="766557" cy="338554"/>
          </a:xfrm>
          <a:prstGeom prst="rect">
            <a:avLst/>
          </a:prstGeom>
          <a:noFill/>
        </p:spPr>
        <p:txBody>
          <a:bodyPr wrap="none" rtlCol="0">
            <a:spAutoFit/>
          </a:bodyPr>
          <a:lstStyle/>
          <a:p>
            <a:r>
              <a:rPr lang="es-MX" sz="1600" b="1" dirty="0" smtClean="0">
                <a:solidFill>
                  <a:srgbClr val="F79646">
                    <a:lumMod val="75000"/>
                  </a:srgbClr>
                </a:solidFill>
                <a:latin typeface="Arial" panose="020B0604020202020204" pitchFamily="34" charset="0"/>
                <a:cs typeface="Arial" panose="020B0604020202020204" pitchFamily="34" charset="0"/>
              </a:rPr>
              <a:t>77,8%</a:t>
            </a:r>
            <a:endParaRPr lang="es-AR" sz="1600" b="1" dirty="0">
              <a:solidFill>
                <a:srgbClr val="F79646">
                  <a:lumMod val="75000"/>
                </a:srgb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3523453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1 Título"/>
          <p:cNvSpPr txBox="1">
            <a:spLocks/>
          </p:cNvSpPr>
          <p:nvPr/>
        </p:nvSpPr>
        <p:spPr>
          <a:xfrm>
            <a:off x="182205" y="337220"/>
            <a:ext cx="6766059" cy="5715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MX" sz="2400" b="1" dirty="0" smtClean="0">
                <a:solidFill>
                  <a:srgbClr val="1F497D">
                    <a:lumMod val="75000"/>
                  </a:srgbClr>
                </a:solidFill>
                <a:latin typeface="Arial" pitchFamily="34" charset="0"/>
                <a:cs typeface="Arial" pitchFamily="34" charset="0"/>
              </a:rPr>
              <a:t>Córdoba</a:t>
            </a:r>
            <a:endParaRPr lang="es-AR" sz="2400" b="1" dirty="0">
              <a:solidFill>
                <a:srgbClr val="1F497D">
                  <a:lumMod val="75000"/>
                </a:srgbClr>
              </a:solidFill>
              <a:latin typeface="Arial" pitchFamily="34" charset="0"/>
              <a:cs typeface="Arial" pitchFamily="34" charset="0"/>
            </a:endParaRPr>
          </a:p>
        </p:txBody>
      </p:sp>
      <p:cxnSp>
        <p:nvCxnSpPr>
          <p:cNvPr id="6" name="Conector recto 8"/>
          <p:cNvCxnSpPr/>
          <p:nvPr/>
        </p:nvCxnSpPr>
        <p:spPr>
          <a:xfrm>
            <a:off x="326221" y="976164"/>
            <a:ext cx="6193035" cy="0"/>
          </a:xfrm>
          <a:prstGeom prst="line">
            <a:avLst/>
          </a:prstGeom>
          <a:ln>
            <a:solidFill>
              <a:schemeClr val="dk1">
                <a:shade val="95000"/>
                <a:satMod val="105000"/>
                <a:alpha val="50000"/>
              </a:schemeClr>
            </a:solidFill>
          </a:ln>
        </p:spPr>
        <p:style>
          <a:lnRef idx="1">
            <a:schemeClr val="dk1"/>
          </a:lnRef>
          <a:fillRef idx="0">
            <a:schemeClr val="dk1"/>
          </a:fillRef>
          <a:effectRef idx="0">
            <a:schemeClr val="dk1"/>
          </a:effectRef>
          <a:fontRef idx="minor">
            <a:schemeClr val="tx1"/>
          </a:fontRef>
        </p:style>
      </p:cxnSp>
      <p:sp>
        <p:nvSpPr>
          <p:cNvPr id="15" name="14 Rectángulo"/>
          <p:cNvSpPr/>
          <p:nvPr/>
        </p:nvSpPr>
        <p:spPr>
          <a:xfrm>
            <a:off x="-3473" y="6033814"/>
            <a:ext cx="9144000" cy="836712"/>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solidFill>
                <a:prstClr val="white"/>
              </a:solidFill>
              <a:latin typeface="Arial" pitchFamily="34" charset="0"/>
              <a:cs typeface="Arial" pitchFamily="34" charset="0"/>
            </a:endParaRPr>
          </a:p>
        </p:txBody>
      </p:sp>
      <p:sp>
        <p:nvSpPr>
          <p:cNvPr id="16" name="15 CuadroTexto"/>
          <p:cNvSpPr txBox="1"/>
          <p:nvPr/>
        </p:nvSpPr>
        <p:spPr>
          <a:xfrm>
            <a:off x="41421" y="6053446"/>
            <a:ext cx="9091800" cy="784830"/>
          </a:xfrm>
          <a:prstGeom prst="rect">
            <a:avLst/>
          </a:prstGeom>
          <a:noFill/>
        </p:spPr>
        <p:txBody>
          <a:bodyPr wrap="square" rtlCol="0">
            <a:spAutoFit/>
          </a:bodyPr>
          <a:lstStyle/>
          <a:p>
            <a:pPr algn="just"/>
            <a:r>
              <a:rPr lang="es-MX" sz="1500" dirty="0" smtClean="0">
                <a:solidFill>
                  <a:prstClr val="white"/>
                </a:solidFill>
                <a:latin typeface="Arial" pitchFamily="34" charset="0"/>
                <a:cs typeface="Arial" pitchFamily="34" charset="0"/>
              </a:rPr>
              <a:t>Entre las </a:t>
            </a:r>
            <a:r>
              <a:rPr lang="es-MX" sz="1500" dirty="0">
                <a:solidFill>
                  <a:prstClr val="white"/>
                </a:solidFill>
                <a:latin typeface="Arial" pitchFamily="34" charset="0"/>
                <a:cs typeface="Arial" pitchFamily="34" charset="0"/>
              </a:rPr>
              <a:t>personas detenidas en dependencias del Servicio Penitenciario de la Provincia de </a:t>
            </a:r>
            <a:r>
              <a:rPr lang="es-MX" sz="1500" dirty="0" smtClean="0">
                <a:solidFill>
                  <a:prstClr val="white"/>
                </a:solidFill>
                <a:latin typeface="Arial" pitchFamily="34" charset="0"/>
                <a:cs typeface="Arial" pitchFamily="34" charset="0"/>
              </a:rPr>
              <a:t>Córdoba dependientes de tribunales federales, el 4% son mujeres, y en este último mes no se reportan personas menores de 21 años. </a:t>
            </a:r>
            <a:endParaRPr lang="es-AR" sz="1500" dirty="0">
              <a:solidFill>
                <a:prstClr val="white"/>
              </a:solidFill>
              <a:latin typeface="Arial" pitchFamily="34" charset="0"/>
              <a:cs typeface="Arial" pitchFamily="34" charset="0"/>
            </a:endParaRPr>
          </a:p>
        </p:txBody>
      </p:sp>
      <p:graphicFrame>
        <p:nvGraphicFramePr>
          <p:cNvPr id="8" name="7 Gráfico"/>
          <p:cNvGraphicFramePr/>
          <p:nvPr>
            <p:extLst>
              <p:ext uri="{D42A27DB-BD31-4B8C-83A1-F6EECF244321}">
                <p14:modId xmlns:p14="http://schemas.microsoft.com/office/powerpoint/2010/main" val="4196168728"/>
              </p:ext>
            </p:extLst>
          </p:nvPr>
        </p:nvGraphicFramePr>
        <p:xfrm>
          <a:off x="398446" y="1484784"/>
          <a:ext cx="3712242" cy="208823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9 Gráfico"/>
          <p:cNvGraphicFramePr/>
          <p:nvPr>
            <p:extLst>
              <p:ext uri="{D42A27DB-BD31-4B8C-83A1-F6EECF244321}">
                <p14:modId xmlns:p14="http://schemas.microsoft.com/office/powerpoint/2010/main" val="2388602449"/>
              </p:ext>
            </p:extLst>
          </p:nvPr>
        </p:nvGraphicFramePr>
        <p:xfrm>
          <a:off x="4938245" y="1491210"/>
          <a:ext cx="3816424" cy="2075380"/>
        </p:xfrm>
        <a:graphic>
          <a:graphicData uri="http://schemas.openxmlformats.org/drawingml/2006/chart">
            <c:chart xmlns:c="http://schemas.openxmlformats.org/drawingml/2006/chart" xmlns:r="http://schemas.openxmlformats.org/officeDocument/2006/relationships" r:id="rId4"/>
          </a:graphicData>
        </a:graphic>
      </p:graphicFrame>
      <p:sp>
        <p:nvSpPr>
          <p:cNvPr id="13" name="12 CuadroTexto"/>
          <p:cNvSpPr txBox="1"/>
          <p:nvPr/>
        </p:nvSpPr>
        <p:spPr>
          <a:xfrm>
            <a:off x="5076056" y="1323092"/>
            <a:ext cx="2672848" cy="276999"/>
          </a:xfrm>
          <a:prstGeom prst="rect">
            <a:avLst/>
          </a:prstGeom>
          <a:noFill/>
        </p:spPr>
        <p:txBody>
          <a:bodyPr wrap="square" rtlCol="0">
            <a:spAutoFit/>
          </a:bodyPr>
          <a:lstStyle/>
          <a:p>
            <a:pPr algn="ctr"/>
            <a:r>
              <a:rPr lang="es-MX" sz="1200" b="1" dirty="0">
                <a:solidFill>
                  <a:srgbClr val="1F497D">
                    <a:lumMod val="75000"/>
                  </a:srgbClr>
                </a:solidFill>
                <a:latin typeface="Arial" pitchFamily="34" charset="0"/>
                <a:cs typeface="Arial" pitchFamily="34" charset="0"/>
              </a:rPr>
              <a:t>Distribución según </a:t>
            </a:r>
            <a:r>
              <a:rPr lang="es-MX" sz="1200" b="1" dirty="0" smtClean="0">
                <a:solidFill>
                  <a:srgbClr val="1F497D">
                    <a:lumMod val="75000"/>
                  </a:srgbClr>
                </a:solidFill>
                <a:latin typeface="Arial" pitchFamily="34" charset="0"/>
                <a:cs typeface="Arial" pitchFamily="34" charset="0"/>
              </a:rPr>
              <a:t>edad</a:t>
            </a:r>
            <a:endParaRPr lang="es-AR" sz="1200" b="1" dirty="0">
              <a:solidFill>
                <a:srgbClr val="1F497D">
                  <a:lumMod val="75000"/>
                </a:srgbClr>
              </a:solidFill>
              <a:latin typeface="Arial" pitchFamily="34" charset="0"/>
              <a:cs typeface="Arial" pitchFamily="34" charset="0"/>
            </a:endParaRPr>
          </a:p>
        </p:txBody>
      </p:sp>
      <p:sp>
        <p:nvSpPr>
          <p:cNvPr id="14" name="13 CuadroTexto"/>
          <p:cNvSpPr txBox="1"/>
          <p:nvPr/>
        </p:nvSpPr>
        <p:spPr>
          <a:xfrm>
            <a:off x="827584" y="1323092"/>
            <a:ext cx="2672848" cy="276999"/>
          </a:xfrm>
          <a:prstGeom prst="rect">
            <a:avLst/>
          </a:prstGeom>
          <a:noFill/>
        </p:spPr>
        <p:txBody>
          <a:bodyPr wrap="square" rtlCol="0">
            <a:spAutoFit/>
          </a:bodyPr>
          <a:lstStyle/>
          <a:p>
            <a:pPr algn="ctr"/>
            <a:r>
              <a:rPr lang="es-MX" sz="1200" b="1" dirty="0">
                <a:solidFill>
                  <a:srgbClr val="1F497D">
                    <a:lumMod val="75000"/>
                  </a:srgbClr>
                </a:solidFill>
                <a:latin typeface="Arial" pitchFamily="34" charset="0"/>
                <a:cs typeface="Arial" pitchFamily="34" charset="0"/>
              </a:rPr>
              <a:t>Distribución según </a:t>
            </a:r>
            <a:r>
              <a:rPr lang="es-MX" sz="1200" b="1" dirty="0" smtClean="0">
                <a:solidFill>
                  <a:srgbClr val="1F497D">
                    <a:lumMod val="75000"/>
                  </a:srgbClr>
                </a:solidFill>
                <a:latin typeface="Arial" pitchFamily="34" charset="0"/>
                <a:cs typeface="Arial" pitchFamily="34" charset="0"/>
              </a:rPr>
              <a:t>género</a:t>
            </a:r>
            <a:endParaRPr lang="es-AR" sz="1200" b="1" dirty="0">
              <a:solidFill>
                <a:srgbClr val="1F497D">
                  <a:lumMod val="75000"/>
                </a:srgbClr>
              </a:solidFill>
              <a:latin typeface="Arial" pitchFamily="34" charset="0"/>
              <a:cs typeface="Arial" pitchFamily="34" charset="0"/>
            </a:endParaRPr>
          </a:p>
        </p:txBody>
      </p:sp>
      <p:graphicFrame>
        <p:nvGraphicFramePr>
          <p:cNvPr id="20" name="19 Gráfico"/>
          <p:cNvGraphicFramePr/>
          <p:nvPr>
            <p:extLst>
              <p:ext uri="{D42A27DB-BD31-4B8C-83A1-F6EECF244321}">
                <p14:modId xmlns:p14="http://schemas.microsoft.com/office/powerpoint/2010/main" val="203686773"/>
              </p:ext>
            </p:extLst>
          </p:nvPr>
        </p:nvGraphicFramePr>
        <p:xfrm>
          <a:off x="1897917" y="3639702"/>
          <a:ext cx="5341219" cy="2231282"/>
        </p:xfrm>
        <a:graphic>
          <a:graphicData uri="http://schemas.openxmlformats.org/drawingml/2006/chart">
            <c:chart xmlns:c="http://schemas.openxmlformats.org/drawingml/2006/chart" xmlns:r="http://schemas.openxmlformats.org/officeDocument/2006/relationships" r:id="rId5"/>
          </a:graphicData>
        </a:graphic>
      </p:graphicFrame>
      <p:sp>
        <p:nvSpPr>
          <p:cNvPr id="21" name="20 CuadroTexto"/>
          <p:cNvSpPr txBox="1"/>
          <p:nvPr/>
        </p:nvSpPr>
        <p:spPr>
          <a:xfrm>
            <a:off x="3115534" y="3501008"/>
            <a:ext cx="2957569" cy="276999"/>
          </a:xfrm>
          <a:prstGeom prst="rect">
            <a:avLst/>
          </a:prstGeom>
          <a:noFill/>
        </p:spPr>
        <p:txBody>
          <a:bodyPr wrap="square" rtlCol="0">
            <a:spAutoFit/>
          </a:bodyPr>
          <a:lstStyle/>
          <a:p>
            <a:pPr algn="ctr"/>
            <a:r>
              <a:rPr lang="es-MX" sz="1200" b="1" dirty="0">
                <a:solidFill>
                  <a:srgbClr val="1F497D">
                    <a:lumMod val="75000"/>
                  </a:srgbClr>
                </a:solidFill>
                <a:latin typeface="Arial" pitchFamily="34" charset="0"/>
                <a:cs typeface="Arial" pitchFamily="34" charset="0"/>
              </a:rPr>
              <a:t>Distribución según </a:t>
            </a:r>
            <a:r>
              <a:rPr lang="es-MX" sz="1200" b="1" dirty="0" smtClean="0">
                <a:solidFill>
                  <a:srgbClr val="1F497D">
                    <a:lumMod val="75000"/>
                  </a:srgbClr>
                </a:solidFill>
                <a:latin typeface="Arial" pitchFamily="34" charset="0"/>
                <a:cs typeface="Arial" pitchFamily="34" charset="0"/>
              </a:rPr>
              <a:t>situación procesal</a:t>
            </a:r>
            <a:endParaRPr lang="es-AR" sz="1200" b="1" dirty="0">
              <a:solidFill>
                <a:srgbClr val="1F497D">
                  <a:lumMod val="75000"/>
                </a:srgbClr>
              </a:solidFill>
              <a:latin typeface="Arial" pitchFamily="34" charset="0"/>
              <a:cs typeface="Arial" pitchFamily="34" charset="0"/>
            </a:endParaRPr>
          </a:p>
        </p:txBody>
      </p:sp>
      <p:sp>
        <p:nvSpPr>
          <p:cNvPr id="25" name="23 CuadroTexto"/>
          <p:cNvSpPr txBox="1"/>
          <p:nvPr/>
        </p:nvSpPr>
        <p:spPr>
          <a:xfrm>
            <a:off x="41421" y="5790456"/>
            <a:ext cx="9102579" cy="230832"/>
          </a:xfrm>
          <a:prstGeom prst="rect">
            <a:avLst/>
          </a:prstGeom>
          <a:solidFill>
            <a:schemeClr val="bg1"/>
          </a:solidFill>
        </p:spPr>
        <p:txBody>
          <a:bodyPr wrap="square" rtlCol="0">
            <a:spAutoFit/>
          </a:bodyPr>
          <a:lstStyle/>
          <a:p>
            <a:endParaRPr lang="es-AR" sz="900" dirty="0">
              <a:solidFill>
                <a:prstClr val="black"/>
              </a:solidFill>
              <a:latin typeface="Arial" panose="020B0604020202020204" pitchFamily="34" charset="0"/>
              <a:cs typeface="Arial" panose="020B0604020202020204" pitchFamily="34" charset="0"/>
            </a:endParaRPr>
          </a:p>
        </p:txBody>
      </p:sp>
      <p:sp>
        <p:nvSpPr>
          <p:cNvPr id="22" name="6 CuadroTexto"/>
          <p:cNvSpPr txBox="1"/>
          <p:nvPr/>
        </p:nvSpPr>
        <p:spPr>
          <a:xfrm>
            <a:off x="89230" y="5733256"/>
            <a:ext cx="7147066" cy="230832"/>
          </a:xfrm>
          <a:prstGeom prst="rect">
            <a:avLst/>
          </a:prstGeom>
          <a:noFill/>
        </p:spPr>
        <p:txBody>
          <a:bodyPr wrap="square" rtlCol="0">
            <a:spAutoFit/>
          </a:bodyPr>
          <a:lstStyle>
            <a:defPPr>
              <a:defRPr lang="es-AR"/>
            </a:defPPr>
            <a:lvl1pPr algn="ctr">
              <a:defRPr sz="900">
                <a:latin typeface="Arial" panose="020B0604020202020204" pitchFamily="34" charset="0"/>
                <a:cs typeface="Arial" panose="020B0604020202020204" pitchFamily="34" charset="0"/>
              </a:defRPr>
            </a:lvl1pPr>
          </a:lstStyle>
          <a:p>
            <a:pPr algn="l"/>
            <a:r>
              <a:rPr lang="es-MX" dirty="0">
                <a:solidFill>
                  <a:prstClr val="black"/>
                </a:solidFill>
              </a:rPr>
              <a:t>Base: </a:t>
            </a:r>
            <a:r>
              <a:rPr lang="es-MX" dirty="0" smtClean="0">
                <a:solidFill>
                  <a:prstClr val="black"/>
                </a:solidFill>
              </a:rPr>
              <a:t>230 personas detenidas con causas federales o nacionales en </a:t>
            </a:r>
            <a:r>
              <a:rPr lang="es-MX" dirty="0">
                <a:solidFill>
                  <a:prstClr val="black"/>
                </a:solidFill>
              </a:rPr>
              <a:t>dependencias penitenciarias de la </a:t>
            </a:r>
            <a:r>
              <a:rPr lang="es-MX" dirty="0" smtClean="0">
                <a:solidFill>
                  <a:prstClr val="black"/>
                </a:solidFill>
              </a:rPr>
              <a:t>provincia de Córdoba</a:t>
            </a:r>
            <a:endParaRPr lang="es-AR" dirty="0">
              <a:solidFill>
                <a:prstClr val="black"/>
              </a:solidFill>
            </a:endParaRPr>
          </a:p>
        </p:txBody>
      </p:sp>
    </p:spTree>
    <p:extLst>
      <p:ext uri="{BB962C8B-B14F-4D97-AF65-F5344CB8AC3E}">
        <p14:creationId xmlns:p14="http://schemas.microsoft.com/office/powerpoint/2010/main" val="316869900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30 CuadroTexto"/>
          <p:cNvSpPr txBox="1"/>
          <p:nvPr/>
        </p:nvSpPr>
        <p:spPr>
          <a:xfrm>
            <a:off x="611560" y="3143870"/>
            <a:ext cx="8064896" cy="584775"/>
          </a:xfrm>
          <a:prstGeom prst="rect">
            <a:avLst/>
          </a:prstGeom>
          <a:noFill/>
        </p:spPr>
        <p:txBody>
          <a:bodyPr wrap="square" rtlCol="0">
            <a:spAutoFit/>
          </a:bodyPr>
          <a:lstStyle/>
          <a:p>
            <a:r>
              <a:rPr lang="es-MX" sz="3200" dirty="0" smtClean="0">
                <a:solidFill>
                  <a:srgbClr val="1F497D">
                    <a:lumMod val="75000"/>
                  </a:srgbClr>
                </a:solidFill>
                <a:latin typeface="Arial" pitchFamily="34" charset="0"/>
                <a:cs typeface="Arial" pitchFamily="34" charset="0"/>
              </a:rPr>
              <a:t>II.2 Mendoza</a:t>
            </a:r>
            <a:endParaRPr lang="es-MX" sz="3200" dirty="0">
              <a:solidFill>
                <a:srgbClr val="1F497D">
                  <a:lumMod val="75000"/>
                </a:srgbClr>
              </a:solidFill>
              <a:latin typeface="Arial" pitchFamily="34" charset="0"/>
              <a:cs typeface="Arial" pitchFamily="34" charset="0"/>
            </a:endParaRPr>
          </a:p>
        </p:txBody>
      </p:sp>
      <p:sp>
        <p:nvSpPr>
          <p:cNvPr id="7" name="6 Rectángulo"/>
          <p:cNvSpPr/>
          <p:nvPr/>
        </p:nvSpPr>
        <p:spPr>
          <a:xfrm>
            <a:off x="107504" y="5780087"/>
            <a:ext cx="3384376"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solidFill>
                <a:prstClr val="white"/>
              </a:solidFill>
            </a:endParaRPr>
          </a:p>
        </p:txBody>
      </p:sp>
      <p:cxnSp>
        <p:nvCxnSpPr>
          <p:cNvPr id="3" name="2 Conector recto"/>
          <p:cNvCxnSpPr/>
          <p:nvPr/>
        </p:nvCxnSpPr>
        <p:spPr>
          <a:xfrm>
            <a:off x="467544" y="3861048"/>
            <a:ext cx="8496944"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704355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1 Título"/>
          <p:cNvSpPr txBox="1">
            <a:spLocks/>
          </p:cNvSpPr>
          <p:nvPr/>
        </p:nvSpPr>
        <p:spPr>
          <a:xfrm>
            <a:off x="326221" y="337220"/>
            <a:ext cx="6766059" cy="5715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MX" sz="2400" b="1" dirty="0" smtClean="0">
                <a:solidFill>
                  <a:srgbClr val="1F497D">
                    <a:lumMod val="75000"/>
                  </a:srgbClr>
                </a:solidFill>
                <a:latin typeface="Arial" pitchFamily="34" charset="0"/>
                <a:cs typeface="Arial" pitchFamily="34" charset="0"/>
              </a:rPr>
              <a:t>Mendoza</a:t>
            </a:r>
            <a:r>
              <a:rPr lang="es-MX" sz="2400" b="1" dirty="0">
                <a:solidFill>
                  <a:srgbClr val="1F497D">
                    <a:lumMod val="75000"/>
                  </a:srgbClr>
                </a:solidFill>
                <a:latin typeface="Arial" pitchFamily="34" charset="0"/>
                <a:cs typeface="Arial" pitchFamily="34" charset="0"/>
              </a:rPr>
              <a:t/>
            </a:r>
            <a:br>
              <a:rPr lang="es-MX" sz="2400" b="1" dirty="0">
                <a:solidFill>
                  <a:srgbClr val="1F497D">
                    <a:lumMod val="75000"/>
                  </a:srgbClr>
                </a:solidFill>
                <a:latin typeface="Arial" pitchFamily="34" charset="0"/>
                <a:cs typeface="Arial" pitchFamily="34" charset="0"/>
              </a:rPr>
            </a:br>
            <a:endParaRPr lang="es-AR" sz="2400" b="1" dirty="0">
              <a:solidFill>
                <a:srgbClr val="1F497D">
                  <a:lumMod val="75000"/>
                </a:srgbClr>
              </a:solidFill>
              <a:latin typeface="Arial" pitchFamily="34" charset="0"/>
              <a:cs typeface="Arial" pitchFamily="34" charset="0"/>
            </a:endParaRPr>
          </a:p>
        </p:txBody>
      </p:sp>
      <p:cxnSp>
        <p:nvCxnSpPr>
          <p:cNvPr id="6" name="Conector recto 8"/>
          <p:cNvCxnSpPr/>
          <p:nvPr/>
        </p:nvCxnSpPr>
        <p:spPr>
          <a:xfrm>
            <a:off x="326221" y="832148"/>
            <a:ext cx="6193035" cy="0"/>
          </a:xfrm>
          <a:prstGeom prst="line">
            <a:avLst/>
          </a:prstGeom>
          <a:ln>
            <a:solidFill>
              <a:schemeClr val="dk1">
                <a:shade val="95000"/>
                <a:satMod val="105000"/>
                <a:alpha val="50000"/>
              </a:schemeClr>
            </a:solidFill>
          </a:ln>
        </p:spPr>
        <p:style>
          <a:lnRef idx="1">
            <a:schemeClr val="dk1"/>
          </a:lnRef>
          <a:fillRef idx="0">
            <a:schemeClr val="dk1"/>
          </a:fillRef>
          <a:effectRef idx="0">
            <a:schemeClr val="dk1"/>
          </a:effectRef>
          <a:fontRef idx="minor">
            <a:schemeClr val="tx1"/>
          </a:fontRef>
        </p:style>
      </p:cxnSp>
      <p:graphicFrame>
        <p:nvGraphicFramePr>
          <p:cNvPr id="2" name="1 Gráfico"/>
          <p:cNvGraphicFramePr/>
          <p:nvPr>
            <p:extLst>
              <p:ext uri="{D42A27DB-BD31-4B8C-83A1-F6EECF244321}">
                <p14:modId xmlns:p14="http://schemas.microsoft.com/office/powerpoint/2010/main" val="777144545"/>
              </p:ext>
            </p:extLst>
          </p:nvPr>
        </p:nvGraphicFramePr>
        <p:xfrm>
          <a:off x="1835696" y="2782577"/>
          <a:ext cx="5061789" cy="2808312"/>
        </p:xfrm>
        <a:graphic>
          <a:graphicData uri="http://schemas.openxmlformats.org/drawingml/2006/chart">
            <c:chart xmlns:c="http://schemas.openxmlformats.org/drawingml/2006/chart" xmlns:r="http://schemas.openxmlformats.org/officeDocument/2006/relationships" r:id="rId3"/>
          </a:graphicData>
        </a:graphic>
      </p:graphicFrame>
      <p:sp>
        <p:nvSpPr>
          <p:cNvPr id="4" name="3 CuadroTexto"/>
          <p:cNvSpPr txBox="1"/>
          <p:nvPr/>
        </p:nvSpPr>
        <p:spPr>
          <a:xfrm>
            <a:off x="2568832" y="5589820"/>
            <a:ext cx="3860352" cy="215444"/>
          </a:xfrm>
          <a:prstGeom prst="rect">
            <a:avLst/>
          </a:prstGeom>
          <a:noFill/>
        </p:spPr>
        <p:txBody>
          <a:bodyPr wrap="none" rtlCol="0">
            <a:spAutoFit/>
          </a:bodyPr>
          <a:lstStyle/>
          <a:p>
            <a:r>
              <a:rPr lang="es-MX" sz="800" dirty="0" smtClean="0">
                <a:solidFill>
                  <a:prstClr val="black"/>
                </a:solidFill>
                <a:latin typeface="Arial" panose="020B0604020202020204" pitchFamily="34" charset="0"/>
                <a:cs typeface="Arial" panose="020B0604020202020204" pitchFamily="34" charset="0"/>
              </a:rPr>
              <a:t>Base: 653 detenidos/as federales en establecimientos provinciales de Mendoza.</a:t>
            </a:r>
            <a:endParaRPr lang="es-AR" sz="800" dirty="0">
              <a:solidFill>
                <a:prstClr val="black"/>
              </a:solidFill>
              <a:latin typeface="Arial" panose="020B0604020202020204" pitchFamily="34" charset="0"/>
              <a:cs typeface="Arial" panose="020B0604020202020204" pitchFamily="34" charset="0"/>
            </a:endParaRPr>
          </a:p>
        </p:txBody>
      </p:sp>
      <p:sp>
        <p:nvSpPr>
          <p:cNvPr id="15" name="14 Rectángulo"/>
          <p:cNvSpPr/>
          <p:nvPr/>
        </p:nvSpPr>
        <p:spPr>
          <a:xfrm>
            <a:off x="-3473" y="6033814"/>
            <a:ext cx="9144000" cy="836712"/>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solidFill>
                <a:prstClr val="white"/>
              </a:solidFill>
              <a:latin typeface="Arial" pitchFamily="34" charset="0"/>
              <a:cs typeface="Arial" pitchFamily="34" charset="0"/>
            </a:endParaRPr>
          </a:p>
        </p:txBody>
      </p:sp>
      <p:sp>
        <p:nvSpPr>
          <p:cNvPr id="12" name="2 Marcador de contenido"/>
          <p:cNvSpPr txBox="1">
            <a:spLocks/>
          </p:cNvSpPr>
          <p:nvPr/>
        </p:nvSpPr>
        <p:spPr>
          <a:xfrm>
            <a:off x="462190" y="1124744"/>
            <a:ext cx="8003232" cy="1512168"/>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spcBef>
                <a:spcPts val="0"/>
              </a:spcBef>
              <a:defRPr/>
            </a:pPr>
            <a:r>
              <a:rPr lang="es-MX" sz="1700" dirty="0" smtClean="0">
                <a:solidFill>
                  <a:srgbClr val="1F497D">
                    <a:lumMod val="75000"/>
                  </a:srgbClr>
                </a:solidFill>
                <a:latin typeface="Arial"/>
                <a:cs typeface="Arial"/>
              </a:rPr>
              <a:t>En octubre de 2014, un total de </a:t>
            </a:r>
            <a:r>
              <a:rPr lang="es-MX" sz="1700" b="1" dirty="0" smtClean="0">
                <a:solidFill>
                  <a:srgbClr val="1F497D">
                    <a:lumMod val="75000"/>
                  </a:srgbClr>
                </a:solidFill>
                <a:latin typeface="Arial"/>
                <a:cs typeface="Arial"/>
              </a:rPr>
              <a:t>653</a:t>
            </a:r>
            <a:r>
              <a:rPr lang="es-MX" sz="1700" dirty="0" smtClean="0">
                <a:solidFill>
                  <a:srgbClr val="1F497D">
                    <a:lumMod val="75000"/>
                  </a:srgbClr>
                </a:solidFill>
                <a:latin typeface="Arial"/>
                <a:cs typeface="Arial"/>
              </a:rPr>
              <a:t> personas </a:t>
            </a:r>
            <a:r>
              <a:rPr lang="es-MX" sz="1700" dirty="0">
                <a:solidFill>
                  <a:srgbClr val="1F497D">
                    <a:lumMod val="75000"/>
                  </a:srgbClr>
                </a:solidFill>
                <a:latin typeface="Arial"/>
                <a:cs typeface="Arial"/>
              </a:rPr>
              <a:t>que dependen de la justicia federal </a:t>
            </a:r>
            <a:r>
              <a:rPr lang="es-MX" sz="1700" dirty="0" smtClean="0">
                <a:solidFill>
                  <a:srgbClr val="1F497D">
                    <a:lumMod val="75000"/>
                  </a:srgbClr>
                </a:solidFill>
                <a:latin typeface="Arial"/>
                <a:cs typeface="Arial"/>
              </a:rPr>
              <a:t>se encontraban alojadas en establecimientos de la provincia de Mendoza.   </a:t>
            </a:r>
          </a:p>
          <a:p>
            <a:pPr algn="just">
              <a:spcBef>
                <a:spcPts val="0"/>
              </a:spcBef>
              <a:defRPr/>
            </a:pPr>
            <a:endParaRPr lang="es-MX" sz="1700" dirty="0" smtClean="0">
              <a:solidFill>
                <a:srgbClr val="1F497D">
                  <a:lumMod val="75000"/>
                </a:srgbClr>
              </a:solidFill>
              <a:latin typeface="Arial"/>
              <a:cs typeface="Arial"/>
            </a:endParaRPr>
          </a:p>
          <a:p>
            <a:pPr algn="just">
              <a:spcBef>
                <a:spcPts val="0"/>
              </a:spcBef>
              <a:defRPr/>
            </a:pPr>
            <a:r>
              <a:rPr lang="es-MX" sz="1700" dirty="0" smtClean="0">
                <a:solidFill>
                  <a:srgbClr val="1F497D">
                    <a:lumMod val="75000"/>
                  </a:srgbClr>
                </a:solidFill>
                <a:latin typeface="Arial"/>
                <a:cs typeface="Arial"/>
              </a:rPr>
              <a:t>La información remitida incluye personas alojadas en dependencias penitenciarias, alcaidías y bajo arresto domiciliario.</a:t>
            </a:r>
            <a:endParaRPr lang="es-MX" sz="1700" dirty="0">
              <a:solidFill>
                <a:srgbClr val="1F497D">
                  <a:lumMod val="75000"/>
                </a:srgbClr>
              </a:solidFill>
              <a:latin typeface="Arial"/>
              <a:cs typeface="Arial"/>
            </a:endParaRPr>
          </a:p>
        </p:txBody>
      </p:sp>
      <p:sp>
        <p:nvSpPr>
          <p:cNvPr id="7" name="6 Rectángulo"/>
          <p:cNvSpPr/>
          <p:nvPr/>
        </p:nvSpPr>
        <p:spPr>
          <a:xfrm>
            <a:off x="41421" y="5792738"/>
            <a:ext cx="3090419" cy="228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prstClr val="white"/>
              </a:solidFill>
            </a:endParaRPr>
          </a:p>
        </p:txBody>
      </p:sp>
      <p:sp>
        <p:nvSpPr>
          <p:cNvPr id="10" name="15 CuadroTexto"/>
          <p:cNvSpPr txBox="1"/>
          <p:nvPr/>
        </p:nvSpPr>
        <p:spPr>
          <a:xfrm>
            <a:off x="41421" y="6123808"/>
            <a:ext cx="9091800" cy="646331"/>
          </a:xfrm>
          <a:prstGeom prst="rect">
            <a:avLst/>
          </a:prstGeom>
          <a:noFill/>
        </p:spPr>
        <p:txBody>
          <a:bodyPr wrap="square" rtlCol="0">
            <a:spAutoFit/>
          </a:bodyPr>
          <a:lstStyle/>
          <a:p>
            <a:pPr algn="just"/>
            <a:r>
              <a:rPr lang="es-MX" dirty="0" smtClean="0">
                <a:solidFill>
                  <a:prstClr val="white"/>
                </a:solidFill>
                <a:latin typeface="Arial" pitchFamily="34" charset="0"/>
                <a:cs typeface="Arial" pitchFamily="34" charset="0"/>
              </a:rPr>
              <a:t>8 de cada 10 personas se encuentran en instituciones penales provinciales.</a:t>
            </a:r>
          </a:p>
          <a:p>
            <a:pPr algn="just"/>
            <a:r>
              <a:rPr lang="es-MX" dirty="0" smtClean="0">
                <a:solidFill>
                  <a:prstClr val="white"/>
                </a:solidFill>
                <a:latin typeface="Arial" pitchFamily="34" charset="0"/>
                <a:cs typeface="Arial" pitchFamily="34" charset="0"/>
              </a:rPr>
              <a:t>2 de cada 10 cumplen los arrestos bajo modalidad domiciliaria.</a:t>
            </a:r>
            <a:endParaRPr lang="es-AR" dirty="0">
              <a:solidFill>
                <a:prstClr val="white"/>
              </a:solidFill>
              <a:latin typeface="Arial" pitchFamily="34" charset="0"/>
              <a:cs typeface="Arial" pitchFamily="34" charset="0"/>
            </a:endParaRPr>
          </a:p>
        </p:txBody>
      </p:sp>
    </p:spTree>
    <p:extLst>
      <p:ext uri="{BB962C8B-B14F-4D97-AF65-F5344CB8AC3E}">
        <p14:creationId xmlns:p14="http://schemas.microsoft.com/office/powerpoint/2010/main" val="356457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1 Título"/>
          <p:cNvSpPr txBox="1">
            <a:spLocks/>
          </p:cNvSpPr>
          <p:nvPr/>
        </p:nvSpPr>
        <p:spPr>
          <a:xfrm>
            <a:off x="326221" y="335018"/>
            <a:ext cx="6766059" cy="5715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MX" sz="2400" b="1" dirty="0">
                <a:solidFill>
                  <a:srgbClr val="1F497D">
                    <a:lumMod val="75000"/>
                  </a:srgbClr>
                </a:solidFill>
                <a:latin typeface="Arial" pitchFamily="34" charset="0"/>
                <a:cs typeface="Arial" pitchFamily="34" charset="0"/>
              </a:rPr>
              <a:t>Mendoza</a:t>
            </a:r>
            <a:r>
              <a:rPr lang="es-MX" sz="2400" dirty="0">
                <a:solidFill>
                  <a:srgbClr val="1F497D">
                    <a:lumMod val="75000"/>
                  </a:srgbClr>
                </a:solidFill>
                <a:latin typeface="Arial" pitchFamily="34" charset="0"/>
                <a:cs typeface="Arial" pitchFamily="34" charset="0"/>
              </a:rPr>
              <a:t> </a:t>
            </a:r>
            <a:r>
              <a:rPr lang="es-MX" sz="2400" dirty="0" smtClean="0">
                <a:solidFill>
                  <a:srgbClr val="1F497D">
                    <a:lumMod val="75000"/>
                  </a:srgbClr>
                </a:solidFill>
                <a:latin typeface="Arial" pitchFamily="34" charset="0"/>
                <a:cs typeface="Arial" pitchFamily="34" charset="0"/>
              </a:rPr>
              <a:t>| Dependencias penitenciarias</a:t>
            </a:r>
            <a:r>
              <a:rPr lang="es-MX" sz="2400" dirty="0">
                <a:solidFill>
                  <a:srgbClr val="1F497D">
                    <a:lumMod val="75000"/>
                  </a:srgbClr>
                </a:solidFill>
                <a:latin typeface="Arial" pitchFamily="34" charset="0"/>
                <a:cs typeface="Arial" pitchFamily="34" charset="0"/>
              </a:rPr>
              <a:t/>
            </a:r>
            <a:br>
              <a:rPr lang="es-MX" sz="2400" dirty="0">
                <a:solidFill>
                  <a:srgbClr val="1F497D">
                    <a:lumMod val="75000"/>
                  </a:srgbClr>
                </a:solidFill>
                <a:latin typeface="Arial" pitchFamily="34" charset="0"/>
                <a:cs typeface="Arial" pitchFamily="34" charset="0"/>
              </a:rPr>
            </a:br>
            <a:endParaRPr lang="es-AR" sz="2400" dirty="0">
              <a:solidFill>
                <a:srgbClr val="1F497D">
                  <a:lumMod val="75000"/>
                </a:srgbClr>
              </a:solidFill>
              <a:latin typeface="Arial" pitchFamily="34" charset="0"/>
              <a:cs typeface="Arial" pitchFamily="34" charset="0"/>
            </a:endParaRPr>
          </a:p>
        </p:txBody>
      </p:sp>
      <p:cxnSp>
        <p:nvCxnSpPr>
          <p:cNvPr id="6" name="Conector recto 8"/>
          <p:cNvCxnSpPr/>
          <p:nvPr/>
        </p:nvCxnSpPr>
        <p:spPr>
          <a:xfrm>
            <a:off x="326221" y="832148"/>
            <a:ext cx="6193035" cy="0"/>
          </a:xfrm>
          <a:prstGeom prst="line">
            <a:avLst/>
          </a:prstGeom>
          <a:ln>
            <a:solidFill>
              <a:schemeClr val="dk1">
                <a:shade val="95000"/>
                <a:satMod val="105000"/>
                <a:alpha val="50000"/>
              </a:schemeClr>
            </a:solidFill>
          </a:ln>
        </p:spPr>
        <p:style>
          <a:lnRef idx="1">
            <a:schemeClr val="dk1"/>
          </a:lnRef>
          <a:fillRef idx="0">
            <a:schemeClr val="dk1"/>
          </a:fillRef>
          <a:effectRef idx="0">
            <a:schemeClr val="dk1"/>
          </a:effectRef>
          <a:fontRef idx="minor">
            <a:schemeClr val="tx1"/>
          </a:fontRef>
        </p:style>
      </p:cxnSp>
      <p:sp>
        <p:nvSpPr>
          <p:cNvPr id="11" name="2 Marcador de contenido"/>
          <p:cNvSpPr txBox="1">
            <a:spLocks/>
          </p:cNvSpPr>
          <p:nvPr/>
        </p:nvSpPr>
        <p:spPr>
          <a:xfrm>
            <a:off x="327155" y="963926"/>
            <a:ext cx="7846179" cy="720080"/>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80975" indent="-180975" algn="just">
              <a:spcBef>
                <a:spcPts val="0"/>
              </a:spcBef>
              <a:defRPr/>
            </a:pPr>
            <a:r>
              <a:rPr lang="es-MX" sz="1600" dirty="0" smtClean="0">
                <a:solidFill>
                  <a:srgbClr val="1F497D">
                    <a:lumMod val="75000"/>
                  </a:srgbClr>
                </a:solidFill>
                <a:latin typeface="Arial"/>
                <a:cs typeface="Arial"/>
              </a:rPr>
              <a:t>Los 488 detenidos en establecimientos del Servicio Penitenciario de la provincia de Mendoza a disposición de la justicia federal se encuentran distribuidos en 6 dependencias penitenciarias provinciales y un número no especificado de alcaidías provinciales.   </a:t>
            </a:r>
          </a:p>
        </p:txBody>
      </p:sp>
      <p:sp>
        <p:nvSpPr>
          <p:cNvPr id="3" name="2 Rectángulo"/>
          <p:cNvSpPr/>
          <p:nvPr/>
        </p:nvSpPr>
        <p:spPr>
          <a:xfrm>
            <a:off x="107504" y="5805264"/>
            <a:ext cx="2952328"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prstClr val="white"/>
              </a:solidFill>
            </a:endParaRPr>
          </a:p>
        </p:txBody>
      </p:sp>
      <p:sp>
        <p:nvSpPr>
          <p:cNvPr id="15" name="14 Rectángulo"/>
          <p:cNvSpPr/>
          <p:nvPr/>
        </p:nvSpPr>
        <p:spPr>
          <a:xfrm>
            <a:off x="-3473" y="6033814"/>
            <a:ext cx="9144000" cy="836712"/>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solidFill>
                <a:prstClr val="white"/>
              </a:solidFill>
              <a:latin typeface="Arial" pitchFamily="34" charset="0"/>
              <a:cs typeface="Arial" pitchFamily="34" charset="0"/>
            </a:endParaRPr>
          </a:p>
        </p:txBody>
      </p:sp>
      <p:graphicFrame>
        <p:nvGraphicFramePr>
          <p:cNvPr id="7" name="6 Tabla"/>
          <p:cNvGraphicFramePr>
            <a:graphicFrameLocks noGrp="1"/>
          </p:cNvGraphicFramePr>
          <p:nvPr>
            <p:extLst>
              <p:ext uri="{D42A27DB-BD31-4B8C-83A1-F6EECF244321}">
                <p14:modId xmlns:p14="http://schemas.microsoft.com/office/powerpoint/2010/main" val="3280494755"/>
              </p:ext>
            </p:extLst>
          </p:nvPr>
        </p:nvGraphicFramePr>
        <p:xfrm>
          <a:off x="827585" y="2226470"/>
          <a:ext cx="6768570" cy="3434778"/>
        </p:xfrm>
        <a:graphic>
          <a:graphicData uri="http://schemas.openxmlformats.org/drawingml/2006/table">
            <a:tbl>
              <a:tblPr>
                <a:tableStyleId>{BDBED569-4797-4DF1-A0F4-6AAB3CD982D8}</a:tableStyleId>
              </a:tblPr>
              <a:tblGrid>
                <a:gridCol w="3034384"/>
                <a:gridCol w="1675306"/>
                <a:gridCol w="2058880"/>
              </a:tblGrid>
              <a:tr h="381642">
                <a:tc>
                  <a:txBody>
                    <a:bodyPr/>
                    <a:lstStyle/>
                    <a:p>
                      <a:pPr algn="ctr" fontAlgn="b"/>
                      <a:r>
                        <a:rPr lang="es-MX" sz="1400" b="1" u="none" strike="noStrike" dirty="0" smtClean="0">
                          <a:effectLst/>
                          <a:latin typeface="Arial" panose="020B0604020202020204" pitchFamily="34" charset="0"/>
                          <a:cs typeface="Arial" panose="020B0604020202020204" pitchFamily="34" charset="0"/>
                        </a:rPr>
                        <a:t>Establecimiento</a:t>
                      </a:r>
                      <a:endParaRPr lang="es-AR"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bg1">
                        <a:lumMod val="85000"/>
                      </a:schemeClr>
                    </a:solidFill>
                  </a:tcPr>
                </a:tc>
                <a:tc>
                  <a:txBody>
                    <a:bodyPr/>
                    <a:lstStyle/>
                    <a:p>
                      <a:pPr algn="ctr" fontAlgn="b"/>
                      <a:r>
                        <a:rPr lang="es-MX" sz="1400" b="1" u="none" strike="noStrike" dirty="0" smtClean="0">
                          <a:effectLst/>
                          <a:latin typeface="Arial" panose="020B0604020202020204" pitchFamily="34" charset="0"/>
                          <a:cs typeface="Arial" panose="020B0604020202020204" pitchFamily="34" charset="0"/>
                        </a:rPr>
                        <a:t>Cantidad</a:t>
                      </a:r>
                      <a:endParaRPr lang="es-AR"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bg1">
                        <a:lumMod val="85000"/>
                      </a:schemeClr>
                    </a:solidFill>
                  </a:tcPr>
                </a:tc>
                <a:tc>
                  <a:txBody>
                    <a:bodyPr/>
                    <a:lstStyle/>
                    <a:p>
                      <a:pPr algn="ctr" fontAlgn="b"/>
                      <a:r>
                        <a:rPr lang="es-MX" sz="1400" b="1" u="none" strike="noStrike" dirty="0" smtClean="0">
                          <a:effectLst/>
                          <a:latin typeface="Arial" panose="020B0604020202020204" pitchFamily="34" charset="0"/>
                          <a:cs typeface="Arial" panose="020B0604020202020204" pitchFamily="34" charset="0"/>
                        </a:rPr>
                        <a:t>Porcentaje</a:t>
                      </a:r>
                      <a:endParaRPr lang="es-AR"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bg1">
                        <a:lumMod val="85000"/>
                      </a:schemeClr>
                    </a:solidFill>
                  </a:tcPr>
                </a:tc>
              </a:tr>
              <a:tr h="381642">
                <a:tc>
                  <a:txBody>
                    <a:bodyPr/>
                    <a:lstStyle/>
                    <a:p>
                      <a:pPr algn="ctr" fontAlgn="b"/>
                      <a:r>
                        <a:rPr lang="es-AR" sz="1400" b="0" i="0" u="none" strike="noStrike" dirty="0" smtClean="0">
                          <a:solidFill>
                            <a:srgbClr val="000000"/>
                          </a:solidFill>
                          <a:effectLst/>
                          <a:latin typeface="Arial" panose="020B0604020202020204" pitchFamily="34" charset="0"/>
                          <a:cs typeface="Arial" panose="020B0604020202020204" pitchFamily="34" charset="0"/>
                        </a:rPr>
                        <a:t>Complejo Nº II - San</a:t>
                      </a:r>
                      <a:r>
                        <a:rPr lang="es-AR" sz="1400" b="0" i="0" u="none" strike="noStrike" baseline="0" dirty="0" smtClean="0">
                          <a:solidFill>
                            <a:srgbClr val="000000"/>
                          </a:solidFill>
                          <a:effectLst/>
                          <a:latin typeface="Arial" panose="020B0604020202020204" pitchFamily="34" charset="0"/>
                          <a:cs typeface="Arial" panose="020B0604020202020204" pitchFamily="34" charset="0"/>
                        </a:rPr>
                        <a:t> Felipe</a:t>
                      </a:r>
                      <a:endParaRPr lang="es-AR"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s-AR" sz="1200" b="0" i="0" u="none" strike="noStrike" dirty="0">
                          <a:solidFill>
                            <a:srgbClr val="000000"/>
                          </a:solidFill>
                          <a:effectLst/>
                          <a:latin typeface="Arial" panose="020B0604020202020204" pitchFamily="34" charset="0"/>
                          <a:cs typeface="Arial" panose="020B0604020202020204" pitchFamily="34" charset="0"/>
                        </a:rPr>
                        <a:t>168</a:t>
                      </a:r>
                    </a:p>
                  </a:txBody>
                  <a:tcPr marL="9525" marR="9525" marT="9525" marB="0" anchor="ctr"/>
                </a:tc>
                <a:tc>
                  <a:txBody>
                    <a:bodyPr/>
                    <a:lstStyle/>
                    <a:p>
                      <a:pPr algn="ctr" fontAlgn="b"/>
                      <a:r>
                        <a:rPr lang="es-AR" sz="1200" b="0" i="0" u="none" strike="noStrike" dirty="0" smtClean="0">
                          <a:solidFill>
                            <a:srgbClr val="000000"/>
                          </a:solidFill>
                          <a:effectLst/>
                          <a:latin typeface="Arial" panose="020B0604020202020204" pitchFamily="34" charset="0"/>
                          <a:cs typeface="Arial" panose="020B0604020202020204" pitchFamily="34" charset="0"/>
                        </a:rPr>
                        <a:t>34,4%</a:t>
                      </a:r>
                      <a:endParaRPr lang="es-A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r>
              <a:tr h="381642">
                <a:tc>
                  <a:txBody>
                    <a:bodyPr/>
                    <a:lstStyle/>
                    <a:p>
                      <a:pPr algn="ctr" fontAlgn="b"/>
                      <a:r>
                        <a:rPr lang="es-AR" sz="1400" b="0" i="0" u="none" strike="noStrike" dirty="0" smtClean="0">
                          <a:solidFill>
                            <a:srgbClr val="000000"/>
                          </a:solidFill>
                          <a:effectLst/>
                          <a:latin typeface="Arial" panose="020B0604020202020204" pitchFamily="34" charset="0"/>
                          <a:cs typeface="Arial" panose="020B0604020202020204" pitchFamily="34" charset="0"/>
                        </a:rPr>
                        <a:t>Complejo Nº I - B.S. Mer</a:t>
                      </a:r>
                      <a:endParaRPr lang="es-AR"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s-AR" sz="1200" b="0" i="0" u="none" strike="noStrike" dirty="0">
                          <a:solidFill>
                            <a:srgbClr val="000000"/>
                          </a:solidFill>
                          <a:effectLst/>
                          <a:latin typeface="Arial" panose="020B0604020202020204" pitchFamily="34" charset="0"/>
                          <a:cs typeface="Arial" panose="020B0604020202020204" pitchFamily="34" charset="0"/>
                        </a:rPr>
                        <a:t>166</a:t>
                      </a:r>
                    </a:p>
                  </a:txBody>
                  <a:tcPr marL="9525" marR="9525" marT="9525" marB="0" anchor="ctr"/>
                </a:tc>
                <a:tc>
                  <a:txBody>
                    <a:bodyPr/>
                    <a:lstStyle/>
                    <a:p>
                      <a:pPr algn="ctr" fontAlgn="b"/>
                      <a:r>
                        <a:rPr lang="es-AR" sz="1200" b="0" i="0" u="none" strike="noStrike" dirty="0" smtClean="0">
                          <a:solidFill>
                            <a:srgbClr val="000000"/>
                          </a:solidFill>
                          <a:effectLst/>
                          <a:latin typeface="Arial" panose="020B0604020202020204" pitchFamily="34" charset="0"/>
                          <a:cs typeface="Arial" panose="020B0604020202020204" pitchFamily="34" charset="0"/>
                        </a:rPr>
                        <a:t>34,0%</a:t>
                      </a:r>
                      <a:endParaRPr lang="es-A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r>
              <a:tr h="381642">
                <a:tc>
                  <a:txBody>
                    <a:bodyPr/>
                    <a:lstStyle/>
                    <a:p>
                      <a:pPr algn="ctr" fontAlgn="b"/>
                      <a:r>
                        <a:rPr lang="es-AR" sz="1400" b="0" i="0" u="none" strike="noStrike" dirty="0" smtClean="0">
                          <a:solidFill>
                            <a:srgbClr val="000000"/>
                          </a:solidFill>
                          <a:effectLst/>
                          <a:latin typeface="Arial" panose="020B0604020202020204" pitchFamily="34" charset="0"/>
                          <a:cs typeface="Arial" panose="020B0604020202020204" pitchFamily="34" charset="0"/>
                        </a:rPr>
                        <a:t>Complejo Nº IV - San Rafael</a:t>
                      </a:r>
                      <a:endParaRPr lang="es-AR"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s-AR" sz="1200" b="0" i="0" u="none" strike="noStrike">
                          <a:solidFill>
                            <a:srgbClr val="000000"/>
                          </a:solidFill>
                          <a:effectLst/>
                          <a:latin typeface="Arial" panose="020B0604020202020204" pitchFamily="34" charset="0"/>
                          <a:cs typeface="Arial" panose="020B0604020202020204" pitchFamily="34" charset="0"/>
                        </a:rPr>
                        <a:t>68</a:t>
                      </a:r>
                    </a:p>
                  </a:txBody>
                  <a:tcPr marL="9525" marR="9525" marT="9525" marB="0" anchor="ctr"/>
                </a:tc>
                <a:tc>
                  <a:txBody>
                    <a:bodyPr/>
                    <a:lstStyle/>
                    <a:p>
                      <a:pPr algn="ctr" fontAlgn="b"/>
                      <a:r>
                        <a:rPr lang="es-AR" sz="1200" b="0" i="0" u="none" strike="noStrike" dirty="0" smtClean="0">
                          <a:solidFill>
                            <a:srgbClr val="000000"/>
                          </a:solidFill>
                          <a:effectLst/>
                          <a:latin typeface="Arial" panose="020B0604020202020204" pitchFamily="34" charset="0"/>
                          <a:cs typeface="Arial" panose="020B0604020202020204" pitchFamily="34" charset="0"/>
                        </a:rPr>
                        <a:t>13,9%</a:t>
                      </a:r>
                      <a:endParaRPr lang="es-A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r>
              <a:tr h="381642">
                <a:tc>
                  <a:txBody>
                    <a:bodyPr/>
                    <a:lstStyle/>
                    <a:p>
                      <a:pPr algn="ctr" fontAlgn="b"/>
                      <a:r>
                        <a:rPr lang="es-AR" sz="1400" b="0" i="0" u="none" strike="noStrike" dirty="0" smtClean="0">
                          <a:solidFill>
                            <a:srgbClr val="000000"/>
                          </a:solidFill>
                          <a:effectLst/>
                          <a:latin typeface="Arial" panose="020B0604020202020204" pitchFamily="34" charset="0"/>
                          <a:cs typeface="Arial" panose="020B0604020202020204" pitchFamily="34" charset="0"/>
                        </a:rPr>
                        <a:t>Complejo Nº III - Almafuerte</a:t>
                      </a:r>
                      <a:endParaRPr lang="es-AR"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s-AR" sz="1200" b="0" i="0" u="none" strike="noStrike">
                          <a:solidFill>
                            <a:srgbClr val="000000"/>
                          </a:solidFill>
                          <a:effectLst/>
                          <a:latin typeface="Arial" panose="020B0604020202020204" pitchFamily="34" charset="0"/>
                          <a:cs typeface="Arial" panose="020B0604020202020204" pitchFamily="34" charset="0"/>
                        </a:rPr>
                        <a:t>38</a:t>
                      </a:r>
                    </a:p>
                  </a:txBody>
                  <a:tcPr marL="9525" marR="9525" marT="9525" marB="0" anchor="ctr"/>
                </a:tc>
                <a:tc>
                  <a:txBody>
                    <a:bodyPr/>
                    <a:lstStyle/>
                    <a:p>
                      <a:pPr algn="ctr" fontAlgn="b"/>
                      <a:r>
                        <a:rPr lang="es-AR" sz="1200" b="0" i="0" u="none" strike="noStrike" dirty="0" smtClean="0">
                          <a:solidFill>
                            <a:srgbClr val="000000"/>
                          </a:solidFill>
                          <a:effectLst/>
                          <a:latin typeface="Arial" panose="020B0604020202020204" pitchFamily="34" charset="0"/>
                          <a:cs typeface="Arial" panose="020B0604020202020204" pitchFamily="34" charset="0"/>
                        </a:rPr>
                        <a:t>7,8%</a:t>
                      </a:r>
                      <a:endParaRPr lang="es-A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r>
              <a:tr h="381642">
                <a:tc>
                  <a:txBody>
                    <a:bodyPr/>
                    <a:lstStyle/>
                    <a:p>
                      <a:pPr algn="ctr" fontAlgn="b"/>
                      <a:r>
                        <a:rPr lang="es-AR" sz="1400" b="0" i="0" u="none" strike="noStrike" dirty="0" smtClean="0">
                          <a:solidFill>
                            <a:srgbClr val="000000"/>
                          </a:solidFill>
                          <a:effectLst/>
                          <a:latin typeface="Arial" panose="020B0604020202020204" pitchFamily="34" charset="0"/>
                          <a:cs typeface="Arial" panose="020B0604020202020204" pitchFamily="34" charset="0"/>
                        </a:rPr>
                        <a:t>Unidad III - Penal de Mujeres</a:t>
                      </a:r>
                      <a:endParaRPr lang="es-AR"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s-AR" sz="1200" b="0" i="0" u="none" strike="noStrike">
                          <a:solidFill>
                            <a:srgbClr val="000000"/>
                          </a:solidFill>
                          <a:effectLst/>
                          <a:latin typeface="Arial" panose="020B0604020202020204" pitchFamily="34" charset="0"/>
                          <a:cs typeface="Arial" panose="020B0604020202020204" pitchFamily="34" charset="0"/>
                        </a:rPr>
                        <a:t>36</a:t>
                      </a:r>
                    </a:p>
                  </a:txBody>
                  <a:tcPr marL="9525" marR="9525" marT="9525" marB="0" anchor="ctr"/>
                </a:tc>
                <a:tc>
                  <a:txBody>
                    <a:bodyPr/>
                    <a:lstStyle/>
                    <a:p>
                      <a:pPr algn="ctr" fontAlgn="b"/>
                      <a:r>
                        <a:rPr lang="es-AR" sz="1200" b="0" i="0" u="none" strike="noStrike" dirty="0" smtClean="0">
                          <a:solidFill>
                            <a:srgbClr val="000000"/>
                          </a:solidFill>
                          <a:effectLst/>
                          <a:latin typeface="Arial" panose="020B0604020202020204" pitchFamily="34" charset="0"/>
                          <a:cs typeface="Arial" panose="020B0604020202020204" pitchFamily="34" charset="0"/>
                        </a:rPr>
                        <a:t>7,4%</a:t>
                      </a:r>
                      <a:endParaRPr lang="es-A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r>
              <a:tr h="381642">
                <a:tc>
                  <a:txBody>
                    <a:bodyPr/>
                    <a:lstStyle/>
                    <a:p>
                      <a:pPr algn="ctr" fontAlgn="b"/>
                      <a:r>
                        <a:rPr lang="es-MX" sz="1400" b="0" i="0" u="none" strike="noStrike" dirty="0" smtClean="0">
                          <a:solidFill>
                            <a:srgbClr val="000000"/>
                          </a:solidFill>
                          <a:effectLst/>
                          <a:latin typeface="Arial" panose="020B0604020202020204" pitchFamily="34" charset="0"/>
                          <a:cs typeface="Arial" panose="020B0604020202020204" pitchFamily="34" charset="0"/>
                        </a:rPr>
                        <a:t>Alcaidías</a:t>
                      </a:r>
                      <a:endParaRPr lang="es-AR"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s-AR" sz="1200" b="0" i="0" u="none" strike="noStrike">
                          <a:solidFill>
                            <a:srgbClr val="000000"/>
                          </a:solidFill>
                          <a:effectLst/>
                          <a:latin typeface="Arial" panose="020B0604020202020204" pitchFamily="34" charset="0"/>
                          <a:cs typeface="Arial" panose="020B0604020202020204" pitchFamily="34" charset="0"/>
                        </a:rPr>
                        <a:t>6</a:t>
                      </a:r>
                    </a:p>
                  </a:txBody>
                  <a:tcPr marL="9525" marR="9525" marT="9525" marB="0" anchor="ctr"/>
                </a:tc>
                <a:tc>
                  <a:txBody>
                    <a:bodyPr/>
                    <a:lstStyle/>
                    <a:p>
                      <a:pPr algn="ctr" fontAlgn="b"/>
                      <a:r>
                        <a:rPr lang="es-AR" sz="1200" b="0" i="0" u="none" strike="noStrike" dirty="0" smtClean="0">
                          <a:solidFill>
                            <a:srgbClr val="000000"/>
                          </a:solidFill>
                          <a:effectLst/>
                          <a:latin typeface="Arial" panose="020B0604020202020204" pitchFamily="34" charset="0"/>
                          <a:cs typeface="Arial" panose="020B0604020202020204" pitchFamily="34" charset="0"/>
                        </a:rPr>
                        <a:t>1,2%</a:t>
                      </a:r>
                      <a:endParaRPr lang="es-A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r>
              <a:tr h="381642">
                <a:tc>
                  <a:txBody>
                    <a:bodyPr/>
                    <a:lstStyle/>
                    <a:p>
                      <a:pPr algn="ctr" fontAlgn="b"/>
                      <a:r>
                        <a:rPr lang="es-AR" sz="1400" b="0" i="0" u="none" strike="noStrike" dirty="0" smtClean="0">
                          <a:solidFill>
                            <a:srgbClr val="000000"/>
                          </a:solidFill>
                          <a:effectLst/>
                          <a:latin typeface="Arial" panose="020B0604020202020204" pitchFamily="34" charset="0"/>
                          <a:cs typeface="Arial" panose="020B0604020202020204" pitchFamily="34" charset="0"/>
                        </a:rPr>
                        <a:t>Unidad IV - Colonia Penal</a:t>
                      </a:r>
                      <a:r>
                        <a:rPr lang="es-AR" sz="1400" b="0" i="0" u="none" strike="noStrike" baseline="0" dirty="0" smtClean="0">
                          <a:solidFill>
                            <a:srgbClr val="000000"/>
                          </a:solidFill>
                          <a:effectLst/>
                          <a:latin typeface="Arial" panose="020B0604020202020204" pitchFamily="34" charset="0"/>
                          <a:cs typeface="Arial" panose="020B0604020202020204" pitchFamily="34" charset="0"/>
                        </a:rPr>
                        <a:t> </a:t>
                      </a:r>
                      <a:endParaRPr lang="es-AR"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s-AR" sz="1200" b="0" i="0" u="none" strike="noStrike">
                          <a:solidFill>
                            <a:srgbClr val="000000"/>
                          </a:solidFill>
                          <a:effectLst/>
                          <a:latin typeface="Arial" panose="020B0604020202020204" pitchFamily="34" charset="0"/>
                          <a:cs typeface="Arial" panose="020B0604020202020204" pitchFamily="34" charset="0"/>
                        </a:rPr>
                        <a:t>6</a:t>
                      </a:r>
                    </a:p>
                  </a:txBody>
                  <a:tcPr marL="9525" marR="9525" marT="9525" marB="0" anchor="ctr"/>
                </a:tc>
                <a:tc>
                  <a:txBody>
                    <a:bodyPr/>
                    <a:lstStyle/>
                    <a:p>
                      <a:pPr algn="ctr" fontAlgn="b"/>
                      <a:r>
                        <a:rPr lang="es-AR" sz="1200" b="0" i="0" u="none" strike="noStrike" dirty="0" smtClean="0">
                          <a:solidFill>
                            <a:srgbClr val="000000"/>
                          </a:solidFill>
                          <a:effectLst/>
                          <a:latin typeface="Arial" panose="020B0604020202020204" pitchFamily="34" charset="0"/>
                          <a:cs typeface="Arial" panose="020B0604020202020204" pitchFamily="34" charset="0"/>
                        </a:rPr>
                        <a:t>1,2%</a:t>
                      </a:r>
                      <a:endParaRPr lang="es-A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r>
              <a:tr h="381642">
                <a:tc>
                  <a:txBody>
                    <a:bodyPr/>
                    <a:lstStyle/>
                    <a:p>
                      <a:pPr algn="ctr" fontAlgn="b"/>
                      <a:r>
                        <a:rPr lang="es-AR" sz="1400" b="1" u="none" strike="noStrike" dirty="0" smtClean="0">
                          <a:effectLst/>
                          <a:latin typeface="Arial" panose="020B0604020202020204" pitchFamily="34" charset="0"/>
                          <a:cs typeface="Arial" panose="020B0604020202020204" pitchFamily="34" charset="0"/>
                        </a:rPr>
                        <a:t>Total dependencias</a:t>
                      </a:r>
                      <a:r>
                        <a:rPr lang="es-AR" sz="1400" b="1" u="none" strike="noStrike" baseline="0" dirty="0" smtClean="0">
                          <a:effectLst/>
                          <a:latin typeface="Arial" panose="020B0604020202020204" pitchFamily="34" charset="0"/>
                          <a:cs typeface="Arial" panose="020B0604020202020204" pitchFamily="34" charset="0"/>
                        </a:rPr>
                        <a:t> </a:t>
                      </a:r>
                      <a:r>
                        <a:rPr lang="es-AR" sz="1400" b="1" u="none" strike="noStrike" dirty="0" smtClean="0">
                          <a:effectLst/>
                          <a:latin typeface="Arial" panose="020B0604020202020204" pitchFamily="34" charset="0"/>
                          <a:cs typeface="Arial" panose="020B0604020202020204" pitchFamily="34" charset="0"/>
                        </a:rPr>
                        <a:t>SP Mendoza</a:t>
                      </a:r>
                      <a:endParaRPr lang="es-AR"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bg1">
                        <a:lumMod val="85000"/>
                      </a:schemeClr>
                    </a:solidFill>
                  </a:tcPr>
                </a:tc>
                <a:tc>
                  <a:txBody>
                    <a:bodyPr/>
                    <a:lstStyle/>
                    <a:p>
                      <a:pPr algn="ctr" fontAlgn="b"/>
                      <a:r>
                        <a:rPr lang="es-AR" sz="1200" b="1" i="0" u="none" strike="noStrike" dirty="0">
                          <a:solidFill>
                            <a:srgbClr val="000000"/>
                          </a:solidFill>
                          <a:effectLst/>
                          <a:latin typeface="Arial" panose="020B0604020202020204" pitchFamily="34" charset="0"/>
                          <a:cs typeface="Arial" panose="020B0604020202020204" pitchFamily="34" charset="0"/>
                        </a:rPr>
                        <a:t>488</a:t>
                      </a:r>
                    </a:p>
                  </a:txBody>
                  <a:tcPr marL="9525" marR="9525" marT="9525" marB="0" anchor="ctr">
                    <a:solidFill>
                      <a:schemeClr val="bg1">
                        <a:lumMod val="85000"/>
                      </a:schemeClr>
                    </a:solidFill>
                  </a:tcPr>
                </a:tc>
                <a:tc>
                  <a:txBody>
                    <a:bodyPr/>
                    <a:lstStyle/>
                    <a:p>
                      <a:pPr algn="ctr" fontAlgn="b"/>
                      <a:r>
                        <a:rPr lang="es-AR" sz="1200" b="1" i="0" u="none" strike="noStrike" dirty="0" smtClean="0">
                          <a:solidFill>
                            <a:srgbClr val="000000"/>
                          </a:solidFill>
                          <a:effectLst/>
                          <a:latin typeface="Arial" panose="020B0604020202020204" pitchFamily="34" charset="0"/>
                          <a:cs typeface="Arial" panose="020B0604020202020204" pitchFamily="34" charset="0"/>
                        </a:rPr>
                        <a:t>100</a:t>
                      </a:r>
                      <a:r>
                        <a:rPr lang="es-AR" sz="1200" b="0" i="0" u="none" strike="noStrike" dirty="0" smtClean="0">
                          <a:solidFill>
                            <a:srgbClr val="000000"/>
                          </a:solidFill>
                          <a:effectLst/>
                          <a:latin typeface="Arial" panose="020B0604020202020204" pitchFamily="34" charset="0"/>
                          <a:cs typeface="Arial" panose="020B0604020202020204" pitchFamily="34" charset="0"/>
                        </a:rPr>
                        <a:t>%</a:t>
                      </a:r>
                      <a:endParaRPr lang="es-AR"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bg1">
                        <a:lumMod val="85000"/>
                      </a:schemeClr>
                    </a:solidFill>
                  </a:tcPr>
                </a:tc>
              </a:tr>
            </a:tbl>
          </a:graphicData>
        </a:graphic>
      </p:graphicFrame>
      <p:sp>
        <p:nvSpPr>
          <p:cNvPr id="2" name="1 Rectángulo"/>
          <p:cNvSpPr/>
          <p:nvPr/>
        </p:nvSpPr>
        <p:spPr>
          <a:xfrm>
            <a:off x="827585" y="2594257"/>
            <a:ext cx="7772792" cy="783879"/>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prstClr val="white"/>
              </a:solidFill>
            </a:endParaRPr>
          </a:p>
        </p:txBody>
      </p:sp>
      <p:sp>
        <p:nvSpPr>
          <p:cNvPr id="4" name="3 CuadroTexto"/>
          <p:cNvSpPr txBox="1"/>
          <p:nvPr/>
        </p:nvSpPr>
        <p:spPr>
          <a:xfrm>
            <a:off x="7812360" y="2852936"/>
            <a:ext cx="692818" cy="307777"/>
          </a:xfrm>
          <a:prstGeom prst="rect">
            <a:avLst/>
          </a:prstGeom>
          <a:noFill/>
        </p:spPr>
        <p:txBody>
          <a:bodyPr wrap="none" rtlCol="0">
            <a:spAutoFit/>
          </a:bodyPr>
          <a:lstStyle/>
          <a:p>
            <a:r>
              <a:rPr lang="es-MX" sz="1400" b="1" dirty="0" smtClean="0">
                <a:solidFill>
                  <a:srgbClr val="C0504D">
                    <a:lumMod val="75000"/>
                  </a:srgbClr>
                </a:solidFill>
                <a:latin typeface="Arial" panose="020B0604020202020204" pitchFamily="34" charset="0"/>
                <a:cs typeface="Arial" panose="020B0604020202020204" pitchFamily="34" charset="0"/>
              </a:rPr>
              <a:t>68,4%</a:t>
            </a:r>
            <a:endParaRPr lang="es-AR" sz="1400" b="1" dirty="0">
              <a:solidFill>
                <a:srgbClr val="C0504D">
                  <a:lumMod val="75000"/>
                </a:srgbClr>
              </a:solidFill>
              <a:latin typeface="Arial" panose="020B0604020202020204" pitchFamily="34" charset="0"/>
              <a:cs typeface="Arial" panose="020B0604020202020204" pitchFamily="34" charset="0"/>
            </a:endParaRPr>
          </a:p>
        </p:txBody>
      </p:sp>
      <p:sp>
        <p:nvSpPr>
          <p:cNvPr id="12" name="11 Rectángulo"/>
          <p:cNvSpPr/>
          <p:nvPr/>
        </p:nvSpPr>
        <p:spPr>
          <a:xfrm>
            <a:off x="997479" y="2636912"/>
            <a:ext cx="7704856" cy="1126250"/>
          </a:xfrm>
          <a:prstGeom prst="rect">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prstClr val="white"/>
              </a:solidFill>
            </a:endParaRPr>
          </a:p>
        </p:txBody>
      </p:sp>
      <p:sp>
        <p:nvSpPr>
          <p:cNvPr id="13" name="12 CuadroTexto"/>
          <p:cNvSpPr txBox="1"/>
          <p:nvPr/>
        </p:nvSpPr>
        <p:spPr>
          <a:xfrm>
            <a:off x="7823719" y="3391496"/>
            <a:ext cx="766557" cy="338554"/>
          </a:xfrm>
          <a:prstGeom prst="rect">
            <a:avLst/>
          </a:prstGeom>
          <a:noFill/>
        </p:spPr>
        <p:txBody>
          <a:bodyPr wrap="none" rtlCol="0">
            <a:spAutoFit/>
          </a:bodyPr>
          <a:lstStyle/>
          <a:p>
            <a:r>
              <a:rPr lang="es-MX" sz="1600" b="1" dirty="0" smtClean="0">
                <a:solidFill>
                  <a:srgbClr val="F79646">
                    <a:lumMod val="75000"/>
                  </a:srgbClr>
                </a:solidFill>
                <a:latin typeface="Arial" panose="020B0604020202020204" pitchFamily="34" charset="0"/>
                <a:cs typeface="Arial" panose="020B0604020202020204" pitchFamily="34" charset="0"/>
              </a:rPr>
              <a:t>82,4%</a:t>
            </a:r>
            <a:endParaRPr lang="es-AR" sz="1600" b="1" dirty="0">
              <a:solidFill>
                <a:srgbClr val="F79646">
                  <a:lumMod val="75000"/>
                </a:srgbClr>
              </a:solidFill>
              <a:latin typeface="Arial" panose="020B0604020202020204" pitchFamily="34" charset="0"/>
              <a:cs typeface="Arial" panose="020B0604020202020204" pitchFamily="34" charset="0"/>
            </a:endParaRPr>
          </a:p>
        </p:txBody>
      </p:sp>
      <p:sp>
        <p:nvSpPr>
          <p:cNvPr id="14" name="15 CuadroTexto"/>
          <p:cNvSpPr txBox="1"/>
          <p:nvPr/>
        </p:nvSpPr>
        <p:spPr>
          <a:xfrm>
            <a:off x="87551" y="6059287"/>
            <a:ext cx="8923067" cy="738664"/>
          </a:xfrm>
          <a:prstGeom prst="rect">
            <a:avLst/>
          </a:prstGeom>
          <a:noFill/>
        </p:spPr>
        <p:txBody>
          <a:bodyPr wrap="square" rtlCol="0">
            <a:spAutoFit/>
          </a:bodyPr>
          <a:lstStyle/>
          <a:p>
            <a:pPr algn="just"/>
            <a:r>
              <a:rPr lang="es-MX" sz="1400" dirty="0" smtClean="0">
                <a:solidFill>
                  <a:prstClr val="white"/>
                </a:solidFill>
                <a:latin typeface="Arial" pitchFamily="34" charset="0"/>
                <a:cs typeface="Arial" pitchFamily="34" charset="0"/>
              </a:rPr>
              <a:t>El 68,4% </a:t>
            </a:r>
            <a:r>
              <a:rPr lang="es-MX" sz="1400" dirty="0">
                <a:solidFill>
                  <a:prstClr val="white"/>
                </a:solidFill>
                <a:latin typeface="Arial" pitchFamily="34" charset="0"/>
                <a:cs typeface="Arial" pitchFamily="34" charset="0"/>
              </a:rPr>
              <a:t>de detenidos/as en dependencias penitenciarias de la provincia se encuentran alojados/as en los complejos San Felipe (II) y Boulogne Sur Mer (I). Si se suman los alojados en el Complejo IV de San Rafael se destaca que los tres establecimientos concentran el </a:t>
            </a:r>
            <a:r>
              <a:rPr lang="es-MX" sz="1400" dirty="0" smtClean="0">
                <a:solidFill>
                  <a:prstClr val="white"/>
                </a:solidFill>
                <a:latin typeface="Arial" pitchFamily="34" charset="0"/>
                <a:cs typeface="Arial" pitchFamily="34" charset="0"/>
              </a:rPr>
              <a:t>82,4% </a:t>
            </a:r>
            <a:r>
              <a:rPr lang="es-MX" sz="1400" dirty="0">
                <a:solidFill>
                  <a:prstClr val="white"/>
                </a:solidFill>
                <a:latin typeface="Arial" pitchFamily="34" charset="0"/>
                <a:cs typeface="Arial" pitchFamily="34" charset="0"/>
              </a:rPr>
              <a:t>del total del universo. </a:t>
            </a:r>
            <a:endParaRPr lang="es-AR" sz="1400" dirty="0">
              <a:solidFill>
                <a:prstClr val="white"/>
              </a:solidFill>
              <a:latin typeface="Arial" pitchFamily="34" charset="0"/>
              <a:cs typeface="Arial" pitchFamily="34" charset="0"/>
            </a:endParaRPr>
          </a:p>
        </p:txBody>
      </p:sp>
    </p:spTree>
    <p:extLst>
      <p:ext uri="{BB962C8B-B14F-4D97-AF65-F5344CB8AC3E}">
        <p14:creationId xmlns:p14="http://schemas.microsoft.com/office/powerpoint/2010/main" val="303914792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2 Rectángulo"/>
          <p:cNvSpPr/>
          <p:nvPr/>
        </p:nvSpPr>
        <p:spPr>
          <a:xfrm>
            <a:off x="107504" y="5805264"/>
            <a:ext cx="2952328"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prstClr val="white"/>
              </a:solidFill>
            </a:endParaRPr>
          </a:p>
        </p:txBody>
      </p:sp>
      <p:sp>
        <p:nvSpPr>
          <p:cNvPr id="15" name="14 Rectángulo"/>
          <p:cNvSpPr/>
          <p:nvPr/>
        </p:nvSpPr>
        <p:spPr>
          <a:xfrm>
            <a:off x="-3473" y="6033814"/>
            <a:ext cx="9144000" cy="836712"/>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solidFill>
                <a:prstClr val="white"/>
              </a:solidFill>
              <a:latin typeface="Arial" pitchFamily="34" charset="0"/>
              <a:cs typeface="Arial" pitchFamily="34" charset="0"/>
            </a:endParaRPr>
          </a:p>
        </p:txBody>
      </p:sp>
      <p:sp>
        <p:nvSpPr>
          <p:cNvPr id="16" name="15 CuadroTexto"/>
          <p:cNvSpPr txBox="1"/>
          <p:nvPr/>
        </p:nvSpPr>
        <p:spPr>
          <a:xfrm>
            <a:off x="41421" y="6021288"/>
            <a:ext cx="9091800" cy="292388"/>
          </a:xfrm>
          <a:prstGeom prst="rect">
            <a:avLst/>
          </a:prstGeom>
          <a:noFill/>
        </p:spPr>
        <p:txBody>
          <a:bodyPr wrap="square" rtlCol="0">
            <a:spAutoFit/>
          </a:bodyPr>
          <a:lstStyle/>
          <a:p>
            <a:pPr algn="just"/>
            <a:endParaRPr lang="es-AR" sz="1300" dirty="0">
              <a:solidFill>
                <a:prstClr val="white"/>
              </a:solidFill>
              <a:latin typeface="Arial" pitchFamily="34" charset="0"/>
              <a:cs typeface="Arial" pitchFamily="34" charset="0"/>
            </a:endParaRPr>
          </a:p>
        </p:txBody>
      </p:sp>
      <p:graphicFrame>
        <p:nvGraphicFramePr>
          <p:cNvPr id="8" name="7 Gráfico"/>
          <p:cNvGraphicFramePr/>
          <p:nvPr>
            <p:extLst>
              <p:ext uri="{D42A27DB-BD31-4B8C-83A1-F6EECF244321}">
                <p14:modId xmlns:p14="http://schemas.microsoft.com/office/powerpoint/2010/main" val="621318381"/>
              </p:ext>
            </p:extLst>
          </p:nvPr>
        </p:nvGraphicFramePr>
        <p:xfrm>
          <a:off x="107504" y="1423009"/>
          <a:ext cx="3096344" cy="19309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9 Gráfico"/>
          <p:cNvGraphicFramePr/>
          <p:nvPr>
            <p:extLst>
              <p:ext uri="{D42A27DB-BD31-4B8C-83A1-F6EECF244321}">
                <p14:modId xmlns:p14="http://schemas.microsoft.com/office/powerpoint/2010/main" val="2654066163"/>
              </p:ext>
            </p:extLst>
          </p:nvPr>
        </p:nvGraphicFramePr>
        <p:xfrm>
          <a:off x="5436096" y="1340768"/>
          <a:ext cx="3168352" cy="2106133"/>
        </p:xfrm>
        <a:graphic>
          <a:graphicData uri="http://schemas.openxmlformats.org/drawingml/2006/chart">
            <c:chart xmlns:c="http://schemas.openxmlformats.org/drawingml/2006/chart" xmlns:r="http://schemas.openxmlformats.org/officeDocument/2006/relationships" r:id="rId4"/>
          </a:graphicData>
        </a:graphic>
      </p:graphicFrame>
      <p:sp>
        <p:nvSpPr>
          <p:cNvPr id="13" name="12 CuadroTexto"/>
          <p:cNvSpPr txBox="1"/>
          <p:nvPr/>
        </p:nvSpPr>
        <p:spPr>
          <a:xfrm>
            <a:off x="5599141" y="1146010"/>
            <a:ext cx="2672848" cy="276999"/>
          </a:xfrm>
          <a:prstGeom prst="rect">
            <a:avLst/>
          </a:prstGeom>
          <a:noFill/>
        </p:spPr>
        <p:txBody>
          <a:bodyPr wrap="square" rtlCol="0">
            <a:spAutoFit/>
          </a:bodyPr>
          <a:lstStyle/>
          <a:p>
            <a:pPr algn="ctr"/>
            <a:r>
              <a:rPr lang="es-MX" sz="1200" b="1" dirty="0">
                <a:solidFill>
                  <a:srgbClr val="1F497D">
                    <a:lumMod val="75000"/>
                  </a:srgbClr>
                </a:solidFill>
                <a:latin typeface="Arial" pitchFamily="34" charset="0"/>
                <a:cs typeface="Arial" pitchFamily="34" charset="0"/>
              </a:rPr>
              <a:t>Distribución según </a:t>
            </a:r>
            <a:r>
              <a:rPr lang="es-MX" sz="1200" b="1" dirty="0" smtClean="0">
                <a:solidFill>
                  <a:srgbClr val="1F497D">
                    <a:lumMod val="75000"/>
                  </a:srgbClr>
                </a:solidFill>
                <a:latin typeface="Arial" pitchFamily="34" charset="0"/>
                <a:cs typeface="Arial" pitchFamily="34" charset="0"/>
              </a:rPr>
              <a:t>edad</a:t>
            </a:r>
            <a:endParaRPr lang="es-AR" sz="1200" b="1" dirty="0">
              <a:solidFill>
                <a:srgbClr val="1F497D">
                  <a:lumMod val="75000"/>
                </a:srgbClr>
              </a:solidFill>
              <a:latin typeface="Arial" pitchFamily="34" charset="0"/>
              <a:cs typeface="Arial" pitchFamily="34" charset="0"/>
            </a:endParaRPr>
          </a:p>
        </p:txBody>
      </p:sp>
      <p:sp>
        <p:nvSpPr>
          <p:cNvPr id="14" name="13 CuadroTexto"/>
          <p:cNvSpPr txBox="1"/>
          <p:nvPr/>
        </p:nvSpPr>
        <p:spPr>
          <a:xfrm>
            <a:off x="409215" y="1124744"/>
            <a:ext cx="2672848" cy="276999"/>
          </a:xfrm>
          <a:prstGeom prst="rect">
            <a:avLst/>
          </a:prstGeom>
          <a:noFill/>
        </p:spPr>
        <p:txBody>
          <a:bodyPr wrap="square" rtlCol="0">
            <a:spAutoFit/>
          </a:bodyPr>
          <a:lstStyle/>
          <a:p>
            <a:pPr algn="ctr"/>
            <a:r>
              <a:rPr lang="es-MX" sz="1200" b="1" dirty="0">
                <a:solidFill>
                  <a:srgbClr val="1F497D">
                    <a:lumMod val="75000"/>
                  </a:srgbClr>
                </a:solidFill>
                <a:latin typeface="Arial" pitchFamily="34" charset="0"/>
                <a:cs typeface="Arial" pitchFamily="34" charset="0"/>
              </a:rPr>
              <a:t>Distribución según </a:t>
            </a:r>
            <a:r>
              <a:rPr lang="es-MX" sz="1200" b="1" dirty="0" smtClean="0">
                <a:solidFill>
                  <a:srgbClr val="1F497D">
                    <a:lumMod val="75000"/>
                  </a:srgbClr>
                </a:solidFill>
                <a:latin typeface="Arial" pitchFamily="34" charset="0"/>
                <a:cs typeface="Arial" pitchFamily="34" charset="0"/>
              </a:rPr>
              <a:t>género</a:t>
            </a:r>
            <a:endParaRPr lang="es-AR" sz="1200" b="1" dirty="0">
              <a:solidFill>
                <a:srgbClr val="1F497D">
                  <a:lumMod val="75000"/>
                </a:srgbClr>
              </a:solidFill>
              <a:latin typeface="Arial" pitchFamily="34" charset="0"/>
              <a:cs typeface="Arial" pitchFamily="34" charset="0"/>
            </a:endParaRPr>
          </a:p>
        </p:txBody>
      </p:sp>
      <p:sp>
        <p:nvSpPr>
          <p:cNvPr id="24" name="23 CuadroTexto"/>
          <p:cNvSpPr txBox="1"/>
          <p:nvPr/>
        </p:nvSpPr>
        <p:spPr>
          <a:xfrm>
            <a:off x="36031" y="5754522"/>
            <a:ext cx="9102579" cy="230832"/>
          </a:xfrm>
          <a:prstGeom prst="rect">
            <a:avLst/>
          </a:prstGeom>
          <a:noFill/>
        </p:spPr>
        <p:txBody>
          <a:bodyPr wrap="square" rtlCol="0">
            <a:spAutoFit/>
          </a:bodyPr>
          <a:lstStyle/>
          <a:p>
            <a:r>
              <a:rPr lang="es-MX" sz="900" dirty="0" smtClean="0">
                <a:solidFill>
                  <a:prstClr val="black"/>
                </a:solidFill>
                <a:latin typeface="Arial" panose="020B0604020202020204" pitchFamily="34" charset="0"/>
                <a:cs typeface="Arial" panose="020B0604020202020204" pitchFamily="34" charset="0"/>
              </a:rPr>
              <a:t>Base: 488 personas detenidas con causas federales o nacionales en dependencias penitenciarias de la provincia de Mendoza.</a:t>
            </a:r>
            <a:endParaRPr lang="es-AR" sz="900" dirty="0">
              <a:solidFill>
                <a:prstClr val="black"/>
              </a:solidFill>
              <a:latin typeface="Arial" panose="020B0604020202020204" pitchFamily="34" charset="0"/>
              <a:cs typeface="Arial" panose="020B0604020202020204" pitchFamily="34" charset="0"/>
            </a:endParaRPr>
          </a:p>
        </p:txBody>
      </p:sp>
      <p:graphicFrame>
        <p:nvGraphicFramePr>
          <p:cNvPr id="17" name="11 Gráfico"/>
          <p:cNvGraphicFramePr/>
          <p:nvPr>
            <p:extLst>
              <p:ext uri="{D42A27DB-BD31-4B8C-83A1-F6EECF244321}">
                <p14:modId xmlns:p14="http://schemas.microsoft.com/office/powerpoint/2010/main" val="4281304664"/>
              </p:ext>
            </p:extLst>
          </p:nvPr>
        </p:nvGraphicFramePr>
        <p:xfrm>
          <a:off x="1691680" y="3599512"/>
          <a:ext cx="5025013" cy="1883214"/>
        </p:xfrm>
        <a:graphic>
          <a:graphicData uri="http://schemas.openxmlformats.org/drawingml/2006/chart">
            <c:chart xmlns:c="http://schemas.openxmlformats.org/drawingml/2006/chart" xmlns:r="http://schemas.openxmlformats.org/officeDocument/2006/relationships" r:id="rId5"/>
          </a:graphicData>
        </a:graphic>
      </p:graphicFrame>
      <p:sp>
        <p:nvSpPr>
          <p:cNvPr id="18" name="12 CuadroTexto"/>
          <p:cNvSpPr txBox="1"/>
          <p:nvPr/>
        </p:nvSpPr>
        <p:spPr>
          <a:xfrm>
            <a:off x="2788773" y="3284984"/>
            <a:ext cx="2957569" cy="276999"/>
          </a:xfrm>
          <a:prstGeom prst="rect">
            <a:avLst/>
          </a:prstGeom>
          <a:noFill/>
        </p:spPr>
        <p:txBody>
          <a:bodyPr wrap="square" rtlCol="0">
            <a:spAutoFit/>
          </a:bodyPr>
          <a:lstStyle/>
          <a:p>
            <a:pPr algn="ctr"/>
            <a:r>
              <a:rPr lang="es-MX" sz="1200" b="1" dirty="0">
                <a:solidFill>
                  <a:srgbClr val="1F497D">
                    <a:lumMod val="75000"/>
                  </a:srgbClr>
                </a:solidFill>
                <a:latin typeface="Arial" pitchFamily="34" charset="0"/>
                <a:cs typeface="Arial" pitchFamily="34" charset="0"/>
              </a:rPr>
              <a:t>Distribución según </a:t>
            </a:r>
            <a:r>
              <a:rPr lang="es-MX" sz="1200" b="1" dirty="0" smtClean="0">
                <a:solidFill>
                  <a:srgbClr val="1F497D">
                    <a:lumMod val="75000"/>
                  </a:srgbClr>
                </a:solidFill>
                <a:latin typeface="Arial" pitchFamily="34" charset="0"/>
                <a:cs typeface="Arial" pitchFamily="34" charset="0"/>
              </a:rPr>
              <a:t>situación procesal</a:t>
            </a:r>
          </a:p>
        </p:txBody>
      </p:sp>
      <p:cxnSp>
        <p:nvCxnSpPr>
          <p:cNvPr id="19" name="Conector recto 8"/>
          <p:cNvCxnSpPr/>
          <p:nvPr/>
        </p:nvCxnSpPr>
        <p:spPr>
          <a:xfrm>
            <a:off x="326221" y="832148"/>
            <a:ext cx="6193035" cy="0"/>
          </a:xfrm>
          <a:prstGeom prst="line">
            <a:avLst/>
          </a:prstGeom>
          <a:ln>
            <a:solidFill>
              <a:schemeClr val="dk1">
                <a:shade val="95000"/>
                <a:satMod val="105000"/>
                <a:alpha val="50000"/>
              </a:schemeClr>
            </a:solidFill>
          </a:ln>
        </p:spPr>
        <p:style>
          <a:lnRef idx="1">
            <a:schemeClr val="dk1"/>
          </a:lnRef>
          <a:fillRef idx="0">
            <a:schemeClr val="dk1"/>
          </a:fillRef>
          <a:effectRef idx="0">
            <a:schemeClr val="dk1"/>
          </a:effectRef>
          <a:fontRef idx="minor">
            <a:schemeClr val="tx1"/>
          </a:fontRef>
        </p:style>
      </p:cxnSp>
      <p:sp>
        <p:nvSpPr>
          <p:cNvPr id="20" name="1 Título"/>
          <p:cNvSpPr txBox="1">
            <a:spLocks/>
          </p:cNvSpPr>
          <p:nvPr/>
        </p:nvSpPr>
        <p:spPr>
          <a:xfrm>
            <a:off x="326221" y="335018"/>
            <a:ext cx="6766059" cy="5715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MX" sz="2400" b="1" dirty="0">
                <a:solidFill>
                  <a:srgbClr val="1F497D">
                    <a:lumMod val="75000"/>
                  </a:srgbClr>
                </a:solidFill>
                <a:latin typeface="Arial" pitchFamily="34" charset="0"/>
                <a:cs typeface="Arial" pitchFamily="34" charset="0"/>
              </a:rPr>
              <a:t>Mendoza</a:t>
            </a:r>
            <a:r>
              <a:rPr lang="es-MX" sz="2400" dirty="0">
                <a:solidFill>
                  <a:srgbClr val="1F497D">
                    <a:lumMod val="75000"/>
                  </a:srgbClr>
                </a:solidFill>
                <a:latin typeface="Arial" pitchFamily="34" charset="0"/>
                <a:cs typeface="Arial" pitchFamily="34" charset="0"/>
              </a:rPr>
              <a:t> </a:t>
            </a:r>
            <a:r>
              <a:rPr lang="es-MX" sz="2400" dirty="0" smtClean="0">
                <a:solidFill>
                  <a:srgbClr val="1F497D">
                    <a:lumMod val="75000"/>
                  </a:srgbClr>
                </a:solidFill>
                <a:latin typeface="Arial" pitchFamily="34" charset="0"/>
                <a:cs typeface="Arial" pitchFamily="34" charset="0"/>
              </a:rPr>
              <a:t>| Dependencias penitenciarias</a:t>
            </a:r>
            <a:r>
              <a:rPr lang="es-MX" sz="2400" dirty="0">
                <a:solidFill>
                  <a:srgbClr val="1F497D">
                    <a:lumMod val="75000"/>
                  </a:srgbClr>
                </a:solidFill>
                <a:latin typeface="Arial" pitchFamily="34" charset="0"/>
                <a:cs typeface="Arial" pitchFamily="34" charset="0"/>
              </a:rPr>
              <a:t/>
            </a:r>
            <a:br>
              <a:rPr lang="es-MX" sz="2400" dirty="0">
                <a:solidFill>
                  <a:srgbClr val="1F497D">
                    <a:lumMod val="75000"/>
                  </a:srgbClr>
                </a:solidFill>
                <a:latin typeface="Arial" pitchFamily="34" charset="0"/>
                <a:cs typeface="Arial" pitchFamily="34" charset="0"/>
              </a:rPr>
            </a:br>
            <a:endParaRPr lang="es-AR" sz="2400" dirty="0">
              <a:solidFill>
                <a:srgbClr val="1F497D">
                  <a:lumMod val="75000"/>
                </a:srgbClr>
              </a:solidFill>
              <a:latin typeface="Arial" pitchFamily="34" charset="0"/>
              <a:cs typeface="Arial" pitchFamily="34" charset="0"/>
            </a:endParaRPr>
          </a:p>
        </p:txBody>
      </p:sp>
      <p:sp>
        <p:nvSpPr>
          <p:cNvPr id="25" name="21 CuadroTexto"/>
          <p:cNvSpPr txBox="1"/>
          <p:nvPr/>
        </p:nvSpPr>
        <p:spPr>
          <a:xfrm>
            <a:off x="-36512" y="6021288"/>
            <a:ext cx="9091800" cy="830997"/>
          </a:xfrm>
          <a:prstGeom prst="rect">
            <a:avLst/>
          </a:prstGeom>
          <a:noFill/>
        </p:spPr>
        <p:txBody>
          <a:bodyPr wrap="square" rtlCol="0">
            <a:spAutoFit/>
          </a:bodyPr>
          <a:lstStyle/>
          <a:p>
            <a:pPr algn="just"/>
            <a:r>
              <a:rPr lang="es-AR" sz="1600" dirty="0" smtClean="0">
                <a:solidFill>
                  <a:prstClr val="white"/>
                </a:solidFill>
                <a:latin typeface="Arial" pitchFamily="34" charset="0"/>
                <a:cs typeface="Arial" pitchFamily="34" charset="0"/>
              </a:rPr>
              <a:t>Entre las personas detenidas a disposición de tribunales federales 9 de cada 10 son hombres, y casi en su totalidad son mayores de edad. En cuanto a la situación procesal, 8 de cada 10 personas están encarceladas de manera preventiva. </a:t>
            </a:r>
            <a:endParaRPr lang="es-AR" sz="1600" dirty="0">
              <a:solidFill>
                <a:prstClr val="white"/>
              </a:solidFill>
              <a:latin typeface="Arial" pitchFamily="34" charset="0"/>
              <a:cs typeface="Arial" pitchFamily="34" charset="0"/>
            </a:endParaRPr>
          </a:p>
        </p:txBody>
      </p:sp>
    </p:spTree>
    <p:extLst>
      <p:ext uri="{BB962C8B-B14F-4D97-AF65-F5344CB8AC3E}">
        <p14:creationId xmlns:p14="http://schemas.microsoft.com/office/powerpoint/2010/main" val="216995201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2 Rectángulo"/>
          <p:cNvSpPr/>
          <p:nvPr/>
        </p:nvSpPr>
        <p:spPr>
          <a:xfrm>
            <a:off x="107504" y="5805264"/>
            <a:ext cx="2952328"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prstClr val="white"/>
              </a:solidFill>
            </a:endParaRPr>
          </a:p>
        </p:txBody>
      </p:sp>
      <p:sp>
        <p:nvSpPr>
          <p:cNvPr id="15" name="14 Rectángulo"/>
          <p:cNvSpPr/>
          <p:nvPr/>
        </p:nvSpPr>
        <p:spPr>
          <a:xfrm>
            <a:off x="-3473" y="6033814"/>
            <a:ext cx="9144000" cy="836712"/>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solidFill>
                <a:prstClr val="white"/>
              </a:solidFill>
              <a:latin typeface="Arial" pitchFamily="34" charset="0"/>
              <a:cs typeface="Arial" pitchFamily="34" charset="0"/>
            </a:endParaRPr>
          </a:p>
        </p:txBody>
      </p:sp>
      <p:sp>
        <p:nvSpPr>
          <p:cNvPr id="16" name="15 CuadroTexto"/>
          <p:cNvSpPr txBox="1"/>
          <p:nvPr/>
        </p:nvSpPr>
        <p:spPr>
          <a:xfrm>
            <a:off x="41421" y="6021288"/>
            <a:ext cx="9091800" cy="292388"/>
          </a:xfrm>
          <a:prstGeom prst="rect">
            <a:avLst/>
          </a:prstGeom>
          <a:noFill/>
        </p:spPr>
        <p:txBody>
          <a:bodyPr wrap="square" rtlCol="0">
            <a:spAutoFit/>
          </a:bodyPr>
          <a:lstStyle/>
          <a:p>
            <a:pPr algn="just"/>
            <a:endParaRPr lang="es-AR" sz="1300" dirty="0">
              <a:solidFill>
                <a:prstClr val="white"/>
              </a:solidFill>
              <a:latin typeface="Arial" pitchFamily="34" charset="0"/>
              <a:cs typeface="Arial" pitchFamily="34" charset="0"/>
            </a:endParaRPr>
          </a:p>
        </p:txBody>
      </p:sp>
      <p:graphicFrame>
        <p:nvGraphicFramePr>
          <p:cNvPr id="8" name="7 Gráfico"/>
          <p:cNvGraphicFramePr/>
          <p:nvPr>
            <p:extLst>
              <p:ext uri="{D42A27DB-BD31-4B8C-83A1-F6EECF244321}">
                <p14:modId xmlns:p14="http://schemas.microsoft.com/office/powerpoint/2010/main" val="1572917347"/>
              </p:ext>
            </p:extLst>
          </p:nvPr>
        </p:nvGraphicFramePr>
        <p:xfrm>
          <a:off x="179512" y="1513238"/>
          <a:ext cx="3240360" cy="199610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9 Gráfico"/>
          <p:cNvGraphicFramePr/>
          <p:nvPr>
            <p:extLst>
              <p:ext uri="{D42A27DB-BD31-4B8C-83A1-F6EECF244321}">
                <p14:modId xmlns:p14="http://schemas.microsoft.com/office/powerpoint/2010/main" val="2689465061"/>
              </p:ext>
            </p:extLst>
          </p:nvPr>
        </p:nvGraphicFramePr>
        <p:xfrm>
          <a:off x="4784261" y="1504529"/>
          <a:ext cx="4195256" cy="2140495"/>
        </p:xfrm>
        <a:graphic>
          <a:graphicData uri="http://schemas.openxmlformats.org/drawingml/2006/chart">
            <c:chart xmlns:c="http://schemas.openxmlformats.org/drawingml/2006/chart" xmlns:r="http://schemas.openxmlformats.org/officeDocument/2006/relationships" r:id="rId4"/>
          </a:graphicData>
        </a:graphic>
      </p:graphicFrame>
      <p:sp>
        <p:nvSpPr>
          <p:cNvPr id="13" name="12 CuadroTexto"/>
          <p:cNvSpPr txBox="1"/>
          <p:nvPr/>
        </p:nvSpPr>
        <p:spPr>
          <a:xfrm>
            <a:off x="5549228" y="1254454"/>
            <a:ext cx="2672848" cy="261610"/>
          </a:xfrm>
          <a:prstGeom prst="rect">
            <a:avLst/>
          </a:prstGeom>
          <a:noFill/>
        </p:spPr>
        <p:txBody>
          <a:bodyPr wrap="square" rtlCol="0">
            <a:spAutoFit/>
          </a:bodyPr>
          <a:lstStyle/>
          <a:p>
            <a:pPr algn="ctr"/>
            <a:r>
              <a:rPr lang="es-MX" sz="1100" b="1" dirty="0">
                <a:solidFill>
                  <a:srgbClr val="1F497D">
                    <a:lumMod val="75000"/>
                  </a:srgbClr>
                </a:solidFill>
                <a:latin typeface="Arial" pitchFamily="34" charset="0"/>
                <a:cs typeface="Arial" pitchFamily="34" charset="0"/>
              </a:rPr>
              <a:t>Distribución según </a:t>
            </a:r>
            <a:r>
              <a:rPr lang="es-MX" sz="1100" b="1" dirty="0" smtClean="0">
                <a:solidFill>
                  <a:srgbClr val="1F497D">
                    <a:lumMod val="75000"/>
                  </a:srgbClr>
                </a:solidFill>
                <a:latin typeface="Arial" pitchFamily="34" charset="0"/>
                <a:cs typeface="Arial" pitchFamily="34" charset="0"/>
              </a:rPr>
              <a:t>edad</a:t>
            </a:r>
            <a:endParaRPr lang="es-AR" sz="1100" b="1" dirty="0">
              <a:solidFill>
                <a:srgbClr val="1F497D">
                  <a:lumMod val="75000"/>
                </a:srgbClr>
              </a:solidFill>
              <a:latin typeface="Arial" pitchFamily="34" charset="0"/>
              <a:cs typeface="Arial" pitchFamily="34" charset="0"/>
            </a:endParaRPr>
          </a:p>
        </p:txBody>
      </p:sp>
      <p:sp>
        <p:nvSpPr>
          <p:cNvPr id="14" name="13 CuadroTexto"/>
          <p:cNvSpPr txBox="1"/>
          <p:nvPr/>
        </p:nvSpPr>
        <p:spPr>
          <a:xfrm>
            <a:off x="422085" y="1182446"/>
            <a:ext cx="2672848" cy="261610"/>
          </a:xfrm>
          <a:prstGeom prst="rect">
            <a:avLst/>
          </a:prstGeom>
          <a:noFill/>
        </p:spPr>
        <p:txBody>
          <a:bodyPr wrap="square" rtlCol="0">
            <a:spAutoFit/>
          </a:bodyPr>
          <a:lstStyle/>
          <a:p>
            <a:pPr algn="ctr"/>
            <a:r>
              <a:rPr lang="es-MX" sz="1100" b="1" dirty="0">
                <a:solidFill>
                  <a:srgbClr val="1F497D">
                    <a:lumMod val="75000"/>
                  </a:srgbClr>
                </a:solidFill>
                <a:latin typeface="Arial" pitchFamily="34" charset="0"/>
                <a:cs typeface="Arial" pitchFamily="34" charset="0"/>
              </a:rPr>
              <a:t>Distribución según </a:t>
            </a:r>
            <a:r>
              <a:rPr lang="es-MX" sz="1100" b="1" dirty="0" smtClean="0">
                <a:solidFill>
                  <a:srgbClr val="1F497D">
                    <a:lumMod val="75000"/>
                  </a:srgbClr>
                </a:solidFill>
                <a:latin typeface="Arial" pitchFamily="34" charset="0"/>
                <a:cs typeface="Arial" pitchFamily="34" charset="0"/>
              </a:rPr>
              <a:t>género</a:t>
            </a:r>
            <a:endParaRPr lang="es-AR" sz="1100" b="1" dirty="0">
              <a:solidFill>
                <a:srgbClr val="1F497D">
                  <a:lumMod val="75000"/>
                </a:srgbClr>
              </a:solidFill>
              <a:latin typeface="Arial" pitchFamily="34" charset="0"/>
              <a:cs typeface="Arial" pitchFamily="34" charset="0"/>
            </a:endParaRPr>
          </a:p>
        </p:txBody>
      </p:sp>
      <p:sp>
        <p:nvSpPr>
          <p:cNvPr id="24" name="23 CuadroTexto"/>
          <p:cNvSpPr txBox="1"/>
          <p:nvPr/>
        </p:nvSpPr>
        <p:spPr>
          <a:xfrm>
            <a:off x="13624" y="5790456"/>
            <a:ext cx="9102579" cy="230832"/>
          </a:xfrm>
          <a:prstGeom prst="rect">
            <a:avLst/>
          </a:prstGeom>
          <a:noFill/>
        </p:spPr>
        <p:txBody>
          <a:bodyPr wrap="square" rtlCol="0">
            <a:spAutoFit/>
          </a:bodyPr>
          <a:lstStyle/>
          <a:p>
            <a:r>
              <a:rPr lang="es-MX" sz="900" dirty="0" smtClean="0">
                <a:solidFill>
                  <a:prstClr val="black"/>
                </a:solidFill>
                <a:latin typeface="Arial" panose="020B0604020202020204" pitchFamily="34" charset="0"/>
                <a:cs typeface="Arial" panose="020B0604020202020204" pitchFamily="34" charset="0"/>
              </a:rPr>
              <a:t>Base: 165 personas detenidas con causas federales con prisión domiciliaria en la provincia de Mendoza.</a:t>
            </a:r>
            <a:endParaRPr lang="es-AR" sz="900" dirty="0">
              <a:solidFill>
                <a:prstClr val="black"/>
              </a:solidFill>
              <a:latin typeface="Arial" panose="020B0604020202020204" pitchFamily="34" charset="0"/>
              <a:cs typeface="Arial" panose="020B0604020202020204" pitchFamily="34" charset="0"/>
            </a:endParaRPr>
          </a:p>
        </p:txBody>
      </p:sp>
      <p:sp>
        <p:nvSpPr>
          <p:cNvPr id="22" name="21 CuadroTexto"/>
          <p:cNvSpPr txBox="1"/>
          <p:nvPr/>
        </p:nvSpPr>
        <p:spPr>
          <a:xfrm>
            <a:off x="11426" y="6049451"/>
            <a:ext cx="9091800" cy="830997"/>
          </a:xfrm>
          <a:prstGeom prst="rect">
            <a:avLst/>
          </a:prstGeom>
          <a:noFill/>
        </p:spPr>
        <p:txBody>
          <a:bodyPr wrap="square" rtlCol="0">
            <a:spAutoFit/>
          </a:bodyPr>
          <a:lstStyle/>
          <a:p>
            <a:pPr algn="just"/>
            <a:r>
              <a:rPr lang="es-AR" sz="1600" dirty="0">
                <a:solidFill>
                  <a:prstClr val="white"/>
                </a:solidFill>
                <a:latin typeface="Arial" pitchFamily="34" charset="0"/>
                <a:cs typeface="Arial" pitchFamily="34" charset="0"/>
              </a:rPr>
              <a:t>6 de cada 10 personas con prisión domiciliaria son mujeres. El </a:t>
            </a:r>
            <a:r>
              <a:rPr lang="es-MX" sz="1600" dirty="0" smtClean="0">
                <a:solidFill>
                  <a:prstClr val="white"/>
                </a:solidFill>
                <a:latin typeface="Arial" pitchFamily="34" charset="0"/>
                <a:cs typeface="Arial" pitchFamily="34" charset="0"/>
              </a:rPr>
              <a:t>86% </a:t>
            </a:r>
            <a:r>
              <a:rPr lang="es-MX" sz="1600" dirty="0">
                <a:solidFill>
                  <a:prstClr val="white"/>
                </a:solidFill>
                <a:latin typeface="Arial" pitchFamily="34" charset="0"/>
                <a:cs typeface="Arial" pitchFamily="34" charset="0"/>
              </a:rPr>
              <a:t>de la población bajo arresto domiciliario se encuentra sin condena firme. </a:t>
            </a:r>
            <a:r>
              <a:rPr lang="es-MX" sz="1600" dirty="0" smtClean="0">
                <a:solidFill>
                  <a:prstClr val="white"/>
                </a:solidFill>
                <a:latin typeface="Arial" pitchFamily="34" charset="0"/>
                <a:cs typeface="Arial" pitchFamily="34" charset="0"/>
              </a:rPr>
              <a:t>Estos valores se encuentran estables respecto del mes anterior.</a:t>
            </a:r>
            <a:endParaRPr lang="es-AR" sz="1600" dirty="0" smtClean="0">
              <a:solidFill>
                <a:prstClr val="white"/>
              </a:solidFill>
              <a:latin typeface="Arial" pitchFamily="34" charset="0"/>
              <a:cs typeface="Arial" pitchFamily="34" charset="0"/>
            </a:endParaRPr>
          </a:p>
        </p:txBody>
      </p:sp>
      <p:graphicFrame>
        <p:nvGraphicFramePr>
          <p:cNvPr id="17" name="11 Gráfico"/>
          <p:cNvGraphicFramePr/>
          <p:nvPr>
            <p:extLst>
              <p:ext uri="{D42A27DB-BD31-4B8C-83A1-F6EECF244321}">
                <p14:modId xmlns:p14="http://schemas.microsoft.com/office/powerpoint/2010/main" val="1766088116"/>
              </p:ext>
            </p:extLst>
          </p:nvPr>
        </p:nvGraphicFramePr>
        <p:xfrm>
          <a:off x="2126768" y="3799237"/>
          <a:ext cx="4392488" cy="1872208"/>
        </p:xfrm>
        <a:graphic>
          <a:graphicData uri="http://schemas.openxmlformats.org/drawingml/2006/chart">
            <c:chart xmlns:c="http://schemas.openxmlformats.org/drawingml/2006/chart" xmlns:r="http://schemas.openxmlformats.org/officeDocument/2006/relationships" r:id="rId5"/>
          </a:graphicData>
        </a:graphic>
      </p:graphicFrame>
      <p:sp>
        <p:nvSpPr>
          <p:cNvPr id="18" name="12 CuadroTexto"/>
          <p:cNvSpPr txBox="1"/>
          <p:nvPr/>
        </p:nvSpPr>
        <p:spPr>
          <a:xfrm>
            <a:off x="2652481" y="3515504"/>
            <a:ext cx="3578659" cy="261610"/>
          </a:xfrm>
          <a:prstGeom prst="rect">
            <a:avLst/>
          </a:prstGeom>
          <a:noFill/>
        </p:spPr>
        <p:txBody>
          <a:bodyPr wrap="square" rtlCol="0">
            <a:spAutoFit/>
          </a:bodyPr>
          <a:lstStyle/>
          <a:p>
            <a:pPr algn="ctr"/>
            <a:r>
              <a:rPr lang="es-MX" sz="1100" b="1" dirty="0">
                <a:solidFill>
                  <a:srgbClr val="1F497D">
                    <a:lumMod val="75000"/>
                  </a:srgbClr>
                </a:solidFill>
                <a:latin typeface="Arial" pitchFamily="34" charset="0"/>
                <a:cs typeface="Arial" pitchFamily="34" charset="0"/>
              </a:rPr>
              <a:t>Distribución según </a:t>
            </a:r>
            <a:r>
              <a:rPr lang="es-MX" sz="1100" b="1" dirty="0" smtClean="0">
                <a:solidFill>
                  <a:srgbClr val="1F497D">
                    <a:lumMod val="75000"/>
                  </a:srgbClr>
                </a:solidFill>
                <a:latin typeface="Arial" pitchFamily="34" charset="0"/>
                <a:cs typeface="Arial" pitchFamily="34" charset="0"/>
              </a:rPr>
              <a:t>situación procesal</a:t>
            </a:r>
          </a:p>
        </p:txBody>
      </p:sp>
      <p:sp>
        <p:nvSpPr>
          <p:cNvPr id="19" name="1 Título"/>
          <p:cNvSpPr txBox="1">
            <a:spLocks/>
          </p:cNvSpPr>
          <p:nvPr/>
        </p:nvSpPr>
        <p:spPr>
          <a:xfrm>
            <a:off x="326221" y="335018"/>
            <a:ext cx="6766059" cy="5715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MX" sz="2400" b="1" dirty="0">
                <a:solidFill>
                  <a:srgbClr val="1F497D">
                    <a:lumMod val="75000"/>
                  </a:srgbClr>
                </a:solidFill>
                <a:latin typeface="Arial" pitchFamily="34" charset="0"/>
                <a:cs typeface="Arial" pitchFamily="34" charset="0"/>
              </a:rPr>
              <a:t>Mendoza</a:t>
            </a:r>
            <a:r>
              <a:rPr lang="es-MX" sz="2400" dirty="0">
                <a:solidFill>
                  <a:srgbClr val="1F497D">
                    <a:lumMod val="75000"/>
                  </a:srgbClr>
                </a:solidFill>
                <a:latin typeface="Arial" pitchFamily="34" charset="0"/>
                <a:cs typeface="Arial" pitchFamily="34" charset="0"/>
              </a:rPr>
              <a:t> </a:t>
            </a:r>
            <a:r>
              <a:rPr lang="es-MX" sz="2400" dirty="0" smtClean="0">
                <a:solidFill>
                  <a:srgbClr val="1F497D">
                    <a:lumMod val="75000"/>
                  </a:srgbClr>
                </a:solidFill>
                <a:latin typeface="Arial" pitchFamily="34" charset="0"/>
                <a:cs typeface="Arial" pitchFamily="34" charset="0"/>
              </a:rPr>
              <a:t>| Arresto domiciliario</a:t>
            </a:r>
            <a:r>
              <a:rPr lang="es-MX" sz="2400" dirty="0">
                <a:solidFill>
                  <a:srgbClr val="1F497D">
                    <a:lumMod val="75000"/>
                  </a:srgbClr>
                </a:solidFill>
                <a:latin typeface="Arial" pitchFamily="34" charset="0"/>
                <a:cs typeface="Arial" pitchFamily="34" charset="0"/>
              </a:rPr>
              <a:t/>
            </a:r>
            <a:br>
              <a:rPr lang="es-MX" sz="2400" dirty="0">
                <a:solidFill>
                  <a:srgbClr val="1F497D">
                    <a:lumMod val="75000"/>
                  </a:srgbClr>
                </a:solidFill>
                <a:latin typeface="Arial" pitchFamily="34" charset="0"/>
                <a:cs typeface="Arial" pitchFamily="34" charset="0"/>
              </a:rPr>
            </a:br>
            <a:endParaRPr lang="es-AR" sz="2400" dirty="0">
              <a:solidFill>
                <a:srgbClr val="1F497D">
                  <a:lumMod val="75000"/>
                </a:srgbClr>
              </a:solidFill>
              <a:latin typeface="Arial" pitchFamily="34" charset="0"/>
              <a:cs typeface="Arial" pitchFamily="34" charset="0"/>
            </a:endParaRPr>
          </a:p>
        </p:txBody>
      </p:sp>
      <p:cxnSp>
        <p:nvCxnSpPr>
          <p:cNvPr id="21" name="Conector recto 8"/>
          <p:cNvCxnSpPr/>
          <p:nvPr/>
        </p:nvCxnSpPr>
        <p:spPr>
          <a:xfrm>
            <a:off x="326221" y="832148"/>
            <a:ext cx="6193035" cy="0"/>
          </a:xfrm>
          <a:prstGeom prst="line">
            <a:avLst/>
          </a:prstGeom>
          <a:ln>
            <a:solidFill>
              <a:schemeClr val="dk1">
                <a:shade val="95000"/>
                <a:satMod val="105000"/>
                <a:alpha val="50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82261988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30 CuadroTexto"/>
          <p:cNvSpPr txBox="1"/>
          <p:nvPr/>
        </p:nvSpPr>
        <p:spPr>
          <a:xfrm>
            <a:off x="611560" y="3143870"/>
            <a:ext cx="8064896" cy="584775"/>
          </a:xfrm>
          <a:prstGeom prst="rect">
            <a:avLst/>
          </a:prstGeom>
          <a:noFill/>
        </p:spPr>
        <p:txBody>
          <a:bodyPr wrap="square" rtlCol="0">
            <a:spAutoFit/>
          </a:bodyPr>
          <a:lstStyle/>
          <a:p>
            <a:r>
              <a:rPr lang="es-MX" sz="3200" dirty="0" smtClean="0">
                <a:solidFill>
                  <a:srgbClr val="1F497D">
                    <a:lumMod val="75000"/>
                  </a:srgbClr>
                </a:solidFill>
                <a:latin typeface="Arial" pitchFamily="34" charset="0"/>
                <a:cs typeface="Arial" pitchFamily="34" charset="0"/>
              </a:rPr>
              <a:t>II.3 Entre Ríos (*)</a:t>
            </a:r>
            <a:endParaRPr lang="es-MX" sz="3200" dirty="0">
              <a:solidFill>
                <a:srgbClr val="1F497D">
                  <a:lumMod val="75000"/>
                </a:srgbClr>
              </a:solidFill>
              <a:latin typeface="Arial" pitchFamily="34" charset="0"/>
              <a:cs typeface="Arial" pitchFamily="34" charset="0"/>
            </a:endParaRPr>
          </a:p>
        </p:txBody>
      </p:sp>
      <p:sp>
        <p:nvSpPr>
          <p:cNvPr id="7" name="6 Rectángulo"/>
          <p:cNvSpPr/>
          <p:nvPr/>
        </p:nvSpPr>
        <p:spPr>
          <a:xfrm>
            <a:off x="107504" y="5780087"/>
            <a:ext cx="3384376"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solidFill>
                <a:prstClr val="white"/>
              </a:solidFill>
            </a:endParaRPr>
          </a:p>
        </p:txBody>
      </p:sp>
      <p:cxnSp>
        <p:nvCxnSpPr>
          <p:cNvPr id="3" name="2 Conector recto"/>
          <p:cNvCxnSpPr/>
          <p:nvPr/>
        </p:nvCxnSpPr>
        <p:spPr>
          <a:xfrm>
            <a:off x="467544" y="3861048"/>
            <a:ext cx="8496944"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2 Marcador de contenido"/>
          <p:cNvSpPr txBox="1">
            <a:spLocks/>
          </p:cNvSpPr>
          <p:nvPr/>
        </p:nvSpPr>
        <p:spPr>
          <a:xfrm>
            <a:off x="503548" y="3933056"/>
            <a:ext cx="8280920" cy="438894"/>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es-MX" sz="1050" dirty="0" smtClean="0">
                <a:solidFill>
                  <a:srgbClr val="1F497D">
                    <a:lumMod val="75000"/>
                  </a:srgbClr>
                </a:solidFill>
                <a:latin typeface="Arial"/>
                <a:cs typeface="Arial"/>
              </a:rPr>
              <a:t>* No se cuenta con información actualizada de la </a:t>
            </a:r>
            <a:r>
              <a:rPr lang="es-MX" sz="1050" dirty="0" err="1" smtClean="0">
                <a:solidFill>
                  <a:srgbClr val="1F497D">
                    <a:lumMod val="75000"/>
                  </a:srgbClr>
                </a:solidFill>
                <a:latin typeface="Arial"/>
                <a:cs typeface="Arial"/>
              </a:rPr>
              <a:t>Pcia</a:t>
            </a:r>
            <a:r>
              <a:rPr lang="es-MX" sz="1050" dirty="0" smtClean="0">
                <a:solidFill>
                  <a:srgbClr val="1F497D">
                    <a:lumMod val="75000"/>
                  </a:srgbClr>
                </a:solidFill>
                <a:latin typeface="Arial"/>
                <a:cs typeface="Arial"/>
              </a:rPr>
              <a:t>. De Entre Ríos por lo que se mantienen los últimos datos recibidos en el mes de agosto. </a:t>
            </a:r>
            <a:endParaRPr lang="es-AR" sz="1050" dirty="0">
              <a:solidFill>
                <a:srgbClr val="1F497D">
                  <a:lumMod val="75000"/>
                </a:srgbClr>
              </a:solidFill>
              <a:latin typeface="Arial"/>
              <a:cs typeface="Arial"/>
            </a:endParaRPr>
          </a:p>
        </p:txBody>
      </p:sp>
    </p:spTree>
    <p:extLst>
      <p:ext uri="{BB962C8B-B14F-4D97-AF65-F5344CB8AC3E}">
        <p14:creationId xmlns:p14="http://schemas.microsoft.com/office/powerpoint/2010/main" val="25650851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1 Título"/>
          <p:cNvSpPr txBox="1">
            <a:spLocks/>
          </p:cNvSpPr>
          <p:nvPr/>
        </p:nvSpPr>
        <p:spPr>
          <a:xfrm>
            <a:off x="326221" y="329010"/>
            <a:ext cx="6766059" cy="5715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MX" sz="2400" b="1" dirty="0" smtClean="0">
                <a:solidFill>
                  <a:srgbClr val="1F497D">
                    <a:lumMod val="75000"/>
                  </a:srgbClr>
                </a:solidFill>
                <a:latin typeface="Arial" pitchFamily="34" charset="0"/>
                <a:cs typeface="Arial" pitchFamily="34" charset="0"/>
              </a:rPr>
              <a:t>Entre Ríos (*)</a:t>
            </a:r>
            <a:r>
              <a:rPr lang="es-MX" sz="2400" dirty="0">
                <a:solidFill>
                  <a:srgbClr val="1F497D">
                    <a:lumMod val="75000"/>
                  </a:srgbClr>
                </a:solidFill>
                <a:latin typeface="Arial" pitchFamily="34" charset="0"/>
                <a:cs typeface="Arial" pitchFamily="34" charset="0"/>
              </a:rPr>
              <a:t/>
            </a:r>
            <a:br>
              <a:rPr lang="es-MX" sz="2400" dirty="0">
                <a:solidFill>
                  <a:srgbClr val="1F497D">
                    <a:lumMod val="75000"/>
                  </a:srgbClr>
                </a:solidFill>
                <a:latin typeface="Arial" pitchFamily="34" charset="0"/>
                <a:cs typeface="Arial" pitchFamily="34" charset="0"/>
              </a:rPr>
            </a:br>
            <a:endParaRPr lang="es-AR" sz="2400" dirty="0">
              <a:solidFill>
                <a:srgbClr val="1F497D">
                  <a:lumMod val="75000"/>
                </a:srgbClr>
              </a:solidFill>
              <a:latin typeface="Arial" pitchFamily="34" charset="0"/>
              <a:cs typeface="Arial" pitchFamily="34" charset="0"/>
            </a:endParaRPr>
          </a:p>
        </p:txBody>
      </p:sp>
      <p:cxnSp>
        <p:nvCxnSpPr>
          <p:cNvPr id="6" name="Conector recto 8"/>
          <p:cNvCxnSpPr/>
          <p:nvPr/>
        </p:nvCxnSpPr>
        <p:spPr>
          <a:xfrm>
            <a:off x="326221" y="832148"/>
            <a:ext cx="6193035" cy="0"/>
          </a:xfrm>
          <a:prstGeom prst="line">
            <a:avLst/>
          </a:prstGeom>
          <a:ln>
            <a:solidFill>
              <a:schemeClr val="dk1">
                <a:shade val="95000"/>
                <a:satMod val="105000"/>
                <a:alpha val="50000"/>
              </a:schemeClr>
            </a:solidFill>
          </a:ln>
        </p:spPr>
        <p:style>
          <a:lnRef idx="1">
            <a:schemeClr val="dk1"/>
          </a:lnRef>
          <a:fillRef idx="0">
            <a:schemeClr val="dk1"/>
          </a:fillRef>
          <a:effectRef idx="0">
            <a:schemeClr val="dk1"/>
          </a:effectRef>
          <a:fontRef idx="minor">
            <a:schemeClr val="tx1"/>
          </a:fontRef>
        </p:style>
      </p:cxnSp>
      <p:sp>
        <p:nvSpPr>
          <p:cNvPr id="15" name="14 Rectángulo"/>
          <p:cNvSpPr/>
          <p:nvPr/>
        </p:nvSpPr>
        <p:spPr>
          <a:xfrm>
            <a:off x="-3473" y="6033814"/>
            <a:ext cx="9144000" cy="836712"/>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solidFill>
                <a:prstClr val="white"/>
              </a:solidFill>
              <a:latin typeface="Arial" pitchFamily="34" charset="0"/>
              <a:cs typeface="Arial" pitchFamily="34" charset="0"/>
            </a:endParaRPr>
          </a:p>
        </p:txBody>
      </p:sp>
      <p:sp>
        <p:nvSpPr>
          <p:cNvPr id="12" name="2 Marcador de contenido"/>
          <p:cNvSpPr txBox="1">
            <a:spLocks/>
          </p:cNvSpPr>
          <p:nvPr/>
        </p:nvSpPr>
        <p:spPr>
          <a:xfrm>
            <a:off x="251520" y="1052736"/>
            <a:ext cx="8139201" cy="648072"/>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spcBef>
                <a:spcPts val="0"/>
              </a:spcBef>
              <a:defRPr/>
            </a:pPr>
            <a:r>
              <a:rPr lang="es-MX" sz="1600" dirty="0" smtClean="0">
                <a:solidFill>
                  <a:srgbClr val="1F497D">
                    <a:lumMod val="75000"/>
                  </a:srgbClr>
                </a:solidFill>
                <a:latin typeface="Arial"/>
                <a:cs typeface="Arial"/>
              </a:rPr>
              <a:t>En el mes de agosto </a:t>
            </a:r>
            <a:r>
              <a:rPr lang="es-MX" sz="1600" b="1" dirty="0" smtClean="0">
                <a:solidFill>
                  <a:srgbClr val="1F497D">
                    <a:lumMod val="75000"/>
                  </a:srgbClr>
                </a:solidFill>
                <a:latin typeface="Arial"/>
                <a:cs typeface="Arial"/>
              </a:rPr>
              <a:t>sumaron 228 </a:t>
            </a:r>
            <a:r>
              <a:rPr lang="es-MX" sz="1600" dirty="0" smtClean="0">
                <a:solidFill>
                  <a:srgbClr val="1F497D">
                    <a:lumMod val="75000"/>
                  </a:srgbClr>
                </a:solidFill>
                <a:latin typeface="Arial"/>
                <a:cs typeface="Arial"/>
              </a:rPr>
              <a:t>las personas alojadas con causas federales o nacionales en diversas dependencias penitenciarias de la provincia.</a:t>
            </a:r>
            <a:endParaRPr lang="es-MX" sz="1600" dirty="0">
              <a:solidFill>
                <a:srgbClr val="1F497D">
                  <a:lumMod val="75000"/>
                </a:srgbClr>
              </a:solidFill>
              <a:latin typeface="Arial"/>
              <a:cs typeface="Arial"/>
            </a:endParaRPr>
          </a:p>
        </p:txBody>
      </p:sp>
      <p:sp>
        <p:nvSpPr>
          <p:cNvPr id="13" name="15 CuadroTexto"/>
          <p:cNvSpPr txBox="1"/>
          <p:nvPr/>
        </p:nvSpPr>
        <p:spPr>
          <a:xfrm>
            <a:off x="41421" y="6123808"/>
            <a:ext cx="9091800" cy="584775"/>
          </a:xfrm>
          <a:prstGeom prst="rect">
            <a:avLst/>
          </a:prstGeom>
          <a:noFill/>
        </p:spPr>
        <p:txBody>
          <a:bodyPr wrap="square" rtlCol="0">
            <a:spAutoFit/>
          </a:bodyPr>
          <a:lstStyle/>
          <a:p>
            <a:pPr algn="just"/>
            <a:r>
              <a:rPr lang="es-MX" sz="1600" dirty="0" smtClean="0">
                <a:solidFill>
                  <a:prstClr val="white"/>
                </a:solidFill>
                <a:latin typeface="Arial" pitchFamily="34" charset="0"/>
                <a:cs typeface="Arial" pitchFamily="34" charset="0"/>
              </a:rPr>
              <a:t>La unidad penal de la ciudad de Paraná es la que mayor cantidad de detenidos federales aloja, aunque </a:t>
            </a:r>
            <a:r>
              <a:rPr lang="es-MX" sz="1600" dirty="0">
                <a:solidFill>
                  <a:prstClr val="white"/>
                </a:solidFill>
                <a:latin typeface="Arial" pitchFamily="34" charset="0"/>
                <a:cs typeface="Arial" pitchFamily="34" charset="0"/>
              </a:rPr>
              <a:t>el universo </a:t>
            </a:r>
            <a:r>
              <a:rPr lang="es-MX" sz="1600" dirty="0" smtClean="0">
                <a:solidFill>
                  <a:prstClr val="white"/>
                </a:solidFill>
                <a:latin typeface="Arial" pitchFamily="34" charset="0"/>
                <a:cs typeface="Arial" pitchFamily="34" charset="0"/>
              </a:rPr>
              <a:t>poblacional se encuentra más distribuido que en otras provincias analizadas. </a:t>
            </a:r>
            <a:endParaRPr lang="es-AR" sz="1600" dirty="0">
              <a:solidFill>
                <a:prstClr val="white"/>
              </a:solidFill>
              <a:latin typeface="Arial" pitchFamily="34" charset="0"/>
              <a:cs typeface="Arial" pitchFamily="34" charset="0"/>
            </a:endParaRPr>
          </a:p>
        </p:txBody>
      </p:sp>
      <p:sp>
        <p:nvSpPr>
          <p:cNvPr id="7" name="6 Rectángulo"/>
          <p:cNvSpPr/>
          <p:nvPr/>
        </p:nvSpPr>
        <p:spPr>
          <a:xfrm>
            <a:off x="41421" y="5792738"/>
            <a:ext cx="3090419" cy="228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prstClr val="white"/>
              </a:solidFill>
            </a:endParaRPr>
          </a:p>
        </p:txBody>
      </p:sp>
      <p:graphicFrame>
        <p:nvGraphicFramePr>
          <p:cNvPr id="10" name="9 Tabla"/>
          <p:cNvGraphicFramePr>
            <a:graphicFrameLocks noGrp="1"/>
          </p:cNvGraphicFramePr>
          <p:nvPr>
            <p:extLst>
              <p:ext uri="{D42A27DB-BD31-4B8C-83A1-F6EECF244321}">
                <p14:modId xmlns:p14="http://schemas.microsoft.com/office/powerpoint/2010/main" val="3348181844"/>
              </p:ext>
            </p:extLst>
          </p:nvPr>
        </p:nvGraphicFramePr>
        <p:xfrm>
          <a:off x="537425" y="1884752"/>
          <a:ext cx="6986904" cy="3637062"/>
        </p:xfrm>
        <a:graphic>
          <a:graphicData uri="http://schemas.openxmlformats.org/drawingml/2006/table">
            <a:tbl>
              <a:tblPr>
                <a:tableStyleId>{BDBED569-4797-4DF1-A0F4-6AAB3CD982D8}</a:tableStyleId>
              </a:tblPr>
              <a:tblGrid>
                <a:gridCol w="3458511"/>
                <a:gridCol w="1403100"/>
                <a:gridCol w="2125293"/>
              </a:tblGrid>
              <a:tr h="404118">
                <a:tc>
                  <a:txBody>
                    <a:bodyPr/>
                    <a:lstStyle/>
                    <a:p>
                      <a:pPr algn="ctr" fontAlgn="b"/>
                      <a:r>
                        <a:rPr lang="es-MX" sz="1400" b="1" u="none" strike="noStrike" dirty="0" smtClean="0">
                          <a:effectLst/>
                          <a:latin typeface="Arial" panose="020B0604020202020204" pitchFamily="34" charset="0"/>
                          <a:cs typeface="Arial" panose="020B0604020202020204" pitchFamily="34" charset="0"/>
                        </a:rPr>
                        <a:t>Establecimiento</a:t>
                      </a:r>
                      <a:endParaRPr lang="es-AR"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bg1">
                        <a:lumMod val="85000"/>
                      </a:schemeClr>
                    </a:solidFill>
                  </a:tcPr>
                </a:tc>
                <a:tc>
                  <a:txBody>
                    <a:bodyPr/>
                    <a:lstStyle/>
                    <a:p>
                      <a:pPr algn="ctr" fontAlgn="b"/>
                      <a:r>
                        <a:rPr lang="es-MX" sz="1400" b="1" u="none" strike="noStrike" dirty="0" smtClean="0">
                          <a:effectLst/>
                          <a:latin typeface="Arial" panose="020B0604020202020204" pitchFamily="34" charset="0"/>
                          <a:cs typeface="Arial" panose="020B0604020202020204" pitchFamily="34" charset="0"/>
                        </a:rPr>
                        <a:t>Cantidad</a:t>
                      </a:r>
                      <a:endParaRPr lang="es-AR"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bg1">
                        <a:lumMod val="85000"/>
                      </a:schemeClr>
                    </a:solidFill>
                  </a:tcPr>
                </a:tc>
                <a:tc>
                  <a:txBody>
                    <a:bodyPr/>
                    <a:lstStyle/>
                    <a:p>
                      <a:pPr algn="ctr" fontAlgn="b"/>
                      <a:r>
                        <a:rPr lang="es-MX" sz="1400" b="1" u="none" strike="noStrike" dirty="0" smtClean="0">
                          <a:effectLst/>
                          <a:latin typeface="Arial" panose="020B0604020202020204" pitchFamily="34" charset="0"/>
                          <a:cs typeface="Arial" panose="020B0604020202020204" pitchFamily="34" charset="0"/>
                        </a:rPr>
                        <a:t>Porcentaje</a:t>
                      </a:r>
                      <a:endParaRPr lang="es-AR"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bg1">
                        <a:lumMod val="85000"/>
                      </a:schemeClr>
                    </a:solidFill>
                  </a:tcPr>
                </a:tc>
              </a:tr>
              <a:tr h="404118">
                <a:tc>
                  <a:txBody>
                    <a:bodyPr/>
                    <a:lstStyle/>
                    <a:p>
                      <a:pPr algn="ctr" fontAlgn="b"/>
                      <a:r>
                        <a:rPr lang="es-MX" sz="1400" b="0" i="0" u="none" strike="noStrike" dirty="0" smtClean="0">
                          <a:solidFill>
                            <a:srgbClr val="000000"/>
                          </a:solidFill>
                          <a:effectLst/>
                          <a:latin typeface="Arial" panose="020B0604020202020204" pitchFamily="34" charset="0"/>
                          <a:cs typeface="Arial" panose="020B0604020202020204" pitchFamily="34" charset="0"/>
                        </a:rPr>
                        <a:t>Unidad penal N°1. Paraná</a:t>
                      </a:r>
                      <a:endParaRPr lang="es-AR"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marL="0" algn="ctr" defTabSz="914400" rtl="0" eaLnBrk="1" fontAlgn="b" latinLnBrk="0" hangingPunct="1"/>
                      <a:r>
                        <a:rPr lang="es-MX" sz="1400" b="0" i="0" u="none" strike="noStrike" kern="1200" dirty="0" smtClean="0">
                          <a:solidFill>
                            <a:srgbClr val="000000"/>
                          </a:solidFill>
                          <a:effectLst/>
                          <a:latin typeface="Arial" panose="020B0604020202020204" pitchFamily="34" charset="0"/>
                          <a:ea typeface="+mn-ea"/>
                          <a:cs typeface="Arial" panose="020B0604020202020204" pitchFamily="34" charset="0"/>
                        </a:rPr>
                        <a:t>79</a:t>
                      </a:r>
                      <a:endParaRPr lang="es-AR" sz="14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nchor="ctr"/>
                </a:tc>
                <a:tc>
                  <a:txBody>
                    <a:bodyPr/>
                    <a:lstStyle/>
                    <a:p>
                      <a:pPr algn="ctr" fontAlgn="b"/>
                      <a:r>
                        <a:rPr lang="es-AR" sz="1400" b="0" i="0" u="none" strike="noStrike" dirty="0" smtClean="0">
                          <a:solidFill>
                            <a:srgbClr val="000000"/>
                          </a:solidFill>
                          <a:effectLst/>
                          <a:latin typeface="Arial" panose="020B0604020202020204" pitchFamily="34" charset="0"/>
                          <a:cs typeface="Arial" panose="020B0604020202020204" pitchFamily="34" charset="0"/>
                        </a:rPr>
                        <a:t>34,6%</a:t>
                      </a:r>
                      <a:endParaRPr lang="es-AR"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chorCtr="1"/>
                </a:tc>
              </a:tr>
              <a:tr h="404118">
                <a:tc>
                  <a:txBody>
                    <a:bodyPr/>
                    <a:lstStyle/>
                    <a:p>
                      <a:pPr algn="ctr" fontAlgn="b"/>
                      <a:r>
                        <a:rPr lang="es-MX" sz="1400" b="0" i="0" u="none" strike="noStrike" dirty="0" smtClean="0">
                          <a:solidFill>
                            <a:srgbClr val="000000"/>
                          </a:solidFill>
                          <a:effectLst/>
                          <a:latin typeface="Arial" panose="020B0604020202020204" pitchFamily="34" charset="0"/>
                          <a:cs typeface="Arial" panose="020B0604020202020204" pitchFamily="34" charset="0"/>
                        </a:rPr>
                        <a:t>Unidad</a:t>
                      </a:r>
                      <a:r>
                        <a:rPr lang="es-MX" sz="1400" b="0" i="0" u="none" strike="noStrike" baseline="0" dirty="0" smtClean="0">
                          <a:solidFill>
                            <a:srgbClr val="000000"/>
                          </a:solidFill>
                          <a:effectLst/>
                          <a:latin typeface="Arial" panose="020B0604020202020204" pitchFamily="34" charset="0"/>
                          <a:cs typeface="Arial" panose="020B0604020202020204" pitchFamily="34" charset="0"/>
                        </a:rPr>
                        <a:t> penal N°2. Gualeguaychú</a:t>
                      </a:r>
                      <a:endParaRPr lang="es-AR"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marL="0" algn="ctr" defTabSz="914400" rtl="0" eaLnBrk="1" fontAlgn="b" latinLnBrk="0" hangingPunct="1"/>
                      <a:r>
                        <a:rPr lang="es-MX" sz="1400" b="0" i="0" u="none" strike="noStrike" kern="1200" dirty="0" smtClean="0">
                          <a:solidFill>
                            <a:srgbClr val="000000"/>
                          </a:solidFill>
                          <a:effectLst/>
                          <a:latin typeface="Arial" panose="020B0604020202020204" pitchFamily="34" charset="0"/>
                          <a:ea typeface="+mn-ea"/>
                          <a:cs typeface="Arial" panose="020B0604020202020204" pitchFamily="34" charset="0"/>
                        </a:rPr>
                        <a:t>44</a:t>
                      </a:r>
                    </a:p>
                  </a:txBody>
                  <a:tcPr marL="9525" marR="9525" marT="9525" marB="0" anchor="ctr"/>
                </a:tc>
                <a:tc>
                  <a:txBody>
                    <a:bodyPr/>
                    <a:lstStyle/>
                    <a:p>
                      <a:pPr algn="ctr" fontAlgn="b"/>
                      <a:r>
                        <a:rPr lang="es-AR" sz="1400" b="0" i="0" u="none" strike="noStrike" dirty="0" smtClean="0">
                          <a:solidFill>
                            <a:srgbClr val="000000"/>
                          </a:solidFill>
                          <a:effectLst/>
                          <a:latin typeface="Arial" panose="020B0604020202020204" pitchFamily="34" charset="0"/>
                          <a:cs typeface="Arial" panose="020B0604020202020204" pitchFamily="34" charset="0"/>
                        </a:rPr>
                        <a:t>19,3%</a:t>
                      </a:r>
                      <a:endParaRPr lang="es-AR"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chorCtr="1"/>
                </a:tc>
              </a:tr>
              <a:tr h="404118">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s-MX" sz="1400" b="0" i="0" u="none" strike="noStrike" dirty="0" smtClean="0">
                          <a:solidFill>
                            <a:srgbClr val="000000"/>
                          </a:solidFill>
                          <a:effectLst/>
                          <a:latin typeface="Arial" panose="020B0604020202020204" pitchFamily="34" charset="0"/>
                          <a:cs typeface="Arial" panose="020B0604020202020204" pitchFamily="34" charset="0"/>
                        </a:rPr>
                        <a:t>Unidad penal N°4. Concepción</a:t>
                      </a:r>
                      <a:r>
                        <a:rPr lang="es-MX" sz="1400" b="0" i="0" u="none" strike="noStrike" baseline="0" dirty="0" smtClean="0">
                          <a:solidFill>
                            <a:srgbClr val="000000"/>
                          </a:solidFill>
                          <a:effectLst/>
                          <a:latin typeface="Arial" panose="020B0604020202020204" pitchFamily="34" charset="0"/>
                          <a:cs typeface="Arial" panose="020B0604020202020204" pitchFamily="34" charset="0"/>
                        </a:rPr>
                        <a:t> del Uruguay</a:t>
                      </a:r>
                      <a:endParaRPr lang="es-AR" sz="1400" b="0" i="0" u="none" strike="noStrike" dirty="0" smtClean="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marL="0" algn="ctr" defTabSz="914400" rtl="0" eaLnBrk="1" fontAlgn="b" latinLnBrk="0" hangingPunct="1"/>
                      <a:r>
                        <a:rPr lang="es-MX" sz="1400" b="0" i="0" u="none" strike="noStrike" kern="1200" dirty="0" smtClean="0">
                          <a:solidFill>
                            <a:srgbClr val="000000"/>
                          </a:solidFill>
                          <a:effectLst/>
                          <a:latin typeface="Arial" panose="020B0604020202020204" pitchFamily="34" charset="0"/>
                          <a:ea typeface="+mn-ea"/>
                          <a:cs typeface="Arial" panose="020B0604020202020204" pitchFamily="34" charset="0"/>
                        </a:rPr>
                        <a:t>38</a:t>
                      </a:r>
                      <a:endParaRPr lang="es-AR" sz="14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nchor="ctr"/>
                </a:tc>
                <a:tc>
                  <a:txBody>
                    <a:bodyPr/>
                    <a:lstStyle/>
                    <a:p>
                      <a:pPr algn="ctr" fontAlgn="b"/>
                      <a:r>
                        <a:rPr lang="es-AR" sz="1400" b="0" i="0" u="none" strike="noStrike" dirty="0" smtClean="0">
                          <a:solidFill>
                            <a:srgbClr val="000000"/>
                          </a:solidFill>
                          <a:effectLst/>
                          <a:latin typeface="Arial" panose="020B0604020202020204" pitchFamily="34" charset="0"/>
                          <a:cs typeface="Arial" panose="020B0604020202020204" pitchFamily="34" charset="0"/>
                        </a:rPr>
                        <a:t>16,7%</a:t>
                      </a:r>
                      <a:endParaRPr lang="es-AR"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chorCtr="1"/>
                </a:tc>
              </a:tr>
              <a:tr h="404118">
                <a:tc>
                  <a:txBody>
                    <a:bodyPr/>
                    <a:lstStyle/>
                    <a:p>
                      <a:pPr algn="ctr" fontAlgn="b"/>
                      <a:r>
                        <a:rPr lang="es-MX" sz="1400" b="0" i="0" u="none" strike="noStrike" dirty="0" smtClean="0">
                          <a:solidFill>
                            <a:srgbClr val="000000"/>
                          </a:solidFill>
                          <a:effectLst/>
                          <a:latin typeface="Arial" panose="020B0604020202020204" pitchFamily="34" charset="0"/>
                          <a:cs typeface="Arial" panose="020B0604020202020204" pitchFamily="34" charset="0"/>
                        </a:rPr>
                        <a:t>Unidad penal N°6. Femenina.</a:t>
                      </a:r>
                      <a:r>
                        <a:rPr lang="es-MX" sz="1400" b="0" i="0" u="none" strike="noStrike" baseline="0" dirty="0" smtClean="0">
                          <a:solidFill>
                            <a:srgbClr val="000000"/>
                          </a:solidFill>
                          <a:effectLst/>
                          <a:latin typeface="Arial" panose="020B0604020202020204" pitchFamily="34" charset="0"/>
                          <a:cs typeface="Arial" panose="020B0604020202020204" pitchFamily="34" charset="0"/>
                        </a:rPr>
                        <a:t> Paraná</a:t>
                      </a:r>
                      <a:r>
                        <a:rPr lang="es-MX" sz="1400" b="0" i="0" u="none" strike="noStrike" dirty="0" smtClean="0">
                          <a:solidFill>
                            <a:srgbClr val="000000"/>
                          </a:solidFill>
                          <a:effectLst/>
                          <a:latin typeface="Arial" panose="020B0604020202020204" pitchFamily="34" charset="0"/>
                          <a:cs typeface="Arial" panose="020B0604020202020204" pitchFamily="34" charset="0"/>
                        </a:rPr>
                        <a:t> </a:t>
                      </a:r>
                      <a:endParaRPr lang="es-AR"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marL="0" algn="ctr" defTabSz="914400" rtl="0" eaLnBrk="1" fontAlgn="b" latinLnBrk="0" hangingPunct="1"/>
                      <a:r>
                        <a:rPr lang="es-MX" sz="1400" b="0" i="0" u="none" strike="noStrike" kern="1200" dirty="0" smtClean="0">
                          <a:solidFill>
                            <a:srgbClr val="000000"/>
                          </a:solidFill>
                          <a:effectLst/>
                          <a:latin typeface="Arial" panose="020B0604020202020204" pitchFamily="34" charset="0"/>
                          <a:ea typeface="+mn-ea"/>
                          <a:cs typeface="Arial" panose="020B0604020202020204" pitchFamily="34" charset="0"/>
                        </a:rPr>
                        <a:t>34</a:t>
                      </a:r>
                      <a:endParaRPr lang="es-AR" sz="14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nchor="ctr"/>
                </a:tc>
                <a:tc>
                  <a:txBody>
                    <a:bodyPr/>
                    <a:lstStyle/>
                    <a:p>
                      <a:pPr algn="ctr" fontAlgn="b"/>
                      <a:r>
                        <a:rPr lang="es-AR" sz="1400" b="0" i="0" u="none" strike="noStrike" dirty="0" smtClean="0">
                          <a:solidFill>
                            <a:srgbClr val="000000"/>
                          </a:solidFill>
                          <a:effectLst/>
                          <a:latin typeface="Arial" panose="020B0604020202020204" pitchFamily="34" charset="0"/>
                          <a:cs typeface="Arial" panose="020B0604020202020204" pitchFamily="34" charset="0"/>
                        </a:rPr>
                        <a:t>14,9%</a:t>
                      </a:r>
                      <a:endParaRPr lang="es-AR"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chorCtr="1"/>
                </a:tc>
              </a:tr>
              <a:tr h="404118">
                <a:tc>
                  <a:txBody>
                    <a:bodyPr/>
                    <a:lstStyle/>
                    <a:p>
                      <a:pPr algn="ctr" fontAlgn="b"/>
                      <a:r>
                        <a:rPr lang="es-MX" sz="1400" b="0" i="0" u="none" strike="noStrike" dirty="0" smtClean="0">
                          <a:solidFill>
                            <a:srgbClr val="000000"/>
                          </a:solidFill>
                          <a:effectLst/>
                          <a:latin typeface="Arial" panose="020B0604020202020204" pitchFamily="34" charset="0"/>
                          <a:cs typeface="Arial" panose="020B0604020202020204" pitchFamily="34" charset="0"/>
                        </a:rPr>
                        <a:t>Unidad penal N°3. Concordia</a:t>
                      </a:r>
                      <a:endParaRPr lang="es-AR"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marL="0" algn="ctr" defTabSz="914400" rtl="0" eaLnBrk="1" fontAlgn="b" latinLnBrk="0" hangingPunct="1"/>
                      <a:r>
                        <a:rPr lang="es-MX" sz="1400" b="0" i="0" u="none" strike="noStrike" kern="1200" dirty="0" smtClean="0">
                          <a:solidFill>
                            <a:srgbClr val="000000"/>
                          </a:solidFill>
                          <a:effectLst/>
                          <a:latin typeface="Arial" panose="020B0604020202020204" pitchFamily="34" charset="0"/>
                          <a:ea typeface="+mn-ea"/>
                          <a:cs typeface="Arial" panose="020B0604020202020204" pitchFamily="34" charset="0"/>
                        </a:rPr>
                        <a:t>26</a:t>
                      </a:r>
                      <a:endParaRPr lang="es-AR" sz="14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nchor="ctr"/>
                </a:tc>
                <a:tc>
                  <a:txBody>
                    <a:bodyPr/>
                    <a:lstStyle/>
                    <a:p>
                      <a:pPr algn="ctr" fontAlgn="b"/>
                      <a:r>
                        <a:rPr lang="es-AR" sz="1400" b="0" i="0" u="none" strike="noStrike" dirty="0" smtClean="0">
                          <a:solidFill>
                            <a:srgbClr val="000000"/>
                          </a:solidFill>
                          <a:effectLst/>
                          <a:latin typeface="Arial" panose="020B0604020202020204" pitchFamily="34" charset="0"/>
                          <a:cs typeface="Arial" panose="020B0604020202020204" pitchFamily="34" charset="0"/>
                        </a:rPr>
                        <a:t>11,4%</a:t>
                      </a:r>
                      <a:endParaRPr lang="es-AR"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chorCtr="1"/>
                </a:tc>
              </a:tr>
              <a:tr h="404118">
                <a:tc>
                  <a:txBody>
                    <a:bodyPr/>
                    <a:lstStyle/>
                    <a:p>
                      <a:pPr algn="ctr" fontAlgn="b"/>
                      <a:r>
                        <a:rPr lang="es-MX" sz="1400" b="0" i="0" u="none" strike="noStrike" dirty="0" smtClean="0">
                          <a:solidFill>
                            <a:srgbClr val="000000"/>
                          </a:solidFill>
                          <a:effectLst/>
                          <a:latin typeface="Arial" panose="020B0604020202020204" pitchFamily="34" charset="0"/>
                          <a:cs typeface="Arial" panose="020B0604020202020204" pitchFamily="34" charset="0"/>
                        </a:rPr>
                        <a:t>Unidad penal N°5. Victoria </a:t>
                      </a:r>
                      <a:endParaRPr lang="es-AR"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marL="0" algn="ctr" defTabSz="914400" rtl="0" eaLnBrk="1" fontAlgn="b" latinLnBrk="0" hangingPunct="1"/>
                      <a:r>
                        <a:rPr lang="es-MX" sz="1400" b="0" i="0" u="none" strike="noStrike" kern="1200" dirty="0" smtClean="0">
                          <a:solidFill>
                            <a:srgbClr val="000000"/>
                          </a:solidFill>
                          <a:effectLst/>
                          <a:latin typeface="Arial" panose="020B0604020202020204" pitchFamily="34" charset="0"/>
                          <a:ea typeface="+mn-ea"/>
                          <a:cs typeface="Arial" panose="020B0604020202020204" pitchFamily="34" charset="0"/>
                        </a:rPr>
                        <a:t>5</a:t>
                      </a:r>
                      <a:endParaRPr lang="es-AR" sz="14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nchor="ctr"/>
                </a:tc>
                <a:tc>
                  <a:txBody>
                    <a:bodyPr/>
                    <a:lstStyle/>
                    <a:p>
                      <a:pPr algn="ctr" fontAlgn="b"/>
                      <a:r>
                        <a:rPr lang="es-AR" sz="1400" b="0" i="0" u="none" strike="noStrike" dirty="0" smtClean="0">
                          <a:solidFill>
                            <a:srgbClr val="000000"/>
                          </a:solidFill>
                          <a:effectLst/>
                          <a:latin typeface="Arial" panose="020B0604020202020204" pitchFamily="34" charset="0"/>
                          <a:cs typeface="Arial" panose="020B0604020202020204" pitchFamily="34" charset="0"/>
                        </a:rPr>
                        <a:t>2,2%</a:t>
                      </a:r>
                      <a:endParaRPr lang="es-AR"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chorCtr="1"/>
                </a:tc>
              </a:tr>
              <a:tr h="404118">
                <a:tc>
                  <a:txBody>
                    <a:bodyPr/>
                    <a:lstStyle/>
                    <a:p>
                      <a:pPr algn="ctr" fontAlgn="b"/>
                      <a:r>
                        <a:rPr lang="es-MX" sz="1400" b="0" i="0" u="none" strike="noStrike" dirty="0" smtClean="0">
                          <a:solidFill>
                            <a:srgbClr val="000000"/>
                          </a:solidFill>
                          <a:effectLst/>
                          <a:latin typeface="Arial" panose="020B0604020202020204" pitchFamily="34" charset="0"/>
                          <a:cs typeface="Arial" panose="020B0604020202020204" pitchFamily="34" charset="0"/>
                        </a:rPr>
                        <a:t>Unidad penal</a:t>
                      </a:r>
                      <a:r>
                        <a:rPr lang="es-MX" sz="1400" b="0" i="0" u="none" strike="noStrike" baseline="0" dirty="0" smtClean="0">
                          <a:solidFill>
                            <a:srgbClr val="000000"/>
                          </a:solidFill>
                          <a:effectLst/>
                          <a:latin typeface="Arial" panose="020B0604020202020204" pitchFamily="34" charset="0"/>
                          <a:cs typeface="Arial" panose="020B0604020202020204" pitchFamily="34" charset="0"/>
                        </a:rPr>
                        <a:t> N°7. Gualeguay</a:t>
                      </a:r>
                      <a:endParaRPr lang="es-AR"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oFill/>
                  </a:tcPr>
                </a:tc>
                <a:tc>
                  <a:txBody>
                    <a:bodyPr/>
                    <a:lstStyle/>
                    <a:p>
                      <a:pPr algn="ctr" fontAlgn="b"/>
                      <a:r>
                        <a:rPr lang="es-MX" sz="1400" b="0" i="0" u="none" strike="noStrike" dirty="0" smtClean="0">
                          <a:solidFill>
                            <a:srgbClr val="000000"/>
                          </a:solidFill>
                          <a:effectLst/>
                          <a:latin typeface="Arial" panose="020B0604020202020204" pitchFamily="34" charset="0"/>
                          <a:cs typeface="Arial" panose="020B0604020202020204" pitchFamily="34" charset="0"/>
                        </a:rPr>
                        <a:t>2</a:t>
                      </a:r>
                      <a:endParaRPr lang="es-AR"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oFill/>
                  </a:tcPr>
                </a:tc>
                <a:tc>
                  <a:txBody>
                    <a:bodyPr/>
                    <a:lstStyle/>
                    <a:p>
                      <a:pPr algn="ctr" fontAlgn="b"/>
                      <a:r>
                        <a:rPr lang="es-AR" sz="1400" b="0" i="0" u="none" strike="noStrike" dirty="0" smtClean="0">
                          <a:solidFill>
                            <a:srgbClr val="000000"/>
                          </a:solidFill>
                          <a:effectLst/>
                          <a:latin typeface="Arial" panose="020B0604020202020204" pitchFamily="34" charset="0"/>
                          <a:cs typeface="Arial" panose="020B0604020202020204" pitchFamily="34" charset="0"/>
                        </a:rPr>
                        <a:t>0,9%</a:t>
                      </a:r>
                      <a:endParaRPr lang="es-AR"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chorCtr="1">
                    <a:noFill/>
                  </a:tcPr>
                </a:tc>
              </a:tr>
              <a:tr h="404118">
                <a:tc>
                  <a:txBody>
                    <a:bodyPr/>
                    <a:lstStyle/>
                    <a:p>
                      <a:pPr algn="ctr" fontAlgn="b"/>
                      <a:r>
                        <a:rPr lang="es-AR" sz="1400" b="1" u="none" strike="noStrike" dirty="0" smtClean="0">
                          <a:effectLst/>
                          <a:latin typeface="Arial" panose="020B0604020202020204" pitchFamily="34" charset="0"/>
                          <a:cs typeface="Arial" panose="020B0604020202020204" pitchFamily="34" charset="0"/>
                        </a:rPr>
                        <a:t>Total establecimientos SPER</a:t>
                      </a:r>
                      <a:endParaRPr lang="es-AR"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bg1">
                        <a:lumMod val="85000"/>
                      </a:schemeClr>
                    </a:solidFill>
                  </a:tcPr>
                </a:tc>
                <a:tc>
                  <a:txBody>
                    <a:bodyPr/>
                    <a:lstStyle/>
                    <a:p>
                      <a:pPr algn="ctr" fontAlgn="b"/>
                      <a:r>
                        <a:rPr lang="es-MX" sz="1400" b="1" i="0" u="none" strike="noStrike" dirty="0" smtClean="0">
                          <a:solidFill>
                            <a:srgbClr val="000000"/>
                          </a:solidFill>
                          <a:effectLst/>
                          <a:latin typeface="Arial" panose="020B0604020202020204" pitchFamily="34" charset="0"/>
                          <a:cs typeface="Arial" panose="020B0604020202020204" pitchFamily="34" charset="0"/>
                        </a:rPr>
                        <a:t>228</a:t>
                      </a:r>
                      <a:endParaRPr lang="es-AR"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bg1">
                        <a:lumMod val="85000"/>
                      </a:schemeClr>
                    </a:solidFill>
                  </a:tcPr>
                </a:tc>
                <a:tc>
                  <a:txBody>
                    <a:bodyPr/>
                    <a:lstStyle/>
                    <a:p>
                      <a:pPr marL="0" algn="ctr" defTabSz="914400" rtl="0" eaLnBrk="1" fontAlgn="b" latinLnBrk="0" hangingPunct="1"/>
                      <a:r>
                        <a:rPr lang="es-MX" sz="1400" b="0" i="0" u="none" strike="noStrike" kern="1200" dirty="0" smtClean="0">
                          <a:solidFill>
                            <a:srgbClr val="000000"/>
                          </a:solidFill>
                          <a:effectLst/>
                          <a:latin typeface="Arial" panose="020B0604020202020204" pitchFamily="34" charset="0"/>
                          <a:ea typeface="+mn-ea"/>
                          <a:cs typeface="Arial" panose="020B0604020202020204" pitchFamily="34" charset="0"/>
                        </a:rPr>
                        <a:t>100%</a:t>
                      </a:r>
                      <a:endParaRPr lang="es-AR" sz="14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nchor="ctr">
                    <a:solidFill>
                      <a:schemeClr val="bg1">
                        <a:lumMod val="85000"/>
                      </a:schemeClr>
                    </a:solidFill>
                  </a:tcPr>
                </a:tc>
              </a:tr>
            </a:tbl>
          </a:graphicData>
        </a:graphic>
      </p:graphicFrame>
      <p:sp>
        <p:nvSpPr>
          <p:cNvPr id="11" name="10 Rectángulo"/>
          <p:cNvSpPr/>
          <p:nvPr/>
        </p:nvSpPr>
        <p:spPr>
          <a:xfrm>
            <a:off x="539968" y="2313084"/>
            <a:ext cx="7920880" cy="76904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prstClr val="white"/>
              </a:solidFill>
            </a:endParaRPr>
          </a:p>
        </p:txBody>
      </p:sp>
      <p:sp>
        <p:nvSpPr>
          <p:cNvPr id="14" name="13 CuadroTexto"/>
          <p:cNvSpPr txBox="1"/>
          <p:nvPr/>
        </p:nvSpPr>
        <p:spPr>
          <a:xfrm>
            <a:off x="7610652" y="2503207"/>
            <a:ext cx="838691" cy="369332"/>
          </a:xfrm>
          <a:prstGeom prst="rect">
            <a:avLst/>
          </a:prstGeom>
          <a:noFill/>
        </p:spPr>
        <p:txBody>
          <a:bodyPr wrap="none" rtlCol="0">
            <a:spAutoFit/>
          </a:bodyPr>
          <a:lstStyle/>
          <a:p>
            <a:r>
              <a:rPr lang="es-MX" b="1" dirty="0" smtClean="0">
                <a:solidFill>
                  <a:srgbClr val="C0504D">
                    <a:lumMod val="75000"/>
                  </a:srgbClr>
                </a:solidFill>
                <a:latin typeface="Arial" panose="020B0604020202020204" pitchFamily="34" charset="0"/>
                <a:cs typeface="Arial" panose="020B0604020202020204" pitchFamily="34" charset="0"/>
              </a:rPr>
              <a:t>53,9%</a:t>
            </a:r>
            <a:endParaRPr lang="es-AR" b="1" dirty="0">
              <a:solidFill>
                <a:srgbClr val="C0504D">
                  <a:lumMod val="75000"/>
                </a:srgbClr>
              </a:solidFill>
              <a:latin typeface="Arial" panose="020B0604020202020204" pitchFamily="34" charset="0"/>
              <a:cs typeface="Arial" panose="020B0604020202020204" pitchFamily="34" charset="0"/>
            </a:endParaRPr>
          </a:p>
        </p:txBody>
      </p:sp>
      <p:sp>
        <p:nvSpPr>
          <p:cNvPr id="16" name="2 Marcador de contenido"/>
          <p:cNvSpPr txBox="1">
            <a:spLocks/>
          </p:cNvSpPr>
          <p:nvPr/>
        </p:nvSpPr>
        <p:spPr>
          <a:xfrm>
            <a:off x="539968" y="5517232"/>
            <a:ext cx="6984360" cy="438894"/>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es-MX" sz="1050" dirty="0" smtClean="0">
                <a:solidFill>
                  <a:srgbClr val="1F497D">
                    <a:lumMod val="75000"/>
                  </a:srgbClr>
                </a:solidFill>
                <a:latin typeface="Arial"/>
                <a:cs typeface="Arial"/>
              </a:rPr>
              <a:t>* No se cuenta con información actualizada de la </a:t>
            </a:r>
            <a:r>
              <a:rPr lang="es-MX" sz="1050" dirty="0" smtClean="0">
                <a:solidFill>
                  <a:srgbClr val="1F497D">
                    <a:lumMod val="75000"/>
                  </a:srgbClr>
                </a:solidFill>
                <a:latin typeface="Arial"/>
                <a:cs typeface="Arial"/>
              </a:rPr>
              <a:t>Provincia d</a:t>
            </a:r>
            <a:r>
              <a:rPr lang="es-MX" sz="1050" dirty="0" smtClean="0">
                <a:solidFill>
                  <a:srgbClr val="1F497D">
                    <a:lumMod val="75000"/>
                  </a:srgbClr>
                </a:solidFill>
                <a:latin typeface="Arial"/>
                <a:cs typeface="Arial"/>
              </a:rPr>
              <a:t>e </a:t>
            </a:r>
            <a:r>
              <a:rPr lang="es-MX" sz="1050" dirty="0" smtClean="0">
                <a:solidFill>
                  <a:srgbClr val="1F497D">
                    <a:lumMod val="75000"/>
                  </a:srgbClr>
                </a:solidFill>
                <a:latin typeface="Arial"/>
                <a:cs typeface="Arial"/>
              </a:rPr>
              <a:t>Entre Ríos por lo que se publican los últimos datos recibidos en el mes de agosto </a:t>
            </a:r>
            <a:endParaRPr lang="es-AR" sz="1050" dirty="0">
              <a:solidFill>
                <a:srgbClr val="1F497D">
                  <a:lumMod val="75000"/>
                </a:srgbClr>
              </a:solidFill>
              <a:latin typeface="Arial"/>
              <a:cs typeface="Arial"/>
            </a:endParaRPr>
          </a:p>
        </p:txBody>
      </p:sp>
    </p:spTree>
    <p:extLst>
      <p:ext uri="{BB962C8B-B14F-4D97-AF65-F5344CB8AC3E}">
        <p14:creationId xmlns:p14="http://schemas.microsoft.com/office/powerpoint/2010/main" val="28176925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1 Título"/>
          <p:cNvSpPr txBox="1">
            <a:spLocks/>
          </p:cNvSpPr>
          <p:nvPr/>
        </p:nvSpPr>
        <p:spPr>
          <a:xfrm>
            <a:off x="683568" y="256385"/>
            <a:ext cx="7824349"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MX" sz="4000" b="1" dirty="0" smtClean="0">
                <a:solidFill>
                  <a:prstClr val="white"/>
                </a:solidFill>
                <a:latin typeface="Arial"/>
                <a:cs typeface="Arial"/>
              </a:rPr>
              <a:t>Metodología</a:t>
            </a:r>
            <a:endParaRPr lang="es-AR" sz="4000" b="1" dirty="0">
              <a:solidFill>
                <a:prstClr val="white"/>
              </a:solidFill>
              <a:latin typeface="Arial"/>
              <a:cs typeface="Arial"/>
            </a:endParaRPr>
          </a:p>
        </p:txBody>
      </p:sp>
      <p:sp>
        <p:nvSpPr>
          <p:cNvPr id="4" name="3 Rectángulo"/>
          <p:cNvSpPr/>
          <p:nvPr/>
        </p:nvSpPr>
        <p:spPr>
          <a:xfrm>
            <a:off x="107504" y="5733256"/>
            <a:ext cx="3384376"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8" name="2 Marcador de contenido"/>
          <p:cNvSpPr>
            <a:spLocks noGrp="1"/>
          </p:cNvSpPr>
          <p:nvPr>
            <p:ph idx="1"/>
          </p:nvPr>
        </p:nvSpPr>
        <p:spPr>
          <a:xfrm>
            <a:off x="601216" y="2060848"/>
            <a:ext cx="8003232" cy="4608512"/>
          </a:xfrm>
          <a:prstGeom prst="rect">
            <a:avLst/>
          </a:prstGeom>
        </p:spPr>
        <p:txBody>
          <a:bodyPr>
            <a:noAutofit/>
          </a:bodyPr>
          <a:lstStyle/>
          <a:p>
            <a:pPr algn="just">
              <a:spcBef>
                <a:spcPts val="0"/>
              </a:spcBef>
              <a:defRPr/>
            </a:pPr>
            <a:r>
              <a:rPr lang="es-MX" sz="1300" dirty="0">
                <a:solidFill>
                  <a:schemeClr val="tx2">
                    <a:lumMod val="75000"/>
                  </a:schemeClr>
                </a:solidFill>
                <a:latin typeface="Arial"/>
                <a:cs typeface="Arial"/>
              </a:rPr>
              <a:t>La información contenida en estos reportes toma como fuente los partes semanales enviados por el SPF a PROCUVIN y es sistematizada y procesada por el Área de Registro y Bases de Datos</a:t>
            </a:r>
            <a:r>
              <a:rPr lang="es-MX" sz="1300" dirty="0" smtClean="0">
                <a:solidFill>
                  <a:schemeClr val="tx2">
                    <a:lumMod val="75000"/>
                  </a:schemeClr>
                </a:solidFill>
                <a:latin typeface="Arial"/>
                <a:cs typeface="Arial"/>
              </a:rPr>
              <a:t>.</a:t>
            </a:r>
          </a:p>
          <a:p>
            <a:pPr algn="just">
              <a:spcBef>
                <a:spcPts val="0"/>
              </a:spcBef>
              <a:defRPr/>
            </a:pPr>
            <a:endParaRPr lang="es-MX" sz="1300" dirty="0">
              <a:solidFill>
                <a:schemeClr val="tx2">
                  <a:lumMod val="75000"/>
                </a:schemeClr>
              </a:solidFill>
              <a:latin typeface="Arial"/>
              <a:cs typeface="Arial"/>
            </a:endParaRPr>
          </a:p>
          <a:p>
            <a:pPr algn="just">
              <a:spcBef>
                <a:spcPts val="0"/>
              </a:spcBef>
              <a:defRPr/>
            </a:pPr>
            <a:r>
              <a:rPr lang="es-MX" sz="1300" dirty="0" smtClean="0">
                <a:solidFill>
                  <a:schemeClr val="tx2">
                    <a:lumMod val="75000"/>
                  </a:schemeClr>
                </a:solidFill>
                <a:latin typeface="Arial"/>
                <a:cs typeface="Arial"/>
              </a:rPr>
              <a:t>El parte tomado para elaborar el informe siempre se corresponde al de la </a:t>
            </a:r>
            <a:r>
              <a:rPr lang="es-MX" sz="1300" u="sng" dirty="0" smtClean="0">
                <a:solidFill>
                  <a:schemeClr val="tx2">
                    <a:lumMod val="75000"/>
                  </a:schemeClr>
                </a:solidFill>
                <a:latin typeface="Arial"/>
                <a:cs typeface="Arial"/>
              </a:rPr>
              <a:t>última semana de cada mes</a:t>
            </a:r>
            <a:r>
              <a:rPr lang="es-MX" sz="1300" dirty="0" smtClean="0">
                <a:solidFill>
                  <a:schemeClr val="tx2">
                    <a:lumMod val="75000"/>
                  </a:schemeClr>
                </a:solidFill>
                <a:latin typeface="Arial"/>
                <a:cs typeface="Arial"/>
              </a:rPr>
              <a:t>. Esta decisión se sustenta en representar </a:t>
            </a:r>
            <a:r>
              <a:rPr lang="es-MX" sz="1300" u="sng" dirty="0" smtClean="0">
                <a:solidFill>
                  <a:schemeClr val="tx2">
                    <a:lumMod val="75000"/>
                  </a:schemeClr>
                </a:solidFill>
                <a:latin typeface="Arial"/>
                <a:cs typeface="Arial"/>
              </a:rPr>
              <a:t>el último dato del período</a:t>
            </a:r>
            <a:r>
              <a:rPr lang="es-MX" sz="1300" dirty="0" smtClean="0">
                <a:solidFill>
                  <a:schemeClr val="tx2">
                    <a:lumMod val="75000"/>
                  </a:schemeClr>
                </a:solidFill>
                <a:latin typeface="Arial"/>
                <a:cs typeface="Arial"/>
              </a:rPr>
              <a:t> independientemente de sus movimientos previos, siempre considerando que la población alojada es un dato variable. </a:t>
            </a:r>
            <a:endParaRPr lang="es-MX" sz="1300" dirty="0">
              <a:solidFill>
                <a:schemeClr val="tx2">
                  <a:lumMod val="75000"/>
                </a:schemeClr>
              </a:solidFill>
              <a:latin typeface="Arial"/>
              <a:cs typeface="Arial"/>
            </a:endParaRPr>
          </a:p>
          <a:p>
            <a:pPr marL="0" indent="0" algn="just">
              <a:spcBef>
                <a:spcPts val="0"/>
              </a:spcBef>
              <a:buNone/>
              <a:defRPr/>
            </a:pPr>
            <a:endParaRPr lang="es-MX" sz="1300" dirty="0">
              <a:solidFill>
                <a:schemeClr val="tx2">
                  <a:lumMod val="75000"/>
                </a:schemeClr>
              </a:solidFill>
              <a:latin typeface="Arial"/>
              <a:cs typeface="Arial"/>
            </a:endParaRPr>
          </a:p>
          <a:p>
            <a:pPr algn="just">
              <a:spcBef>
                <a:spcPts val="0"/>
              </a:spcBef>
              <a:defRPr/>
            </a:pPr>
            <a:r>
              <a:rPr lang="es-MX" sz="1300" dirty="0">
                <a:solidFill>
                  <a:schemeClr val="tx2">
                    <a:lumMod val="75000"/>
                  </a:schemeClr>
                </a:solidFill>
                <a:latin typeface="Arial"/>
                <a:cs typeface="Arial"/>
              </a:rPr>
              <a:t>Cabe aclarar que los partes enviados por el SPF son elaborados por su área de estadísticas en base a la información que le remite cada unidad penitenciaria, como consecuencia de ello, se asume que pueden existir omisiones.</a:t>
            </a:r>
          </a:p>
          <a:p>
            <a:pPr algn="just">
              <a:spcBef>
                <a:spcPts val="0"/>
              </a:spcBef>
              <a:defRPr/>
            </a:pPr>
            <a:endParaRPr lang="es-MX" sz="1300" dirty="0">
              <a:solidFill>
                <a:schemeClr val="tx2">
                  <a:lumMod val="75000"/>
                </a:schemeClr>
              </a:solidFill>
              <a:latin typeface="Arial"/>
              <a:cs typeface="Arial"/>
            </a:endParaRPr>
          </a:p>
          <a:p>
            <a:pPr algn="just">
              <a:spcBef>
                <a:spcPts val="0"/>
              </a:spcBef>
              <a:defRPr/>
            </a:pPr>
            <a:r>
              <a:rPr lang="es-MX" sz="1300" dirty="0">
                <a:solidFill>
                  <a:schemeClr val="tx2">
                    <a:lumMod val="75000"/>
                  </a:schemeClr>
                </a:solidFill>
                <a:latin typeface="Arial"/>
                <a:cs typeface="Arial"/>
              </a:rPr>
              <a:t>Por otra parte, se aclara que los números presentados corresponden a personas alojadas en unidades del SPF. Esto no constituye el universo total de los presos </a:t>
            </a:r>
            <a:r>
              <a:rPr lang="es-MX" sz="1300" dirty="0" smtClean="0">
                <a:solidFill>
                  <a:schemeClr val="tx2">
                    <a:lumMod val="75000"/>
                  </a:schemeClr>
                </a:solidFill>
                <a:latin typeface="Arial"/>
                <a:cs typeface="Arial"/>
              </a:rPr>
              <a:t>federales, </a:t>
            </a:r>
            <a:r>
              <a:rPr lang="es-MX" sz="1300" dirty="0">
                <a:solidFill>
                  <a:schemeClr val="tx2">
                    <a:lumMod val="75000"/>
                  </a:schemeClr>
                </a:solidFill>
                <a:latin typeface="Arial"/>
                <a:cs typeface="Arial"/>
              </a:rPr>
              <a:t>debido a que el SPF no incluye en su reporte la información referida a detenidos bajo jurisdicción federal y nacional </a:t>
            </a:r>
            <a:r>
              <a:rPr lang="es-MX" sz="1300" dirty="0" smtClean="0">
                <a:solidFill>
                  <a:schemeClr val="tx2">
                    <a:lumMod val="75000"/>
                  </a:schemeClr>
                </a:solidFill>
                <a:latin typeface="Arial"/>
                <a:cs typeface="Arial"/>
              </a:rPr>
              <a:t>alojados </a:t>
            </a:r>
            <a:r>
              <a:rPr lang="es-MX" sz="1300" dirty="0">
                <a:solidFill>
                  <a:schemeClr val="tx2">
                    <a:lumMod val="75000"/>
                  </a:schemeClr>
                </a:solidFill>
                <a:latin typeface="Arial"/>
                <a:cs typeface="Arial"/>
              </a:rPr>
              <a:t>en cárceles provinciales (por ej: Mendoza, Córdoba, </a:t>
            </a:r>
            <a:r>
              <a:rPr lang="es-MX" sz="1300" dirty="0" smtClean="0">
                <a:solidFill>
                  <a:schemeClr val="tx2">
                    <a:lumMod val="75000"/>
                  </a:schemeClr>
                </a:solidFill>
                <a:latin typeface="Arial"/>
                <a:cs typeface="Arial"/>
              </a:rPr>
              <a:t>Santa Fe, </a:t>
            </a:r>
            <a:r>
              <a:rPr lang="es-MX" sz="1300" dirty="0">
                <a:solidFill>
                  <a:schemeClr val="tx2">
                    <a:lumMod val="75000"/>
                  </a:schemeClr>
                </a:solidFill>
                <a:latin typeface="Arial"/>
                <a:cs typeface="Arial"/>
              </a:rPr>
              <a:t>etc</a:t>
            </a:r>
            <a:r>
              <a:rPr lang="es-MX" sz="1300" dirty="0" smtClean="0">
                <a:solidFill>
                  <a:schemeClr val="tx2">
                    <a:lumMod val="75000"/>
                  </a:schemeClr>
                </a:solidFill>
                <a:latin typeface="Arial"/>
                <a:cs typeface="Arial"/>
              </a:rPr>
              <a:t>.) o institutos de menores y/o otros dispositivos tales como escuadrones de gendarmería que alojan detenidos, etc. </a:t>
            </a:r>
          </a:p>
          <a:p>
            <a:pPr marL="0" indent="0" algn="just">
              <a:spcBef>
                <a:spcPts val="0"/>
              </a:spcBef>
              <a:buNone/>
              <a:defRPr/>
            </a:pPr>
            <a:endParaRPr lang="es-MX" sz="1300" dirty="0" smtClean="0">
              <a:solidFill>
                <a:schemeClr val="tx2">
                  <a:lumMod val="75000"/>
                </a:schemeClr>
              </a:solidFill>
              <a:latin typeface="Arial"/>
              <a:cs typeface="Arial"/>
            </a:endParaRPr>
          </a:p>
          <a:p>
            <a:pPr algn="just">
              <a:spcBef>
                <a:spcPts val="0"/>
              </a:spcBef>
              <a:defRPr/>
            </a:pPr>
            <a:r>
              <a:rPr lang="es-MX" sz="1300" dirty="0" smtClean="0">
                <a:solidFill>
                  <a:schemeClr val="tx2">
                    <a:lumMod val="75000"/>
                  </a:schemeClr>
                </a:solidFill>
                <a:latin typeface="Arial"/>
                <a:cs typeface="Arial"/>
              </a:rPr>
              <a:t>A los fines de ampliar la información respecto de este universo de detenidos, es que se comenzó a solicitar a los Fiscales de los principales distritos que alojan detenidos federales que provean información respecto de la cantidad de personas alojadas en dependencias provinciales. </a:t>
            </a:r>
            <a:r>
              <a:rPr lang="es-MX" sz="1300" u="sng" dirty="0" smtClean="0">
                <a:solidFill>
                  <a:schemeClr val="tx2">
                    <a:lumMod val="75000"/>
                  </a:schemeClr>
                </a:solidFill>
                <a:latin typeface="Arial"/>
                <a:cs typeface="Arial"/>
              </a:rPr>
              <a:t>Ello se analizará en la segunda parte de este reporte. </a:t>
            </a:r>
            <a:endParaRPr lang="es-MX" sz="1300" dirty="0">
              <a:solidFill>
                <a:schemeClr val="tx2">
                  <a:lumMod val="75000"/>
                </a:schemeClr>
              </a:solidFill>
              <a:latin typeface="Arial"/>
              <a:cs typeface="Arial"/>
            </a:endParaRPr>
          </a:p>
        </p:txBody>
      </p:sp>
    </p:spTree>
    <p:extLst>
      <p:ext uri="{BB962C8B-B14F-4D97-AF65-F5344CB8AC3E}">
        <p14:creationId xmlns:p14="http://schemas.microsoft.com/office/powerpoint/2010/main" val="286119284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2 Rectángulo"/>
          <p:cNvSpPr/>
          <p:nvPr/>
        </p:nvSpPr>
        <p:spPr>
          <a:xfrm>
            <a:off x="107504" y="5805264"/>
            <a:ext cx="2952328"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prstClr val="white"/>
              </a:solidFill>
            </a:endParaRPr>
          </a:p>
        </p:txBody>
      </p:sp>
      <p:sp>
        <p:nvSpPr>
          <p:cNvPr id="15" name="14 Rectángulo"/>
          <p:cNvSpPr/>
          <p:nvPr/>
        </p:nvSpPr>
        <p:spPr>
          <a:xfrm>
            <a:off x="-3473" y="6033814"/>
            <a:ext cx="9144000" cy="836712"/>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solidFill>
                <a:prstClr val="white"/>
              </a:solidFill>
              <a:latin typeface="Arial" pitchFamily="34" charset="0"/>
              <a:cs typeface="Arial" pitchFamily="34" charset="0"/>
            </a:endParaRPr>
          </a:p>
        </p:txBody>
      </p:sp>
      <p:sp>
        <p:nvSpPr>
          <p:cNvPr id="16" name="15 CuadroTexto"/>
          <p:cNvSpPr txBox="1"/>
          <p:nvPr/>
        </p:nvSpPr>
        <p:spPr>
          <a:xfrm>
            <a:off x="41421" y="6021288"/>
            <a:ext cx="9091800" cy="292388"/>
          </a:xfrm>
          <a:prstGeom prst="rect">
            <a:avLst/>
          </a:prstGeom>
          <a:noFill/>
        </p:spPr>
        <p:txBody>
          <a:bodyPr wrap="square" rtlCol="0">
            <a:spAutoFit/>
          </a:bodyPr>
          <a:lstStyle/>
          <a:p>
            <a:pPr algn="just"/>
            <a:endParaRPr lang="es-AR" sz="1300" dirty="0">
              <a:solidFill>
                <a:prstClr val="white"/>
              </a:solidFill>
              <a:latin typeface="Arial" pitchFamily="34" charset="0"/>
              <a:cs typeface="Arial" pitchFamily="34" charset="0"/>
            </a:endParaRPr>
          </a:p>
        </p:txBody>
      </p:sp>
      <p:graphicFrame>
        <p:nvGraphicFramePr>
          <p:cNvPr id="8" name="7 Gráfico"/>
          <p:cNvGraphicFramePr/>
          <p:nvPr>
            <p:extLst>
              <p:ext uri="{D42A27DB-BD31-4B8C-83A1-F6EECF244321}">
                <p14:modId xmlns:p14="http://schemas.microsoft.com/office/powerpoint/2010/main" val="381724278"/>
              </p:ext>
            </p:extLst>
          </p:nvPr>
        </p:nvGraphicFramePr>
        <p:xfrm>
          <a:off x="579832" y="1288505"/>
          <a:ext cx="3200080" cy="214049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9 Gráfico"/>
          <p:cNvGraphicFramePr/>
          <p:nvPr>
            <p:extLst>
              <p:ext uri="{D42A27DB-BD31-4B8C-83A1-F6EECF244321}">
                <p14:modId xmlns:p14="http://schemas.microsoft.com/office/powerpoint/2010/main" val="1997051018"/>
              </p:ext>
            </p:extLst>
          </p:nvPr>
        </p:nvGraphicFramePr>
        <p:xfrm>
          <a:off x="4572000" y="1288505"/>
          <a:ext cx="4195256" cy="2140495"/>
        </p:xfrm>
        <a:graphic>
          <a:graphicData uri="http://schemas.openxmlformats.org/drawingml/2006/chart">
            <c:chart xmlns:c="http://schemas.openxmlformats.org/drawingml/2006/chart" xmlns:r="http://schemas.openxmlformats.org/officeDocument/2006/relationships" r:id="rId4"/>
          </a:graphicData>
        </a:graphic>
      </p:graphicFrame>
      <p:sp>
        <p:nvSpPr>
          <p:cNvPr id="13" name="12 CuadroTexto"/>
          <p:cNvSpPr txBox="1"/>
          <p:nvPr/>
        </p:nvSpPr>
        <p:spPr>
          <a:xfrm>
            <a:off x="5333204" y="1063769"/>
            <a:ext cx="2672848" cy="276999"/>
          </a:xfrm>
          <a:prstGeom prst="rect">
            <a:avLst/>
          </a:prstGeom>
          <a:noFill/>
        </p:spPr>
        <p:txBody>
          <a:bodyPr wrap="square" rtlCol="0">
            <a:spAutoFit/>
          </a:bodyPr>
          <a:lstStyle/>
          <a:p>
            <a:pPr algn="ctr"/>
            <a:r>
              <a:rPr lang="es-MX" sz="1200" b="1" dirty="0">
                <a:solidFill>
                  <a:srgbClr val="1F497D">
                    <a:lumMod val="75000"/>
                  </a:srgbClr>
                </a:solidFill>
                <a:latin typeface="Arial" pitchFamily="34" charset="0"/>
                <a:cs typeface="Arial" pitchFamily="34" charset="0"/>
              </a:rPr>
              <a:t>Distribución según </a:t>
            </a:r>
            <a:r>
              <a:rPr lang="es-MX" sz="1200" b="1" dirty="0" smtClean="0">
                <a:solidFill>
                  <a:srgbClr val="1F497D">
                    <a:lumMod val="75000"/>
                  </a:srgbClr>
                </a:solidFill>
                <a:latin typeface="Arial" pitchFamily="34" charset="0"/>
                <a:cs typeface="Arial" pitchFamily="34" charset="0"/>
              </a:rPr>
              <a:t>edad</a:t>
            </a:r>
            <a:endParaRPr lang="es-AR" sz="1200" b="1" dirty="0">
              <a:solidFill>
                <a:srgbClr val="1F497D">
                  <a:lumMod val="75000"/>
                </a:srgbClr>
              </a:solidFill>
              <a:latin typeface="Arial" pitchFamily="34" charset="0"/>
              <a:cs typeface="Arial" pitchFamily="34" charset="0"/>
            </a:endParaRPr>
          </a:p>
        </p:txBody>
      </p:sp>
      <p:sp>
        <p:nvSpPr>
          <p:cNvPr id="14" name="13 CuadroTexto"/>
          <p:cNvSpPr txBox="1"/>
          <p:nvPr/>
        </p:nvSpPr>
        <p:spPr>
          <a:xfrm>
            <a:off x="735436" y="1052736"/>
            <a:ext cx="2672848" cy="276999"/>
          </a:xfrm>
          <a:prstGeom prst="rect">
            <a:avLst/>
          </a:prstGeom>
          <a:noFill/>
        </p:spPr>
        <p:txBody>
          <a:bodyPr wrap="square" rtlCol="0">
            <a:spAutoFit/>
          </a:bodyPr>
          <a:lstStyle/>
          <a:p>
            <a:pPr algn="ctr"/>
            <a:r>
              <a:rPr lang="es-MX" sz="1200" b="1" dirty="0">
                <a:solidFill>
                  <a:srgbClr val="1F497D">
                    <a:lumMod val="75000"/>
                  </a:srgbClr>
                </a:solidFill>
                <a:latin typeface="Arial" pitchFamily="34" charset="0"/>
                <a:cs typeface="Arial" pitchFamily="34" charset="0"/>
              </a:rPr>
              <a:t>Distribución según </a:t>
            </a:r>
            <a:r>
              <a:rPr lang="es-MX" sz="1200" b="1" dirty="0" smtClean="0">
                <a:solidFill>
                  <a:srgbClr val="1F497D">
                    <a:lumMod val="75000"/>
                  </a:srgbClr>
                </a:solidFill>
                <a:latin typeface="Arial" pitchFamily="34" charset="0"/>
                <a:cs typeface="Arial" pitchFamily="34" charset="0"/>
              </a:rPr>
              <a:t>género</a:t>
            </a:r>
            <a:endParaRPr lang="es-AR" sz="1200" b="1" dirty="0">
              <a:solidFill>
                <a:srgbClr val="1F497D">
                  <a:lumMod val="75000"/>
                </a:srgbClr>
              </a:solidFill>
              <a:latin typeface="Arial" pitchFamily="34" charset="0"/>
              <a:cs typeface="Arial" pitchFamily="34" charset="0"/>
            </a:endParaRPr>
          </a:p>
        </p:txBody>
      </p:sp>
      <p:graphicFrame>
        <p:nvGraphicFramePr>
          <p:cNvPr id="17" name="11 Gráfico"/>
          <p:cNvGraphicFramePr/>
          <p:nvPr>
            <p:extLst>
              <p:ext uri="{D42A27DB-BD31-4B8C-83A1-F6EECF244321}">
                <p14:modId xmlns:p14="http://schemas.microsoft.com/office/powerpoint/2010/main" val="256387469"/>
              </p:ext>
            </p:extLst>
          </p:nvPr>
        </p:nvGraphicFramePr>
        <p:xfrm>
          <a:off x="-252536" y="3414504"/>
          <a:ext cx="5162164" cy="2088232"/>
        </p:xfrm>
        <a:graphic>
          <a:graphicData uri="http://schemas.openxmlformats.org/drawingml/2006/chart">
            <c:chart xmlns:c="http://schemas.openxmlformats.org/drawingml/2006/chart" xmlns:r="http://schemas.openxmlformats.org/officeDocument/2006/relationships" r:id="rId5"/>
          </a:graphicData>
        </a:graphic>
      </p:graphicFrame>
      <p:sp>
        <p:nvSpPr>
          <p:cNvPr id="18" name="12 CuadroTexto"/>
          <p:cNvSpPr txBox="1"/>
          <p:nvPr/>
        </p:nvSpPr>
        <p:spPr>
          <a:xfrm>
            <a:off x="435018" y="3284984"/>
            <a:ext cx="3578659" cy="276999"/>
          </a:xfrm>
          <a:prstGeom prst="rect">
            <a:avLst/>
          </a:prstGeom>
          <a:noFill/>
        </p:spPr>
        <p:txBody>
          <a:bodyPr wrap="square" rtlCol="0">
            <a:spAutoFit/>
          </a:bodyPr>
          <a:lstStyle/>
          <a:p>
            <a:pPr algn="ctr"/>
            <a:r>
              <a:rPr lang="es-MX" sz="1200" b="1" dirty="0">
                <a:solidFill>
                  <a:srgbClr val="1F497D">
                    <a:lumMod val="75000"/>
                  </a:srgbClr>
                </a:solidFill>
                <a:latin typeface="Arial" pitchFamily="34" charset="0"/>
                <a:cs typeface="Arial" pitchFamily="34" charset="0"/>
              </a:rPr>
              <a:t>Distribución según </a:t>
            </a:r>
            <a:r>
              <a:rPr lang="es-MX" sz="1200" b="1" dirty="0" smtClean="0">
                <a:solidFill>
                  <a:srgbClr val="1F497D">
                    <a:lumMod val="75000"/>
                  </a:srgbClr>
                </a:solidFill>
                <a:latin typeface="Arial" pitchFamily="34" charset="0"/>
                <a:cs typeface="Arial" pitchFamily="34" charset="0"/>
              </a:rPr>
              <a:t>situación procesal</a:t>
            </a:r>
          </a:p>
        </p:txBody>
      </p:sp>
      <p:cxnSp>
        <p:nvCxnSpPr>
          <p:cNvPr id="21" name="Conector recto 8"/>
          <p:cNvCxnSpPr/>
          <p:nvPr/>
        </p:nvCxnSpPr>
        <p:spPr>
          <a:xfrm>
            <a:off x="326221" y="832148"/>
            <a:ext cx="6193035" cy="0"/>
          </a:xfrm>
          <a:prstGeom prst="line">
            <a:avLst/>
          </a:prstGeom>
          <a:ln>
            <a:solidFill>
              <a:schemeClr val="dk1">
                <a:shade val="95000"/>
                <a:satMod val="105000"/>
                <a:alpha val="50000"/>
              </a:schemeClr>
            </a:solidFill>
          </a:ln>
        </p:spPr>
        <p:style>
          <a:lnRef idx="1">
            <a:schemeClr val="dk1"/>
          </a:lnRef>
          <a:fillRef idx="0">
            <a:schemeClr val="dk1"/>
          </a:fillRef>
          <a:effectRef idx="0">
            <a:schemeClr val="dk1"/>
          </a:effectRef>
          <a:fontRef idx="minor">
            <a:schemeClr val="tx1"/>
          </a:fontRef>
        </p:style>
      </p:cxnSp>
      <p:sp>
        <p:nvSpPr>
          <p:cNvPr id="23" name="1 Título"/>
          <p:cNvSpPr txBox="1">
            <a:spLocks/>
          </p:cNvSpPr>
          <p:nvPr/>
        </p:nvSpPr>
        <p:spPr>
          <a:xfrm>
            <a:off x="326221" y="329010"/>
            <a:ext cx="6766059" cy="5715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MX" sz="2400" b="1" dirty="0" smtClean="0">
                <a:solidFill>
                  <a:srgbClr val="1F497D">
                    <a:lumMod val="75000"/>
                  </a:srgbClr>
                </a:solidFill>
                <a:latin typeface="Arial" pitchFamily="34" charset="0"/>
                <a:cs typeface="Arial" pitchFamily="34" charset="0"/>
              </a:rPr>
              <a:t>Entre Ríos (*)</a:t>
            </a:r>
            <a:r>
              <a:rPr lang="es-MX" sz="2400" dirty="0">
                <a:solidFill>
                  <a:srgbClr val="1F497D">
                    <a:lumMod val="75000"/>
                  </a:srgbClr>
                </a:solidFill>
                <a:latin typeface="Arial" pitchFamily="34" charset="0"/>
                <a:cs typeface="Arial" pitchFamily="34" charset="0"/>
              </a:rPr>
              <a:t/>
            </a:r>
            <a:br>
              <a:rPr lang="es-MX" sz="2400" dirty="0">
                <a:solidFill>
                  <a:srgbClr val="1F497D">
                    <a:lumMod val="75000"/>
                  </a:srgbClr>
                </a:solidFill>
                <a:latin typeface="Arial" pitchFamily="34" charset="0"/>
                <a:cs typeface="Arial" pitchFamily="34" charset="0"/>
              </a:rPr>
            </a:br>
            <a:endParaRPr lang="es-AR" sz="2400" dirty="0">
              <a:solidFill>
                <a:srgbClr val="1F497D">
                  <a:lumMod val="75000"/>
                </a:srgbClr>
              </a:solidFill>
              <a:latin typeface="Arial" pitchFamily="34" charset="0"/>
              <a:cs typeface="Arial" pitchFamily="34" charset="0"/>
            </a:endParaRPr>
          </a:p>
        </p:txBody>
      </p:sp>
      <p:sp>
        <p:nvSpPr>
          <p:cNvPr id="27" name="15 CuadroTexto"/>
          <p:cNvSpPr txBox="1"/>
          <p:nvPr/>
        </p:nvSpPr>
        <p:spPr>
          <a:xfrm>
            <a:off x="16704" y="6021288"/>
            <a:ext cx="9091800" cy="830997"/>
          </a:xfrm>
          <a:prstGeom prst="rect">
            <a:avLst/>
          </a:prstGeom>
          <a:noFill/>
        </p:spPr>
        <p:txBody>
          <a:bodyPr wrap="square" rtlCol="0">
            <a:spAutoFit/>
          </a:bodyPr>
          <a:lstStyle/>
          <a:p>
            <a:pPr algn="just"/>
            <a:r>
              <a:rPr lang="es-MX" sz="1600" dirty="0" smtClean="0">
                <a:solidFill>
                  <a:prstClr val="white"/>
                </a:solidFill>
                <a:latin typeface="Arial" pitchFamily="34" charset="0"/>
                <a:cs typeface="Arial" pitchFamily="34" charset="0"/>
              </a:rPr>
              <a:t>El 95% de los detenidos/as lo están por causas vinculadas a trafico o tenencia de estupefacientes. 8 de cada 10 están encerrados preventivamente. La proporción de mujeres por orden federal en esta provincia duplica el nivel de mujeres en el SPF. </a:t>
            </a:r>
            <a:endParaRPr lang="es-AR" sz="1600" dirty="0">
              <a:solidFill>
                <a:prstClr val="white"/>
              </a:solidFill>
              <a:latin typeface="Arial" pitchFamily="34" charset="0"/>
              <a:cs typeface="Arial" pitchFamily="34" charset="0"/>
            </a:endParaRPr>
          </a:p>
        </p:txBody>
      </p:sp>
      <p:sp>
        <p:nvSpPr>
          <p:cNvPr id="19" name="18 CuadroTexto"/>
          <p:cNvSpPr txBox="1"/>
          <p:nvPr/>
        </p:nvSpPr>
        <p:spPr>
          <a:xfrm>
            <a:off x="36031" y="5780931"/>
            <a:ext cx="9102579" cy="230832"/>
          </a:xfrm>
          <a:prstGeom prst="rect">
            <a:avLst/>
          </a:prstGeom>
          <a:solidFill>
            <a:schemeClr val="bg1"/>
          </a:solidFill>
        </p:spPr>
        <p:txBody>
          <a:bodyPr wrap="square" rtlCol="0">
            <a:spAutoFit/>
          </a:bodyPr>
          <a:lstStyle/>
          <a:p>
            <a:r>
              <a:rPr lang="es-MX" sz="900" dirty="0" smtClean="0">
                <a:solidFill>
                  <a:prstClr val="black"/>
                </a:solidFill>
                <a:latin typeface="Arial" panose="020B0604020202020204" pitchFamily="34" charset="0"/>
                <a:cs typeface="Arial" panose="020B0604020202020204" pitchFamily="34" charset="0"/>
              </a:rPr>
              <a:t>Base: 228 detenidos/as con causas federales o nacionales en dependencias penitenciarias de la provincia de Entre Ríos.</a:t>
            </a:r>
            <a:endParaRPr lang="es-AR" sz="900" dirty="0">
              <a:solidFill>
                <a:prstClr val="black"/>
              </a:solidFill>
              <a:latin typeface="Arial" panose="020B0604020202020204" pitchFamily="34" charset="0"/>
              <a:cs typeface="Arial" panose="020B0604020202020204" pitchFamily="34" charset="0"/>
            </a:endParaRPr>
          </a:p>
        </p:txBody>
      </p:sp>
      <p:sp>
        <p:nvSpPr>
          <p:cNvPr id="22" name="2 Marcador de contenido"/>
          <p:cNvSpPr txBox="1">
            <a:spLocks/>
          </p:cNvSpPr>
          <p:nvPr/>
        </p:nvSpPr>
        <p:spPr>
          <a:xfrm>
            <a:off x="4904146" y="4304180"/>
            <a:ext cx="3772310" cy="438894"/>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es-MX" sz="1050" dirty="0" smtClean="0">
                <a:solidFill>
                  <a:srgbClr val="1F497D">
                    <a:lumMod val="75000"/>
                  </a:srgbClr>
                </a:solidFill>
                <a:latin typeface="Arial"/>
                <a:cs typeface="Arial"/>
              </a:rPr>
              <a:t>* No se cuenta con información actualizada de la </a:t>
            </a:r>
            <a:r>
              <a:rPr lang="es-MX" sz="1050" dirty="0">
                <a:solidFill>
                  <a:srgbClr val="1F497D">
                    <a:lumMod val="75000"/>
                  </a:srgbClr>
                </a:solidFill>
                <a:latin typeface="Arial"/>
                <a:cs typeface="Arial"/>
              </a:rPr>
              <a:t>Provincia de Entre </a:t>
            </a:r>
            <a:r>
              <a:rPr lang="es-MX" sz="1050" dirty="0" smtClean="0">
                <a:solidFill>
                  <a:srgbClr val="1F497D">
                    <a:lumMod val="75000"/>
                  </a:srgbClr>
                </a:solidFill>
                <a:latin typeface="Arial"/>
                <a:cs typeface="Arial"/>
              </a:rPr>
              <a:t>Ríos por lo que se mantienen los últimos datos recibidos en el mes de agosto. </a:t>
            </a:r>
            <a:endParaRPr lang="es-AR" sz="1050" dirty="0">
              <a:solidFill>
                <a:srgbClr val="1F497D">
                  <a:lumMod val="75000"/>
                </a:srgbClr>
              </a:solidFill>
              <a:latin typeface="Arial"/>
              <a:cs typeface="Arial"/>
            </a:endParaRPr>
          </a:p>
        </p:txBody>
      </p:sp>
    </p:spTree>
    <p:extLst>
      <p:ext uri="{BB962C8B-B14F-4D97-AF65-F5344CB8AC3E}">
        <p14:creationId xmlns:p14="http://schemas.microsoft.com/office/powerpoint/2010/main" val="291447068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30 CuadroTexto"/>
          <p:cNvSpPr txBox="1"/>
          <p:nvPr/>
        </p:nvSpPr>
        <p:spPr>
          <a:xfrm>
            <a:off x="611560" y="3143870"/>
            <a:ext cx="8064896" cy="584775"/>
          </a:xfrm>
          <a:prstGeom prst="rect">
            <a:avLst/>
          </a:prstGeom>
          <a:noFill/>
        </p:spPr>
        <p:txBody>
          <a:bodyPr wrap="square" rtlCol="0">
            <a:spAutoFit/>
          </a:bodyPr>
          <a:lstStyle/>
          <a:p>
            <a:r>
              <a:rPr lang="es-MX" sz="3200" dirty="0" smtClean="0">
                <a:solidFill>
                  <a:srgbClr val="1F497D">
                    <a:lumMod val="75000"/>
                  </a:srgbClr>
                </a:solidFill>
                <a:latin typeface="Arial" pitchFamily="34" charset="0"/>
                <a:cs typeface="Arial" pitchFamily="34" charset="0"/>
              </a:rPr>
              <a:t>II.4 Santa Fé</a:t>
            </a:r>
            <a:endParaRPr lang="es-MX" sz="3200" dirty="0">
              <a:solidFill>
                <a:srgbClr val="1F497D">
                  <a:lumMod val="75000"/>
                </a:srgbClr>
              </a:solidFill>
              <a:latin typeface="Arial" pitchFamily="34" charset="0"/>
              <a:cs typeface="Arial" pitchFamily="34" charset="0"/>
            </a:endParaRPr>
          </a:p>
        </p:txBody>
      </p:sp>
      <p:sp>
        <p:nvSpPr>
          <p:cNvPr id="7" name="6 Rectángulo"/>
          <p:cNvSpPr/>
          <p:nvPr/>
        </p:nvSpPr>
        <p:spPr>
          <a:xfrm>
            <a:off x="107504" y="5780087"/>
            <a:ext cx="3384376"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solidFill>
                <a:prstClr val="white"/>
              </a:solidFill>
            </a:endParaRPr>
          </a:p>
        </p:txBody>
      </p:sp>
      <p:cxnSp>
        <p:nvCxnSpPr>
          <p:cNvPr id="3" name="2 Conector recto"/>
          <p:cNvCxnSpPr/>
          <p:nvPr/>
        </p:nvCxnSpPr>
        <p:spPr>
          <a:xfrm>
            <a:off x="467544" y="3861048"/>
            <a:ext cx="8496944"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856026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1 Título"/>
          <p:cNvSpPr txBox="1">
            <a:spLocks/>
          </p:cNvSpPr>
          <p:nvPr/>
        </p:nvSpPr>
        <p:spPr>
          <a:xfrm>
            <a:off x="182205" y="337220"/>
            <a:ext cx="6766059" cy="5715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MX" sz="2400" b="1" dirty="0" smtClean="0">
                <a:solidFill>
                  <a:srgbClr val="1F497D">
                    <a:lumMod val="75000"/>
                  </a:srgbClr>
                </a:solidFill>
                <a:latin typeface="Arial" pitchFamily="34" charset="0"/>
                <a:cs typeface="Arial" pitchFamily="34" charset="0"/>
              </a:rPr>
              <a:t>Santa Fé</a:t>
            </a:r>
            <a:r>
              <a:rPr lang="es-MX" sz="2400" dirty="0">
                <a:solidFill>
                  <a:srgbClr val="1F497D">
                    <a:lumMod val="75000"/>
                  </a:srgbClr>
                </a:solidFill>
                <a:latin typeface="Arial" pitchFamily="34" charset="0"/>
                <a:cs typeface="Arial" pitchFamily="34" charset="0"/>
              </a:rPr>
              <a:t/>
            </a:r>
            <a:br>
              <a:rPr lang="es-MX" sz="2400" dirty="0">
                <a:solidFill>
                  <a:srgbClr val="1F497D">
                    <a:lumMod val="75000"/>
                  </a:srgbClr>
                </a:solidFill>
                <a:latin typeface="Arial" pitchFamily="34" charset="0"/>
                <a:cs typeface="Arial" pitchFamily="34" charset="0"/>
              </a:rPr>
            </a:br>
            <a:endParaRPr lang="es-AR" sz="2400" dirty="0">
              <a:solidFill>
                <a:srgbClr val="1F497D">
                  <a:lumMod val="75000"/>
                </a:srgbClr>
              </a:solidFill>
              <a:latin typeface="Arial" pitchFamily="34" charset="0"/>
              <a:cs typeface="Arial" pitchFamily="34" charset="0"/>
            </a:endParaRPr>
          </a:p>
        </p:txBody>
      </p:sp>
      <p:cxnSp>
        <p:nvCxnSpPr>
          <p:cNvPr id="6" name="Conector recto 8"/>
          <p:cNvCxnSpPr/>
          <p:nvPr/>
        </p:nvCxnSpPr>
        <p:spPr>
          <a:xfrm>
            <a:off x="326221" y="976164"/>
            <a:ext cx="6193035" cy="0"/>
          </a:xfrm>
          <a:prstGeom prst="line">
            <a:avLst/>
          </a:prstGeom>
          <a:ln>
            <a:solidFill>
              <a:schemeClr val="dk1">
                <a:shade val="95000"/>
                <a:satMod val="105000"/>
                <a:alpha val="50000"/>
              </a:schemeClr>
            </a:solidFill>
          </a:ln>
        </p:spPr>
        <p:style>
          <a:lnRef idx="1">
            <a:schemeClr val="dk1"/>
          </a:lnRef>
          <a:fillRef idx="0">
            <a:schemeClr val="dk1"/>
          </a:fillRef>
          <a:effectRef idx="0">
            <a:schemeClr val="dk1"/>
          </a:effectRef>
          <a:fontRef idx="minor">
            <a:schemeClr val="tx1"/>
          </a:fontRef>
        </p:style>
      </p:cxnSp>
      <p:sp>
        <p:nvSpPr>
          <p:cNvPr id="11" name="2 Marcador de contenido"/>
          <p:cNvSpPr txBox="1">
            <a:spLocks/>
          </p:cNvSpPr>
          <p:nvPr/>
        </p:nvSpPr>
        <p:spPr>
          <a:xfrm>
            <a:off x="462190" y="1268760"/>
            <a:ext cx="8003232" cy="1512168"/>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spcBef>
                <a:spcPts val="0"/>
              </a:spcBef>
              <a:defRPr/>
            </a:pPr>
            <a:r>
              <a:rPr lang="es-MX" sz="1600" dirty="0" smtClean="0">
                <a:solidFill>
                  <a:srgbClr val="1F497D">
                    <a:lumMod val="75000"/>
                  </a:srgbClr>
                </a:solidFill>
                <a:latin typeface="Arial"/>
                <a:cs typeface="Arial"/>
              </a:rPr>
              <a:t>En octubre de 2014, un total de </a:t>
            </a:r>
            <a:r>
              <a:rPr lang="es-MX" sz="1600" b="1" dirty="0" smtClean="0">
                <a:solidFill>
                  <a:srgbClr val="1F497D">
                    <a:lumMod val="75000"/>
                  </a:srgbClr>
                </a:solidFill>
                <a:latin typeface="Arial"/>
                <a:cs typeface="Arial"/>
              </a:rPr>
              <a:t>267 personas a disposición de la justicia federal</a:t>
            </a:r>
            <a:r>
              <a:rPr lang="es-MX" sz="1600" dirty="0" smtClean="0">
                <a:solidFill>
                  <a:srgbClr val="1F497D">
                    <a:lumMod val="75000"/>
                  </a:srgbClr>
                </a:solidFill>
                <a:latin typeface="Arial"/>
                <a:cs typeface="Arial"/>
              </a:rPr>
              <a:t> se encuentran detenidas en establecimientos de la provincia.   </a:t>
            </a:r>
          </a:p>
          <a:p>
            <a:pPr algn="just">
              <a:spcBef>
                <a:spcPts val="0"/>
              </a:spcBef>
              <a:defRPr/>
            </a:pPr>
            <a:endParaRPr lang="es-MX" sz="1600" dirty="0">
              <a:solidFill>
                <a:srgbClr val="1F497D">
                  <a:lumMod val="75000"/>
                </a:srgbClr>
              </a:solidFill>
              <a:latin typeface="Arial"/>
              <a:cs typeface="Arial"/>
            </a:endParaRPr>
          </a:p>
          <a:p>
            <a:pPr algn="just">
              <a:spcBef>
                <a:spcPts val="0"/>
              </a:spcBef>
              <a:defRPr/>
            </a:pPr>
            <a:r>
              <a:rPr lang="es-MX" sz="1600" dirty="0">
                <a:solidFill>
                  <a:schemeClr val="tx2">
                    <a:lumMod val="75000"/>
                  </a:schemeClr>
                </a:solidFill>
                <a:latin typeface="Arial"/>
                <a:cs typeface="Arial"/>
              </a:rPr>
              <a:t>Quienes se encuentran privados de la libertad en establecimientos de la provincia lo están tanto en cárceles del Servicio Penitenciario de Santa Fé (SPSF) como en dependencias policiales. </a:t>
            </a:r>
          </a:p>
        </p:txBody>
      </p:sp>
      <p:graphicFrame>
        <p:nvGraphicFramePr>
          <p:cNvPr id="2" name="1 Gráfico"/>
          <p:cNvGraphicFramePr/>
          <p:nvPr>
            <p:extLst>
              <p:ext uri="{D42A27DB-BD31-4B8C-83A1-F6EECF244321}">
                <p14:modId xmlns:p14="http://schemas.microsoft.com/office/powerpoint/2010/main" val="2264946046"/>
              </p:ext>
            </p:extLst>
          </p:nvPr>
        </p:nvGraphicFramePr>
        <p:xfrm>
          <a:off x="1094387" y="2836028"/>
          <a:ext cx="5061789" cy="2808312"/>
        </p:xfrm>
        <a:graphic>
          <a:graphicData uri="http://schemas.openxmlformats.org/drawingml/2006/chart">
            <c:chart xmlns:c="http://schemas.openxmlformats.org/drawingml/2006/chart" xmlns:r="http://schemas.openxmlformats.org/officeDocument/2006/relationships" r:id="rId3"/>
          </a:graphicData>
        </a:graphic>
      </p:graphicFrame>
      <p:sp>
        <p:nvSpPr>
          <p:cNvPr id="3" name="2 Rectángulo"/>
          <p:cNvSpPr/>
          <p:nvPr/>
        </p:nvSpPr>
        <p:spPr>
          <a:xfrm>
            <a:off x="107504" y="5805264"/>
            <a:ext cx="2952328"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prstClr val="white"/>
              </a:solidFill>
            </a:endParaRPr>
          </a:p>
        </p:txBody>
      </p:sp>
      <p:sp>
        <p:nvSpPr>
          <p:cNvPr id="4" name="3 CuadroTexto"/>
          <p:cNvSpPr txBox="1"/>
          <p:nvPr/>
        </p:nvSpPr>
        <p:spPr>
          <a:xfrm>
            <a:off x="1433408" y="5536618"/>
            <a:ext cx="4722768" cy="215444"/>
          </a:xfrm>
          <a:prstGeom prst="rect">
            <a:avLst/>
          </a:prstGeom>
          <a:noFill/>
        </p:spPr>
        <p:txBody>
          <a:bodyPr wrap="none" rtlCol="0">
            <a:spAutoFit/>
          </a:bodyPr>
          <a:lstStyle/>
          <a:p>
            <a:r>
              <a:rPr lang="es-MX" sz="800" dirty="0" smtClean="0">
                <a:solidFill>
                  <a:prstClr val="black"/>
                </a:solidFill>
                <a:latin typeface="Arial" panose="020B0604020202020204" pitchFamily="34" charset="0"/>
                <a:cs typeface="Arial" panose="020B0604020202020204" pitchFamily="34" charset="0"/>
              </a:rPr>
              <a:t>Base: 267 personas detenidas con causas federales en establecimientos provinciales de Santa Fe.</a:t>
            </a:r>
            <a:endParaRPr lang="es-AR" sz="800" dirty="0">
              <a:solidFill>
                <a:prstClr val="black"/>
              </a:solidFill>
              <a:latin typeface="Arial" panose="020B0604020202020204" pitchFamily="34" charset="0"/>
              <a:cs typeface="Arial" panose="020B0604020202020204" pitchFamily="34" charset="0"/>
            </a:endParaRPr>
          </a:p>
        </p:txBody>
      </p:sp>
      <p:sp>
        <p:nvSpPr>
          <p:cNvPr id="15" name="14 Rectángulo"/>
          <p:cNvSpPr/>
          <p:nvPr/>
        </p:nvSpPr>
        <p:spPr>
          <a:xfrm>
            <a:off x="-3473" y="6033814"/>
            <a:ext cx="9144000" cy="836712"/>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solidFill>
                <a:prstClr val="white"/>
              </a:solidFill>
              <a:latin typeface="Arial" pitchFamily="34" charset="0"/>
              <a:cs typeface="Arial" pitchFamily="34" charset="0"/>
            </a:endParaRPr>
          </a:p>
        </p:txBody>
      </p:sp>
      <p:sp>
        <p:nvSpPr>
          <p:cNvPr id="12" name="11 CuadroTexto"/>
          <p:cNvSpPr txBox="1"/>
          <p:nvPr/>
        </p:nvSpPr>
        <p:spPr>
          <a:xfrm>
            <a:off x="6156176" y="3750131"/>
            <a:ext cx="2520280" cy="646331"/>
          </a:xfrm>
          <a:prstGeom prst="rect">
            <a:avLst/>
          </a:prstGeom>
          <a:solidFill>
            <a:schemeClr val="tx2">
              <a:lumMod val="75000"/>
            </a:schemeClr>
          </a:solidFill>
        </p:spPr>
        <p:txBody>
          <a:bodyPr wrap="square" rtlCol="0">
            <a:spAutoFit/>
          </a:bodyPr>
          <a:lstStyle/>
          <a:p>
            <a:pPr algn="ctr"/>
            <a:r>
              <a:rPr lang="es-MX" sz="1200" dirty="0" smtClean="0">
                <a:solidFill>
                  <a:schemeClr val="bg1"/>
                </a:solidFill>
                <a:latin typeface="Arial" panose="020B0604020202020204" pitchFamily="34" charset="0"/>
                <a:cs typeface="Arial" panose="020B0604020202020204" pitchFamily="34" charset="0"/>
              </a:rPr>
              <a:t>Todos los detenidos están a cargo de autoridades pertenecientes a la </a:t>
            </a:r>
            <a:r>
              <a:rPr lang="es-MX" sz="1200" u="sng" dirty="0" smtClean="0">
                <a:solidFill>
                  <a:schemeClr val="bg1"/>
                </a:solidFill>
                <a:latin typeface="Arial" panose="020B0604020202020204" pitchFamily="34" charset="0"/>
                <a:cs typeface="Arial" panose="020B0604020202020204" pitchFamily="34" charset="0"/>
              </a:rPr>
              <a:t>jurisdicción federal</a:t>
            </a:r>
            <a:endParaRPr lang="es-AR" sz="1200" u="sng" dirty="0">
              <a:solidFill>
                <a:schemeClr val="bg1"/>
              </a:solidFill>
              <a:latin typeface="Arial" panose="020B0604020202020204" pitchFamily="34" charset="0"/>
              <a:cs typeface="Arial" panose="020B0604020202020204" pitchFamily="34" charset="0"/>
            </a:endParaRPr>
          </a:p>
        </p:txBody>
      </p:sp>
      <p:sp>
        <p:nvSpPr>
          <p:cNvPr id="14" name="15 CuadroTexto"/>
          <p:cNvSpPr txBox="1"/>
          <p:nvPr/>
        </p:nvSpPr>
        <p:spPr>
          <a:xfrm>
            <a:off x="41421" y="6115182"/>
            <a:ext cx="9091800" cy="615553"/>
          </a:xfrm>
          <a:prstGeom prst="rect">
            <a:avLst/>
          </a:prstGeom>
          <a:noFill/>
        </p:spPr>
        <p:txBody>
          <a:bodyPr wrap="square" rtlCol="0">
            <a:spAutoFit/>
          </a:bodyPr>
          <a:lstStyle/>
          <a:p>
            <a:pPr algn="just"/>
            <a:r>
              <a:rPr lang="es-MX" sz="1700" dirty="0" smtClean="0">
                <a:solidFill>
                  <a:prstClr val="white"/>
                </a:solidFill>
                <a:latin typeface="Arial" pitchFamily="34" charset="0"/>
                <a:cs typeface="Arial" pitchFamily="34" charset="0"/>
              </a:rPr>
              <a:t>6 de cada 10 detenidos federales lo están en dependencias policiales, esto es, comisarías u otro tipo de establecimientos que no aptos para alojar detenidos por tiempo prolongado. </a:t>
            </a:r>
            <a:endParaRPr lang="es-AR" sz="1700" dirty="0">
              <a:solidFill>
                <a:prstClr val="white"/>
              </a:solidFill>
              <a:latin typeface="Arial" pitchFamily="34" charset="0"/>
              <a:cs typeface="Arial" pitchFamily="34" charset="0"/>
            </a:endParaRPr>
          </a:p>
        </p:txBody>
      </p:sp>
    </p:spTree>
    <p:extLst>
      <p:ext uri="{BB962C8B-B14F-4D97-AF65-F5344CB8AC3E}">
        <p14:creationId xmlns:p14="http://schemas.microsoft.com/office/powerpoint/2010/main" val="185651190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1 Título"/>
          <p:cNvSpPr txBox="1">
            <a:spLocks/>
          </p:cNvSpPr>
          <p:nvPr/>
        </p:nvSpPr>
        <p:spPr>
          <a:xfrm>
            <a:off x="182205" y="337220"/>
            <a:ext cx="6766059" cy="5715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MX" sz="2400" b="1" dirty="0" smtClean="0">
                <a:solidFill>
                  <a:srgbClr val="1F497D">
                    <a:lumMod val="75000"/>
                  </a:srgbClr>
                </a:solidFill>
                <a:latin typeface="Arial" pitchFamily="34" charset="0"/>
                <a:cs typeface="Arial" pitchFamily="34" charset="0"/>
              </a:rPr>
              <a:t>Santa Fé</a:t>
            </a:r>
            <a:r>
              <a:rPr lang="es-MX" sz="2400" dirty="0" smtClean="0">
                <a:solidFill>
                  <a:srgbClr val="1F497D">
                    <a:lumMod val="75000"/>
                  </a:srgbClr>
                </a:solidFill>
                <a:latin typeface="Arial" pitchFamily="34" charset="0"/>
                <a:cs typeface="Arial" pitchFamily="34" charset="0"/>
              </a:rPr>
              <a:t> | Dependencias penitenciarias</a:t>
            </a:r>
            <a:r>
              <a:rPr lang="es-MX" sz="2400" dirty="0">
                <a:solidFill>
                  <a:srgbClr val="1F497D">
                    <a:lumMod val="75000"/>
                  </a:srgbClr>
                </a:solidFill>
                <a:latin typeface="Arial" pitchFamily="34" charset="0"/>
                <a:cs typeface="Arial" pitchFamily="34" charset="0"/>
              </a:rPr>
              <a:t/>
            </a:r>
            <a:br>
              <a:rPr lang="es-MX" sz="2400" dirty="0">
                <a:solidFill>
                  <a:srgbClr val="1F497D">
                    <a:lumMod val="75000"/>
                  </a:srgbClr>
                </a:solidFill>
                <a:latin typeface="Arial" pitchFamily="34" charset="0"/>
                <a:cs typeface="Arial" pitchFamily="34" charset="0"/>
              </a:rPr>
            </a:br>
            <a:endParaRPr lang="es-AR" sz="2400" dirty="0">
              <a:solidFill>
                <a:srgbClr val="1F497D">
                  <a:lumMod val="75000"/>
                </a:srgbClr>
              </a:solidFill>
              <a:latin typeface="Arial" pitchFamily="34" charset="0"/>
              <a:cs typeface="Arial" pitchFamily="34" charset="0"/>
            </a:endParaRPr>
          </a:p>
        </p:txBody>
      </p:sp>
      <p:cxnSp>
        <p:nvCxnSpPr>
          <p:cNvPr id="6" name="Conector recto 8"/>
          <p:cNvCxnSpPr/>
          <p:nvPr/>
        </p:nvCxnSpPr>
        <p:spPr>
          <a:xfrm>
            <a:off x="326221" y="832148"/>
            <a:ext cx="6193035" cy="0"/>
          </a:xfrm>
          <a:prstGeom prst="line">
            <a:avLst/>
          </a:prstGeom>
          <a:ln>
            <a:solidFill>
              <a:schemeClr val="dk1">
                <a:shade val="95000"/>
                <a:satMod val="105000"/>
                <a:alpha val="50000"/>
              </a:schemeClr>
            </a:solidFill>
          </a:ln>
        </p:spPr>
        <p:style>
          <a:lnRef idx="1">
            <a:schemeClr val="dk1"/>
          </a:lnRef>
          <a:fillRef idx="0">
            <a:schemeClr val="dk1"/>
          </a:fillRef>
          <a:effectRef idx="0">
            <a:schemeClr val="dk1"/>
          </a:effectRef>
          <a:fontRef idx="minor">
            <a:schemeClr val="tx1"/>
          </a:fontRef>
        </p:style>
      </p:cxnSp>
      <p:sp>
        <p:nvSpPr>
          <p:cNvPr id="11" name="2 Marcador de contenido"/>
          <p:cNvSpPr txBox="1">
            <a:spLocks/>
          </p:cNvSpPr>
          <p:nvPr/>
        </p:nvSpPr>
        <p:spPr>
          <a:xfrm>
            <a:off x="462190" y="1196752"/>
            <a:ext cx="8003232" cy="864096"/>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spcBef>
                <a:spcPts val="0"/>
              </a:spcBef>
              <a:defRPr/>
            </a:pPr>
            <a:r>
              <a:rPr lang="es-MX" sz="1700" dirty="0" smtClean="0">
                <a:solidFill>
                  <a:srgbClr val="1F497D">
                    <a:lumMod val="75000"/>
                  </a:srgbClr>
                </a:solidFill>
                <a:latin typeface="Arial"/>
                <a:cs typeface="Arial"/>
              </a:rPr>
              <a:t>Los 103 detenidos en establecimientos del SPSF se encuentran distribuidos en 7 dependencias de esta fuerza.   </a:t>
            </a:r>
          </a:p>
        </p:txBody>
      </p:sp>
      <p:sp>
        <p:nvSpPr>
          <p:cNvPr id="3" name="2 Rectángulo"/>
          <p:cNvSpPr/>
          <p:nvPr/>
        </p:nvSpPr>
        <p:spPr>
          <a:xfrm>
            <a:off x="107504" y="5805264"/>
            <a:ext cx="2952328"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prstClr val="white"/>
              </a:solidFill>
            </a:endParaRPr>
          </a:p>
        </p:txBody>
      </p:sp>
      <p:sp>
        <p:nvSpPr>
          <p:cNvPr id="15" name="14 Rectángulo"/>
          <p:cNvSpPr/>
          <p:nvPr/>
        </p:nvSpPr>
        <p:spPr>
          <a:xfrm>
            <a:off x="-3473" y="6033814"/>
            <a:ext cx="9144000" cy="836712"/>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solidFill>
                <a:prstClr val="white"/>
              </a:solidFill>
              <a:latin typeface="Arial" pitchFamily="34" charset="0"/>
              <a:cs typeface="Arial" pitchFamily="34" charset="0"/>
            </a:endParaRPr>
          </a:p>
        </p:txBody>
      </p:sp>
      <p:graphicFrame>
        <p:nvGraphicFramePr>
          <p:cNvPr id="7" name="6 Tabla"/>
          <p:cNvGraphicFramePr>
            <a:graphicFrameLocks noGrp="1"/>
          </p:cNvGraphicFramePr>
          <p:nvPr>
            <p:extLst>
              <p:ext uri="{D42A27DB-BD31-4B8C-83A1-F6EECF244321}">
                <p14:modId xmlns:p14="http://schemas.microsoft.com/office/powerpoint/2010/main" val="4032292639"/>
              </p:ext>
            </p:extLst>
          </p:nvPr>
        </p:nvGraphicFramePr>
        <p:xfrm>
          <a:off x="1261970" y="2132856"/>
          <a:ext cx="6264697" cy="3434778"/>
        </p:xfrm>
        <a:graphic>
          <a:graphicData uri="http://schemas.openxmlformats.org/drawingml/2006/table">
            <a:tbl>
              <a:tblPr>
                <a:tableStyleId>{BDBED569-4797-4DF1-A0F4-6AAB3CD982D8}</a:tableStyleId>
              </a:tblPr>
              <a:tblGrid>
                <a:gridCol w="2453475"/>
                <a:gridCol w="1905611"/>
                <a:gridCol w="1905611"/>
              </a:tblGrid>
              <a:tr h="381642">
                <a:tc>
                  <a:txBody>
                    <a:bodyPr/>
                    <a:lstStyle/>
                    <a:p>
                      <a:pPr algn="ctr" fontAlgn="b"/>
                      <a:r>
                        <a:rPr lang="es-MX" sz="1400" b="1" u="none" strike="noStrike" dirty="0" smtClean="0">
                          <a:effectLst/>
                          <a:latin typeface="Arial" panose="020B0604020202020204" pitchFamily="34" charset="0"/>
                          <a:cs typeface="Arial" panose="020B0604020202020204" pitchFamily="34" charset="0"/>
                        </a:rPr>
                        <a:t>Establecimiento</a:t>
                      </a:r>
                      <a:endParaRPr lang="es-AR"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bg1">
                        <a:lumMod val="85000"/>
                      </a:schemeClr>
                    </a:solidFill>
                  </a:tcPr>
                </a:tc>
                <a:tc>
                  <a:txBody>
                    <a:bodyPr/>
                    <a:lstStyle/>
                    <a:p>
                      <a:pPr algn="ctr" fontAlgn="b"/>
                      <a:r>
                        <a:rPr lang="es-MX" sz="1400" b="1" u="none" strike="noStrike" dirty="0" smtClean="0">
                          <a:effectLst/>
                          <a:latin typeface="Arial" panose="020B0604020202020204" pitchFamily="34" charset="0"/>
                          <a:cs typeface="Arial" panose="020B0604020202020204" pitchFamily="34" charset="0"/>
                        </a:rPr>
                        <a:t>Cantidad</a:t>
                      </a:r>
                      <a:endParaRPr lang="es-AR"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bg1">
                        <a:lumMod val="85000"/>
                      </a:schemeClr>
                    </a:solidFill>
                  </a:tcPr>
                </a:tc>
                <a:tc>
                  <a:txBody>
                    <a:bodyPr/>
                    <a:lstStyle/>
                    <a:p>
                      <a:pPr algn="ctr" fontAlgn="b"/>
                      <a:r>
                        <a:rPr lang="es-MX" sz="1400" b="1" u="none" strike="noStrike" dirty="0" smtClean="0">
                          <a:effectLst/>
                          <a:latin typeface="Arial" panose="020B0604020202020204" pitchFamily="34" charset="0"/>
                          <a:cs typeface="Arial" panose="020B0604020202020204" pitchFamily="34" charset="0"/>
                        </a:rPr>
                        <a:t>Porcentaje</a:t>
                      </a:r>
                      <a:endParaRPr lang="es-AR"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bg1">
                        <a:lumMod val="85000"/>
                      </a:schemeClr>
                    </a:solidFill>
                  </a:tcPr>
                </a:tc>
              </a:tr>
              <a:tr h="381642">
                <a:tc>
                  <a:txBody>
                    <a:bodyPr/>
                    <a:lstStyle/>
                    <a:p>
                      <a:pPr algn="l" fontAlgn="b"/>
                      <a:r>
                        <a:rPr lang="es-AR" sz="1400" b="0" i="0" u="none" strike="noStrike" dirty="0">
                          <a:effectLst/>
                          <a:latin typeface="Arial" panose="020B0604020202020204" pitchFamily="34" charset="0"/>
                          <a:cs typeface="Arial" panose="020B0604020202020204" pitchFamily="34" charset="0"/>
                        </a:rPr>
                        <a:t>UNIDAD 2 DE SANTA FE</a:t>
                      </a:r>
                    </a:p>
                  </a:txBody>
                  <a:tcPr marL="9525" marR="9525" marT="9525" marB="0" anchor="ctr" anchorCtr="1"/>
                </a:tc>
                <a:tc>
                  <a:txBody>
                    <a:bodyPr/>
                    <a:lstStyle/>
                    <a:p>
                      <a:pPr algn="ctr" fontAlgn="b"/>
                      <a:r>
                        <a:rPr lang="es-AR" sz="1400" b="0" i="0" u="none" strike="noStrike" dirty="0">
                          <a:effectLst/>
                          <a:latin typeface="Arial" panose="020B0604020202020204" pitchFamily="34" charset="0"/>
                          <a:cs typeface="Arial" panose="020B0604020202020204" pitchFamily="34" charset="0"/>
                        </a:rPr>
                        <a:t>40</a:t>
                      </a:r>
                    </a:p>
                  </a:txBody>
                  <a:tcPr marL="9525" marR="9525" marT="9525" marB="0" anchor="ctr"/>
                </a:tc>
                <a:tc>
                  <a:txBody>
                    <a:bodyPr/>
                    <a:lstStyle/>
                    <a:p>
                      <a:pPr algn="ctr" fontAlgn="b"/>
                      <a:r>
                        <a:rPr lang="es-AR" sz="1400" b="0" i="0" u="none" strike="noStrike" dirty="0" smtClean="0">
                          <a:effectLst/>
                          <a:latin typeface="Arial" panose="020B0604020202020204" pitchFamily="34" charset="0"/>
                          <a:cs typeface="Arial" panose="020B0604020202020204" pitchFamily="34" charset="0"/>
                        </a:rPr>
                        <a:t>38,8%</a:t>
                      </a:r>
                      <a:endParaRPr lang="es-AR" sz="1400" b="0" i="0" u="none" strike="noStrike" dirty="0">
                        <a:effectLst/>
                        <a:latin typeface="Arial" panose="020B0604020202020204" pitchFamily="34" charset="0"/>
                        <a:cs typeface="Arial" panose="020B0604020202020204" pitchFamily="34" charset="0"/>
                      </a:endParaRPr>
                    </a:p>
                  </a:txBody>
                  <a:tcPr marL="9525" marR="9525" marT="9525" marB="0" anchor="ctr"/>
                </a:tc>
              </a:tr>
              <a:tr h="381642">
                <a:tc>
                  <a:txBody>
                    <a:bodyPr/>
                    <a:lstStyle/>
                    <a:p>
                      <a:pPr algn="l" fontAlgn="b"/>
                      <a:r>
                        <a:rPr lang="es-AR" sz="1400" b="0" i="0" u="none" strike="noStrike" dirty="0">
                          <a:effectLst/>
                          <a:latin typeface="Arial" panose="020B0604020202020204" pitchFamily="34" charset="0"/>
                          <a:cs typeface="Arial" panose="020B0604020202020204" pitchFamily="34" charset="0"/>
                        </a:rPr>
                        <a:t>UNIDAD 1 DE CORONDA</a:t>
                      </a:r>
                    </a:p>
                  </a:txBody>
                  <a:tcPr marL="9525" marR="9525" marT="9525" marB="0" anchor="ctr" anchorCtr="1"/>
                </a:tc>
                <a:tc>
                  <a:txBody>
                    <a:bodyPr/>
                    <a:lstStyle/>
                    <a:p>
                      <a:pPr algn="ctr" fontAlgn="b"/>
                      <a:r>
                        <a:rPr lang="es-AR" sz="1400" b="0" i="0" u="none" strike="noStrike" dirty="0">
                          <a:effectLst/>
                          <a:latin typeface="Arial" panose="020B0604020202020204" pitchFamily="34" charset="0"/>
                          <a:cs typeface="Arial" panose="020B0604020202020204" pitchFamily="34" charset="0"/>
                        </a:rPr>
                        <a:t>26</a:t>
                      </a:r>
                    </a:p>
                  </a:txBody>
                  <a:tcPr marL="9525" marR="9525" marT="9525" marB="0" anchor="ctr"/>
                </a:tc>
                <a:tc>
                  <a:txBody>
                    <a:bodyPr/>
                    <a:lstStyle/>
                    <a:p>
                      <a:pPr algn="ctr" fontAlgn="b"/>
                      <a:r>
                        <a:rPr lang="es-AR" sz="1400" b="0" i="0" u="none" strike="noStrike" dirty="0" smtClean="0">
                          <a:effectLst/>
                          <a:latin typeface="Arial" panose="020B0604020202020204" pitchFamily="34" charset="0"/>
                          <a:cs typeface="Arial" panose="020B0604020202020204" pitchFamily="34" charset="0"/>
                        </a:rPr>
                        <a:t>25,2%</a:t>
                      </a:r>
                      <a:endParaRPr lang="es-AR" sz="1400" b="0" i="0" u="none" strike="noStrike" dirty="0">
                        <a:effectLst/>
                        <a:latin typeface="Arial" panose="020B0604020202020204" pitchFamily="34" charset="0"/>
                        <a:cs typeface="Arial" panose="020B0604020202020204" pitchFamily="34" charset="0"/>
                      </a:endParaRPr>
                    </a:p>
                  </a:txBody>
                  <a:tcPr marL="9525" marR="9525" marT="9525" marB="0" anchor="ctr"/>
                </a:tc>
              </a:tr>
              <a:tr h="381642">
                <a:tc>
                  <a:txBody>
                    <a:bodyPr/>
                    <a:lstStyle/>
                    <a:p>
                      <a:pPr algn="l" fontAlgn="b"/>
                      <a:r>
                        <a:rPr lang="es-AR" sz="1400" b="0" i="0" u="none" strike="noStrike" dirty="0">
                          <a:effectLst/>
                          <a:latin typeface="Arial" panose="020B0604020202020204" pitchFamily="34" charset="0"/>
                          <a:cs typeface="Arial" panose="020B0604020202020204" pitchFamily="34" charset="0"/>
                        </a:rPr>
                        <a:t>UNIDAD 4 DE SANTA FE</a:t>
                      </a:r>
                    </a:p>
                  </a:txBody>
                  <a:tcPr marL="9525" marR="9525" marT="9525" marB="0" anchor="ctr" anchorCtr="1"/>
                </a:tc>
                <a:tc>
                  <a:txBody>
                    <a:bodyPr/>
                    <a:lstStyle/>
                    <a:p>
                      <a:pPr algn="ctr" fontAlgn="b"/>
                      <a:r>
                        <a:rPr lang="es-AR" sz="1400" b="0" i="0" u="none" strike="noStrike">
                          <a:effectLst/>
                          <a:latin typeface="Arial" panose="020B0604020202020204" pitchFamily="34" charset="0"/>
                          <a:cs typeface="Arial" panose="020B0604020202020204" pitchFamily="34" charset="0"/>
                        </a:rPr>
                        <a:t>15</a:t>
                      </a:r>
                    </a:p>
                  </a:txBody>
                  <a:tcPr marL="9525" marR="9525" marT="9525" marB="0" anchor="ctr"/>
                </a:tc>
                <a:tc>
                  <a:txBody>
                    <a:bodyPr/>
                    <a:lstStyle/>
                    <a:p>
                      <a:pPr algn="ctr" fontAlgn="b"/>
                      <a:r>
                        <a:rPr lang="es-AR" sz="1400" b="0" i="0" u="none" strike="noStrike" dirty="0" smtClean="0">
                          <a:effectLst/>
                          <a:latin typeface="Arial" panose="020B0604020202020204" pitchFamily="34" charset="0"/>
                          <a:cs typeface="Arial" panose="020B0604020202020204" pitchFamily="34" charset="0"/>
                        </a:rPr>
                        <a:t>14,6%</a:t>
                      </a:r>
                      <a:endParaRPr lang="es-AR" sz="1400" b="0" i="0" u="none" strike="noStrike" dirty="0">
                        <a:effectLst/>
                        <a:latin typeface="Arial" panose="020B0604020202020204" pitchFamily="34" charset="0"/>
                        <a:cs typeface="Arial" panose="020B0604020202020204" pitchFamily="34" charset="0"/>
                      </a:endParaRPr>
                    </a:p>
                  </a:txBody>
                  <a:tcPr marL="9525" marR="9525" marT="9525" marB="0" anchor="ctr"/>
                </a:tc>
              </a:tr>
              <a:tr h="381642">
                <a:tc>
                  <a:txBody>
                    <a:bodyPr/>
                    <a:lstStyle/>
                    <a:p>
                      <a:pPr algn="l" fontAlgn="b"/>
                      <a:r>
                        <a:rPr lang="es-AR" sz="1400" b="0" i="0" u="none" strike="noStrike" dirty="0" smtClean="0">
                          <a:effectLst/>
                          <a:latin typeface="Arial" panose="020B0604020202020204" pitchFamily="34" charset="0"/>
                          <a:cs typeface="Arial" panose="020B0604020202020204" pitchFamily="34" charset="0"/>
                        </a:rPr>
                        <a:t>UNIDAD 11 DE PIÑERO</a:t>
                      </a:r>
                      <a:endParaRPr lang="es-AR" sz="1400" b="0" i="0" u="none" strike="noStrike" dirty="0">
                        <a:effectLst/>
                        <a:latin typeface="Arial" panose="020B0604020202020204" pitchFamily="34" charset="0"/>
                        <a:cs typeface="Arial" panose="020B0604020202020204" pitchFamily="34" charset="0"/>
                      </a:endParaRPr>
                    </a:p>
                  </a:txBody>
                  <a:tcPr marL="9525" marR="9525" marT="9525" marB="0" anchor="ctr" anchorCtr="1"/>
                </a:tc>
                <a:tc>
                  <a:txBody>
                    <a:bodyPr/>
                    <a:lstStyle/>
                    <a:p>
                      <a:pPr algn="ctr" fontAlgn="b"/>
                      <a:r>
                        <a:rPr lang="es-AR" sz="1400" b="0" i="0" u="none" strike="noStrike">
                          <a:effectLst/>
                          <a:latin typeface="Arial" panose="020B0604020202020204" pitchFamily="34" charset="0"/>
                          <a:cs typeface="Arial" panose="020B0604020202020204" pitchFamily="34" charset="0"/>
                        </a:rPr>
                        <a:t>13</a:t>
                      </a:r>
                    </a:p>
                  </a:txBody>
                  <a:tcPr marL="9525" marR="9525" marT="9525" marB="0" anchor="ctr"/>
                </a:tc>
                <a:tc>
                  <a:txBody>
                    <a:bodyPr/>
                    <a:lstStyle/>
                    <a:p>
                      <a:pPr algn="ctr" fontAlgn="b"/>
                      <a:r>
                        <a:rPr lang="es-AR" sz="1400" b="0" i="0" u="none" strike="noStrike" dirty="0" smtClean="0">
                          <a:effectLst/>
                          <a:latin typeface="Arial" panose="020B0604020202020204" pitchFamily="34" charset="0"/>
                          <a:cs typeface="Arial" panose="020B0604020202020204" pitchFamily="34" charset="0"/>
                        </a:rPr>
                        <a:t>12,6%</a:t>
                      </a:r>
                      <a:endParaRPr lang="es-AR" sz="1400" b="0" i="0" u="none" strike="noStrike" dirty="0">
                        <a:effectLst/>
                        <a:latin typeface="Arial" panose="020B0604020202020204" pitchFamily="34" charset="0"/>
                        <a:cs typeface="Arial" panose="020B0604020202020204" pitchFamily="34" charset="0"/>
                      </a:endParaRPr>
                    </a:p>
                  </a:txBody>
                  <a:tcPr marL="9525" marR="9525" marT="9525" marB="0" anchor="ctr"/>
                </a:tc>
              </a:tr>
              <a:tr h="381642">
                <a:tc>
                  <a:txBody>
                    <a:bodyPr/>
                    <a:lstStyle/>
                    <a:p>
                      <a:pPr algn="l" fontAlgn="b"/>
                      <a:r>
                        <a:rPr lang="es-AR" sz="1400" b="0" i="0" u="none" strike="noStrike" dirty="0">
                          <a:effectLst/>
                          <a:latin typeface="Arial" panose="020B0604020202020204" pitchFamily="34" charset="0"/>
                          <a:cs typeface="Arial" panose="020B0604020202020204" pitchFamily="34" charset="0"/>
                        </a:rPr>
                        <a:t>UNIDAD </a:t>
                      </a:r>
                      <a:r>
                        <a:rPr lang="es-AR" sz="1400" b="0" i="0" u="none" strike="noStrike" dirty="0" smtClean="0">
                          <a:effectLst/>
                          <a:latin typeface="Arial" panose="020B0604020202020204" pitchFamily="34" charset="0"/>
                          <a:cs typeface="Arial" panose="020B0604020202020204" pitchFamily="34" charset="0"/>
                        </a:rPr>
                        <a:t>3 DE ROSARIO</a:t>
                      </a:r>
                      <a:endParaRPr lang="es-AR" sz="1400" b="0" i="0" u="none" strike="noStrike" dirty="0">
                        <a:effectLst/>
                        <a:latin typeface="Arial" panose="020B0604020202020204" pitchFamily="34" charset="0"/>
                        <a:cs typeface="Arial" panose="020B0604020202020204" pitchFamily="34" charset="0"/>
                      </a:endParaRPr>
                    </a:p>
                  </a:txBody>
                  <a:tcPr marL="9525" marR="9525" marT="9525" marB="0" anchor="ctr" anchorCtr="1"/>
                </a:tc>
                <a:tc>
                  <a:txBody>
                    <a:bodyPr/>
                    <a:lstStyle/>
                    <a:p>
                      <a:pPr algn="ctr" fontAlgn="b"/>
                      <a:r>
                        <a:rPr lang="es-AR" sz="1400" b="0" i="0" u="none" strike="noStrike">
                          <a:effectLst/>
                          <a:latin typeface="Arial" panose="020B0604020202020204" pitchFamily="34" charset="0"/>
                          <a:cs typeface="Arial" panose="020B0604020202020204" pitchFamily="34" charset="0"/>
                        </a:rPr>
                        <a:t>3</a:t>
                      </a:r>
                    </a:p>
                  </a:txBody>
                  <a:tcPr marL="9525" marR="9525" marT="9525" marB="0" anchor="ctr"/>
                </a:tc>
                <a:tc>
                  <a:txBody>
                    <a:bodyPr/>
                    <a:lstStyle/>
                    <a:p>
                      <a:pPr algn="ctr" fontAlgn="b"/>
                      <a:r>
                        <a:rPr lang="es-AR" sz="1400" b="0" i="0" u="none" strike="noStrike" dirty="0" smtClean="0">
                          <a:effectLst/>
                          <a:latin typeface="Arial" panose="020B0604020202020204" pitchFamily="34" charset="0"/>
                          <a:cs typeface="Arial" panose="020B0604020202020204" pitchFamily="34" charset="0"/>
                        </a:rPr>
                        <a:t>2,9%</a:t>
                      </a:r>
                      <a:endParaRPr lang="es-AR" sz="1400" b="0" i="0" u="none" strike="noStrike" dirty="0">
                        <a:effectLst/>
                        <a:latin typeface="Arial" panose="020B0604020202020204" pitchFamily="34" charset="0"/>
                        <a:cs typeface="Arial" panose="020B0604020202020204" pitchFamily="34" charset="0"/>
                      </a:endParaRPr>
                    </a:p>
                  </a:txBody>
                  <a:tcPr marL="9525" marR="9525" marT="9525" marB="0" anchor="ctr"/>
                </a:tc>
              </a:tr>
              <a:tr h="381642">
                <a:tc>
                  <a:txBody>
                    <a:bodyPr/>
                    <a:lstStyle/>
                    <a:p>
                      <a:pPr algn="l" fontAlgn="b"/>
                      <a:r>
                        <a:rPr lang="es-AR" sz="1400" b="0" i="0" u="none" strike="noStrike" dirty="0">
                          <a:effectLst/>
                          <a:latin typeface="Arial" panose="020B0604020202020204" pitchFamily="34" charset="0"/>
                          <a:cs typeface="Arial" panose="020B0604020202020204" pitchFamily="34" charset="0"/>
                        </a:rPr>
                        <a:t>UNIDAD 5 DE ROSARIO</a:t>
                      </a:r>
                    </a:p>
                  </a:txBody>
                  <a:tcPr marL="9525" marR="9525" marT="9525" marB="0" anchor="ctr" anchorCtr="1"/>
                </a:tc>
                <a:tc>
                  <a:txBody>
                    <a:bodyPr/>
                    <a:lstStyle/>
                    <a:p>
                      <a:pPr algn="ctr" fontAlgn="b"/>
                      <a:r>
                        <a:rPr lang="es-AR" sz="1400" b="0" i="0" u="none" strike="noStrike">
                          <a:effectLst/>
                          <a:latin typeface="Arial" panose="020B0604020202020204" pitchFamily="34" charset="0"/>
                          <a:cs typeface="Arial" panose="020B0604020202020204" pitchFamily="34" charset="0"/>
                        </a:rPr>
                        <a:t>3</a:t>
                      </a:r>
                    </a:p>
                  </a:txBody>
                  <a:tcPr marL="9525" marR="9525" marT="9525" marB="0" anchor="ctr"/>
                </a:tc>
                <a:tc>
                  <a:txBody>
                    <a:bodyPr/>
                    <a:lstStyle/>
                    <a:p>
                      <a:pPr algn="ctr" fontAlgn="b"/>
                      <a:r>
                        <a:rPr lang="es-AR" sz="1400" b="0" i="0" u="none" strike="noStrike" dirty="0" smtClean="0">
                          <a:effectLst/>
                          <a:latin typeface="Arial" panose="020B0604020202020204" pitchFamily="34" charset="0"/>
                          <a:cs typeface="Arial" panose="020B0604020202020204" pitchFamily="34" charset="0"/>
                        </a:rPr>
                        <a:t>2,9%</a:t>
                      </a:r>
                      <a:endParaRPr lang="es-AR" sz="1400" b="0" i="0" u="none" strike="noStrike" dirty="0">
                        <a:effectLst/>
                        <a:latin typeface="Arial" panose="020B0604020202020204" pitchFamily="34" charset="0"/>
                        <a:cs typeface="Arial" panose="020B0604020202020204" pitchFamily="34" charset="0"/>
                      </a:endParaRPr>
                    </a:p>
                  </a:txBody>
                  <a:tcPr marL="9525" marR="9525" marT="9525" marB="0" anchor="ctr"/>
                </a:tc>
              </a:tr>
              <a:tr h="381642">
                <a:tc>
                  <a:txBody>
                    <a:bodyPr/>
                    <a:lstStyle/>
                    <a:p>
                      <a:pPr algn="l" fontAlgn="b"/>
                      <a:r>
                        <a:rPr lang="es-AR" sz="1400" b="0" i="0" u="none" strike="noStrike" dirty="0">
                          <a:effectLst/>
                          <a:latin typeface="Arial" panose="020B0604020202020204" pitchFamily="34" charset="0"/>
                          <a:cs typeface="Arial" panose="020B0604020202020204" pitchFamily="34" charset="0"/>
                        </a:rPr>
                        <a:t>UNIDAD 9 DE RECREO </a:t>
                      </a:r>
                    </a:p>
                  </a:txBody>
                  <a:tcPr marL="9525" marR="9525" marT="9525" marB="0" anchor="ctr" anchorCtr="1"/>
                </a:tc>
                <a:tc>
                  <a:txBody>
                    <a:bodyPr/>
                    <a:lstStyle/>
                    <a:p>
                      <a:pPr algn="ctr" fontAlgn="b"/>
                      <a:r>
                        <a:rPr lang="es-AR" sz="1400" b="0" i="0" u="none" strike="noStrike" dirty="0">
                          <a:effectLst/>
                          <a:latin typeface="Arial" panose="020B0604020202020204" pitchFamily="34" charset="0"/>
                          <a:cs typeface="Arial" panose="020B0604020202020204" pitchFamily="34" charset="0"/>
                        </a:rPr>
                        <a:t>3</a:t>
                      </a:r>
                    </a:p>
                  </a:txBody>
                  <a:tcPr marL="9525" marR="9525" marT="9525" marB="0" anchor="ctr"/>
                </a:tc>
                <a:tc>
                  <a:txBody>
                    <a:bodyPr/>
                    <a:lstStyle/>
                    <a:p>
                      <a:pPr algn="ctr" fontAlgn="b"/>
                      <a:r>
                        <a:rPr lang="es-AR" sz="1400" b="0" i="0" u="none" strike="noStrike" dirty="0" smtClean="0">
                          <a:effectLst/>
                          <a:latin typeface="Arial" panose="020B0604020202020204" pitchFamily="34" charset="0"/>
                          <a:cs typeface="Arial" panose="020B0604020202020204" pitchFamily="34" charset="0"/>
                        </a:rPr>
                        <a:t>2,9%</a:t>
                      </a:r>
                      <a:endParaRPr lang="es-AR" sz="1400" b="0" i="0" u="none" strike="noStrike" dirty="0">
                        <a:effectLst/>
                        <a:latin typeface="Arial" panose="020B0604020202020204" pitchFamily="34" charset="0"/>
                        <a:cs typeface="Arial" panose="020B0604020202020204" pitchFamily="34" charset="0"/>
                      </a:endParaRPr>
                    </a:p>
                  </a:txBody>
                  <a:tcPr marL="9525" marR="9525" marT="9525" marB="0" anchor="ctr"/>
                </a:tc>
              </a:tr>
              <a:tr h="381642">
                <a:tc>
                  <a:txBody>
                    <a:bodyPr/>
                    <a:lstStyle/>
                    <a:p>
                      <a:pPr algn="l" fontAlgn="b"/>
                      <a:r>
                        <a:rPr lang="es-AR" sz="1400" b="1" i="0" u="none" strike="noStrike" dirty="0" smtClean="0">
                          <a:effectLst/>
                          <a:latin typeface="Arial" panose="020B0604020202020204" pitchFamily="34" charset="0"/>
                          <a:cs typeface="Arial" panose="020B0604020202020204" pitchFamily="34" charset="0"/>
                        </a:rPr>
                        <a:t>Total </a:t>
                      </a:r>
                      <a:r>
                        <a:rPr lang="es-AR" sz="1400" b="1" i="0" u="none" strike="noStrike" dirty="0">
                          <a:effectLst/>
                          <a:latin typeface="Arial" panose="020B0604020202020204" pitchFamily="34" charset="0"/>
                          <a:cs typeface="Arial" panose="020B0604020202020204" pitchFamily="34" charset="0"/>
                        </a:rPr>
                        <a:t>general</a:t>
                      </a:r>
                    </a:p>
                  </a:txBody>
                  <a:tcPr marL="9525" marR="9525" marT="9525" marB="0" anchor="ctr" anchorCtr="1">
                    <a:solidFill>
                      <a:schemeClr val="bg1">
                        <a:lumMod val="85000"/>
                      </a:schemeClr>
                    </a:solidFill>
                  </a:tcPr>
                </a:tc>
                <a:tc>
                  <a:txBody>
                    <a:bodyPr/>
                    <a:lstStyle/>
                    <a:p>
                      <a:pPr algn="r" fontAlgn="b"/>
                      <a:r>
                        <a:rPr lang="es-AR" sz="1400" b="1" i="0" u="none" strike="noStrike" dirty="0" smtClean="0">
                          <a:effectLst/>
                          <a:latin typeface="Arial" panose="020B0604020202020204" pitchFamily="34" charset="0"/>
                          <a:cs typeface="Arial" panose="020B0604020202020204" pitchFamily="34" charset="0"/>
                        </a:rPr>
                        <a:t>103</a:t>
                      </a:r>
                      <a:endParaRPr lang="es-AR" sz="1400" b="1" i="0" u="none" strike="noStrike" dirty="0">
                        <a:effectLst/>
                        <a:latin typeface="Arial" panose="020B0604020202020204" pitchFamily="34" charset="0"/>
                        <a:cs typeface="Arial" panose="020B0604020202020204" pitchFamily="34" charset="0"/>
                      </a:endParaRPr>
                    </a:p>
                  </a:txBody>
                  <a:tcPr marL="9525" marR="9525" marT="9525" marB="0" anchor="ctr" anchorCtr="1">
                    <a:solidFill>
                      <a:schemeClr val="bg1">
                        <a:lumMod val="85000"/>
                      </a:schemeClr>
                    </a:solidFill>
                  </a:tcPr>
                </a:tc>
                <a:tc>
                  <a:txBody>
                    <a:bodyPr/>
                    <a:lstStyle/>
                    <a:p>
                      <a:pPr algn="r" fontAlgn="b"/>
                      <a:r>
                        <a:rPr lang="es-AR" sz="1400" b="1" i="0" u="none" strike="noStrike" dirty="0" smtClean="0">
                          <a:effectLst/>
                          <a:latin typeface="Arial" panose="020B0604020202020204" pitchFamily="34" charset="0"/>
                          <a:cs typeface="Arial" panose="020B0604020202020204" pitchFamily="34" charset="0"/>
                        </a:rPr>
                        <a:t>100</a:t>
                      </a:r>
                      <a:r>
                        <a:rPr lang="es-AR" sz="1400" b="0" i="0" u="none" strike="noStrike" dirty="0" smtClean="0">
                          <a:effectLst/>
                          <a:latin typeface="Arial" panose="020B0604020202020204" pitchFamily="34" charset="0"/>
                          <a:cs typeface="Arial" panose="020B0604020202020204" pitchFamily="34" charset="0"/>
                        </a:rPr>
                        <a:t>%</a:t>
                      </a:r>
                      <a:endParaRPr lang="es-AR" sz="1400" b="1" i="0" u="none" strike="noStrike" dirty="0">
                        <a:effectLst/>
                        <a:latin typeface="Arial" panose="020B0604020202020204" pitchFamily="34" charset="0"/>
                        <a:cs typeface="Arial" panose="020B0604020202020204" pitchFamily="34" charset="0"/>
                      </a:endParaRPr>
                    </a:p>
                  </a:txBody>
                  <a:tcPr marL="9525" marR="9525" marT="9525" marB="0" anchor="ctr" anchorCtr="1">
                    <a:solidFill>
                      <a:schemeClr val="bg1">
                        <a:lumMod val="85000"/>
                      </a:schemeClr>
                    </a:solidFill>
                  </a:tcPr>
                </a:tc>
              </a:tr>
            </a:tbl>
          </a:graphicData>
        </a:graphic>
      </p:graphicFrame>
      <p:sp>
        <p:nvSpPr>
          <p:cNvPr id="10" name="1 Rectángulo"/>
          <p:cNvSpPr/>
          <p:nvPr/>
        </p:nvSpPr>
        <p:spPr>
          <a:xfrm>
            <a:off x="1259632" y="2492897"/>
            <a:ext cx="7165542" cy="77220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2" name="11 Rectángulo"/>
          <p:cNvSpPr/>
          <p:nvPr/>
        </p:nvSpPr>
        <p:spPr>
          <a:xfrm>
            <a:off x="1331640" y="2492897"/>
            <a:ext cx="7200800" cy="1152127"/>
          </a:xfrm>
          <a:prstGeom prst="rect">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3" name="3 CuadroTexto"/>
          <p:cNvSpPr txBox="1"/>
          <p:nvPr/>
        </p:nvSpPr>
        <p:spPr>
          <a:xfrm>
            <a:off x="7615307" y="2766334"/>
            <a:ext cx="692818" cy="307777"/>
          </a:xfrm>
          <a:prstGeom prst="rect">
            <a:avLst/>
          </a:prstGeom>
          <a:noFill/>
        </p:spPr>
        <p:txBody>
          <a:bodyPr wrap="none" rtlCol="0">
            <a:spAutoFit/>
          </a:bodyPr>
          <a:lstStyle/>
          <a:p>
            <a:r>
              <a:rPr lang="es-MX" sz="1400" b="1" dirty="0" smtClean="0">
                <a:solidFill>
                  <a:schemeClr val="accent2">
                    <a:lumMod val="75000"/>
                  </a:schemeClr>
                </a:solidFill>
                <a:latin typeface="Arial" panose="020B0604020202020204" pitchFamily="34" charset="0"/>
                <a:cs typeface="Arial" panose="020B0604020202020204" pitchFamily="34" charset="0"/>
              </a:rPr>
              <a:t>64,1%</a:t>
            </a:r>
            <a:endParaRPr lang="es-AR" sz="1400" b="1" dirty="0">
              <a:solidFill>
                <a:schemeClr val="accent2">
                  <a:lumMod val="75000"/>
                </a:schemeClr>
              </a:solidFill>
              <a:latin typeface="Arial" panose="020B0604020202020204" pitchFamily="34" charset="0"/>
              <a:cs typeface="Arial" panose="020B0604020202020204" pitchFamily="34" charset="0"/>
            </a:endParaRPr>
          </a:p>
        </p:txBody>
      </p:sp>
      <p:sp>
        <p:nvSpPr>
          <p:cNvPr id="14" name="12 CuadroTexto"/>
          <p:cNvSpPr txBox="1"/>
          <p:nvPr/>
        </p:nvSpPr>
        <p:spPr>
          <a:xfrm>
            <a:off x="7596336" y="3306470"/>
            <a:ext cx="692818" cy="307777"/>
          </a:xfrm>
          <a:prstGeom prst="rect">
            <a:avLst/>
          </a:prstGeom>
          <a:noFill/>
        </p:spPr>
        <p:txBody>
          <a:bodyPr wrap="none" rtlCol="0">
            <a:spAutoFit/>
          </a:bodyPr>
          <a:lstStyle/>
          <a:p>
            <a:r>
              <a:rPr lang="es-MX" sz="1400" b="1" dirty="0" smtClean="0">
                <a:solidFill>
                  <a:schemeClr val="accent6">
                    <a:lumMod val="75000"/>
                  </a:schemeClr>
                </a:solidFill>
                <a:latin typeface="Arial" panose="020B0604020202020204" pitchFamily="34" charset="0"/>
                <a:cs typeface="Arial" panose="020B0604020202020204" pitchFamily="34" charset="0"/>
              </a:rPr>
              <a:t>78,6%</a:t>
            </a:r>
            <a:endParaRPr lang="es-AR" sz="1400" b="1" dirty="0">
              <a:solidFill>
                <a:schemeClr val="accent6">
                  <a:lumMod val="75000"/>
                </a:schemeClr>
              </a:solidFill>
              <a:latin typeface="Arial" panose="020B0604020202020204" pitchFamily="34" charset="0"/>
              <a:cs typeface="Arial" panose="020B0604020202020204" pitchFamily="34" charset="0"/>
            </a:endParaRPr>
          </a:p>
        </p:txBody>
      </p:sp>
      <p:sp>
        <p:nvSpPr>
          <p:cNvPr id="17" name="15 CuadroTexto"/>
          <p:cNvSpPr txBox="1"/>
          <p:nvPr/>
        </p:nvSpPr>
        <p:spPr>
          <a:xfrm>
            <a:off x="-36512" y="6021288"/>
            <a:ext cx="9091800" cy="830997"/>
          </a:xfrm>
          <a:prstGeom prst="rect">
            <a:avLst/>
          </a:prstGeom>
          <a:noFill/>
        </p:spPr>
        <p:txBody>
          <a:bodyPr wrap="square" rtlCol="0">
            <a:spAutoFit/>
          </a:bodyPr>
          <a:lstStyle/>
          <a:p>
            <a:pPr algn="just"/>
            <a:r>
              <a:rPr lang="es-MX" sz="1600" dirty="0" smtClean="0">
                <a:solidFill>
                  <a:prstClr val="white"/>
                </a:solidFill>
                <a:latin typeface="Arial" pitchFamily="34" charset="0"/>
                <a:cs typeface="Arial" pitchFamily="34" charset="0"/>
              </a:rPr>
              <a:t>La mayor cantidad de detenidos/as en dependencias penitenciarias de la provincia, se encuentran alojados/as en la Unidad 2 de Santa Fe. Entre las unidades 1, 2 y 4 se aloja al 78,6% de la población penal. </a:t>
            </a:r>
            <a:endParaRPr lang="es-AR" sz="1600" dirty="0">
              <a:solidFill>
                <a:prstClr val="white"/>
              </a:solidFill>
              <a:latin typeface="Arial" pitchFamily="34" charset="0"/>
              <a:cs typeface="Arial" pitchFamily="34" charset="0"/>
            </a:endParaRPr>
          </a:p>
        </p:txBody>
      </p:sp>
      <p:sp>
        <p:nvSpPr>
          <p:cNvPr id="2" name="CuadroTexto 1"/>
          <p:cNvSpPr txBox="1"/>
          <p:nvPr/>
        </p:nvSpPr>
        <p:spPr>
          <a:xfrm>
            <a:off x="7744493" y="3670960"/>
            <a:ext cx="989141" cy="369332"/>
          </a:xfrm>
          <a:prstGeom prst="rect">
            <a:avLst/>
          </a:prstGeom>
          <a:noFill/>
          <a:ln>
            <a:solidFill>
              <a:schemeClr val="accent1">
                <a:lumMod val="60000"/>
                <a:lumOff val="40000"/>
              </a:schemeClr>
            </a:solidFill>
          </a:ln>
        </p:spPr>
        <p:txBody>
          <a:bodyPr wrap="square" rtlCol="0">
            <a:spAutoFit/>
          </a:bodyPr>
          <a:lstStyle/>
          <a:p>
            <a:pPr algn="ctr"/>
            <a:r>
              <a:rPr lang="es-MX" sz="900" dirty="0" smtClean="0">
                <a:latin typeface="Arial" panose="020B0604020202020204" pitchFamily="34" charset="0"/>
                <a:cs typeface="Arial" panose="020B0604020202020204" pitchFamily="34" charset="0"/>
              </a:rPr>
              <a:t>Septiembre</a:t>
            </a:r>
            <a:r>
              <a:rPr lang="es-MX" sz="900" dirty="0" smtClean="0">
                <a:latin typeface="Arial" panose="020B0604020202020204" pitchFamily="34" charset="0"/>
                <a:cs typeface="Arial" panose="020B0604020202020204" pitchFamily="34" charset="0"/>
                <a:sym typeface="Wingdings" panose="05000000000000000000" pitchFamily="2" charset="2"/>
              </a:rPr>
              <a:t> 4,1%</a:t>
            </a:r>
            <a:endParaRPr lang="es-AR" sz="900" dirty="0">
              <a:latin typeface="Arial" panose="020B0604020202020204" pitchFamily="34" charset="0"/>
              <a:cs typeface="Arial" panose="020B0604020202020204" pitchFamily="34" charset="0"/>
            </a:endParaRPr>
          </a:p>
        </p:txBody>
      </p:sp>
      <p:sp>
        <p:nvSpPr>
          <p:cNvPr id="18" name="18 Flecha abajo"/>
          <p:cNvSpPr/>
          <p:nvPr/>
        </p:nvSpPr>
        <p:spPr>
          <a:xfrm rot="16200000">
            <a:off x="7511959" y="3745544"/>
            <a:ext cx="244903" cy="220165"/>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2400" dirty="0">
              <a:latin typeface="Arial" pitchFamily="34" charset="0"/>
              <a:cs typeface="Arial" pitchFamily="34" charset="0"/>
            </a:endParaRPr>
          </a:p>
        </p:txBody>
      </p:sp>
      <p:cxnSp>
        <p:nvCxnSpPr>
          <p:cNvPr id="8" name="Conector recto de flecha 7"/>
          <p:cNvCxnSpPr/>
          <p:nvPr/>
        </p:nvCxnSpPr>
        <p:spPr>
          <a:xfrm flipV="1">
            <a:off x="7020272" y="3645024"/>
            <a:ext cx="0" cy="36004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033785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6" name="Conector recto 8"/>
          <p:cNvCxnSpPr/>
          <p:nvPr/>
        </p:nvCxnSpPr>
        <p:spPr>
          <a:xfrm>
            <a:off x="326221" y="908720"/>
            <a:ext cx="6193035" cy="0"/>
          </a:xfrm>
          <a:prstGeom prst="line">
            <a:avLst/>
          </a:prstGeom>
          <a:ln>
            <a:solidFill>
              <a:schemeClr val="dk1">
                <a:shade val="95000"/>
                <a:satMod val="105000"/>
                <a:alpha val="50000"/>
              </a:schemeClr>
            </a:solidFill>
          </a:ln>
        </p:spPr>
        <p:style>
          <a:lnRef idx="1">
            <a:schemeClr val="dk1"/>
          </a:lnRef>
          <a:fillRef idx="0">
            <a:schemeClr val="dk1"/>
          </a:fillRef>
          <a:effectRef idx="0">
            <a:schemeClr val="dk1"/>
          </a:effectRef>
          <a:fontRef idx="minor">
            <a:schemeClr val="tx1"/>
          </a:fontRef>
        </p:style>
      </p:cxnSp>
      <p:sp>
        <p:nvSpPr>
          <p:cNvPr id="3" name="2 Rectángulo"/>
          <p:cNvSpPr/>
          <p:nvPr/>
        </p:nvSpPr>
        <p:spPr>
          <a:xfrm>
            <a:off x="107504" y="5805264"/>
            <a:ext cx="2952328"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prstClr val="white"/>
              </a:solidFill>
            </a:endParaRPr>
          </a:p>
        </p:txBody>
      </p:sp>
      <p:sp>
        <p:nvSpPr>
          <p:cNvPr id="15" name="14 Rectángulo"/>
          <p:cNvSpPr/>
          <p:nvPr/>
        </p:nvSpPr>
        <p:spPr>
          <a:xfrm>
            <a:off x="-3473" y="6033814"/>
            <a:ext cx="9144000" cy="836712"/>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solidFill>
                <a:prstClr val="white"/>
              </a:solidFill>
              <a:latin typeface="Arial" pitchFamily="34" charset="0"/>
              <a:cs typeface="Arial" pitchFamily="34" charset="0"/>
            </a:endParaRPr>
          </a:p>
        </p:txBody>
      </p:sp>
      <p:sp>
        <p:nvSpPr>
          <p:cNvPr id="16" name="15 CuadroTexto"/>
          <p:cNvSpPr txBox="1"/>
          <p:nvPr/>
        </p:nvSpPr>
        <p:spPr>
          <a:xfrm>
            <a:off x="41421" y="6021288"/>
            <a:ext cx="9091800" cy="830997"/>
          </a:xfrm>
          <a:prstGeom prst="rect">
            <a:avLst/>
          </a:prstGeom>
          <a:noFill/>
        </p:spPr>
        <p:txBody>
          <a:bodyPr wrap="square" rtlCol="0">
            <a:spAutoFit/>
          </a:bodyPr>
          <a:lstStyle/>
          <a:p>
            <a:pPr algn="just"/>
            <a:r>
              <a:rPr lang="es-MX" sz="1600" dirty="0">
                <a:solidFill>
                  <a:prstClr val="white"/>
                </a:solidFill>
                <a:latin typeface="Arial" pitchFamily="34" charset="0"/>
                <a:cs typeface="Arial" pitchFamily="34" charset="0"/>
              </a:rPr>
              <a:t>Las personas detenidas en dependencias del Servicio Penitenciario de la Provincia de Santa </a:t>
            </a:r>
            <a:r>
              <a:rPr lang="es-MX" sz="1600" dirty="0" smtClean="0">
                <a:solidFill>
                  <a:prstClr val="white"/>
                </a:solidFill>
                <a:latin typeface="Arial" pitchFamily="34" charset="0"/>
                <a:cs typeface="Arial" pitchFamily="34" charset="0"/>
              </a:rPr>
              <a:t>Fe </a:t>
            </a:r>
            <a:r>
              <a:rPr lang="es-MX" sz="1600" dirty="0">
                <a:solidFill>
                  <a:prstClr val="white"/>
                </a:solidFill>
                <a:latin typeface="Arial" pitchFamily="34" charset="0"/>
                <a:cs typeface="Arial" pitchFamily="34" charset="0"/>
              </a:rPr>
              <a:t>(</a:t>
            </a:r>
            <a:r>
              <a:rPr lang="es-MX" sz="1600" dirty="0" smtClean="0">
                <a:solidFill>
                  <a:prstClr val="white"/>
                </a:solidFill>
                <a:latin typeface="Arial" pitchFamily="34" charset="0"/>
                <a:cs typeface="Arial" pitchFamily="34" charset="0"/>
              </a:rPr>
              <a:t>17%), </a:t>
            </a:r>
            <a:r>
              <a:rPr lang="es-MX" sz="1600" dirty="0">
                <a:solidFill>
                  <a:prstClr val="white"/>
                </a:solidFill>
                <a:latin typeface="Arial" pitchFamily="34" charset="0"/>
                <a:cs typeface="Arial" pitchFamily="34" charset="0"/>
              </a:rPr>
              <a:t>cuentan según género con una mayor proporción de mujeres en relación a las alojadas en el SPF (7</a:t>
            </a:r>
            <a:r>
              <a:rPr lang="es-MX" sz="1600" dirty="0" smtClean="0">
                <a:solidFill>
                  <a:prstClr val="white"/>
                </a:solidFill>
                <a:latin typeface="Arial" pitchFamily="34" charset="0"/>
                <a:cs typeface="Arial" pitchFamily="34" charset="0"/>
              </a:rPr>
              <a:t>%). A su vez, aquí disminuye el porcentaje de personas encarceladas preventivamente.</a:t>
            </a:r>
            <a:endParaRPr lang="es-AR" sz="1600" dirty="0">
              <a:solidFill>
                <a:prstClr val="white"/>
              </a:solidFill>
              <a:latin typeface="Arial" pitchFamily="34" charset="0"/>
              <a:cs typeface="Arial" pitchFamily="34" charset="0"/>
            </a:endParaRPr>
          </a:p>
        </p:txBody>
      </p:sp>
      <p:graphicFrame>
        <p:nvGraphicFramePr>
          <p:cNvPr id="8" name="7 Gráfico"/>
          <p:cNvGraphicFramePr/>
          <p:nvPr>
            <p:extLst>
              <p:ext uri="{D42A27DB-BD31-4B8C-83A1-F6EECF244321}">
                <p14:modId xmlns:p14="http://schemas.microsoft.com/office/powerpoint/2010/main" val="793426950"/>
              </p:ext>
            </p:extLst>
          </p:nvPr>
        </p:nvGraphicFramePr>
        <p:xfrm>
          <a:off x="395536" y="1473751"/>
          <a:ext cx="3712242" cy="208823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9 Gráfico"/>
          <p:cNvGraphicFramePr/>
          <p:nvPr>
            <p:extLst>
              <p:ext uri="{D42A27DB-BD31-4B8C-83A1-F6EECF244321}">
                <p14:modId xmlns:p14="http://schemas.microsoft.com/office/powerpoint/2010/main" val="1247951373"/>
              </p:ext>
            </p:extLst>
          </p:nvPr>
        </p:nvGraphicFramePr>
        <p:xfrm>
          <a:off x="5001355" y="1486603"/>
          <a:ext cx="3816424" cy="2075380"/>
        </p:xfrm>
        <a:graphic>
          <a:graphicData uri="http://schemas.openxmlformats.org/drawingml/2006/chart">
            <c:chart xmlns:c="http://schemas.openxmlformats.org/drawingml/2006/chart" xmlns:r="http://schemas.openxmlformats.org/officeDocument/2006/relationships" r:id="rId4"/>
          </a:graphicData>
        </a:graphic>
      </p:graphicFrame>
      <p:sp>
        <p:nvSpPr>
          <p:cNvPr id="13" name="12 CuadroTexto"/>
          <p:cNvSpPr txBox="1"/>
          <p:nvPr/>
        </p:nvSpPr>
        <p:spPr>
          <a:xfrm>
            <a:off x="5001355" y="1129308"/>
            <a:ext cx="2672848" cy="276999"/>
          </a:xfrm>
          <a:prstGeom prst="rect">
            <a:avLst/>
          </a:prstGeom>
          <a:noFill/>
        </p:spPr>
        <p:txBody>
          <a:bodyPr wrap="square" rtlCol="0">
            <a:spAutoFit/>
          </a:bodyPr>
          <a:lstStyle/>
          <a:p>
            <a:pPr algn="ctr"/>
            <a:r>
              <a:rPr lang="es-MX" sz="1200" b="1" dirty="0">
                <a:solidFill>
                  <a:srgbClr val="1F497D">
                    <a:lumMod val="75000"/>
                  </a:srgbClr>
                </a:solidFill>
                <a:latin typeface="Arial" pitchFamily="34" charset="0"/>
                <a:cs typeface="Arial" pitchFamily="34" charset="0"/>
              </a:rPr>
              <a:t>Distribución según </a:t>
            </a:r>
            <a:r>
              <a:rPr lang="es-MX" sz="1200" b="1" dirty="0" smtClean="0">
                <a:solidFill>
                  <a:srgbClr val="1F497D">
                    <a:lumMod val="75000"/>
                  </a:srgbClr>
                </a:solidFill>
                <a:latin typeface="Arial" pitchFamily="34" charset="0"/>
                <a:cs typeface="Arial" pitchFamily="34" charset="0"/>
              </a:rPr>
              <a:t>edad</a:t>
            </a:r>
            <a:endParaRPr lang="es-AR" sz="1200" b="1" dirty="0">
              <a:solidFill>
                <a:srgbClr val="1F497D">
                  <a:lumMod val="75000"/>
                </a:srgbClr>
              </a:solidFill>
              <a:latin typeface="Arial" pitchFamily="34" charset="0"/>
              <a:cs typeface="Arial" pitchFamily="34" charset="0"/>
            </a:endParaRPr>
          </a:p>
        </p:txBody>
      </p:sp>
      <p:sp>
        <p:nvSpPr>
          <p:cNvPr id="14" name="13 CuadroTexto"/>
          <p:cNvSpPr txBox="1"/>
          <p:nvPr/>
        </p:nvSpPr>
        <p:spPr>
          <a:xfrm>
            <a:off x="816339" y="1129308"/>
            <a:ext cx="2672848" cy="276999"/>
          </a:xfrm>
          <a:prstGeom prst="rect">
            <a:avLst/>
          </a:prstGeom>
          <a:noFill/>
        </p:spPr>
        <p:txBody>
          <a:bodyPr wrap="square" rtlCol="0">
            <a:spAutoFit/>
          </a:bodyPr>
          <a:lstStyle/>
          <a:p>
            <a:pPr algn="ctr"/>
            <a:r>
              <a:rPr lang="es-MX" sz="1200" b="1" dirty="0">
                <a:solidFill>
                  <a:srgbClr val="1F497D">
                    <a:lumMod val="75000"/>
                  </a:srgbClr>
                </a:solidFill>
                <a:latin typeface="Arial" pitchFamily="34" charset="0"/>
                <a:cs typeface="Arial" pitchFamily="34" charset="0"/>
              </a:rPr>
              <a:t>Distribución según </a:t>
            </a:r>
            <a:r>
              <a:rPr lang="es-MX" sz="1200" b="1" dirty="0" smtClean="0">
                <a:solidFill>
                  <a:srgbClr val="1F497D">
                    <a:lumMod val="75000"/>
                  </a:srgbClr>
                </a:solidFill>
                <a:latin typeface="Arial" pitchFamily="34" charset="0"/>
                <a:cs typeface="Arial" pitchFamily="34" charset="0"/>
              </a:rPr>
              <a:t>género</a:t>
            </a:r>
            <a:endParaRPr lang="es-AR" sz="1200" b="1" dirty="0">
              <a:solidFill>
                <a:srgbClr val="1F497D">
                  <a:lumMod val="75000"/>
                </a:srgbClr>
              </a:solidFill>
              <a:latin typeface="Arial" pitchFamily="34" charset="0"/>
              <a:cs typeface="Arial" pitchFamily="34" charset="0"/>
            </a:endParaRPr>
          </a:p>
        </p:txBody>
      </p:sp>
      <p:graphicFrame>
        <p:nvGraphicFramePr>
          <p:cNvPr id="20" name="19 Gráfico"/>
          <p:cNvGraphicFramePr/>
          <p:nvPr>
            <p:extLst>
              <p:ext uri="{D42A27DB-BD31-4B8C-83A1-F6EECF244321}">
                <p14:modId xmlns:p14="http://schemas.microsoft.com/office/powerpoint/2010/main" val="1744710366"/>
              </p:ext>
            </p:extLst>
          </p:nvPr>
        </p:nvGraphicFramePr>
        <p:xfrm>
          <a:off x="1259632" y="3605956"/>
          <a:ext cx="5904656" cy="2231282"/>
        </p:xfrm>
        <a:graphic>
          <a:graphicData uri="http://schemas.openxmlformats.org/drawingml/2006/chart">
            <c:chart xmlns:c="http://schemas.openxmlformats.org/drawingml/2006/chart" xmlns:r="http://schemas.openxmlformats.org/officeDocument/2006/relationships" r:id="rId5"/>
          </a:graphicData>
        </a:graphic>
      </p:graphicFrame>
      <p:sp>
        <p:nvSpPr>
          <p:cNvPr id="21" name="20 CuadroTexto"/>
          <p:cNvSpPr txBox="1"/>
          <p:nvPr/>
        </p:nvSpPr>
        <p:spPr>
          <a:xfrm>
            <a:off x="2792005" y="3284984"/>
            <a:ext cx="2957569" cy="276999"/>
          </a:xfrm>
          <a:prstGeom prst="rect">
            <a:avLst/>
          </a:prstGeom>
          <a:noFill/>
        </p:spPr>
        <p:txBody>
          <a:bodyPr wrap="square" rtlCol="0">
            <a:spAutoFit/>
          </a:bodyPr>
          <a:lstStyle/>
          <a:p>
            <a:pPr algn="ctr"/>
            <a:r>
              <a:rPr lang="es-MX" sz="1200" b="1" dirty="0">
                <a:solidFill>
                  <a:srgbClr val="1F497D">
                    <a:lumMod val="75000"/>
                  </a:srgbClr>
                </a:solidFill>
                <a:latin typeface="Arial" pitchFamily="34" charset="0"/>
                <a:cs typeface="Arial" pitchFamily="34" charset="0"/>
              </a:rPr>
              <a:t>Distribución según </a:t>
            </a:r>
            <a:r>
              <a:rPr lang="es-MX" sz="1200" b="1" dirty="0" smtClean="0">
                <a:solidFill>
                  <a:srgbClr val="1F497D">
                    <a:lumMod val="75000"/>
                  </a:srgbClr>
                </a:solidFill>
                <a:latin typeface="Arial" pitchFamily="34" charset="0"/>
                <a:cs typeface="Arial" pitchFamily="34" charset="0"/>
              </a:rPr>
              <a:t>situación procesal</a:t>
            </a:r>
            <a:endParaRPr lang="es-AR" sz="1200" b="1" dirty="0">
              <a:solidFill>
                <a:srgbClr val="1F497D">
                  <a:lumMod val="75000"/>
                </a:srgbClr>
              </a:solidFill>
              <a:latin typeface="Arial" pitchFamily="34" charset="0"/>
              <a:cs typeface="Arial" pitchFamily="34" charset="0"/>
            </a:endParaRPr>
          </a:p>
        </p:txBody>
      </p:sp>
      <p:sp>
        <p:nvSpPr>
          <p:cNvPr id="19" name="1 Título"/>
          <p:cNvSpPr txBox="1">
            <a:spLocks/>
          </p:cNvSpPr>
          <p:nvPr/>
        </p:nvSpPr>
        <p:spPr>
          <a:xfrm>
            <a:off x="182205" y="337220"/>
            <a:ext cx="6766059" cy="5715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MX" sz="2400" b="1" dirty="0" smtClean="0">
                <a:solidFill>
                  <a:srgbClr val="1F497D">
                    <a:lumMod val="75000"/>
                  </a:srgbClr>
                </a:solidFill>
                <a:latin typeface="Arial" pitchFamily="34" charset="0"/>
                <a:cs typeface="Arial" pitchFamily="34" charset="0"/>
              </a:rPr>
              <a:t>Santa Fé</a:t>
            </a:r>
            <a:r>
              <a:rPr lang="es-MX" sz="2400" dirty="0" smtClean="0">
                <a:solidFill>
                  <a:srgbClr val="1F497D">
                    <a:lumMod val="75000"/>
                  </a:srgbClr>
                </a:solidFill>
                <a:latin typeface="Arial" pitchFamily="34" charset="0"/>
                <a:cs typeface="Arial" pitchFamily="34" charset="0"/>
              </a:rPr>
              <a:t> | Dependencias penitenciarias</a:t>
            </a:r>
            <a:r>
              <a:rPr lang="es-MX" sz="2400" dirty="0">
                <a:solidFill>
                  <a:srgbClr val="1F497D">
                    <a:lumMod val="75000"/>
                  </a:srgbClr>
                </a:solidFill>
                <a:latin typeface="Arial" pitchFamily="34" charset="0"/>
                <a:cs typeface="Arial" pitchFamily="34" charset="0"/>
              </a:rPr>
              <a:t/>
            </a:r>
            <a:br>
              <a:rPr lang="es-MX" sz="2400" dirty="0">
                <a:solidFill>
                  <a:srgbClr val="1F497D">
                    <a:lumMod val="75000"/>
                  </a:srgbClr>
                </a:solidFill>
                <a:latin typeface="Arial" pitchFamily="34" charset="0"/>
                <a:cs typeface="Arial" pitchFamily="34" charset="0"/>
              </a:rPr>
            </a:br>
            <a:endParaRPr lang="es-AR" sz="2400" dirty="0">
              <a:solidFill>
                <a:srgbClr val="1F497D">
                  <a:lumMod val="75000"/>
                </a:srgbClr>
              </a:solidFill>
              <a:latin typeface="Arial" pitchFamily="34" charset="0"/>
              <a:cs typeface="Arial" pitchFamily="34" charset="0"/>
            </a:endParaRPr>
          </a:p>
        </p:txBody>
      </p:sp>
      <p:sp>
        <p:nvSpPr>
          <p:cNvPr id="22" name="21 CuadroTexto"/>
          <p:cNvSpPr txBox="1"/>
          <p:nvPr/>
        </p:nvSpPr>
        <p:spPr>
          <a:xfrm>
            <a:off x="35497" y="5780931"/>
            <a:ext cx="6624736" cy="230832"/>
          </a:xfrm>
          <a:prstGeom prst="rect">
            <a:avLst/>
          </a:prstGeom>
          <a:solidFill>
            <a:schemeClr val="bg1"/>
          </a:solidFill>
        </p:spPr>
        <p:txBody>
          <a:bodyPr wrap="square" rtlCol="0">
            <a:spAutoFit/>
          </a:bodyPr>
          <a:lstStyle/>
          <a:p>
            <a:r>
              <a:rPr lang="es-MX" sz="900" dirty="0" smtClean="0">
                <a:solidFill>
                  <a:prstClr val="black"/>
                </a:solidFill>
                <a:latin typeface="Arial" panose="020B0604020202020204" pitchFamily="34" charset="0"/>
                <a:cs typeface="Arial" panose="020B0604020202020204" pitchFamily="34" charset="0"/>
              </a:rPr>
              <a:t>Base: 103 personas detenidas con causas federales en dependencias penitenciarias de la provincia de Santa Fe.</a:t>
            </a:r>
            <a:endParaRPr lang="es-AR" sz="9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7847648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1 Título"/>
          <p:cNvSpPr txBox="1">
            <a:spLocks/>
          </p:cNvSpPr>
          <p:nvPr/>
        </p:nvSpPr>
        <p:spPr>
          <a:xfrm>
            <a:off x="182205" y="337220"/>
            <a:ext cx="6766059" cy="5715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MX" sz="2400" b="1" dirty="0" smtClean="0">
                <a:solidFill>
                  <a:srgbClr val="1F497D">
                    <a:lumMod val="75000"/>
                  </a:srgbClr>
                </a:solidFill>
                <a:latin typeface="Arial" pitchFamily="34" charset="0"/>
                <a:cs typeface="Arial" pitchFamily="34" charset="0"/>
              </a:rPr>
              <a:t>Santa Fé</a:t>
            </a:r>
            <a:r>
              <a:rPr lang="es-MX" sz="2400" dirty="0" smtClean="0">
                <a:solidFill>
                  <a:srgbClr val="1F497D">
                    <a:lumMod val="75000"/>
                  </a:srgbClr>
                </a:solidFill>
                <a:latin typeface="Arial" pitchFamily="34" charset="0"/>
                <a:cs typeface="Arial" pitchFamily="34" charset="0"/>
              </a:rPr>
              <a:t> | Dependencias policiales</a:t>
            </a:r>
            <a:endParaRPr lang="es-AR" sz="2400" dirty="0">
              <a:solidFill>
                <a:srgbClr val="1F497D">
                  <a:lumMod val="75000"/>
                </a:srgbClr>
              </a:solidFill>
              <a:latin typeface="Arial" pitchFamily="34" charset="0"/>
              <a:cs typeface="Arial" pitchFamily="34" charset="0"/>
            </a:endParaRPr>
          </a:p>
        </p:txBody>
      </p:sp>
      <p:cxnSp>
        <p:nvCxnSpPr>
          <p:cNvPr id="6" name="Conector recto 8"/>
          <p:cNvCxnSpPr/>
          <p:nvPr/>
        </p:nvCxnSpPr>
        <p:spPr>
          <a:xfrm>
            <a:off x="326221" y="832148"/>
            <a:ext cx="6193035" cy="0"/>
          </a:xfrm>
          <a:prstGeom prst="line">
            <a:avLst/>
          </a:prstGeom>
          <a:ln>
            <a:solidFill>
              <a:schemeClr val="dk1">
                <a:shade val="95000"/>
                <a:satMod val="105000"/>
                <a:alpha val="50000"/>
              </a:schemeClr>
            </a:solidFill>
          </a:ln>
        </p:spPr>
        <p:style>
          <a:lnRef idx="1">
            <a:schemeClr val="dk1"/>
          </a:lnRef>
          <a:fillRef idx="0">
            <a:schemeClr val="dk1"/>
          </a:fillRef>
          <a:effectRef idx="0">
            <a:schemeClr val="dk1"/>
          </a:effectRef>
          <a:fontRef idx="minor">
            <a:schemeClr val="tx1"/>
          </a:fontRef>
        </p:style>
      </p:cxnSp>
      <p:sp>
        <p:nvSpPr>
          <p:cNvPr id="11" name="2 Marcador de contenido"/>
          <p:cNvSpPr txBox="1">
            <a:spLocks/>
          </p:cNvSpPr>
          <p:nvPr/>
        </p:nvSpPr>
        <p:spPr>
          <a:xfrm>
            <a:off x="462190" y="1016732"/>
            <a:ext cx="8003232" cy="756084"/>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spcBef>
                <a:spcPts val="0"/>
              </a:spcBef>
              <a:defRPr/>
            </a:pPr>
            <a:r>
              <a:rPr lang="es-MX" sz="1700" dirty="0" smtClean="0">
                <a:solidFill>
                  <a:srgbClr val="1F497D">
                    <a:lumMod val="75000"/>
                  </a:srgbClr>
                </a:solidFill>
                <a:latin typeface="Arial"/>
                <a:cs typeface="Arial"/>
              </a:rPr>
              <a:t>La policía de la provincia de Santa Fe organiza sus dependencias en unidades regionales. A fin de hacer más sencilla la presentación de la información se grafica la distribución según las Unidades regionales. </a:t>
            </a:r>
            <a:endParaRPr lang="es-MX" sz="1700" dirty="0">
              <a:solidFill>
                <a:srgbClr val="1F497D">
                  <a:lumMod val="75000"/>
                </a:srgbClr>
              </a:solidFill>
              <a:latin typeface="Arial"/>
              <a:cs typeface="Arial"/>
            </a:endParaRPr>
          </a:p>
        </p:txBody>
      </p:sp>
      <p:sp>
        <p:nvSpPr>
          <p:cNvPr id="3" name="2 Rectángulo"/>
          <p:cNvSpPr/>
          <p:nvPr/>
        </p:nvSpPr>
        <p:spPr>
          <a:xfrm>
            <a:off x="107504" y="5805264"/>
            <a:ext cx="2952328"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prstClr val="white"/>
              </a:solidFill>
            </a:endParaRPr>
          </a:p>
        </p:txBody>
      </p:sp>
      <p:sp>
        <p:nvSpPr>
          <p:cNvPr id="15" name="14 Rectángulo"/>
          <p:cNvSpPr/>
          <p:nvPr/>
        </p:nvSpPr>
        <p:spPr>
          <a:xfrm>
            <a:off x="-3473" y="6033814"/>
            <a:ext cx="9144000" cy="836712"/>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solidFill>
                <a:prstClr val="white"/>
              </a:solidFill>
              <a:latin typeface="Arial" pitchFamily="34" charset="0"/>
              <a:cs typeface="Arial" pitchFamily="34" charset="0"/>
            </a:endParaRPr>
          </a:p>
        </p:txBody>
      </p:sp>
      <p:graphicFrame>
        <p:nvGraphicFramePr>
          <p:cNvPr id="7" name="6 Tabla"/>
          <p:cNvGraphicFramePr>
            <a:graphicFrameLocks noGrp="1"/>
          </p:cNvGraphicFramePr>
          <p:nvPr>
            <p:extLst>
              <p:ext uri="{D42A27DB-BD31-4B8C-83A1-F6EECF244321}">
                <p14:modId xmlns:p14="http://schemas.microsoft.com/office/powerpoint/2010/main" val="1871197926"/>
              </p:ext>
            </p:extLst>
          </p:nvPr>
        </p:nvGraphicFramePr>
        <p:xfrm>
          <a:off x="899592" y="2204864"/>
          <a:ext cx="6696744" cy="3349761"/>
        </p:xfrm>
        <a:graphic>
          <a:graphicData uri="http://schemas.openxmlformats.org/drawingml/2006/table">
            <a:tbl>
              <a:tblPr>
                <a:tableStyleId>{BDBED569-4797-4DF1-A0F4-6AAB3CD982D8}</a:tableStyleId>
              </a:tblPr>
              <a:tblGrid>
                <a:gridCol w="1368152"/>
                <a:gridCol w="2304256"/>
                <a:gridCol w="1584176"/>
                <a:gridCol w="1440160"/>
              </a:tblGrid>
              <a:tr h="287453">
                <a:tc>
                  <a:txBody>
                    <a:bodyPr/>
                    <a:lstStyle/>
                    <a:p>
                      <a:pPr algn="ctr" fontAlgn="b"/>
                      <a:r>
                        <a:rPr lang="es-MX" sz="1200" b="1" i="0" u="none" strike="noStrike" dirty="0" smtClean="0">
                          <a:solidFill>
                            <a:srgbClr val="000000"/>
                          </a:solidFill>
                          <a:effectLst/>
                          <a:latin typeface="Arial" panose="020B0604020202020204" pitchFamily="34" charset="0"/>
                          <a:cs typeface="Arial" panose="020B0604020202020204" pitchFamily="34" charset="0"/>
                        </a:rPr>
                        <a:t>Unidad Regional </a:t>
                      </a:r>
                      <a:endParaRPr lang="es-AR"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s-MX" sz="1200" b="1" u="none" strike="noStrike" dirty="0" smtClean="0">
                          <a:effectLst/>
                          <a:latin typeface="Arial" panose="020B0604020202020204" pitchFamily="34" charset="0"/>
                          <a:cs typeface="Arial" panose="020B0604020202020204" pitchFamily="34" charset="0"/>
                        </a:rPr>
                        <a:t>Dependencias</a:t>
                      </a:r>
                      <a:endParaRPr lang="es-AR"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s-MX" sz="1200" b="1" u="none" strike="noStrike" dirty="0" smtClean="0">
                          <a:effectLst/>
                          <a:latin typeface="Arial" panose="020B0604020202020204" pitchFamily="34" charset="0"/>
                          <a:cs typeface="Arial" panose="020B0604020202020204" pitchFamily="34" charset="0"/>
                        </a:rPr>
                        <a:t>Cantidad</a:t>
                      </a:r>
                      <a:endParaRPr lang="es-AR"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s-MX" sz="1200" b="1" u="none" strike="noStrike" dirty="0" smtClean="0">
                          <a:effectLst/>
                          <a:latin typeface="Arial" panose="020B0604020202020204" pitchFamily="34" charset="0"/>
                          <a:cs typeface="Arial" panose="020B0604020202020204" pitchFamily="34" charset="0"/>
                        </a:rPr>
                        <a:t>%</a:t>
                      </a:r>
                      <a:endParaRPr lang="es-AR"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r>
              <a:tr h="216603">
                <a:tc>
                  <a:txBody>
                    <a:bodyPr/>
                    <a:lstStyle/>
                    <a:p>
                      <a:pPr algn="ctr" fontAlgn="b"/>
                      <a:r>
                        <a:rPr lang="es-AR" sz="1000" b="0" i="0" u="none" strike="noStrike" dirty="0">
                          <a:effectLst/>
                          <a:latin typeface="Arial" panose="020B0604020202020204" pitchFamily="34" charset="0"/>
                        </a:rPr>
                        <a:t>I </a:t>
                      </a:r>
                    </a:p>
                  </a:txBody>
                  <a:tcPr marL="0" marR="0" marT="0" marB="0" anchor="b"/>
                </a:tc>
                <a:tc>
                  <a:txBody>
                    <a:bodyPr/>
                    <a:lstStyle/>
                    <a:p>
                      <a:pPr algn="ctr" fontAlgn="b"/>
                      <a:r>
                        <a:rPr lang="es-AR" sz="1000" b="0" i="0" u="none" strike="noStrike">
                          <a:effectLst/>
                          <a:latin typeface="Arial" panose="020B0604020202020204" pitchFamily="34" charset="0"/>
                        </a:rPr>
                        <a:t>LA CAPITAL</a:t>
                      </a:r>
                    </a:p>
                  </a:txBody>
                  <a:tcPr marL="0" marR="0" marT="0" marB="0" anchor="b"/>
                </a:tc>
                <a:tc>
                  <a:txBody>
                    <a:bodyPr/>
                    <a:lstStyle/>
                    <a:p>
                      <a:pPr algn="ctr" fontAlgn="b"/>
                      <a:r>
                        <a:rPr lang="es-AR" sz="1000" b="0" i="0" u="none" strike="noStrike" dirty="0">
                          <a:effectLst/>
                          <a:latin typeface="Arial" panose="020B0604020202020204" pitchFamily="34" charset="0"/>
                          <a:cs typeface="Arial" panose="020B0604020202020204" pitchFamily="34" charset="0"/>
                        </a:rPr>
                        <a:t>75</a:t>
                      </a:r>
                    </a:p>
                  </a:txBody>
                  <a:tcPr marL="0" marR="0" marT="0" marB="0" anchor="ctr"/>
                </a:tc>
                <a:tc>
                  <a:txBody>
                    <a:bodyPr/>
                    <a:lstStyle/>
                    <a:p>
                      <a:pPr algn="ctr" fontAlgn="b"/>
                      <a:r>
                        <a:rPr lang="es-AR" sz="1000" b="0" i="0" u="none" strike="noStrike">
                          <a:effectLst/>
                          <a:latin typeface="Arial" panose="020B0604020202020204" pitchFamily="34" charset="0"/>
                          <a:cs typeface="Arial" panose="020B0604020202020204" pitchFamily="34" charset="0"/>
                        </a:rPr>
                        <a:t>45,7</a:t>
                      </a:r>
                    </a:p>
                  </a:txBody>
                  <a:tcPr marL="0" marR="0" marT="0" marB="0" anchor="ctr"/>
                </a:tc>
              </a:tr>
              <a:tr h="194958">
                <a:tc>
                  <a:txBody>
                    <a:bodyPr/>
                    <a:lstStyle/>
                    <a:p>
                      <a:pPr algn="ctr" fontAlgn="b"/>
                      <a:r>
                        <a:rPr lang="es-AR" sz="1000" b="0" i="0" u="none" strike="noStrike">
                          <a:effectLst/>
                          <a:latin typeface="Arial" panose="020B0604020202020204" pitchFamily="34" charset="0"/>
                        </a:rPr>
                        <a:t>II </a:t>
                      </a:r>
                    </a:p>
                  </a:txBody>
                  <a:tcPr marL="0" marR="0" marT="0" marB="0" anchor="b"/>
                </a:tc>
                <a:tc>
                  <a:txBody>
                    <a:bodyPr/>
                    <a:lstStyle/>
                    <a:p>
                      <a:pPr algn="ctr" fontAlgn="b"/>
                      <a:r>
                        <a:rPr lang="es-AR" sz="1000" b="0" i="0" u="none" strike="noStrike">
                          <a:effectLst/>
                          <a:latin typeface="Arial" panose="020B0604020202020204" pitchFamily="34" charset="0"/>
                        </a:rPr>
                        <a:t>ROSARIO</a:t>
                      </a:r>
                    </a:p>
                  </a:txBody>
                  <a:tcPr marL="0" marR="0" marT="0" marB="0" anchor="b"/>
                </a:tc>
                <a:tc>
                  <a:txBody>
                    <a:bodyPr/>
                    <a:lstStyle/>
                    <a:p>
                      <a:pPr algn="ctr" fontAlgn="b"/>
                      <a:r>
                        <a:rPr lang="es-AR" sz="1000" b="0" i="0" u="none" strike="noStrike" dirty="0">
                          <a:effectLst/>
                          <a:latin typeface="Arial" panose="020B0604020202020204" pitchFamily="34" charset="0"/>
                          <a:cs typeface="Arial" panose="020B0604020202020204" pitchFamily="34" charset="0"/>
                        </a:rPr>
                        <a:t>25</a:t>
                      </a:r>
                    </a:p>
                  </a:txBody>
                  <a:tcPr marL="0" marR="0" marT="0" marB="0" anchor="ctr"/>
                </a:tc>
                <a:tc>
                  <a:txBody>
                    <a:bodyPr/>
                    <a:lstStyle/>
                    <a:p>
                      <a:pPr algn="ctr" fontAlgn="b"/>
                      <a:r>
                        <a:rPr lang="es-AR" sz="1000" b="0" i="0" u="none" strike="noStrike">
                          <a:effectLst/>
                          <a:latin typeface="Arial" panose="020B0604020202020204" pitchFamily="34" charset="0"/>
                          <a:cs typeface="Arial" panose="020B0604020202020204" pitchFamily="34" charset="0"/>
                        </a:rPr>
                        <a:t>15,2</a:t>
                      </a:r>
                    </a:p>
                  </a:txBody>
                  <a:tcPr marL="0" marR="0" marT="0" marB="0" anchor="ctr"/>
                </a:tc>
              </a:tr>
              <a:tr h="194958">
                <a:tc>
                  <a:txBody>
                    <a:bodyPr/>
                    <a:lstStyle/>
                    <a:p>
                      <a:pPr algn="ctr" fontAlgn="b"/>
                      <a:r>
                        <a:rPr lang="es-AR" sz="1000" b="0" i="0" u="none" strike="noStrike">
                          <a:effectLst/>
                          <a:latin typeface="Arial" panose="020B0604020202020204" pitchFamily="34" charset="0"/>
                        </a:rPr>
                        <a:t>XIX </a:t>
                      </a:r>
                    </a:p>
                  </a:txBody>
                  <a:tcPr marL="0" marR="0" marT="0" marB="0" anchor="b"/>
                </a:tc>
                <a:tc>
                  <a:txBody>
                    <a:bodyPr/>
                    <a:lstStyle/>
                    <a:p>
                      <a:pPr algn="ctr" fontAlgn="b"/>
                      <a:r>
                        <a:rPr lang="es-AR" sz="1000" b="0" i="0" u="none" strike="noStrike">
                          <a:effectLst/>
                          <a:latin typeface="Arial" panose="020B0604020202020204" pitchFamily="34" charset="0"/>
                        </a:rPr>
                        <a:t>VERA</a:t>
                      </a:r>
                    </a:p>
                  </a:txBody>
                  <a:tcPr marL="0" marR="0" marT="0" marB="0" anchor="b"/>
                </a:tc>
                <a:tc>
                  <a:txBody>
                    <a:bodyPr/>
                    <a:lstStyle/>
                    <a:p>
                      <a:pPr algn="ctr" fontAlgn="b"/>
                      <a:r>
                        <a:rPr lang="es-AR" sz="1000" b="0" i="0" u="none" strike="noStrike" dirty="0">
                          <a:effectLst/>
                          <a:latin typeface="Arial" panose="020B0604020202020204" pitchFamily="34" charset="0"/>
                          <a:cs typeface="Arial" panose="020B0604020202020204" pitchFamily="34" charset="0"/>
                        </a:rPr>
                        <a:t>19</a:t>
                      </a:r>
                    </a:p>
                  </a:txBody>
                  <a:tcPr marL="0" marR="0" marT="0" marB="0" anchor="ctr"/>
                </a:tc>
                <a:tc>
                  <a:txBody>
                    <a:bodyPr/>
                    <a:lstStyle/>
                    <a:p>
                      <a:pPr algn="ctr" fontAlgn="b"/>
                      <a:r>
                        <a:rPr lang="es-AR" sz="1000" b="0" i="0" u="none" strike="noStrike">
                          <a:effectLst/>
                          <a:latin typeface="Arial" panose="020B0604020202020204" pitchFamily="34" charset="0"/>
                          <a:cs typeface="Arial" panose="020B0604020202020204" pitchFamily="34" charset="0"/>
                        </a:rPr>
                        <a:t>11,6</a:t>
                      </a:r>
                    </a:p>
                  </a:txBody>
                  <a:tcPr marL="0" marR="0" marT="0" marB="0" anchor="ctr"/>
                </a:tc>
              </a:tr>
              <a:tr h="194958">
                <a:tc>
                  <a:txBody>
                    <a:bodyPr/>
                    <a:lstStyle/>
                    <a:p>
                      <a:pPr algn="ctr" fontAlgn="b"/>
                      <a:r>
                        <a:rPr lang="es-AR" sz="1000" b="0" i="0" u="none" strike="noStrike">
                          <a:effectLst/>
                          <a:latin typeface="Arial" panose="020B0604020202020204" pitchFamily="34" charset="0"/>
                        </a:rPr>
                        <a:t>V </a:t>
                      </a:r>
                    </a:p>
                  </a:txBody>
                  <a:tcPr marL="0" marR="0" marT="0" marB="0" anchor="b"/>
                </a:tc>
                <a:tc>
                  <a:txBody>
                    <a:bodyPr/>
                    <a:lstStyle/>
                    <a:p>
                      <a:pPr algn="ctr" fontAlgn="b"/>
                      <a:r>
                        <a:rPr lang="es-AR" sz="1000" b="0" i="0" u="none" strike="noStrike" dirty="0">
                          <a:effectLst/>
                          <a:latin typeface="Arial" panose="020B0604020202020204" pitchFamily="34" charset="0"/>
                        </a:rPr>
                        <a:t>CASTELLANOS</a:t>
                      </a:r>
                    </a:p>
                  </a:txBody>
                  <a:tcPr marL="0" marR="0" marT="0" marB="0" anchor="b"/>
                </a:tc>
                <a:tc>
                  <a:txBody>
                    <a:bodyPr/>
                    <a:lstStyle/>
                    <a:p>
                      <a:pPr algn="ctr" fontAlgn="b"/>
                      <a:r>
                        <a:rPr lang="es-AR" sz="1000" b="0" i="0" u="none" strike="noStrike" dirty="0">
                          <a:effectLst/>
                          <a:latin typeface="Arial" panose="020B0604020202020204" pitchFamily="34" charset="0"/>
                          <a:cs typeface="Arial" panose="020B0604020202020204" pitchFamily="34" charset="0"/>
                        </a:rPr>
                        <a:t>9</a:t>
                      </a:r>
                    </a:p>
                  </a:txBody>
                  <a:tcPr marL="0" marR="0" marT="0" marB="0" anchor="ctr"/>
                </a:tc>
                <a:tc>
                  <a:txBody>
                    <a:bodyPr/>
                    <a:lstStyle/>
                    <a:p>
                      <a:pPr algn="ctr" fontAlgn="b"/>
                      <a:r>
                        <a:rPr lang="es-AR" sz="1000" b="0" i="0" u="none" strike="noStrike">
                          <a:effectLst/>
                          <a:latin typeface="Arial" panose="020B0604020202020204" pitchFamily="34" charset="0"/>
                          <a:cs typeface="Arial" panose="020B0604020202020204" pitchFamily="34" charset="0"/>
                        </a:rPr>
                        <a:t>5,5</a:t>
                      </a:r>
                    </a:p>
                  </a:txBody>
                  <a:tcPr marL="0" marR="0" marT="0" marB="0" anchor="ctr"/>
                </a:tc>
              </a:tr>
              <a:tr h="194958">
                <a:tc>
                  <a:txBody>
                    <a:bodyPr/>
                    <a:lstStyle/>
                    <a:p>
                      <a:pPr algn="ctr" fontAlgn="b"/>
                      <a:r>
                        <a:rPr lang="es-AR" sz="1000" b="0" i="0" u="none" strike="noStrike">
                          <a:effectLst/>
                          <a:latin typeface="Arial" panose="020B0604020202020204" pitchFamily="34" charset="0"/>
                        </a:rPr>
                        <a:t>XVIII </a:t>
                      </a:r>
                    </a:p>
                  </a:txBody>
                  <a:tcPr marL="0" marR="0" marT="0" marB="0" anchor="b"/>
                </a:tc>
                <a:tc>
                  <a:txBody>
                    <a:bodyPr/>
                    <a:lstStyle/>
                    <a:p>
                      <a:pPr algn="ctr" fontAlgn="b"/>
                      <a:r>
                        <a:rPr lang="es-AR" sz="1000" b="0" i="0" u="none" strike="noStrike" dirty="0">
                          <a:effectLst/>
                          <a:latin typeface="Arial" panose="020B0604020202020204" pitchFamily="34" charset="0"/>
                        </a:rPr>
                        <a:t>SAN MARTIN</a:t>
                      </a:r>
                    </a:p>
                  </a:txBody>
                  <a:tcPr marL="0" marR="0" marT="0" marB="0" anchor="b"/>
                </a:tc>
                <a:tc>
                  <a:txBody>
                    <a:bodyPr/>
                    <a:lstStyle/>
                    <a:p>
                      <a:pPr algn="ctr" fontAlgn="b"/>
                      <a:r>
                        <a:rPr lang="es-AR" sz="1000" b="0" i="0" u="none" strike="noStrike" dirty="0">
                          <a:effectLst/>
                          <a:latin typeface="Arial" panose="020B0604020202020204" pitchFamily="34" charset="0"/>
                          <a:cs typeface="Arial" panose="020B0604020202020204" pitchFamily="34" charset="0"/>
                        </a:rPr>
                        <a:t>8</a:t>
                      </a:r>
                    </a:p>
                  </a:txBody>
                  <a:tcPr marL="0" marR="0" marT="0" marB="0" anchor="ctr"/>
                </a:tc>
                <a:tc>
                  <a:txBody>
                    <a:bodyPr/>
                    <a:lstStyle/>
                    <a:p>
                      <a:pPr algn="ctr" fontAlgn="b"/>
                      <a:r>
                        <a:rPr lang="es-AR" sz="1000" b="0" i="0" u="none" strike="noStrike" dirty="0">
                          <a:effectLst/>
                          <a:latin typeface="Arial" panose="020B0604020202020204" pitchFamily="34" charset="0"/>
                          <a:cs typeface="Arial" panose="020B0604020202020204" pitchFamily="34" charset="0"/>
                        </a:rPr>
                        <a:t>4,9</a:t>
                      </a:r>
                    </a:p>
                  </a:txBody>
                  <a:tcPr marL="0" marR="0" marT="0" marB="0" anchor="ctr"/>
                </a:tc>
              </a:tr>
              <a:tr h="194958">
                <a:tc>
                  <a:txBody>
                    <a:bodyPr/>
                    <a:lstStyle/>
                    <a:p>
                      <a:pPr algn="ctr" fontAlgn="b"/>
                      <a:r>
                        <a:rPr lang="es-AR" sz="1000" b="0" i="0" u="none" strike="noStrike">
                          <a:effectLst/>
                          <a:latin typeface="Arial" panose="020B0604020202020204" pitchFamily="34" charset="0"/>
                        </a:rPr>
                        <a:t>VIII </a:t>
                      </a:r>
                    </a:p>
                  </a:txBody>
                  <a:tcPr marL="0" marR="0" marT="0" marB="0" anchor="b"/>
                </a:tc>
                <a:tc>
                  <a:txBody>
                    <a:bodyPr/>
                    <a:lstStyle/>
                    <a:p>
                      <a:pPr algn="ctr" fontAlgn="b"/>
                      <a:r>
                        <a:rPr lang="es-AR" sz="1000" b="0" i="0" u="none" strike="noStrike" dirty="0">
                          <a:effectLst/>
                          <a:latin typeface="Arial" panose="020B0604020202020204" pitchFamily="34" charset="0"/>
                        </a:rPr>
                        <a:t>GRAL. LOPEZ</a:t>
                      </a:r>
                    </a:p>
                  </a:txBody>
                  <a:tcPr marL="0" marR="0" marT="0" marB="0" anchor="b"/>
                </a:tc>
                <a:tc>
                  <a:txBody>
                    <a:bodyPr/>
                    <a:lstStyle/>
                    <a:p>
                      <a:pPr algn="ctr" fontAlgn="b"/>
                      <a:r>
                        <a:rPr lang="es-AR" sz="1000" b="0" i="0" u="none" strike="noStrike" dirty="0">
                          <a:effectLst/>
                          <a:latin typeface="Arial" panose="020B0604020202020204" pitchFamily="34" charset="0"/>
                          <a:cs typeface="Arial" panose="020B0604020202020204" pitchFamily="34" charset="0"/>
                        </a:rPr>
                        <a:t>6</a:t>
                      </a:r>
                    </a:p>
                  </a:txBody>
                  <a:tcPr marL="0" marR="0" marT="0" marB="0" anchor="ctr"/>
                </a:tc>
                <a:tc>
                  <a:txBody>
                    <a:bodyPr/>
                    <a:lstStyle/>
                    <a:p>
                      <a:pPr algn="ctr" fontAlgn="b"/>
                      <a:r>
                        <a:rPr lang="es-AR" sz="1000" b="0" i="0" u="none" strike="noStrike" dirty="0">
                          <a:effectLst/>
                          <a:latin typeface="Arial" panose="020B0604020202020204" pitchFamily="34" charset="0"/>
                          <a:cs typeface="Arial" panose="020B0604020202020204" pitchFamily="34" charset="0"/>
                        </a:rPr>
                        <a:t>3,7</a:t>
                      </a:r>
                    </a:p>
                  </a:txBody>
                  <a:tcPr marL="0" marR="0" marT="0" marB="0" anchor="ctr"/>
                </a:tc>
              </a:tr>
              <a:tr h="194958">
                <a:tc>
                  <a:txBody>
                    <a:bodyPr/>
                    <a:lstStyle/>
                    <a:p>
                      <a:pPr algn="ctr" fontAlgn="b"/>
                      <a:r>
                        <a:rPr lang="es-AR" sz="1000" b="0" i="0" u="none" strike="noStrike">
                          <a:effectLst/>
                          <a:latin typeface="Arial" panose="020B0604020202020204" pitchFamily="34" charset="0"/>
                        </a:rPr>
                        <a:t>IX </a:t>
                      </a:r>
                    </a:p>
                  </a:txBody>
                  <a:tcPr marL="0" marR="0" marT="0" marB="0" anchor="b"/>
                </a:tc>
                <a:tc>
                  <a:txBody>
                    <a:bodyPr/>
                    <a:lstStyle/>
                    <a:p>
                      <a:pPr algn="ctr" fontAlgn="b"/>
                      <a:r>
                        <a:rPr lang="es-AR" sz="1000" b="0" i="0" u="none" strike="noStrike" dirty="0">
                          <a:effectLst/>
                          <a:latin typeface="Arial" panose="020B0604020202020204" pitchFamily="34" charset="0"/>
                        </a:rPr>
                        <a:t>GRAL. OBLIGADO</a:t>
                      </a:r>
                    </a:p>
                  </a:txBody>
                  <a:tcPr marL="0" marR="0" marT="0" marB="0" anchor="b"/>
                </a:tc>
                <a:tc>
                  <a:txBody>
                    <a:bodyPr/>
                    <a:lstStyle/>
                    <a:p>
                      <a:pPr algn="ctr" fontAlgn="b"/>
                      <a:r>
                        <a:rPr lang="es-AR" sz="1000" b="0" i="0" u="none" strike="noStrike">
                          <a:effectLst/>
                          <a:latin typeface="Arial" panose="020B0604020202020204" pitchFamily="34" charset="0"/>
                          <a:cs typeface="Arial" panose="020B0604020202020204" pitchFamily="34" charset="0"/>
                        </a:rPr>
                        <a:t>6</a:t>
                      </a:r>
                    </a:p>
                  </a:txBody>
                  <a:tcPr marL="0" marR="0" marT="0" marB="0" anchor="ctr"/>
                </a:tc>
                <a:tc>
                  <a:txBody>
                    <a:bodyPr/>
                    <a:lstStyle/>
                    <a:p>
                      <a:pPr algn="ctr" fontAlgn="b"/>
                      <a:r>
                        <a:rPr lang="es-AR" sz="1000" b="0" i="0" u="none" strike="noStrike" dirty="0">
                          <a:effectLst/>
                          <a:latin typeface="Arial" panose="020B0604020202020204" pitchFamily="34" charset="0"/>
                          <a:cs typeface="Arial" panose="020B0604020202020204" pitchFamily="34" charset="0"/>
                        </a:rPr>
                        <a:t>3,7</a:t>
                      </a:r>
                    </a:p>
                  </a:txBody>
                  <a:tcPr marL="0" marR="0" marT="0" marB="0" anchor="ctr"/>
                </a:tc>
              </a:tr>
              <a:tr h="194958">
                <a:tc>
                  <a:txBody>
                    <a:bodyPr/>
                    <a:lstStyle/>
                    <a:p>
                      <a:pPr algn="ctr" fontAlgn="b"/>
                      <a:r>
                        <a:rPr lang="es-AR" sz="1000" b="0" i="0" u="none" strike="noStrike">
                          <a:effectLst/>
                          <a:latin typeface="Arial" panose="020B0604020202020204" pitchFamily="34" charset="0"/>
                        </a:rPr>
                        <a:t>XI </a:t>
                      </a:r>
                    </a:p>
                  </a:txBody>
                  <a:tcPr marL="0" marR="0" marT="0" marB="0" anchor="b"/>
                </a:tc>
                <a:tc>
                  <a:txBody>
                    <a:bodyPr/>
                    <a:lstStyle/>
                    <a:p>
                      <a:pPr algn="ctr" fontAlgn="b"/>
                      <a:r>
                        <a:rPr lang="es-AR" sz="1000" b="0" i="0" u="none" strike="noStrike" dirty="0">
                          <a:effectLst/>
                          <a:latin typeface="Arial" panose="020B0604020202020204" pitchFamily="34" charset="0"/>
                        </a:rPr>
                        <a:t>LAS COLONIAS</a:t>
                      </a:r>
                    </a:p>
                  </a:txBody>
                  <a:tcPr marL="0" marR="0" marT="0" marB="0" anchor="b"/>
                </a:tc>
                <a:tc>
                  <a:txBody>
                    <a:bodyPr/>
                    <a:lstStyle/>
                    <a:p>
                      <a:pPr algn="ctr" fontAlgn="b"/>
                      <a:r>
                        <a:rPr lang="es-AR" sz="1000" b="0" i="0" u="none" strike="noStrike" dirty="0">
                          <a:effectLst/>
                          <a:latin typeface="Arial" panose="020B0604020202020204" pitchFamily="34" charset="0"/>
                          <a:cs typeface="Arial" panose="020B0604020202020204" pitchFamily="34" charset="0"/>
                        </a:rPr>
                        <a:t>5</a:t>
                      </a:r>
                    </a:p>
                  </a:txBody>
                  <a:tcPr marL="0" marR="0" marT="0" marB="0" anchor="ctr"/>
                </a:tc>
                <a:tc>
                  <a:txBody>
                    <a:bodyPr/>
                    <a:lstStyle/>
                    <a:p>
                      <a:pPr algn="ctr" fontAlgn="b"/>
                      <a:r>
                        <a:rPr lang="es-AR" sz="1000" b="0" i="0" u="none" strike="noStrike" dirty="0">
                          <a:effectLst/>
                          <a:latin typeface="Arial" panose="020B0604020202020204" pitchFamily="34" charset="0"/>
                          <a:cs typeface="Arial" panose="020B0604020202020204" pitchFamily="34" charset="0"/>
                        </a:rPr>
                        <a:t>3,0</a:t>
                      </a:r>
                    </a:p>
                  </a:txBody>
                  <a:tcPr marL="0" marR="0" marT="0" marB="0" anchor="ctr"/>
                </a:tc>
              </a:tr>
              <a:tr h="194958">
                <a:tc>
                  <a:txBody>
                    <a:bodyPr/>
                    <a:lstStyle/>
                    <a:p>
                      <a:pPr algn="ctr" fontAlgn="b"/>
                      <a:r>
                        <a:rPr lang="es-AR" sz="1000" b="0" i="0" u="none" strike="noStrike">
                          <a:effectLst/>
                          <a:latin typeface="Arial" panose="020B0604020202020204" pitchFamily="34" charset="0"/>
                        </a:rPr>
                        <a:t>IV </a:t>
                      </a:r>
                    </a:p>
                  </a:txBody>
                  <a:tcPr marL="0" marR="0" marT="0" marB="0" anchor="b"/>
                </a:tc>
                <a:tc>
                  <a:txBody>
                    <a:bodyPr/>
                    <a:lstStyle/>
                    <a:p>
                      <a:pPr algn="ctr" fontAlgn="b"/>
                      <a:r>
                        <a:rPr lang="es-AR" sz="1000" b="0" i="0" u="none" strike="noStrike">
                          <a:effectLst/>
                          <a:latin typeface="Arial" panose="020B0604020202020204" pitchFamily="34" charset="0"/>
                        </a:rPr>
                        <a:t>CASEROS</a:t>
                      </a:r>
                    </a:p>
                  </a:txBody>
                  <a:tcPr marL="0" marR="0" marT="0" marB="0" anchor="b"/>
                </a:tc>
                <a:tc>
                  <a:txBody>
                    <a:bodyPr/>
                    <a:lstStyle/>
                    <a:p>
                      <a:pPr algn="ctr" fontAlgn="b"/>
                      <a:r>
                        <a:rPr lang="es-AR" sz="1000" b="0" i="0" u="none" strike="noStrike" dirty="0">
                          <a:effectLst/>
                          <a:latin typeface="Arial" panose="020B0604020202020204" pitchFamily="34" charset="0"/>
                          <a:cs typeface="Arial" panose="020B0604020202020204" pitchFamily="34" charset="0"/>
                        </a:rPr>
                        <a:t>2</a:t>
                      </a:r>
                    </a:p>
                  </a:txBody>
                  <a:tcPr marL="0" marR="0" marT="0" marB="0" anchor="ctr"/>
                </a:tc>
                <a:tc>
                  <a:txBody>
                    <a:bodyPr/>
                    <a:lstStyle/>
                    <a:p>
                      <a:pPr algn="ctr" fontAlgn="b"/>
                      <a:r>
                        <a:rPr lang="es-AR" sz="1000" b="0" i="0" u="none" strike="noStrike" dirty="0">
                          <a:effectLst/>
                          <a:latin typeface="Arial" panose="020B0604020202020204" pitchFamily="34" charset="0"/>
                          <a:cs typeface="Arial" panose="020B0604020202020204" pitchFamily="34" charset="0"/>
                        </a:rPr>
                        <a:t>1,2</a:t>
                      </a:r>
                    </a:p>
                  </a:txBody>
                  <a:tcPr marL="0" marR="0" marT="0" marB="0" anchor="ctr"/>
                </a:tc>
              </a:tr>
              <a:tr h="194958">
                <a:tc>
                  <a:txBody>
                    <a:bodyPr/>
                    <a:lstStyle/>
                    <a:p>
                      <a:pPr algn="ctr" fontAlgn="b"/>
                      <a:r>
                        <a:rPr lang="es-AR" sz="1000" b="0" i="0" u="none" strike="noStrike">
                          <a:effectLst/>
                          <a:latin typeface="Arial" panose="020B0604020202020204" pitchFamily="34" charset="0"/>
                        </a:rPr>
                        <a:t>XII </a:t>
                      </a:r>
                    </a:p>
                  </a:txBody>
                  <a:tcPr marL="0" marR="0" marT="0" marB="0" anchor="b"/>
                </a:tc>
                <a:tc>
                  <a:txBody>
                    <a:bodyPr/>
                    <a:lstStyle/>
                    <a:p>
                      <a:pPr algn="ctr" fontAlgn="b"/>
                      <a:r>
                        <a:rPr lang="es-AR" sz="1000" b="0" i="0" u="none" strike="noStrike">
                          <a:effectLst/>
                          <a:latin typeface="Arial" panose="020B0604020202020204" pitchFamily="34" charset="0"/>
                        </a:rPr>
                        <a:t>9 DE JULIO</a:t>
                      </a:r>
                    </a:p>
                  </a:txBody>
                  <a:tcPr marL="0" marR="0" marT="0" marB="0" anchor="b"/>
                </a:tc>
                <a:tc>
                  <a:txBody>
                    <a:bodyPr/>
                    <a:lstStyle/>
                    <a:p>
                      <a:pPr algn="ctr" fontAlgn="b"/>
                      <a:r>
                        <a:rPr lang="es-AR" sz="1000" b="0" i="0" u="none" strike="noStrike" dirty="0">
                          <a:effectLst/>
                          <a:latin typeface="Arial" panose="020B0604020202020204" pitchFamily="34" charset="0"/>
                          <a:cs typeface="Arial" panose="020B0604020202020204" pitchFamily="34" charset="0"/>
                        </a:rPr>
                        <a:t>2</a:t>
                      </a:r>
                    </a:p>
                  </a:txBody>
                  <a:tcPr marL="0" marR="0" marT="0" marB="0" anchor="ctr"/>
                </a:tc>
                <a:tc>
                  <a:txBody>
                    <a:bodyPr/>
                    <a:lstStyle/>
                    <a:p>
                      <a:pPr algn="ctr" fontAlgn="b"/>
                      <a:r>
                        <a:rPr lang="es-AR" sz="1000" b="0" i="0" u="none" strike="noStrike" dirty="0">
                          <a:effectLst/>
                          <a:latin typeface="Arial" panose="020B0604020202020204" pitchFamily="34" charset="0"/>
                          <a:cs typeface="Arial" panose="020B0604020202020204" pitchFamily="34" charset="0"/>
                        </a:rPr>
                        <a:t>1,2</a:t>
                      </a:r>
                    </a:p>
                  </a:txBody>
                  <a:tcPr marL="0" marR="0" marT="0" marB="0" anchor="ctr"/>
                </a:tc>
              </a:tr>
              <a:tr h="194958">
                <a:tc>
                  <a:txBody>
                    <a:bodyPr/>
                    <a:lstStyle/>
                    <a:p>
                      <a:pPr algn="ctr" fontAlgn="b"/>
                      <a:r>
                        <a:rPr lang="es-AR" sz="1000" b="0" i="0" u="none" strike="noStrike">
                          <a:effectLst/>
                          <a:latin typeface="Arial" panose="020B0604020202020204" pitchFamily="34" charset="0"/>
                        </a:rPr>
                        <a:t>XIII </a:t>
                      </a:r>
                    </a:p>
                  </a:txBody>
                  <a:tcPr marL="0" marR="0" marT="0" marB="0" anchor="b"/>
                </a:tc>
                <a:tc>
                  <a:txBody>
                    <a:bodyPr/>
                    <a:lstStyle/>
                    <a:p>
                      <a:pPr algn="ctr" fontAlgn="b"/>
                      <a:r>
                        <a:rPr lang="es-AR" sz="1000" b="0" i="0" u="none" strike="noStrike">
                          <a:effectLst/>
                          <a:latin typeface="Arial" panose="020B0604020202020204" pitchFamily="34" charset="0"/>
                        </a:rPr>
                        <a:t>SAN CRISTOBAL</a:t>
                      </a:r>
                    </a:p>
                  </a:txBody>
                  <a:tcPr marL="0" marR="0" marT="0" marB="0" anchor="b"/>
                </a:tc>
                <a:tc>
                  <a:txBody>
                    <a:bodyPr/>
                    <a:lstStyle/>
                    <a:p>
                      <a:pPr algn="ctr" fontAlgn="b"/>
                      <a:r>
                        <a:rPr lang="es-AR" sz="1000" b="0" i="0" u="none" strike="noStrike" dirty="0">
                          <a:effectLst/>
                          <a:latin typeface="Arial" panose="020B0604020202020204" pitchFamily="34" charset="0"/>
                          <a:cs typeface="Arial" panose="020B0604020202020204" pitchFamily="34" charset="0"/>
                        </a:rPr>
                        <a:t>2</a:t>
                      </a:r>
                    </a:p>
                  </a:txBody>
                  <a:tcPr marL="0" marR="0" marT="0" marB="0" anchor="ctr"/>
                </a:tc>
                <a:tc>
                  <a:txBody>
                    <a:bodyPr/>
                    <a:lstStyle/>
                    <a:p>
                      <a:pPr algn="ctr" fontAlgn="b"/>
                      <a:r>
                        <a:rPr lang="es-AR" sz="1000" b="0" i="0" u="none" strike="noStrike" dirty="0">
                          <a:effectLst/>
                          <a:latin typeface="Arial" panose="020B0604020202020204" pitchFamily="34" charset="0"/>
                          <a:cs typeface="Arial" panose="020B0604020202020204" pitchFamily="34" charset="0"/>
                        </a:rPr>
                        <a:t>1,2</a:t>
                      </a:r>
                    </a:p>
                  </a:txBody>
                  <a:tcPr marL="0" marR="0" marT="0" marB="0" anchor="ctr"/>
                </a:tc>
              </a:tr>
              <a:tr h="175044">
                <a:tc>
                  <a:txBody>
                    <a:bodyPr/>
                    <a:lstStyle/>
                    <a:p>
                      <a:pPr algn="ctr" fontAlgn="b"/>
                      <a:r>
                        <a:rPr lang="es-AR" sz="1000" b="0" i="0" u="none" strike="noStrike">
                          <a:effectLst/>
                          <a:latin typeface="Arial" panose="020B0604020202020204" pitchFamily="34" charset="0"/>
                        </a:rPr>
                        <a:t>XV  </a:t>
                      </a:r>
                    </a:p>
                  </a:txBody>
                  <a:tcPr marL="0" marR="0" marT="0" marB="0" anchor="b"/>
                </a:tc>
                <a:tc>
                  <a:txBody>
                    <a:bodyPr/>
                    <a:lstStyle/>
                    <a:p>
                      <a:pPr algn="ctr" fontAlgn="b"/>
                      <a:r>
                        <a:rPr lang="es-AR" sz="1000" b="0" i="0" u="none" strike="noStrike">
                          <a:effectLst/>
                          <a:latin typeface="Arial" panose="020B0604020202020204" pitchFamily="34" charset="0"/>
                        </a:rPr>
                        <a:t>SAN JERONIMO</a:t>
                      </a:r>
                    </a:p>
                  </a:txBody>
                  <a:tcPr marL="0" marR="0" marT="0" marB="0" anchor="b"/>
                </a:tc>
                <a:tc>
                  <a:txBody>
                    <a:bodyPr/>
                    <a:lstStyle/>
                    <a:p>
                      <a:pPr algn="ctr" fontAlgn="b"/>
                      <a:r>
                        <a:rPr lang="es-AR" sz="1000" b="0" i="0" u="none" strike="noStrike" dirty="0">
                          <a:effectLst/>
                          <a:latin typeface="Arial" panose="020B0604020202020204" pitchFamily="34" charset="0"/>
                          <a:cs typeface="Arial" panose="020B0604020202020204" pitchFamily="34" charset="0"/>
                        </a:rPr>
                        <a:t>2</a:t>
                      </a:r>
                    </a:p>
                  </a:txBody>
                  <a:tcPr marL="0" marR="0" marT="0" marB="0" anchor="ctr"/>
                </a:tc>
                <a:tc>
                  <a:txBody>
                    <a:bodyPr/>
                    <a:lstStyle/>
                    <a:p>
                      <a:pPr algn="ctr" fontAlgn="b"/>
                      <a:r>
                        <a:rPr lang="es-AR" sz="1000" b="0" i="0" u="none" strike="noStrike" dirty="0">
                          <a:effectLst/>
                          <a:latin typeface="Arial" panose="020B0604020202020204" pitchFamily="34" charset="0"/>
                          <a:cs typeface="Arial" panose="020B0604020202020204" pitchFamily="34" charset="0"/>
                        </a:rPr>
                        <a:t>1,2</a:t>
                      </a:r>
                    </a:p>
                  </a:txBody>
                  <a:tcPr marL="0" marR="0" marT="0" marB="0" anchor="ctr"/>
                </a:tc>
              </a:tr>
              <a:tr h="179632">
                <a:tc>
                  <a:txBody>
                    <a:bodyPr/>
                    <a:lstStyle/>
                    <a:p>
                      <a:pPr algn="ctr" fontAlgn="b"/>
                      <a:r>
                        <a:rPr lang="es-AR" sz="1000" b="0" i="0" u="none" strike="noStrike">
                          <a:effectLst/>
                          <a:latin typeface="Arial" panose="020B0604020202020204" pitchFamily="34" charset="0"/>
                        </a:rPr>
                        <a:t>XVII </a:t>
                      </a:r>
                    </a:p>
                  </a:txBody>
                  <a:tcPr marL="0" marR="0" marT="0" marB="0" anchor="b"/>
                </a:tc>
                <a:tc>
                  <a:txBody>
                    <a:bodyPr/>
                    <a:lstStyle/>
                    <a:p>
                      <a:pPr algn="ctr" fontAlgn="b"/>
                      <a:r>
                        <a:rPr lang="es-AR" sz="1000" b="0" i="0" u="none" strike="noStrike">
                          <a:effectLst/>
                          <a:latin typeface="Arial" panose="020B0604020202020204" pitchFamily="34" charset="0"/>
                        </a:rPr>
                        <a:t>SAN LORENZO</a:t>
                      </a:r>
                    </a:p>
                  </a:txBody>
                  <a:tcPr marL="0" marR="0" marT="0" marB="0" anchor="b"/>
                </a:tc>
                <a:tc>
                  <a:txBody>
                    <a:bodyPr/>
                    <a:lstStyle/>
                    <a:p>
                      <a:pPr algn="ctr" fontAlgn="b"/>
                      <a:r>
                        <a:rPr lang="es-AR" sz="1000" b="0" i="0" u="none" strike="noStrike">
                          <a:effectLst/>
                          <a:latin typeface="Arial" panose="020B0604020202020204" pitchFamily="34" charset="0"/>
                          <a:cs typeface="Arial" panose="020B0604020202020204" pitchFamily="34" charset="0"/>
                        </a:rPr>
                        <a:t>2</a:t>
                      </a:r>
                    </a:p>
                  </a:txBody>
                  <a:tcPr marL="0" marR="0" marT="0" marB="0" anchor="ctr"/>
                </a:tc>
                <a:tc>
                  <a:txBody>
                    <a:bodyPr/>
                    <a:lstStyle/>
                    <a:p>
                      <a:pPr algn="ctr" fontAlgn="b"/>
                      <a:r>
                        <a:rPr lang="es-AR" sz="1000" b="0" i="0" u="none" strike="noStrike" dirty="0">
                          <a:effectLst/>
                          <a:latin typeface="Arial" panose="020B0604020202020204" pitchFamily="34" charset="0"/>
                          <a:cs typeface="Arial" panose="020B0604020202020204" pitchFamily="34" charset="0"/>
                        </a:rPr>
                        <a:t>1,2</a:t>
                      </a:r>
                    </a:p>
                  </a:txBody>
                  <a:tcPr marL="0" marR="0" marT="0" marB="0" anchor="ctr"/>
                </a:tc>
              </a:tr>
              <a:tr h="220612">
                <a:tc>
                  <a:txBody>
                    <a:bodyPr/>
                    <a:lstStyle/>
                    <a:p>
                      <a:pPr algn="ctr" fontAlgn="b"/>
                      <a:r>
                        <a:rPr lang="es-AR" sz="1000" b="0" i="0" u="none" strike="noStrike">
                          <a:effectLst/>
                          <a:latin typeface="Arial" panose="020B0604020202020204" pitchFamily="34" charset="0"/>
                        </a:rPr>
                        <a:t>XIV </a:t>
                      </a:r>
                    </a:p>
                  </a:txBody>
                  <a:tcPr marL="0" marR="0" marT="0" marB="0" anchor="b"/>
                </a:tc>
                <a:tc>
                  <a:txBody>
                    <a:bodyPr/>
                    <a:lstStyle/>
                    <a:p>
                      <a:pPr algn="ctr" fontAlgn="b"/>
                      <a:r>
                        <a:rPr lang="es-AR" sz="1000" b="0" i="0" u="none" strike="noStrike" dirty="0">
                          <a:effectLst/>
                          <a:latin typeface="Arial" panose="020B0604020202020204" pitchFamily="34" charset="0"/>
                        </a:rPr>
                        <a:t>SAN JAVIER</a:t>
                      </a:r>
                    </a:p>
                  </a:txBody>
                  <a:tcPr marL="0" marR="0" marT="0" marB="0" anchor="b"/>
                </a:tc>
                <a:tc>
                  <a:txBody>
                    <a:bodyPr/>
                    <a:lstStyle/>
                    <a:p>
                      <a:pPr algn="ctr" fontAlgn="b"/>
                      <a:r>
                        <a:rPr lang="es-AR" sz="1000" b="0" i="0" u="none" strike="noStrike" dirty="0">
                          <a:effectLst/>
                          <a:latin typeface="Arial" panose="020B0604020202020204" pitchFamily="34" charset="0"/>
                          <a:cs typeface="Arial" panose="020B0604020202020204" pitchFamily="34" charset="0"/>
                        </a:rPr>
                        <a:t>1</a:t>
                      </a:r>
                    </a:p>
                  </a:txBody>
                  <a:tcPr marL="0" marR="0" marT="0" marB="0" anchor="ctr"/>
                </a:tc>
                <a:tc>
                  <a:txBody>
                    <a:bodyPr/>
                    <a:lstStyle/>
                    <a:p>
                      <a:pPr algn="ctr" fontAlgn="b"/>
                      <a:r>
                        <a:rPr lang="es-AR" sz="1000" b="0" i="0" u="none" strike="noStrike" dirty="0">
                          <a:effectLst/>
                          <a:latin typeface="Arial" panose="020B0604020202020204" pitchFamily="34" charset="0"/>
                          <a:cs typeface="Arial" panose="020B0604020202020204" pitchFamily="34" charset="0"/>
                        </a:rPr>
                        <a:t>0,6</a:t>
                      </a:r>
                    </a:p>
                  </a:txBody>
                  <a:tcPr marL="0" marR="0" marT="0" marB="0" anchor="ctr"/>
                </a:tc>
              </a:tr>
              <a:tr h="320837">
                <a:tc gridSpan="2">
                  <a:txBody>
                    <a:bodyPr/>
                    <a:lstStyle/>
                    <a:p>
                      <a:pPr algn="l" fontAlgn="b"/>
                      <a:r>
                        <a:rPr lang="es-AR" sz="1200" b="1" i="0" u="none" strike="noStrike" dirty="0" smtClean="0">
                          <a:solidFill>
                            <a:srgbClr val="000000"/>
                          </a:solidFill>
                          <a:effectLst/>
                          <a:latin typeface="Arial" panose="020B0604020202020204" pitchFamily="34" charset="0"/>
                          <a:cs typeface="Arial" panose="020B0604020202020204" pitchFamily="34" charset="0"/>
                        </a:rPr>
                        <a:t>Total de dependencias</a:t>
                      </a:r>
                      <a:r>
                        <a:rPr lang="es-AR" sz="1200" b="1" i="0" u="none" strike="noStrike" baseline="0" dirty="0" smtClean="0">
                          <a:solidFill>
                            <a:srgbClr val="000000"/>
                          </a:solidFill>
                          <a:effectLst/>
                          <a:latin typeface="Arial" panose="020B0604020202020204" pitchFamily="34" charset="0"/>
                          <a:cs typeface="Arial" panose="020B0604020202020204" pitchFamily="34" charset="0"/>
                        </a:rPr>
                        <a:t> policiales</a:t>
                      </a:r>
                      <a:endParaRPr lang="es-AR"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pPr algn="l" fontAlgn="b"/>
                      <a:endParaRPr lang="es-AR"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s-MX" sz="1200" b="1" i="0" u="none" strike="noStrike" dirty="0" smtClean="0">
                          <a:solidFill>
                            <a:srgbClr val="000000"/>
                          </a:solidFill>
                          <a:effectLst/>
                          <a:latin typeface="Arial" panose="020B0604020202020204" pitchFamily="34" charset="0"/>
                          <a:cs typeface="Arial" panose="020B0604020202020204" pitchFamily="34" charset="0"/>
                        </a:rPr>
                        <a:t>164</a:t>
                      </a:r>
                      <a:endParaRPr lang="es-AR"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s-MX" sz="1200" b="1" i="0" u="none" strike="noStrike" dirty="0" smtClean="0">
                          <a:solidFill>
                            <a:srgbClr val="000000"/>
                          </a:solidFill>
                          <a:effectLst/>
                          <a:latin typeface="Arial" panose="020B0604020202020204" pitchFamily="34" charset="0"/>
                          <a:cs typeface="Arial" panose="020B0604020202020204" pitchFamily="34" charset="0"/>
                        </a:rPr>
                        <a:t>100%</a:t>
                      </a:r>
                      <a:endParaRPr lang="es-AR"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r>
            </a:tbl>
          </a:graphicData>
        </a:graphic>
      </p:graphicFrame>
      <p:sp>
        <p:nvSpPr>
          <p:cNvPr id="12" name="1 Rectángulo"/>
          <p:cNvSpPr/>
          <p:nvPr/>
        </p:nvSpPr>
        <p:spPr>
          <a:xfrm>
            <a:off x="899592" y="2492897"/>
            <a:ext cx="7565830" cy="396113"/>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4" name="3 CuadroTexto"/>
          <p:cNvSpPr txBox="1"/>
          <p:nvPr/>
        </p:nvSpPr>
        <p:spPr>
          <a:xfrm>
            <a:off x="7812360" y="2545159"/>
            <a:ext cx="543739" cy="307777"/>
          </a:xfrm>
          <a:prstGeom prst="rect">
            <a:avLst/>
          </a:prstGeom>
          <a:noFill/>
        </p:spPr>
        <p:txBody>
          <a:bodyPr wrap="none" rtlCol="0">
            <a:spAutoFit/>
          </a:bodyPr>
          <a:lstStyle/>
          <a:p>
            <a:r>
              <a:rPr lang="es-MX" sz="1400" b="1" dirty="0" smtClean="0">
                <a:solidFill>
                  <a:schemeClr val="accent2">
                    <a:lumMod val="75000"/>
                  </a:schemeClr>
                </a:solidFill>
                <a:latin typeface="Arial" panose="020B0604020202020204" pitchFamily="34" charset="0"/>
                <a:cs typeface="Arial" panose="020B0604020202020204" pitchFamily="34" charset="0"/>
              </a:rPr>
              <a:t>61%</a:t>
            </a:r>
            <a:endParaRPr lang="es-AR" sz="1400" b="1" dirty="0">
              <a:solidFill>
                <a:schemeClr val="accent2">
                  <a:lumMod val="75000"/>
                </a:schemeClr>
              </a:solidFill>
              <a:latin typeface="Arial" panose="020B0604020202020204" pitchFamily="34" charset="0"/>
              <a:cs typeface="Arial" panose="020B0604020202020204" pitchFamily="34" charset="0"/>
            </a:endParaRPr>
          </a:p>
        </p:txBody>
      </p:sp>
      <p:sp>
        <p:nvSpPr>
          <p:cNvPr id="19" name="15 CuadroTexto"/>
          <p:cNvSpPr txBox="1"/>
          <p:nvPr/>
        </p:nvSpPr>
        <p:spPr>
          <a:xfrm>
            <a:off x="41421" y="6096540"/>
            <a:ext cx="9091800" cy="646331"/>
          </a:xfrm>
          <a:prstGeom prst="rect">
            <a:avLst/>
          </a:prstGeom>
          <a:noFill/>
        </p:spPr>
        <p:txBody>
          <a:bodyPr wrap="square" rtlCol="0">
            <a:spAutoFit/>
          </a:bodyPr>
          <a:lstStyle/>
          <a:p>
            <a:pPr algn="just"/>
            <a:r>
              <a:rPr lang="es-MX" dirty="0" smtClean="0">
                <a:solidFill>
                  <a:prstClr val="white"/>
                </a:solidFill>
                <a:latin typeface="Arial" pitchFamily="34" charset="0"/>
                <a:cs typeface="Arial" pitchFamily="34" charset="0"/>
              </a:rPr>
              <a:t>Los detenidos/as en delegaciones policiales se concentran principalmente en dependencias ubicadas en las ciudades de Santa Fé y Rosario.   </a:t>
            </a:r>
            <a:endParaRPr lang="es-AR" dirty="0">
              <a:solidFill>
                <a:prstClr val="white"/>
              </a:solidFill>
              <a:latin typeface="Arial" pitchFamily="34" charset="0"/>
              <a:cs typeface="Arial" pitchFamily="34" charset="0"/>
            </a:endParaRPr>
          </a:p>
        </p:txBody>
      </p:sp>
    </p:spTree>
    <p:extLst>
      <p:ext uri="{BB962C8B-B14F-4D97-AF65-F5344CB8AC3E}">
        <p14:creationId xmlns:p14="http://schemas.microsoft.com/office/powerpoint/2010/main" val="401443783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6" name="Conector recto 8"/>
          <p:cNvCxnSpPr/>
          <p:nvPr/>
        </p:nvCxnSpPr>
        <p:spPr>
          <a:xfrm>
            <a:off x="326221" y="832148"/>
            <a:ext cx="6193035" cy="0"/>
          </a:xfrm>
          <a:prstGeom prst="line">
            <a:avLst/>
          </a:prstGeom>
          <a:ln>
            <a:solidFill>
              <a:schemeClr val="dk1">
                <a:shade val="95000"/>
                <a:satMod val="105000"/>
                <a:alpha val="50000"/>
              </a:schemeClr>
            </a:solidFill>
          </a:ln>
        </p:spPr>
        <p:style>
          <a:lnRef idx="1">
            <a:schemeClr val="dk1"/>
          </a:lnRef>
          <a:fillRef idx="0">
            <a:schemeClr val="dk1"/>
          </a:fillRef>
          <a:effectRef idx="0">
            <a:schemeClr val="dk1"/>
          </a:effectRef>
          <a:fontRef idx="minor">
            <a:schemeClr val="tx1"/>
          </a:fontRef>
        </p:style>
      </p:cxnSp>
      <p:sp>
        <p:nvSpPr>
          <p:cNvPr id="15" name="14 Rectángulo"/>
          <p:cNvSpPr/>
          <p:nvPr/>
        </p:nvSpPr>
        <p:spPr>
          <a:xfrm>
            <a:off x="-3473" y="6033814"/>
            <a:ext cx="9144000" cy="836712"/>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2000" dirty="0">
              <a:solidFill>
                <a:prstClr val="white"/>
              </a:solidFill>
              <a:latin typeface="Arial" pitchFamily="34" charset="0"/>
              <a:cs typeface="Arial" pitchFamily="34" charset="0"/>
            </a:endParaRPr>
          </a:p>
        </p:txBody>
      </p:sp>
      <p:sp>
        <p:nvSpPr>
          <p:cNvPr id="16" name="15 CuadroTexto"/>
          <p:cNvSpPr txBox="1"/>
          <p:nvPr/>
        </p:nvSpPr>
        <p:spPr>
          <a:xfrm>
            <a:off x="52200" y="6039529"/>
            <a:ext cx="9091800" cy="830997"/>
          </a:xfrm>
          <a:prstGeom prst="rect">
            <a:avLst/>
          </a:prstGeom>
          <a:noFill/>
        </p:spPr>
        <p:txBody>
          <a:bodyPr wrap="square" rtlCol="0">
            <a:spAutoFit/>
          </a:bodyPr>
          <a:lstStyle/>
          <a:p>
            <a:pPr algn="just"/>
            <a:r>
              <a:rPr lang="es-MX" sz="1600" dirty="0" smtClean="0">
                <a:solidFill>
                  <a:prstClr val="white"/>
                </a:solidFill>
                <a:latin typeface="Arial" pitchFamily="34" charset="0"/>
                <a:cs typeface="Arial" pitchFamily="34" charset="0"/>
              </a:rPr>
              <a:t>Aumenta la población de jóvenes detenidos en dependencias policiales, en comparación con quienes se encuentran alojados en establecimientos penitenciarios. A su vez, sube el porcentaje de encarcelados preventivamente en comparación con dicha población. </a:t>
            </a:r>
            <a:endParaRPr lang="es-AR" sz="1600" dirty="0">
              <a:solidFill>
                <a:prstClr val="white"/>
              </a:solidFill>
              <a:latin typeface="Arial" pitchFamily="34" charset="0"/>
              <a:cs typeface="Arial" pitchFamily="34" charset="0"/>
            </a:endParaRPr>
          </a:p>
        </p:txBody>
      </p:sp>
      <p:sp>
        <p:nvSpPr>
          <p:cNvPr id="18" name="1 Título"/>
          <p:cNvSpPr txBox="1">
            <a:spLocks/>
          </p:cNvSpPr>
          <p:nvPr/>
        </p:nvSpPr>
        <p:spPr>
          <a:xfrm>
            <a:off x="182205" y="337220"/>
            <a:ext cx="6766059" cy="5715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MX" sz="2400" b="1" dirty="0" smtClean="0">
                <a:solidFill>
                  <a:srgbClr val="1F497D">
                    <a:lumMod val="75000"/>
                  </a:srgbClr>
                </a:solidFill>
                <a:latin typeface="Arial" pitchFamily="34" charset="0"/>
                <a:cs typeface="Arial" pitchFamily="34" charset="0"/>
              </a:rPr>
              <a:t>Santa Fé</a:t>
            </a:r>
            <a:r>
              <a:rPr lang="es-MX" sz="2400" dirty="0" smtClean="0">
                <a:solidFill>
                  <a:srgbClr val="1F497D">
                    <a:lumMod val="75000"/>
                  </a:srgbClr>
                </a:solidFill>
                <a:latin typeface="Arial" pitchFamily="34" charset="0"/>
                <a:cs typeface="Arial" pitchFamily="34" charset="0"/>
              </a:rPr>
              <a:t> | Dependencias policiales</a:t>
            </a:r>
            <a:endParaRPr lang="es-AR" sz="2400" dirty="0">
              <a:solidFill>
                <a:srgbClr val="1F497D">
                  <a:lumMod val="75000"/>
                </a:srgbClr>
              </a:solidFill>
              <a:latin typeface="Arial" pitchFamily="34" charset="0"/>
              <a:cs typeface="Arial" pitchFamily="34" charset="0"/>
            </a:endParaRPr>
          </a:p>
        </p:txBody>
      </p:sp>
      <p:sp>
        <p:nvSpPr>
          <p:cNvPr id="25" name="24 CuadroTexto"/>
          <p:cNvSpPr txBox="1"/>
          <p:nvPr/>
        </p:nvSpPr>
        <p:spPr>
          <a:xfrm>
            <a:off x="678946" y="5733256"/>
            <a:ext cx="3244982" cy="215444"/>
          </a:xfrm>
          <a:prstGeom prst="rect">
            <a:avLst/>
          </a:prstGeom>
          <a:noFill/>
        </p:spPr>
        <p:txBody>
          <a:bodyPr wrap="square" rtlCol="0">
            <a:spAutoFit/>
          </a:bodyPr>
          <a:lstStyle/>
          <a:p>
            <a:pPr algn="ctr"/>
            <a:r>
              <a:rPr lang="es-MX" sz="800" dirty="0" smtClean="0"/>
              <a:t>Base: 136 detenidos en dependencias policiales de la </a:t>
            </a:r>
            <a:r>
              <a:rPr lang="es-MX" sz="800" dirty="0" err="1" smtClean="0"/>
              <a:t>Pcia</a:t>
            </a:r>
            <a:r>
              <a:rPr lang="es-MX" sz="800" dirty="0" smtClean="0"/>
              <a:t>. De  Sta. Fe </a:t>
            </a:r>
            <a:endParaRPr lang="es-AR" sz="800" dirty="0"/>
          </a:p>
        </p:txBody>
      </p:sp>
      <p:sp>
        <p:nvSpPr>
          <p:cNvPr id="27" name="26 CuadroTexto"/>
          <p:cNvSpPr txBox="1"/>
          <p:nvPr/>
        </p:nvSpPr>
        <p:spPr>
          <a:xfrm>
            <a:off x="107504" y="5780931"/>
            <a:ext cx="7522793" cy="230832"/>
          </a:xfrm>
          <a:prstGeom prst="rect">
            <a:avLst/>
          </a:prstGeom>
          <a:solidFill>
            <a:schemeClr val="bg1"/>
          </a:solidFill>
        </p:spPr>
        <p:txBody>
          <a:bodyPr wrap="square" rtlCol="0">
            <a:spAutoFit/>
          </a:bodyPr>
          <a:lstStyle/>
          <a:p>
            <a:r>
              <a:rPr lang="es-MX" sz="900" dirty="0" smtClean="0">
                <a:solidFill>
                  <a:prstClr val="black"/>
                </a:solidFill>
                <a:latin typeface="Arial" panose="020B0604020202020204" pitchFamily="34" charset="0"/>
                <a:cs typeface="Arial" panose="020B0604020202020204" pitchFamily="34" charset="0"/>
              </a:rPr>
              <a:t>Base: 164 personas detenidas con causas federales o nacionales en dependencias policiales de la provincia de Santa Fe.</a:t>
            </a:r>
            <a:endParaRPr lang="es-AR" sz="900" dirty="0">
              <a:solidFill>
                <a:prstClr val="black"/>
              </a:solidFill>
              <a:latin typeface="Arial" panose="020B0604020202020204" pitchFamily="34" charset="0"/>
              <a:cs typeface="Arial" panose="020B0604020202020204" pitchFamily="34" charset="0"/>
            </a:endParaRPr>
          </a:p>
        </p:txBody>
      </p:sp>
      <p:graphicFrame>
        <p:nvGraphicFramePr>
          <p:cNvPr id="26" name="7 Gráfico"/>
          <p:cNvGraphicFramePr/>
          <p:nvPr>
            <p:extLst>
              <p:ext uri="{D42A27DB-BD31-4B8C-83A1-F6EECF244321}">
                <p14:modId xmlns:p14="http://schemas.microsoft.com/office/powerpoint/2010/main" val="1202461658"/>
              </p:ext>
            </p:extLst>
          </p:nvPr>
        </p:nvGraphicFramePr>
        <p:xfrm>
          <a:off x="326221" y="1407259"/>
          <a:ext cx="3712242" cy="208823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9" name="9 Gráfico"/>
          <p:cNvGraphicFramePr/>
          <p:nvPr>
            <p:extLst>
              <p:ext uri="{D42A27DB-BD31-4B8C-83A1-F6EECF244321}">
                <p14:modId xmlns:p14="http://schemas.microsoft.com/office/powerpoint/2010/main" val="3740288377"/>
              </p:ext>
            </p:extLst>
          </p:nvPr>
        </p:nvGraphicFramePr>
        <p:xfrm>
          <a:off x="4932040" y="1420111"/>
          <a:ext cx="3816424" cy="2075380"/>
        </p:xfrm>
        <a:graphic>
          <a:graphicData uri="http://schemas.openxmlformats.org/drawingml/2006/chart">
            <c:chart xmlns:c="http://schemas.openxmlformats.org/drawingml/2006/chart" xmlns:r="http://schemas.openxmlformats.org/officeDocument/2006/relationships" r:id="rId4"/>
          </a:graphicData>
        </a:graphic>
      </p:graphicFrame>
      <p:sp>
        <p:nvSpPr>
          <p:cNvPr id="30" name="12 CuadroTexto"/>
          <p:cNvSpPr txBox="1"/>
          <p:nvPr/>
        </p:nvSpPr>
        <p:spPr>
          <a:xfrm>
            <a:off x="5076056" y="1207785"/>
            <a:ext cx="2672848" cy="276999"/>
          </a:xfrm>
          <a:prstGeom prst="rect">
            <a:avLst/>
          </a:prstGeom>
          <a:noFill/>
        </p:spPr>
        <p:txBody>
          <a:bodyPr wrap="square" rtlCol="0">
            <a:spAutoFit/>
          </a:bodyPr>
          <a:lstStyle/>
          <a:p>
            <a:pPr algn="ctr"/>
            <a:r>
              <a:rPr lang="es-MX" sz="1200" b="1" dirty="0">
                <a:solidFill>
                  <a:srgbClr val="1F497D">
                    <a:lumMod val="75000"/>
                  </a:srgbClr>
                </a:solidFill>
                <a:latin typeface="Arial" pitchFamily="34" charset="0"/>
                <a:cs typeface="Arial" pitchFamily="34" charset="0"/>
              </a:rPr>
              <a:t>Distribución según </a:t>
            </a:r>
            <a:r>
              <a:rPr lang="es-MX" sz="1200" b="1" dirty="0" smtClean="0">
                <a:solidFill>
                  <a:srgbClr val="1F497D">
                    <a:lumMod val="75000"/>
                  </a:srgbClr>
                </a:solidFill>
                <a:latin typeface="Arial" pitchFamily="34" charset="0"/>
                <a:cs typeface="Arial" pitchFamily="34" charset="0"/>
              </a:rPr>
              <a:t>edad</a:t>
            </a:r>
            <a:endParaRPr lang="es-AR" sz="1200" b="1" dirty="0">
              <a:solidFill>
                <a:srgbClr val="1F497D">
                  <a:lumMod val="75000"/>
                </a:srgbClr>
              </a:solidFill>
              <a:latin typeface="Arial" pitchFamily="34" charset="0"/>
              <a:cs typeface="Arial" pitchFamily="34" charset="0"/>
            </a:endParaRPr>
          </a:p>
        </p:txBody>
      </p:sp>
      <p:sp>
        <p:nvSpPr>
          <p:cNvPr id="31" name="13 CuadroTexto"/>
          <p:cNvSpPr txBox="1"/>
          <p:nvPr/>
        </p:nvSpPr>
        <p:spPr>
          <a:xfrm>
            <a:off x="891040" y="1207785"/>
            <a:ext cx="2672848" cy="276999"/>
          </a:xfrm>
          <a:prstGeom prst="rect">
            <a:avLst/>
          </a:prstGeom>
          <a:noFill/>
        </p:spPr>
        <p:txBody>
          <a:bodyPr wrap="square" rtlCol="0">
            <a:spAutoFit/>
          </a:bodyPr>
          <a:lstStyle/>
          <a:p>
            <a:pPr algn="ctr"/>
            <a:r>
              <a:rPr lang="es-MX" sz="1200" b="1" dirty="0">
                <a:solidFill>
                  <a:srgbClr val="1F497D">
                    <a:lumMod val="75000"/>
                  </a:srgbClr>
                </a:solidFill>
                <a:latin typeface="Arial" pitchFamily="34" charset="0"/>
                <a:cs typeface="Arial" pitchFamily="34" charset="0"/>
              </a:rPr>
              <a:t>Distribución según </a:t>
            </a:r>
            <a:r>
              <a:rPr lang="es-MX" sz="1200" b="1" dirty="0" smtClean="0">
                <a:solidFill>
                  <a:srgbClr val="1F497D">
                    <a:lumMod val="75000"/>
                  </a:srgbClr>
                </a:solidFill>
                <a:latin typeface="Arial" pitchFamily="34" charset="0"/>
                <a:cs typeface="Arial" pitchFamily="34" charset="0"/>
              </a:rPr>
              <a:t>género</a:t>
            </a:r>
            <a:endParaRPr lang="es-AR" sz="1200" b="1" dirty="0">
              <a:solidFill>
                <a:srgbClr val="1F497D">
                  <a:lumMod val="75000"/>
                </a:srgbClr>
              </a:solidFill>
              <a:latin typeface="Arial" pitchFamily="34" charset="0"/>
              <a:cs typeface="Arial" pitchFamily="34" charset="0"/>
            </a:endParaRPr>
          </a:p>
        </p:txBody>
      </p:sp>
      <p:graphicFrame>
        <p:nvGraphicFramePr>
          <p:cNvPr id="32" name="19 Gráfico"/>
          <p:cNvGraphicFramePr/>
          <p:nvPr>
            <p:extLst>
              <p:ext uri="{D42A27DB-BD31-4B8C-83A1-F6EECF244321}">
                <p14:modId xmlns:p14="http://schemas.microsoft.com/office/powerpoint/2010/main" val="2059288825"/>
              </p:ext>
            </p:extLst>
          </p:nvPr>
        </p:nvGraphicFramePr>
        <p:xfrm>
          <a:off x="1115616" y="3735330"/>
          <a:ext cx="5616624" cy="2231282"/>
        </p:xfrm>
        <a:graphic>
          <a:graphicData uri="http://schemas.openxmlformats.org/drawingml/2006/chart">
            <c:chart xmlns:c="http://schemas.openxmlformats.org/drawingml/2006/chart" xmlns:r="http://schemas.openxmlformats.org/officeDocument/2006/relationships" r:id="rId5"/>
          </a:graphicData>
        </a:graphic>
      </p:graphicFrame>
      <p:sp>
        <p:nvSpPr>
          <p:cNvPr id="33" name="20 CuadroTexto"/>
          <p:cNvSpPr txBox="1"/>
          <p:nvPr/>
        </p:nvSpPr>
        <p:spPr>
          <a:xfrm>
            <a:off x="2719997" y="3356992"/>
            <a:ext cx="2957569" cy="276999"/>
          </a:xfrm>
          <a:prstGeom prst="rect">
            <a:avLst/>
          </a:prstGeom>
          <a:noFill/>
        </p:spPr>
        <p:txBody>
          <a:bodyPr wrap="square" rtlCol="0">
            <a:spAutoFit/>
          </a:bodyPr>
          <a:lstStyle/>
          <a:p>
            <a:pPr algn="ctr"/>
            <a:r>
              <a:rPr lang="es-MX" sz="1200" b="1" dirty="0">
                <a:solidFill>
                  <a:srgbClr val="1F497D">
                    <a:lumMod val="75000"/>
                  </a:srgbClr>
                </a:solidFill>
                <a:latin typeface="Arial" pitchFamily="34" charset="0"/>
                <a:cs typeface="Arial" pitchFamily="34" charset="0"/>
              </a:rPr>
              <a:t>Distribución según </a:t>
            </a:r>
            <a:r>
              <a:rPr lang="es-MX" sz="1200" b="1" dirty="0" smtClean="0">
                <a:solidFill>
                  <a:srgbClr val="1F497D">
                    <a:lumMod val="75000"/>
                  </a:srgbClr>
                </a:solidFill>
                <a:latin typeface="Arial" pitchFamily="34" charset="0"/>
                <a:cs typeface="Arial" pitchFamily="34" charset="0"/>
              </a:rPr>
              <a:t>situación procesal</a:t>
            </a:r>
            <a:endParaRPr lang="es-AR" sz="1200" b="1" dirty="0">
              <a:solidFill>
                <a:srgbClr val="1F497D">
                  <a:lumMod val="75000"/>
                </a:srgbClr>
              </a:solidFill>
              <a:latin typeface="Arial" pitchFamily="34" charset="0"/>
              <a:cs typeface="Arial" pitchFamily="34" charset="0"/>
            </a:endParaRPr>
          </a:p>
        </p:txBody>
      </p:sp>
    </p:spTree>
    <p:extLst>
      <p:ext uri="{BB962C8B-B14F-4D97-AF65-F5344CB8AC3E}">
        <p14:creationId xmlns:p14="http://schemas.microsoft.com/office/powerpoint/2010/main" val="275650119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30 CuadroTexto"/>
          <p:cNvSpPr txBox="1"/>
          <p:nvPr/>
        </p:nvSpPr>
        <p:spPr>
          <a:xfrm>
            <a:off x="611560" y="3143870"/>
            <a:ext cx="8064896" cy="584775"/>
          </a:xfrm>
          <a:prstGeom prst="rect">
            <a:avLst/>
          </a:prstGeom>
          <a:noFill/>
        </p:spPr>
        <p:txBody>
          <a:bodyPr wrap="square" rtlCol="0">
            <a:spAutoFit/>
          </a:bodyPr>
          <a:lstStyle/>
          <a:p>
            <a:r>
              <a:rPr lang="es-MX" sz="3200" dirty="0" smtClean="0">
                <a:solidFill>
                  <a:srgbClr val="1F497D">
                    <a:lumMod val="75000"/>
                  </a:srgbClr>
                </a:solidFill>
                <a:latin typeface="Arial" pitchFamily="34" charset="0"/>
                <a:cs typeface="Arial" pitchFamily="34" charset="0"/>
              </a:rPr>
              <a:t>Síntesis de Resultados </a:t>
            </a:r>
            <a:endParaRPr lang="es-MX" sz="3200" dirty="0">
              <a:solidFill>
                <a:srgbClr val="1F497D">
                  <a:lumMod val="75000"/>
                </a:srgbClr>
              </a:solidFill>
              <a:latin typeface="Arial" pitchFamily="34" charset="0"/>
              <a:cs typeface="Arial" pitchFamily="34" charset="0"/>
            </a:endParaRPr>
          </a:p>
        </p:txBody>
      </p:sp>
      <p:sp>
        <p:nvSpPr>
          <p:cNvPr id="7" name="6 Rectángulo"/>
          <p:cNvSpPr/>
          <p:nvPr/>
        </p:nvSpPr>
        <p:spPr>
          <a:xfrm>
            <a:off x="107504" y="5780087"/>
            <a:ext cx="3384376"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solidFill>
                <a:prstClr val="white"/>
              </a:solidFill>
            </a:endParaRPr>
          </a:p>
        </p:txBody>
      </p:sp>
      <p:cxnSp>
        <p:nvCxnSpPr>
          <p:cNvPr id="3" name="2 Conector recto"/>
          <p:cNvCxnSpPr/>
          <p:nvPr/>
        </p:nvCxnSpPr>
        <p:spPr>
          <a:xfrm>
            <a:off x="467544" y="3861048"/>
            <a:ext cx="8496944"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978277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1 Título"/>
          <p:cNvSpPr txBox="1">
            <a:spLocks/>
          </p:cNvSpPr>
          <p:nvPr/>
        </p:nvSpPr>
        <p:spPr>
          <a:xfrm>
            <a:off x="182205" y="337220"/>
            <a:ext cx="6766059" cy="5715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MX" sz="2400" dirty="0" smtClean="0">
                <a:solidFill>
                  <a:srgbClr val="1F497D">
                    <a:lumMod val="75000"/>
                  </a:srgbClr>
                </a:solidFill>
                <a:latin typeface="Arial" pitchFamily="34" charset="0"/>
                <a:cs typeface="Arial" pitchFamily="34" charset="0"/>
              </a:rPr>
              <a:t>Síntesis de resultados </a:t>
            </a:r>
            <a:endParaRPr lang="es-AR" sz="2400" dirty="0">
              <a:solidFill>
                <a:srgbClr val="1F497D">
                  <a:lumMod val="75000"/>
                </a:srgbClr>
              </a:solidFill>
              <a:latin typeface="Arial" pitchFamily="34" charset="0"/>
              <a:cs typeface="Arial" pitchFamily="34" charset="0"/>
            </a:endParaRPr>
          </a:p>
        </p:txBody>
      </p:sp>
      <p:cxnSp>
        <p:nvCxnSpPr>
          <p:cNvPr id="6" name="Conector recto 8"/>
          <p:cNvCxnSpPr/>
          <p:nvPr/>
        </p:nvCxnSpPr>
        <p:spPr>
          <a:xfrm>
            <a:off x="251520" y="832148"/>
            <a:ext cx="6193035" cy="0"/>
          </a:xfrm>
          <a:prstGeom prst="line">
            <a:avLst/>
          </a:prstGeom>
          <a:ln>
            <a:solidFill>
              <a:schemeClr val="dk1">
                <a:shade val="95000"/>
                <a:satMod val="105000"/>
                <a:alpha val="50000"/>
              </a:schemeClr>
            </a:solidFill>
          </a:ln>
        </p:spPr>
        <p:style>
          <a:lnRef idx="1">
            <a:schemeClr val="dk1"/>
          </a:lnRef>
          <a:fillRef idx="0">
            <a:schemeClr val="dk1"/>
          </a:fillRef>
          <a:effectRef idx="0">
            <a:schemeClr val="dk1"/>
          </a:effectRef>
          <a:fontRef idx="minor">
            <a:schemeClr val="tx1"/>
          </a:fontRef>
        </p:style>
      </p:cxnSp>
      <p:sp>
        <p:nvSpPr>
          <p:cNvPr id="2" name="1 Rectángulo"/>
          <p:cNvSpPr/>
          <p:nvPr/>
        </p:nvSpPr>
        <p:spPr>
          <a:xfrm>
            <a:off x="182205" y="5733256"/>
            <a:ext cx="4245779" cy="9361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8" name="7 Rectángulo"/>
          <p:cNvSpPr/>
          <p:nvPr/>
        </p:nvSpPr>
        <p:spPr>
          <a:xfrm>
            <a:off x="-9353" y="6381328"/>
            <a:ext cx="8613801" cy="430887"/>
          </a:xfrm>
          <a:prstGeom prst="rect">
            <a:avLst/>
          </a:prstGeom>
        </p:spPr>
        <p:txBody>
          <a:bodyPr wrap="square">
            <a:spAutoFit/>
          </a:bodyPr>
          <a:lstStyle/>
          <a:p>
            <a:pPr lvl="0"/>
            <a:r>
              <a:rPr lang="es-AR" sz="1100" dirty="0" smtClean="0">
                <a:latin typeface="Arial" panose="020B0604020202020204" pitchFamily="34" charset="0"/>
                <a:cs typeface="Arial" panose="020B0604020202020204" pitchFamily="34" charset="0"/>
              </a:rPr>
              <a:t>(*) Córdoba, Entre Ríos, Santa Fé y Mendoza, estimado en el 74% del total de presos federales o nacionales fuera de la órbita del SPF</a:t>
            </a:r>
            <a:r>
              <a:rPr lang="es-AR" sz="1100" dirty="0" smtClean="0">
                <a:latin typeface="Arial" panose="020B0604020202020204" pitchFamily="34" charset="0"/>
                <a:cs typeface="Arial" panose="020B0604020202020204" pitchFamily="34" charset="0"/>
              </a:rPr>
              <a:t>. Se excluye del cálculo los 683 presos provinciales alojados en el SPF.</a:t>
            </a:r>
            <a:endParaRPr lang="es-AR" sz="1100" dirty="0">
              <a:latin typeface="Arial" panose="020B0604020202020204" pitchFamily="34" charset="0"/>
              <a:cs typeface="Arial" panose="020B0604020202020204" pitchFamily="34" charset="0"/>
            </a:endParaRPr>
          </a:p>
        </p:txBody>
      </p:sp>
      <p:graphicFrame>
        <p:nvGraphicFramePr>
          <p:cNvPr id="13" name="Diagrama 12"/>
          <p:cNvGraphicFramePr/>
          <p:nvPr>
            <p:extLst>
              <p:ext uri="{D42A27DB-BD31-4B8C-83A1-F6EECF244321}">
                <p14:modId xmlns:p14="http://schemas.microsoft.com/office/powerpoint/2010/main" val="98071294"/>
              </p:ext>
            </p:extLst>
          </p:nvPr>
        </p:nvGraphicFramePr>
        <p:xfrm>
          <a:off x="1115616" y="980728"/>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2 Rectángulo redondeado"/>
          <p:cNvSpPr/>
          <p:nvPr/>
        </p:nvSpPr>
        <p:spPr>
          <a:xfrm>
            <a:off x="2051720" y="5085184"/>
            <a:ext cx="5184576" cy="1098122"/>
          </a:xfrm>
          <a:prstGeom prst="roundRect">
            <a:avLst>
              <a:gd name="adj" fmla="val 1311"/>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AR" sz="2000" dirty="0" smtClean="0"/>
              <a:t>Total detenidos federales y nacionales</a:t>
            </a:r>
            <a:r>
              <a:rPr lang="es-AR" dirty="0" smtClean="0"/>
              <a:t> </a:t>
            </a:r>
          </a:p>
          <a:p>
            <a:pPr algn="ctr"/>
            <a:r>
              <a:rPr lang="es-AR" sz="1400" dirty="0" smtClean="0"/>
              <a:t>(en SPF + Córdoba / Santa Fe / Entre Ríos / Mendoza) </a:t>
            </a:r>
            <a:endParaRPr lang="es-AR" sz="1200" dirty="0" smtClean="0"/>
          </a:p>
          <a:p>
            <a:pPr algn="ctr"/>
            <a:endParaRPr lang="es-AR" sz="600" b="1" dirty="0" smtClean="0"/>
          </a:p>
          <a:p>
            <a:pPr algn="ctr"/>
            <a:r>
              <a:rPr lang="es-AR" sz="2400" b="1" dirty="0" smtClean="0"/>
              <a:t>11.180 </a:t>
            </a:r>
            <a:r>
              <a:rPr lang="es-AR" sz="1200" b="1" dirty="0" smtClean="0"/>
              <a:t>(*)</a:t>
            </a:r>
            <a:endParaRPr lang="es-AR" sz="2000" b="1" dirty="0"/>
          </a:p>
        </p:txBody>
      </p:sp>
    </p:spTree>
    <p:extLst>
      <p:ext uri="{BB962C8B-B14F-4D97-AF65-F5344CB8AC3E}">
        <p14:creationId xmlns:p14="http://schemas.microsoft.com/office/powerpoint/2010/main" val="116790700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1 Título"/>
          <p:cNvSpPr txBox="1">
            <a:spLocks/>
          </p:cNvSpPr>
          <p:nvPr/>
        </p:nvSpPr>
        <p:spPr>
          <a:xfrm>
            <a:off x="182205" y="337220"/>
            <a:ext cx="6766059" cy="5715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MX" sz="2400" dirty="0" smtClean="0">
                <a:solidFill>
                  <a:srgbClr val="1F497D">
                    <a:lumMod val="75000"/>
                  </a:srgbClr>
                </a:solidFill>
                <a:latin typeface="Arial" pitchFamily="34" charset="0"/>
                <a:cs typeface="Arial" pitchFamily="34" charset="0"/>
              </a:rPr>
              <a:t>Síntesis de resultados</a:t>
            </a:r>
            <a:endParaRPr lang="es-AR" sz="2400" dirty="0">
              <a:solidFill>
                <a:srgbClr val="1F497D">
                  <a:lumMod val="75000"/>
                </a:srgbClr>
              </a:solidFill>
              <a:latin typeface="Arial" pitchFamily="34" charset="0"/>
              <a:cs typeface="Arial" pitchFamily="34" charset="0"/>
            </a:endParaRPr>
          </a:p>
        </p:txBody>
      </p:sp>
      <p:cxnSp>
        <p:nvCxnSpPr>
          <p:cNvPr id="6" name="Conector recto 8"/>
          <p:cNvCxnSpPr/>
          <p:nvPr/>
        </p:nvCxnSpPr>
        <p:spPr>
          <a:xfrm>
            <a:off x="326221" y="832148"/>
            <a:ext cx="6193035" cy="0"/>
          </a:xfrm>
          <a:prstGeom prst="line">
            <a:avLst/>
          </a:prstGeom>
          <a:ln>
            <a:solidFill>
              <a:schemeClr val="dk1">
                <a:shade val="95000"/>
                <a:satMod val="105000"/>
                <a:alpha val="50000"/>
              </a:schemeClr>
            </a:solidFill>
          </a:ln>
        </p:spPr>
        <p:style>
          <a:lnRef idx="1">
            <a:schemeClr val="dk1"/>
          </a:lnRef>
          <a:fillRef idx="0">
            <a:schemeClr val="dk1"/>
          </a:fillRef>
          <a:effectRef idx="0">
            <a:schemeClr val="dk1"/>
          </a:effectRef>
          <a:fontRef idx="minor">
            <a:schemeClr val="tx1"/>
          </a:fontRef>
        </p:style>
      </p:cxnSp>
      <p:sp>
        <p:nvSpPr>
          <p:cNvPr id="17" name="16 Rectángulo"/>
          <p:cNvSpPr/>
          <p:nvPr/>
        </p:nvSpPr>
        <p:spPr>
          <a:xfrm>
            <a:off x="179512" y="5783514"/>
            <a:ext cx="3385722" cy="2029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prstClr val="white"/>
              </a:solidFill>
            </a:endParaRPr>
          </a:p>
        </p:txBody>
      </p:sp>
      <p:sp>
        <p:nvSpPr>
          <p:cNvPr id="7" name="2 Marcador de contenido"/>
          <p:cNvSpPr txBox="1">
            <a:spLocks/>
          </p:cNvSpPr>
          <p:nvPr/>
        </p:nvSpPr>
        <p:spPr>
          <a:xfrm>
            <a:off x="395536" y="4999484"/>
            <a:ext cx="8280920" cy="877788"/>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indent="-161925" algn="just"/>
            <a:r>
              <a:rPr lang="es-MX" sz="1600" dirty="0" smtClean="0">
                <a:solidFill>
                  <a:srgbClr val="1F497D">
                    <a:lumMod val="75000"/>
                  </a:srgbClr>
                </a:solidFill>
                <a:latin typeface="Arial"/>
                <a:cs typeface="Arial"/>
              </a:rPr>
              <a:t>En lo que respecta a la evolución mensual, Mendoza y Santa </a:t>
            </a:r>
            <a:r>
              <a:rPr lang="es-MX" sz="1600" dirty="0" smtClean="0">
                <a:solidFill>
                  <a:srgbClr val="1F497D">
                    <a:lumMod val="75000"/>
                  </a:srgbClr>
                </a:solidFill>
                <a:latin typeface="Arial"/>
                <a:cs typeface="Arial"/>
              </a:rPr>
              <a:t>Fe </a:t>
            </a:r>
            <a:r>
              <a:rPr lang="es-MX" sz="1600" dirty="0" smtClean="0">
                <a:solidFill>
                  <a:srgbClr val="1F497D">
                    <a:lumMod val="75000"/>
                  </a:srgbClr>
                </a:solidFill>
                <a:latin typeface="Arial"/>
                <a:cs typeface="Arial"/>
              </a:rPr>
              <a:t>siguen incrementando el alojamiento de detenidos federales en sus establecimientos penitenciarios aunque el crecimiento es menor al mes anterior. </a:t>
            </a:r>
            <a:endParaRPr lang="es-MX" sz="1600" dirty="0" smtClean="0">
              <a:solidFill>
                <a:srgbClr val="1F497D">
                  <a:lumMod val="75000"/>
                </a:srgbClr>
              </a:solidFill>
              <a:latin typeface="Arial"/>
              <a:cs typeface="Arial"/>
            </a:endParaRPr>
          </a:p>
          <a:p>
            <a:pPr indent="-161925" algn="just"/>
            <a:endParaRPr lang="es-MX" sz="1400" dirty="0" smtClean="0">
              <a:solidFill>
                <a:srgbClr val="1F497D">
                  <a:lumMod val="75000"/>
                </a:srgbClr>
              </a:solidFill>
              <a:latin typeface="Arial"/>
              <a:cs typeface="Arial"/>
            </a:endParaRPr>
          </a:p>
          <a:p>
            <a:pPr indent="-161925" algn="just"/>
            <a:r>
              <a:rPr lang="es-MX" sz="1600" dirty="0" smtClean="0">
                <a:solidFill>
                  <a:srgbClr val="1F497D">
                    <a:lumMod val="75000"/>
                  </a:srgbClr>
                </a:solidFill>
                <a:latin typeface="Arial"/>
                <a:cs typeface="Arial"/>
              </a:rPr>
              <a:t>Córdoba mantiene una tendencia descendente.</a:t>
            </a:r>
            <a:endParaRPr lang="es-AR" sz="1600" dirty="0" smtClean="0">
              <a:solidFill>
                <a:srgbClr val="1F497D">
                  <a:lumMod val="75000"/>
                </a:srgbClr>
              </a:solidFill>
              <a:latin typeface="Arial"/>
              <a:cs typeface="Arial"/>
            </a:endParaRPr>
          </a:p>
          <a:p>
            <a:pPr marL="0" indent="0" algn="just">
              <a:buFont typeface="Arial" panose="020B0604020202020204" pitchFamily="34" charset="0"/>
              <a:buNone/>
            </a:pPr>
            <a:r>
              <a:rPr lang="es-AR" sz="1600" dirty="0" smtClean="0">
                <a:solidFill>
                  <a:srgbClr val="1F497D">
                    <a:lumMod val="75000"/>
                  </a:srgbClr>
                </a:solidFill>
                <a:latin typeface="Arial"/>
                <a:cs typeface="Arial"/>
              </a:rPr>
              <a:t> </a:t>
            </a:r>
            <a:endParaRPr lang="es-AR" sz="1600" dirty="0">
              <a:solidFill>
                <a:srgbClr val="1F497D">
                  <a:lumMod val="75000"/>
                </a:srgbClr>
              </a:solidFill>
              <a:latin typeface="Arial"/>
              <a:cs typeface="Arial"/>
            </a:endParaRPr>
          </a:p>
        </p:txBody>
      </p:sp>
      <p:graphicFrame>
        <p:nvGraphicFramePr>
          <p:cNvPr id="18" name="17 Tabla"/>
          <p:cNvGraphicFramePr>
            <a:graphicFrameLocks noGrp="1"/>
          </p:cNvGraphicFramePr>
          <p:nvPr>
            <p:extLst>
              <p:ext uri="{D42A27DB-BD31-4B8C-83A1-F6EECF244321}">
                <p14:modId xmlns:p14="http://schemas.microsoft.com/office/powerpoint/2010/main" val="4133626458"/>
              </p:ext>
            </p:extLst>
          </p:nvPr>
        </p:nvGraphicFramePr>
        <p:xfrm>
          <a:off x="755574" y="1196752"/>
          <a:ext cx="7920882" cy="3096346"/>
        </p:xfrm>
        <a:graphic>
          <a:graphicData uri="http://schemas.openxmlformats.org/drawingml/2006/table">
            <a:tbl>
              <a:tblPr>
                <a:tableStyleId>{FABFCF23-3B69-468F-B69F-88F6DE6A72F2}</a:tableStyleId>
              </a:tblPr>
              <a:tblGrid>
                <a:gridCol w="1754594"/>
                <a:gridCol w="1541572"/>
                <a:gridCol w="1541572"/>
                <a:gridCol w="1541572"/>
                <a:gridCol w="1541572"/>
              </a:tblGrid>
              <a:tr h="709436">
                <a:tc>
                  <a:txBody>
                    <a:bodyPr/>
                    <a:lstStyle/>
                    <a:p>
                      <a:pPr algn="ctr" fontAlgn="b"/>
                      <a:r>
                        <a:rPr lang="es-MX" sz="1100" b="1" i="0" u="none" strike="noStrike" dirty="0" smtClean="0">
                          <a:solidFill>
                            <a:schemeClr val="dk1"/>
                          </a:solidFill>
                          <a:effectLst/>
                          <a:latin typeface="Arial" panose="020B0604020202020204" pitchFamily="34" charset="0"/>
                          <a:cs typeface="Arial" panose="020B0604020202020204" pitchFamily="34" charset="0"/>
                        </a:rPr>
                        <a:t>Provincia</a:t>
                      </a:r>
                      <a:endParaRPr lang="es-AR" sz="11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chorCtr="1">
                    <a:solidFill>
                      <a:schemeClr val="bg1">
                        <a:lumMod val="85000"/>
                      </a:schemeClr>
                    </a:solidFill>
                  </a:tcPr>
                </a:tc>
                <a:tc>
                  <a:txBody>
                    <a:bodyPr/>
                    <a:lstStyle/>
                    <a:p>
                      <a:pPr algn="ctr" fontAlgn="b"/>
                      <a:r>
                        <a:rPr lang="es-MX" sz="1100" b="1" i="0" u="none" strike="noStrike" dirty="0" smtClean="0">
                          <a:solidFill>
                            <a:srgbClr val="000000"/>
                          </a:solidFill>
                          <a:effectLst/>
                          <a:latin typeface="Arial" panose="020B0604020202020204" pitchFamily="34" charset="0"/>
                          <a:cs typeface="Arial" panose="020B0604020202020204" pitchFamily="34" charset="0"/>
                        </a:rPr>
                        <a:t>Agosto </a:t>
                      </a:r>
                    </a:p>
                    <a:p>
                      <a:pPr algn="ctr" fontAlgn="b"/>
                      <a:r>
                        <a:rPr lang="es-MX" sz="1100" b="1" i="0" u="none" strike="noStrike" dirty="0" smtClean="0">
                          <a:solidFill>
                            <a:srgbClr val="000000"/>
                          </a:solidFill>
                          <a:effectLst/>
                          <a:latin typeface="Arial" panose="020B0604020202020204" pitchFamily="34" charset="0"/>
                          <a:cs typeface="Arial" panose="020B0604020202020204" pitchFamily="34" charset="0"/>
                        </a:rPr>
                        <a:t>2014</a:t>
                      </a:r>
                      <a:endParaRPr lang="es-AR" sz="11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chorCtr="1">
                    <a:solidFill>
                      <a:schemeClr val="bg1">
                        <a:lumMod val="85000"/>
                      </a:schemeClr>
                    </a:solidFill>
                  </a:tcPr>
                </a:tc>
                <a:tc>
                  <a:txBody>
                    <a:bodyPr/>
                    <a:lstStyle/>
                    <a:p>
                      <a:pPr algn="ctr" fontAlgn="b"/>
                      <a:r>
                        <a:rPr lang="es-MX" sz="1100" b="1" i="0" u="none" strike="noStrike" dirty="0" smtClean="0">
                          <a:solidFill>
                            <a:srgbClr val="000000"/>
                          </a:solidFill>
                          <a:effectLst/>
                          <a:latin typeface="Arial" panose="020B0604020202020204" pitchFamily="34" charset="0"/>
                          <a:cs typeface="Arial" panose="020B0604020202020204" pitchFamily="34" charset="0"/>
                        </a:rPr>
                        <a:t>Septiembre </a:t>
                      </a:r>
                    </a:p>
                    <a:p>
                      <a:pPr algn="ctr" fontAlgn="b"/>
                      <a:r>
                        <a:rPr lang="es-MX" sz="1100" b="1" i="0" u="none" strike="noStrike" dirty="0" smtClean="0">
                          <a:solidFill>
                            <a:srgbClr val="000000"/>
                          </a:solidFill>
                          <a:effectLst/>
                          <a:latin typeface="Arial" panose="020B0604020202020204" pitchFamily="34" charset="0"/>
                          <a:cs typeface="Arial" panose="020B0604020202020204" pitchFamily="34" charset="0"/>
                        </a:rPr>
                        <a:t>2014</a:t>
                      </a:r>
                      <a:endParaRPr lang="es-AR" sz="11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chorCtr="1">
                    <a:solidFill>
                      <a:schemeClr val="bg1">
                        <a:lumMod val="85000"/>
                      </a:schemeClr>
                    </a:solidFill>
                  </a:tcPr>
                </a:tc>
                <a:tc>
                  <a:txBody>
                    <a:bodyPr/>
                    <a:lstStyle/>
                    <a:p>
                      <a:pPr algn="ctr" fontAlgn="b"/>
                      <a:r>
                        <a:rPr lang="es-MX" sz="1100" b="1" i="0" u="none" strike="noStrike" dirty="0" smtClean="0">
                          <a:solidFill>
                            <a:srgbClr val="000000"/>
                          </a:solidFill>
                          <a:effectLst/>
                          <a:latin typeface="Arial" panose="020B0604020202020204" pitchFamily="34" charset="0"/>
                          <a:cs typeface="Arial" panose="020B0604020202020204" pitchFamily="34" charset="0"/>
                        </a:rPr>
                        <a:t>Octubre </a:t>
                      </a:r>
                    </a:p>
                    <a:p>
                      <a:pPr algn="ctr" fontAlgn="b"/>
                      <a:r>
                        <a:rPr lang="es-MX" sz="1100" b="1" i="0" u="none" strike="noStrike" dirty="0" smtClean="0">
                          <a:solidFill>
                            <a:srgbClr val="000000"/>
                          </a:solidFill>
                          <a:effectLst/>
                          <a:latin typeface="Arial" panose="020B0604020202020204" pitchFamily="34" charset="0"/>
                          <a:cs typeface="Arial" panose="020B0604020202020204" pitchFamily="34" charset="0"/>
                        </a:rPr>
                        <a:t>2014</a:t>
                      </a:r>
                      <a:endParaRPr lang="es-AR" sz="11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chorCtr="1">
                    <a:solidFill>
                      <a:schemeClr val="bg1">
                        <a:lumMod val="85000"/>
                      </a:schemeClr>
                    </a:solidFill>
                  </a:tcPr>
                </a:tc>
                <a:tc>
                  <a:txBody>
                    <a:bodyPr/>
                    <a:lstStyle/>
                    <a:p>
                      <a:pPr algn="ctr" fontAlgn="b"/>
                      <a:r>
                        <a:rPr lang="es-MX" sz="1100" b="1" i="0" u="none" strike="noStrike" dirty="0" smtClean="0">
                          <a:solidFill>
                            <a:srgbClr val="000000"/>
                          </a:solidFill>
                          <a:effectLst/>
                          <a:latin typeface="Arial" panose="020B0604020202020204" pitchFamily="34" charset="0"/>
                          <a:cs typeface="Arial" panose="020B0604020202020204" pitchFamily="34" charset="0"/>
                        </a:rPr>
                        <a:t>Evolución </a:t>
                      </a:r>
                    </a:p>
                    <a:p>
                      <a:pPr algn="ctr" fontAlgn="b"/>
                      <a:r>
                        <a:rPr lang="es-MX" sz="1100" b="1" i="0" u="none" strike="noStrike" dirty="0" smtClean="0">
                          <a:solidFill>
                            <a:srgbClr val="000000"/>
                          </a:solidFill>
                          <a:effectLst/>
                          <a:latin typeface="Arial" panose="020B0604020202020204" pitchFamily="34" charset="0"/>
                          <a:cs typeface="Arial" panose="020B0604020202020204" pitchFamily="34" charset="0"/>
                        </a:rPr>
                        <a:t>Mensual.</a:t>
                      </a:r>
                    </a:p>
                    <a:p>
                      <a:pPr algn="ctr" fontAlgn="b"/>
                      <a:r>
                        <a:rPr lang="es-MX" sz="1100" b="1" i="0" u="none" strike="noStrike" dirty="0" smtClean="0">
                          <a:solidFill>
                            <a:srgbClr val="000000"/>
                          </a:solidFill>
                          <a:effectLst/>
                          <a:latin typeface="Arial" panose="020B0604020202020204" pitchFamily="34" charset="0"/>
                          <a:cs typeface="Arial" panose="020B0604020202020204" pitchFamily="34" charset="0"/>
                        </a:rPr>
                        <a:t>Sep.-Oct.</a:t>
                      </a:r>
                      <a:endParaRPr lang="es-AR" sz="11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chorCtr="1">
                    <a:solidFill>
                      <a:schemeClr val="bg1">
                        <a:lumMod val="85000"/>
                      </a:schemeClr>
                    </a:solidFill>
                  </a:tcPr>
                </a:tc>
              </a:tr>
              <a:tr h="468022">
                <a:tc>
                  <a:txBody>
                    <a:bodyPr/>
                    <a:lstStyle/>
                    <a:p>
                      <a:pPr algn="ctr" fontAlgn="b"/>
                      <a:r>
                        <a:rPr lang="es-AR" sz="1400" b="1" u="none" strike="noStrike" dirty="0">
                          <a:effectLst/>
                          <a:latin typeface="Arial" panose="020B0604020202020204" pitchFamily="34" charset="0"/>
                          <a:cs typeface="Arial" panose="020B0604020202020204" pitchFamily="34" charset="0"/>
                        </a:rPr>
                        <a:t>Córdoba</a:t>
                      </a:r>
                      <a:endParaRPr lang="es-AR"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chorCtr="1"/>
                </a:tc>
                <a:tc>
                  <a:txBody>
                    <a:bodyPr/>
                    <a:lstStyle/>
                    <a:p>
                      <a:r>
                        <a:rPr lang="es-MX" sz="1400" b="1" i="0" u="none" strike="noStrike" kern="1200" dirty="0" smtClean="0">
                          <a:solidFill>
                            <a:srgbClr val="000000"/>
                          </a:solidFill>
                          <a:effectLst/>
                          <a:latin typeface="Arial" panose="020B0604020202020204" pitchFamily="34" charset="0"/>
                          <a:ea typeface="+mn-ea"/>
                          <a:cs typeface="Arial" panose="020B0604020202020204" pitchFamily="34" charset="0"/>
                        </a:rPr>
                        <a:t>258</a:t>
                      </a:r>
                      <a:endParaRPr lang="es-AR" sz="14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nchor="ctr" anchorCtr="1"/>
                </a:tc>
                <a:tc>
                  <a:txBody>
                    <a:bodyPr/>
                    <a:lstStyle/>
                    <a:p>
                      <a:pPr algn="ctr" fontAlgn="b"/>
                      <a:r>
                        <a:rPr lang="es-MX" sz="1400" b="1" i="0" u="none" strike="noStrike" dirty="0" smtClean="0">
                          <a:solidFill>
                            <a:srgbClr val="000000"/>
                          </a:solidFill>
                          <a:effectLst/>
                          <a:latin typeface="Arial" panose="020B0604020202020204" pitchFamily="34" charset="0"/>
                          <a:cs typeface="Arial" panose="020B0604020202020204" pitchFamily="34" charset="0"/>
                        </a:rPr>
                        <a:t>245</a:t>
                      </a:r>
                      <a:endParaRPr lang="es-AR"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chorCtr="1"/>
                </a:tc>
                <a:tc>
                  <a:txBody>
                    <a:bodyPr/>
                    <a:lstStyle/>
                    <a:p>
                      <a:pPr algn="ctr" fontAlgn="b"/>
                      <a:r>
                        <a:rPr lang="es-MX" sz="1400" b="1" i="0" u="none" strike="noStrike" dirty="0" smtClean="0">
                          <a:solidFill>
                            <a:srgbClr val="000000"/>
                          </a:solidFill>
                          <a:effectLst/>
                          <a:latin typeface="Arial" panose="020B0604020202020204" pitchFamily="34" charset="0"/>
                          <a:cs typeface="Arial" panose="020B0604020202020204" pitchFamily="34" charset="0"/>
                        </a:rPr>
                        <a:t>230</a:t>
                      </a:r>
                      <a:endParaRPr lang="es-AR"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chorCtr="1"/>
                </a:tc>
                <a:tc>
                  <a:txBody>
                    <a:bodyPr/>
                    <a:lstStyle/>
                    <a:p>
                      <a:pPr algn="ctr" fontAlgn="b"/>
                      <a:r>
                        <a:rPr lang="es-MX" sz="1400" b="1" i="0" u="none" strike="noStrike" dirty="0" smtClean="0">
                          <a:solidFill>
                            <a:srgbClr val="000000"/>
                          </a:solidFill>
                          <a:effectLst/>
                          <a:latin typeface="Arial" panose="020B0604020202020204" pitchFamily="34" charset="0"/>
                          <a:cs typeface="Arial" panose="020B0604020202020204" pitchFamily="34" charset="0"/>
                        </a:rPr>
                        <a:t>-6%</a:t>
                      </a:r>
                      <a:endParaRPr lang="es-AR"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chorCtr="1"/>
                </a:tc>
              </a:tr>
              <a:tr h="468022">
                <a:tc>
                  <a:txBody>
                    <a:bodyPr/>
                    <a:lstStyle/>
                    <a:p>
                      <a:pPr algn="ctr" fontAlgn="b"/>
                      <a:r>
                        <a:rPr lang="es-AR" sz="1400" b="1" u="none" strike="noStrike" dirty="0">
                          <a:effectLst/>
                          <a:latin typeface="Arial" panose="020B0604020202020204" pitchFamily="34" charset="0"/>
                          <a:cs typeface="Arial" panose="020B0604020202020204" pitchFamily="34" charset="0"/>
                        </a:rPr>
                        <a:t>Mendoza</a:t>
                      </a:r>
                      <a:endParaRPr lang="es-AR"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chorCtr="1"/>
                </a:tc>
                <a:tc>
                  <a:txBody>
                    <a:bodyPr/>
                    <a:lstStyle/>
                    <a:p>
                      <a:r>
                        <a:rPr lang="es-MX" sz="1400" b="1" i="0" u="none" strike="noStrike" kern="1200" dirty="0" smtClean="0">
                          <a:solidFill>
                            <a:srgbClr val="000000"/>
                          </a:solidFill>
                          <a:effectLst/>
                          <a:latin typeface="Arial" panose="020B0604020202020204" pitchFamily="34" charset="0"/>
                          <a:ea typeface="+mn-ea"/>
                          <a:cs typeface="Arial" panose="020B0604020202020204" pitchFamily="34" charset="0"/>
                        </a:rPr>
                        <a:t>608</a:t>
                      </a:r>
                      <a:endParaRPr lang="es-AR" sz="14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nchor="ctr" anchorCtr="1"/>
                </a:tc>
                <a:tc>
                  <a:txBody>
                    <a:bodyPr/>
                    <a:lstStyle/>
                    <a:p>
                      <a:pPr algn="ctr" fontAlgn="b"/>
                      <a:r>
                        <a:rPr lang="es-MX" sz="1400" b="1" i="0" u="none" strike="noStrike" dirty="0" smtClean="0">
                          <a:solidFill>
                            <a:srgbClr val="000000"/>
                          </a:solidFill>
                          <a:effectLst/>
                          <a:latin typeface="Arial" panose="020B0604020202020204" pitchFamily="34" charset="0"/>
                          <a:cs typeface="Arial" panose="020B0604020202020204" pitchFamily="34" charset="0"/>
                        </a:rPr>
                        <a:t>639</a:t>
                      </a:r>
                      <a:endParaRPr lang="es-AR"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chorCtr="1"/>
                </a:tc>
                <a:tc>
                  <a:txBody>
                    <a:bodyPr/>
                    <a:lstStyle/>
                    <a:p>
                      <a:pPr algn="ctr" fontAlgn="b"/>
                      <a:r>
                        <a:rPr lang="es-MX" sz="1400" b="1" i="0" u="none" strike="noStrike" dirty="0" smtClean="0">
                          <a:solidFill>
                            <a:srgbClr val="000000"/>
                          </a:solidFill>
                          <a:effectLst/>
                          <a:latin typeface="Arial" panose="020B0604020202020204" pitchFamily="34" charset="0"/>
                          <a:cs typeface="Arial" panose="020B0604020202020204" pitchFamily="34" charset="0"/>
                        </a:rPr>
                        <a:t>653</a:t>
                      </a:r>
                      <a:endParaRPr lang="es-AR"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chorCtr="1"/>
                </a:tc>
                <a:tc>
                  <a:txBody>
                    <a:bodyPr/>
                    <a:lstStyle/>
                    <a:p>
                      <a:pPr algn="ctr" fontAlgn="b"/>
                      <a:r>
                        <a:rPr lang="es-MX" sz="1400" b="1" i="0" u="none" strike="noStrike" dirty="0" smtClean="0">
                          <a:solidFill>
                            <a:srgbClr val="000000"/>
                          </a:solidFill>
                          <a:effectLst/>
                          <a:latin typeface="Arial" panose="020B0604020202020204" pitchFamily="34" charset="0"/>
                          <a:cs typeface="Arial" panose="020B0604020202020204" pitchFamily="34" charset="0"/>
                        </a:rPr>
                        <a:t>+2%</a:t>
                      </a:r>
                      <a:endParaRPr lang="es-AR"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chorCtr="1"/>
                </a:tc>
              </a:tr>
              <a:tr h="468022">
                <a:tc>
                  <a:txBody>
                    <a:bodyPr/>
                    <a:lstStyle/>
                    <a:p>
                      <a:pPr algn="ctr" fontAlgn="b"/>
                      <a:r>
                        <a:rPr lang="es-AR" sz="1400" b="1" u="none" strike="noStrike" dirty="0">
                          <a:effectLst/>
                          <a:latin typeface="Arial" panose="020B0604020202020204" pitchFamily="34" charset="0"/>
                          <a:cs typeface="Arial" panose="020B0604020202020204" pitchFamily="34" charset="0"/>
                        </a:rPr>
                        <a:t>Entre </a:t>
                      </a:r>
                      <a:r>
                        <a:rPr lang="es-AR" sz="1400" b="1" u="none" strike="noStrike" dirty="0" smtClean="0">
                          <a:effectLst/>
                          <a:latin typeface="Arial" panose="020B0604020202020204" pitchFamily="34" charset="0"/>
                          <a:cs typeface="Arial" panose="020B0604020202020204" pitchFamily="34" charset="0"/>
                        </a:rPr>
                        <a:t>Ríos</a:t>
                      </a:r>
                      <a:endParaRPr lang="es-AR"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chorCtr="1"/>
                </a:tc>
                <a:tc>
                  <a:txBody>
                    <a:bodyPr/>
                    <a:lstStyle/>
                    <a:p>
                      <a:r>
                        <a:rPr lang="es-MX" sz="1400" b="1" i="0" u="none" strike="noStrike" kern="1200" dirty="0" smtClean="0">
                          <a:solidFill>
                            <a:srgbClr val="000000"/>
                          </a:solidFill>
                          <a:effectLst/>
                          <a:latin typeface="Arial" panose="020B0604020202020204" pitchFamily="34" charset="0"/>
                          <a:ea typeface="+mn-ea"/>
                          <a:cs typeface="Arial" panose="020B0604020202020204" pitchFamily="34" charset="0"/>
                        </a:rPr>
                        <a:t>228</a:t>
                      </a:r>
                      <a:endParaRPr lang="es-AR" sz="14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nchor="ctr" anchorCtr="1"/>
                </a:tc>
                <a:tc>
                  <a:txBody>
                    <a:bodyPr/>
                    <a:lstStyle/>
                    <a:p>
                      <a:pPr marL="0" algn="l" defTabSz="914400" rtl="0" eaLnBrk="1" fontAlgn="b" latinLnBrk="0" hangingPunct="1"/>
                      <a:r>
                        <a:rPr lang="es-MX" sz="1400" b="1" i="0" u="none" strike="noStrike" kern="1200" dirty="0" smtClean="0">
                          <a:solidFill>
                            <a:srgbClr val="000000"/>
                          </a:solidFill>
                          <a:effectLst/>
                          <a:latin typeface="Arial" panose="020B0604020202020204" pitchFamily="34" charset="0"/>
                          <a:ea typeface="+mn-ea"/>
                          <a:cs typeface="Arial" panose="020B0604020202020204" pitchFamily="34" charset="0"/>
                        </a:rPr>
                        <a:t>228*</a:t>
                      </a:r>
                      <a:endParaRPr lang="es-AR" sz="14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nchor="ctr" anchorCtr="1"/>
                </a:tc>
                <a:tc>
                  <a:txBody>
                    <a:bodyPr/>
                    <a:lstStyle/>
                    <a:p>
                      <a:pPr marL="0" algn="l" defTabSz="914400" rtl="0" eaLnBrk="1" fontAlgn="b" latinLnBrk="0" hangingPunct="1"/>
                      <a:r>
                        <a:rPr lang="es-MX" sz="1400" b="1" i="0" u="none" strike="noStrike" kern="1200" dirty="0" smtClean="0">
                          <a:solidFill>
                            <a:srgbClr val="000000"/>
                          </a:solidFill>
                          <a:effectLst/>
                          <a:latin typeface="Arial" panose="020B0604020202020204" pitchFamily="34" charset="0"/>
                          <a:ea typeface="+mn-ea"/>
                          <a:cs typeface="Arial" panose="020B0604020202020204" pitchFamily="34" charset="0"/>
                        </a:rPr>
                        <a:t>228*</a:t>
                      </a:r>
                      <a:endParaRPr lang="es-AR" sz="14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nchor="ctr" anchorCtr="1"/>
                </a:tc>
                <a:tc>
                  <a:txBody>
                    <a:bodyPr/>
                    <a:lstStyle/>
                    <a:p>
                      <a:pPr marL="0" algn="ctr" defTabSz="914400" rtl="0" eaLnBrk="1" fontAlgn="b" latinLnBrk="0" hangingPunct="1"/>
                      <a:r>
                        <a:rPr lang="es-MX" sz="1050" b="1" i="0" u="none" strike="noStrike" kern="1200" dirty="0" smtClean="0">
                          <a:solidFill>
                            <a:srgbClr val="000000"/>
                          </a:solidFill>
                          <a:effectLst/>
                          <a:latin typeface="Arial" panose="020B0604020202020204" pitchFamily="34" charset="0"/>
                          <a:ea typeface="+mn-ea"/>
                          <a:cs typeface="Arial" panose="020B0604020202020204" pitchFamily="34" charset="0"/>
                        </a:rPr>
                        <a:t>-</a:t>
                      </a:r>
                      <a:endParaRPr lang="es-AR" sz="105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nchor="ctr" anchorCtr="1"/>
                </a:tc>
              </a:tr>
              <a:tr h="491422">
                <a:tc>
                  <a:txBody>
                    <a:bodyPr/>
                    <a:lstStyle/>
                    <a:p>
                      <a:pPr algn="ctr" fontAlgn="b"/>
                      <a:r>
                        <a:rPr lang="es-AR" sz="1400" b="1" u="none" strike="noStrike" dirty="0">
                          <a:effectLst/>
                          <a:latin typeface="Arial" panose="020B0604020202020204" pitchFamily="34" charset="0"/>
                          <a:cs typeface="Arial" panose="020B0604020202020204" pitchFamily="34" charset="0"/>
                        </a:rPr>
                        <a:t>Santa </a:t>
                      </a:r>
                      <a:r>
                        <a:rPr lang="es-AR" sz="1400" b="1" u="none" strike="noStrike" dirty="0" smtClean="0">
                          <a:effectLst/>
                          <a:latin typeface="Arial" panose="020B0604020202020204" pitchFamily="34" charset="0"/>
                          <a:cs typeface="Arial" panose="020B0604020202020204" pitchFamily="34" charset="0"/>
                        </a:rPr>
                        <a:t>Fé</a:t>
                      </a:r>
                      <a:endParaRPr lang="es-AR"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chorCtr="1"/>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s-MX" sz="1400" b="1" i="0" u="none" strike="noStrike" kern="1200" dirty="0" smtClean="0">
                          <a:solidFill>
                            <a:srgbClr val="000000"/>
                          </a:solidFill>
                          <a:effectLst/>
                          <a:latin typeface="Arial" panose="020B0604020202020204" pitchFamily="34" charset="0"/>
                          <a:ea typeface="+mn-ea"/>
                          <a:cs typeface="Arial" panose="020B0604020202020204" pitchFamily="34" charset="0"/>
                        </a:rPr>
                        <a:t>227</a:t>
                      </a:r>
                      <a:endParaRPr lang="es-AR" sz="1400" b="1" i="0" u="none" strike="noStrike" kern="1200" dirty="0" smtClean="0">
                        <a:solidFill>
                          <a:srgbClr val="000000"/>
                        </a:solidFill>
                        <a:effectLst/>
                        <a:latin typeface="Arial" panose="020B0604020202020204" pitchFamily="34" charset="0"/>
                        <a:ea typeface="+mn-ea"/>
                        <a:cs typeface="Arial" panose="020B0604020202020204" pitchFamily="34" charset="0"/>
                      </a:endParaRPr>
                    </a:p>
                  </a:txBody>
                  <a:tcPr marL="9525" marR="9525" marT="9525" marB="0" anchor="ctr" anchorCtr="1"/>
                </a:tc>
                <a:tc>
                  <a:txBody>
                    <a:bodyPr/>
                    <a:lstStyle/>
                    <a:p>
                      <a:pPr algn="ctr" fontAlgn="b"/>
                      <a:r>
                        <a:rPr lang="es-MX" sz="1400" b="1" i="0" u="none" strike="noStrike" dirty="0" smtClean="0">
                          <a:solidFill>
                            <a:srgbClr val="000000"/>
                          </a:solidFill>
                          <a:effectLst/>
                          <a:latin typeface="Arial" panose="020B0604020202020204" pitchFamily="34" charset="0"/>
                          <a:cs typeface="Arial" panose="020B0604020202020204" pitchFamily="34" charset="0"/>
                        </a:rPr>
                        <a:t>262</a:t>
                      </a:r>
                      <a:endParaRPr lang="es-AR"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chorCtr="1"/>
                </a:tc>
                <a:tc>
                  <a:txBody>
                    <a:bodyPr/>
                    <a:lstStyle/>
                    <a:p>
                      <a:pPr algn="ctr" fontAlgn="b"/>
                      <a:r>
                        <a:rPr lang="es-MX" sz="1400" b="1" i="0" u="none" strike="noStrike" dirty="0" smtClean="0">
                          <a:solidFill>
                            <a:srgbClr val="000000"/>
                          </a:solidFill>
                          <a:effectLst/>
                          <a:latin typeface="Arial" panose="020B0604020202020204" pitchFamily="34" charset="0"/>
                          <a:cs typeface="Arial" panose="020B0604020202020204" pitchFamily="34" charset="0"/>
                        </a:rPr>
                        <a:t>267</a:t>
                      </a:r>
                      <a:endParaRPr lang="es-AR"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chorCtr="1"/>
                </a:tc>
                <a:tc>
                  <a:txBody>
                    <a:bodyPr/>
                    <a:lstStyle/>
                    <a:p>
                      <a:pPr algn="ctr" fontAlgn="b"/>
                      <a:r>
                        <a:rPr lang="es-MX" sz="1400" b="1" i="0" u="none" strike="noStrike" dirty="0" smtClean="0">
                          <a:solidFill>
                            <a:srgbClr val="000000"/>
                          </a:solidFill>
                          <a:effectLst/>
                          <a:latin typeface="Arial" panose="020B0604020202020204" pitchFamily="34" charset="0"/>
                          <a:cs typeface="Arial" panose="020B0604020202020204" pitchFamily="34" charset="0"/>
                        </a:rPr>
                        <a:t>+2%</a:t>
                      </a:r>
                      <a:endParaRPr lang="es-AR"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chorCtr="1"/>
                </a:tc>
              </a:tr>
              <a:tr h="491422">
                <a:tc>
                  <a:txBody>
                    <a:bodyPr/>
                    <a:lstStyle/>
                    <a:p>
                      <a:pPr algn="ctr" fontAlgn="b"/>
                      <a:r>
                        <a:rPr lang="es-MX" sz="1400" b="1" i="0" u="none" strike="noStrike" dirty="0" smtClean="0">
                          <a:solidFill>
                            <a:srgbClr val="000000"/>
                          </a:solidFill>
                          <a:effectLst/>
                          <a:latin typeface="Arial" panose="020B0604020202020204" pitchFamily="34" charset="0"/>
                          <a:cs typeface="Arial" panose="020B0604020202020204" pitchFamily="34" charset="0"/>
                        </a:rPr>
                        <a:t>Total</a:t>
                      </a:r>
                      <a:endParaRPr lang="es-AR"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chorCtr="1">
                    <a:solidFill>
                      <a:schemeClr val="accent1">
                        <a:lumMod val="60000"/>
                        <a:lumOff val="40000"/>
                      </a:schemeClr>
                    </a:solidFill>
                  </a:tcPr>
                </a:tc>
                <a:tc>
                  <a:txBody>
                    <a:bodyPr/>
                    <a:lstStyle/>
                    <a:p>
                      <a:pPr algn="ctr" fontAlgn="b"/>
                      <a:r>
                        <a:rPr lang="es-MX" sz="1400" b="1" i="0" u="none" strike="noStrike" dirty="0" smtClean="0">
                          <a:solidFill>
                            <a:srgbClr val="000000"/>
                          </a:solidFill>
                          <a:effectLst/>
                          <a:latin typeface="Arial" panose="020B0604020202020204" pitchFamily="34" charset="0"/>
                          <a:cs typeface="Arial" panose="020B0604020202020204" pitchFamily="34" charset="0"/>
                        </a:rPr>
                        <a:t>1321</a:t>
                      </a:r>
                      <a:endParaRPr lang="es-AR"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chorCtr="1">
                    <a:solidFill>
                      <a:schemeClr val="accent1">
                        <a:lumMod val="60000"/>
                        <a:lumOff val="40000"/>
                      </a:schemeClr>
                    </a:solidFill>
                  </a:tcPr>
                </a:tc>
                <a:tc>
                  <a:txBody>
                    <a:bodyPr/>
                    <a:lstStyle/>
                    <a:p>
                      <a:pPr algn="ctr" fontAlgn="b"/>
                      <a:r>
                        <a:rPr lang="es-MX" sz="1400" b="1" i="0" u="none" strike="noStrike" dirty="0" smtClean="0">
                          <a:solidFill>
                            <a:srgbClr val="000000"/>
                          </a:solidFill>
                          <a:effectLst/>
                          <a:latin typeface="Arial" panose="020B0604020202020204" pitchFamily="34" charset="0"/>
                          <a:cs typeface="Arial" panose="020B0604020202020204" pitchFamily="34" charset="0"/>
                        </a:rPr>
                        <a:t>1374</a:t>
                      </a:r>
                      <a:endParaRPr lang="es-AR"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chorCtr="1">
                    <a:solidFill>
                      <a:schemeClr val="accent1">
                        <a:lumMod val="60000"/>
                        <a:lumOff val="40000"/>
                      </a:schemeClr>
                    </a:solidFill>
                  </a:tcPr>
                </a:tc>
                <a:tc>
                  <a:txBody>
                    <a:bodyPr/>
                    <a:lstStyle/>
                    <a:p>
                      <a:pPr algn="ctr" fontAlgn="b"/>
                      <a:r>
                        <a:rPr lang="es-MX" sz="1400" b="1" i="0" u="none" strike="noStrike" dirty="0" smtClean="0">
                          <a:solidFill>
                            <a:srgbClr val="000000"/>
                          </a:solidFill>
                          <a:effectLst/>
                          <a:latin typeface="Arial" panose="020B0604020202020204" pitchFamily="34" charset="0"/>
                          <a:cs typeface="Arial" panose="020B0604020202020204" pitchFamily="34" charset="0"/>
                        </a:rPr>
                        <a:t>1378</a:t>
                      </a:r>
                      <a:endParaRPr lang="es-AR"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chorCtr="1">
                    <a:solidFill>
                      <a:schemeClr val="accent1">
                        <a:lumMod val="60000"/>
                        <a:lumOff val="40000"/>
                      </a:schemeClr>
                    </a:solidFill>
                  </a:tcPr>
                </a:tc>
                <a:tc>
                  <a:txBody>
                    <a:bodyPr/>
                    <a:lstStyle/>
                    <a:p>
                      <a:pPr algn="ctr" fontAlgn="b"/>
                      <a:r>
                        <a:rPr lang="es-MX" sz="1400" b="1" i="0" u="none" strike="noStrike" dirty="0" smtClean="0">
                          <a:solidFill>
                            <a:srgbClr val="000000"/>
                          </a:solidFill>
                          <a:effectLst/>
                          <a:latin typeface="Arial" panose="020B0604020202020204" pitchFamily="34" charset="0"/>
                          <a:cs typeface="Arial" panose="020B0604020202020204" pitchFamily="34" charset="0"/>
                        </a:rPr>
                        <a:t>-</a:t>
                      </a:r>
                      <a:endParaRPr lang="es-AR"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chorCtr="1">
                    <a:solidFill>
                      <a:schemeClr val="accent1">
                        <a:lumMod val="60000"/>
                        <a:lumOff val="40000"/>
                      </a:schemeClr>
                    </a:solidFill>
                  </a:tcPr>
                </a:tc>
              </a:tr>
            </a:tbl>
          </a:graphicData>
        </a:graphic>
      </p:graphicFrame>
      <p:sp>
        <p:nvSpPr>
          <p:cNvPr id="9" name="2 Marcador de contenido"/>
          <p:cNvSpPr txBox="1">
            <a:spLocks/>
          </p:cNvSpPr>
          <p:nvPr/>
        </p:nvSpPr>
        <p:spPr>
          <a:xfrm>
            <a:off x="755576" y="4308556"/>
            <a:ext cx="7844456" cy="438894"/>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es-MX" sz="1050" dirty="0" smtClean="0">
                <a:solidFill>
                  <a:srgbClr val="1F497D">
                    <a:lumMod val="75000"/>
                  </a:srgbClr>
                </a:solidFill>
                <a:latin typeface="Arial"/>
                <a:cs typeface="Arial"/>
              </a:rPr>
              <a:t>* No se cuenta con información actualizada de la </a:t>
            </a:r>
            <a:r>
              <a:rPr lang="es-MX" sz="1050" dirty="0">
                <a:solidFill>
                  <a:srgbClr val="1F497D">
                    <a:lumMod val="75000"/>
                  </a:srgbClr>
                </a:solidFill>
                <a:latin typeface="Arial"/>
                <a:cs typeface="Arial"/>
              </a:rPr>
              <a:t>Provincia de </a:t>
            </a:r>
            <a:r>
              <a:rPr lang="es-MX" sz="1050" dirty="0" smtClean="0">
                <a:solidFill>
                  <a:srgbClr val="1F497D">
                    <a:lumMod val="75000"/>
                  </a:srgbClr>
                </a:solidFill>
                <a:latin typeface="Arial"/>
                <a:cs typeface="Arial"/>
              </a:rPr>
              <a:t>Entre </a:t>
            </a:r>
            <a:r>
              <a:rPr lang="es-MX" sz="1050" dirty="0" smtClean="0">
                <a:solidFill>
                  <a:srgbClr val="1F497D">
                    <a:lumMod val="75000"/>
                  </a:srgbClr>
                </a:solidFill>
                <a:latin typeface="Arial"/>
                <a:cs typeface="Arial"/>
              </a:rPr>
              <a:t>Ríos por lo que se mantienen los últimos datos recibidos en el mes de agosto. </a:t>
            </a:r>
            <a:endParaRPr lang="es-AR" sz="1050" dirty="0">
              <a:solidFill>
                <a:srgbClr val="1F497D">
                  <a:lumMod val="75000"/>
                </a:srgbClr>
              </a:solidFill>
              <a:latin typeface="Arial"/>
              <a:cs typeface="Arial"/>
            </a:endParaRPr>
          </a:p>
        </p:txBody>
      </p:sp>
    </p:spTree>
    <p:extLst>
      <p:ext uri="{BB962C8B-B14F-4D97-AF65-F5344CB8AC3E}">
        <p14:creationId xmlns:p14="http://schemas.microsoft.com/office/powerpoint/2010/main" val="40781104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3"/>
          <p:cNvSpPr txBox="1"/>
          <p:nvPr/>
        </p:nvSpPr>
        <p:spPr>
          <a:xfrm>
            <a:off x="643459" y="2211145"/>
            <a:ext cx="7687455" cy="646331"/>
          </a:xfrm>
          <a:prstGeom prst="rect">
            <a:avLst/>
          </a:prstGeom>
          <a:noFill/>
        </p:spPr>
        <p:txBody>
          <a:bodyPr wrap="square" rtlCol="0">
            <a:spAutoFit/>
          </a:bodyPr>
          <a:lstStyle/>
          <a:p>
            <a:r>
              <a:rPr lang="es-MX" sz="3600" b="1" dirty="0" smtClean="0">
                <a:solidFill>
                  <a:schemeClr val="bg1"/>
                </a:solidFill>
                <a:latin typeface="Arial"/>
                <a:cs typeface="Arial"/>
              </a:rPr>
              <a:t>Información Octubre 2014</a:t>
            </a:r>
            <a:endParaRPr lang="es-ES" dirty="0">
              <a:solidFill>
                <a:schemeClr val="bg1"/>
              </a:solidFill>
              <a:latin typeface="Arial Black"/>
              <a:cs typeface="Arial Black"/>
            </a:endParaRPr>
          </a:p>
        </p:txBody>
      </p:sp>
      <p:cxnSp>
        <p:nvCxnSpPr>
          <p:cNvPr id="3" name="Conector recto 8"/>
          <p:cNvCxnSpPr/>
          <p:nvPr/>
        </p:nvCxnSpPr>
        <p:spPr>
          <a:xfrm>
            <a:off x="742629" y="2060848"/>
            <a:ext cx="7493573" cy="0"/>
          </a:xfrm>
          <a:prstGeom prst="line">
            <a:avLst/>
          </a:prstGeom>
          <a:ln>
            <a:solidFill>
              <a:schemeClr val="bg1">
                <a:alpha val="50000"/>
              </a:schemeClr>
            </a:solidFill>
          </a:ln>
        </p:spPr>
        <p:style>
          <a:lnRef idx="1">
            <a:schemeClr val="dk1"/>
          </a:lnRef>
          <a:fillRef idx="0">
            <a:schemeClr val="dk1"/>
          </a:fillRef>
          <a:effectRef idx="0">
            <a:schemeClr val="dk1"/>
          </a:effectRef>
          <a:fontRef idx="minor">
            <a:schemeClr val="tx1"/>
          </a:fontRef>
        </p:style>
      </p:cxnSp>
      <p:cxnSp>
        <p:nvCxnSpPr>
          <p:cNvPr id="4" name="Conector recto 9"/>
          <p:cNvCxnSpPr/>
          <p:nvPr/>
        </p:nvCxnSpPr>
        <p:spPr>
          <a:xfrm>
            <a:off x="742629" y="2904313"/>
            <a:ext cx="7493573" cy="0"/>
          </a:xfrm>
          <a:prstGeom prst="line">
            <a:avLst/>
          </a:prstGeom>
          <a:ln>
            <a:solidFill>
              <a:schemeClr val="bg1">
                <a:alpha val="50000"/>
              </a:schemeClr>
            </a:solidFill>
          </a:ln>
        </p:spPr>
        <p:style>
          <a:lnRef idx="1">
            <a:schemeClr val="dk1"/>
          </a:lnRef>
          <a:fillRef idx="0">
            <a:schemeClr val="dk1"/>
          </a:fillRef>
          <a:effectRef idx="0">
            <a:schemeClr val="dk1"/>
          </a:effectRef>
          <a:fontRef idx="minor">
            <a:schemeClr val="tx1"/>
          </a:fontRef>
        </p:style>
      </p:cxnSp>
      <p:sp>
        <p:nvSpPr>
          <p:cNvPr id="5" name="4 Rectángulo"/>
          <p:cNvSpPr/>
          <p:nvPr/>
        </p:nvSpPr>
        <p:spPr>
          <a:xfrm>
            <a:off x="107504" y="5733256"/>
            <a:ext cx="3384376"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6" name="5 CuadroTexto"/>
          <p:cNvSpPr txBox="1"/>
          <p:nvPr/>
        </p:nvSpPr>
        <p:spPr>
          <a:xfrm>
            <a:off x="659785" y="3113673"/>
            <a:ext cx="7576417" cy="1323439"/>
          </a:xfrm>
          <a:prstGeom prst="rect">
            <a:avLst/>
          </a:prstGeom>
          <a:noFill/>
        </p:spPr>
        <p:txBody>
          <a:bodyPr wrap="square" rtlCol="0">
            <a:spAutoFit/>
          </a:bodyPr>
          <a:lstStyle/>
          <a:p>
            <a:pPr marL="514350" indent="-514350" algn="just">
              <a:buAutoNum type="romanUcPeriod"/>
            </a:pPr>
            <a:r>
              <a:rPr lang="es-MX" sz="2000" dirty="0" smtClean="0">
                <a:solidFill>
                  <a:schemeClr val="bg1"/>
                </a:solidFill>
                <a:latin typeface="Arial" pitchFamily="34" charset="0"/>
                <a:cs typeface="Arial" pitchFamily="34" charset="0"/>
              </a:rPr>
              <a:t>Personas privadas de libertad en establecimientos del SPF.</a:t>
            </a:r>
          </a:p>
          <a:p>
            <a:pPr marL="514350" indent="-514350" algn="just">
              <a:buFontTx/>
              <a:buAutoNum type="romanUcPeriod"/>
            </a:pPr>
            <a:r>
              <a:rPr lang="es-MX" sz="2000" dirty="0" smtClean="0">
                <a:solidFill>
                  <a:schemeClr val="bg1"/>
                </a:solidFill>
                <a:latin typeface="Arial" pitchFamily="34" charset="0"/>
                <a:cs typeface="Arial" pitchFamily="34" charset="0"/>
              </a:rPr>
              <a:t>Personas </a:t>
            </a:r>
            <a:r>
              <a:rPr lang="es-MX" sz="2000" dirty="0">
                <a:solidFill>
                  <a:schemeClr val="bg1"/>
                </a:solidFill>
                <a:latin typeface="Arial" pitchFamily="34" charset="0"/>
                <a:cs typeface="Arial" pitchFamily="34" charset="0"/>
              </a:rPr>
              <a:t>privadas de libertad dependientes de la justicia federal o nacional en establecimientos provinciales.</a:t>
            </a:r>
          </a:p>
          <a:p>
            <a:pPr marL="514350" indent="-514350" algn="just">
              <a:buAutoNum type="romanUcPeriod"/>
            </a:pPr>
            <a:endParaRPr lang="es-MX" sz="20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60211510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3059832" y="1052736"/>
            <a:ext cx="3281668" cy="584775"/>
          </a:xfrm>
          <a:prstGeom prst="rect">
            <a:avLst/>
          </a:prstGeom>
          <a:noFill/>
        </p:spPr>
        <p:txBody>
          <a:bodyPr wrap="none" rtlCol="0">
            <a:spAutoFit/>
          </a:bodyPr>
          <a:lstStyle/>
          <a:p>
            <a:r>
              <a:rPr lang="es-MX" sz="3200" dirty="0" smtClean="0">
                <a:solidFill>
                  <a:schemeClr val="bg1"/>
                </a:solidFill>
                <a:latin typeface="Arial" pitchFamily="34" charset="0"/>
                <a:cs typeface="Arial" pitchFamily="34" charset="0"/>
              </a:rPr>
              <a:t>Muchas gracias </a:t>
            </a:r>
          </a:p>
        </p:txBody>
      </p:sp>
      <p:sp>
        <p:nvSpPr>
          <p:cNvPr id="3" name="2 Rectángulo"/>
          <p:cNvSpPr/>
          <p:nvPr/>
        </p:nvSpPr>
        <p:spPr>
          <a:xfrm>
            <a:off x="16446" y="5598765"/>
            <a:ext cx="9108504" cy="36004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36900090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1" name="1 Título"/>
          <p:cNvSpPr txBox="1">
            <a:spLocks/>
          </p:cNvSpPr>
          <p:nvPr/>
        </p:nvSpPr>
        <p:spPr>
          <a:xfrm>
            <a:off x="182205" y="337220"/>
            <a:ext cx="6766059" cy="5715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MX" sz="2400" dirty="0" smtClean="0">
                <a:solidFill>
                  <a:srgbClr val="1F497D">
                    <a:lumMod val="75000"/>
                  </a:srgbClr>
                </a:solidFill>
                <a:latin typeface="Arial"/>
                <a:cs typeface="Arial"/>
              </a:rPr>
              <a:t>Indicadores críticos</a:t>
            </a:r>
            <a:endParaRPr lang="es-AR" sz="2400" dirty="0">
              <a:solidFill>
                <a:srgbClr val="1F497D">
                  <a:lumMod val="75000"/>
                </a:srgbClr>
              </a:solidFill>
              <a:latin typeface="Arial"/>
              <a:cs typeface="Arial"/>
            </a:endParaRPr>
          </a:p>
        </p:txBody>
      </p:sp>
      <p:cxnSp>
        <p:nvCxnSpPr>
          <p:cNvPr id="52" name="Conector recto 8"/>
          <p:cNvCxnSpPr/>
          <p:nvPr/>
        </p:nvCxnSpPr>
        <p:spPr>
          <a:xfrm>
            <a:off x="326221" y="832148"/>
            <a:ext cx="6193035" cy="0"/>
          </a:xfrm>
          <a:prstGeom prst="line">
            <a:avLst/>
          </a:prstGeom>
          <a:ln>
            <a:solidFill>
              <a:schemeClr val="dk1">
                <a:shade val="95000"/>
                <a:satMod val="105000"/>
                <a:alpha val="50000"/>
              </a:schemeClr>
            </a:solidFill>
          </a:ln>
        </p:spPr>
        <p:style>
          <a:lnRef idx="1">
            <a:schemeClr val="dk1"/>
          </a:lnRef>
          <a:fillRef idx="0">
            <a:schemeClr val="dk1"/>
          </a:fillRef>
          <a:effectRef idx="0">
            <a:schemeClr val="dk1"/>
          </a:effectRef>
          <a:fontRef idx="minor">
            <a:schemeClr val="tx1"/>
          </a:fontRef>
        </p:style>
      </p:cxnSp>
      <p:sp>
        <p:nvSpPr>
          <p:cNvPr id="5" name="4 Rectángulo"/>
          <p:cNvSpPr/>
          <p:nvPr/>
        </p:nvSpPr>
        <p:spPr>
          <a:xfrm>
            <a:off x="107504" y="5733256"/>
            <a:ext cx="3384376"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prstClr val="white"/>
              </a:solidFill>
            </a:endParaRPr>
          </a:p>
        </p:txBody>
      </p:sp>
      <p:sp>
        <p:nvSpPr>
          <p:cNvPr id="23" name="2 Marcador de contenido"/>
          <p:cNvSpPr txBox="1">
            <a:spLocks/>
          </p:cNvSpPr>
          <p:nvPr/>
        </p:nvSpPr>
        <p:spPr>
          <a:xfrm>
            <a:off x="542245" y="1772816"/>
            <a:ext cx="8278227" cy="3960440"/>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es-MX" sz="1800" dirty="0" smtClean="0">
                <a:solidFill>
                  <a:srgbClr val="1F497D">
                    <a:lumMod val="75000"/>
                  </a:srgbClr>
                </a:solidFill>
                <a:latin typeface="Arial"/>
                <a:cs typeface="Arial"/>
              </a:rPr>
              <a:t>Octubre muestra los valores más altos en relación a la cantidad de personas encarceladas bajo la órbita del Servicio Penitenciario Federal.</a:t>
            </a:r>
          </a:p>
          <a:p>
            <a:pPr algn="just"/>
            <a:endParaRPr lang="es-MX" sz="1800" dirty="0">
              <a:solidFill>
                <a:srgbClr val="1F497D">
                  <a:lumMod val="75000"/>
                </a:srgbClr>
              </a:solidFill>
              <a:latin typeface="Arial"/>
              <a:cs typeface="Arial"/>
            </a:endParaRPr>
          </a:p>
          <a:p>
            <a:pPr algn="just"/>
            <a:r>
              <a:rPr lang="es-MX" sz="1800" dirty="0" smtClean="0">
                <a:solidFill>
                  <a:srgbClr val="1F497D">
                    <a:lumMod val="75000"/>
                  </a:srgbClr>
                </a:solidFill>
                <a:latin typeface="Arial"/>
                <a:cs typeface="Arial"/>
              </a:rPr>
              <a:t>Las personas encarceladas preventivamente también muestran un número inédito alcanzando casi </a:t>
            </a:r>
            <a:r>
              <a:rPr lang="es-MX" sz="1800" dirty="0">
                <a:solidFill>
                  <a:srgbClr val="1F497D">
                    <a:lumMod val="75000"/>
                  </a:srgbClr>
                </a:solidFill>
                <a:latin typeface="Arial"/>
                <a:cs typeface="Arial"/>
              </a:rPr>
              <a:t>e</a:t>
            </a:r>
            <a:r>
              <a:rPr lang="es-MX" sz="1800" dirty="0" smtClean="0">
                <a:solidFill>
                  <a:srgbClr val="1F497D">
                    <a:lumMod val="75000"/>
                  </a:srgbClr>
                </a:solidFill>
                <a:latin typeface="Arial"/>
                <a:cs typeface="Arial"/>
              </a:rPr>
              <a:t>l 62% de la población total.</a:t>
            </a:r>
          </a:p>
          <a:p>
            <a:pPr algn="just"/>
            <a:endParaRPr lang="es-MX" sz="1800" dirty="0">
              <a:solidFill>
                <a:srgbClr val="1F497D">
                  <a:lumMod val="75000"/>
                </a:srgbClr>
              </a:solidFill>
              <a:latin typeface="Arial"/>
              <a:cs typeface="Arial"/>
            </a:endParaRPr>
          </a:p>
          <a:p>
            <a:pPr algn="just"/>
            <a:r>
              <a:rPr lang="es-MX" sz="1800" dirty="0" smtClean="0">
                <a:solidFill>
                  <a:srgbClr val="1F497D">
                    <a:lumMod val="75000"/>
                  </a:srgbClr>
                </a:solidFill>
                <a:latin typeface="Arial"/>
                <a:cs typeface="Arial"/>
              </a:rPr>
              <a:t>La justicia Federal alcanza su mayor número de personas encarceladas preventivamente alcanzando al 75% del total.</a:t>
            </a:r>
          </a:p>
          <a:p>
            <a:pPr algn="just"/>
            <a:endParaRPr lang="es-MX" sz="1800" dirty="0">
              <a:solidFill>
                <a:srgbClr val="1F497D">
                  <a:lumMod val="75000"/>
                </a:srgbClr>
              </a:solidFill>
              <a:latin typeface="Arial"/>
              <a:cs typeface="Arial"/>
            </a:endParaRPr>
          </a:p>
          <a:p>
            <a:r>
              <a:rPr lang="es-MX" sz="1800" dirty="0" smtClean="0">
                <a:solidFill>
                  <a:srgbClr val="1F497D">
                    <a:lumMod val="75000"/>
                  </a:srgbClr>
                </a:solidFill>
                <a:latin typeface="Arial"/>
                <a:cs typeface="Arial"/>
              </a:rPr>
              <a:t>Los tres Complejos penitenciarios de AMBA -que concentran el 52% de la población penal- muestran indicadores de sobrepoblación, vulnerándose derechos básicos que hacen a las condiciones materiales de detención. </a:t>
            </a:r>
            <a:br>
              <a:rPr lang="es-MX" sz="1800" dirty="0" smtClean="0">
                <a:solidFill>
                  <a:srgbClr val="1F497D">
                    <a:lumMod val="75000"/>
                  </a:srgbClr>
                </a:solidFill>
                <a:latin typeface="Arial"/>
                <a:cs typeface="Arial"/>
              </a:rPr>
            </a:br>
            <a:endParaRPr lang="es-AR" sz="1800" dirty="0">
              <a:solidFill>
                <a:srgbClr val="1F497D">
                  <a:lumMod val="75000"/>
                </a:srgbClr>
              </a:solidFill>
              <a:latin typeface="Arial"/>
              <a:cs typeface="Arial"/>
            </a:endParaRPr>
          </a:p>
        </p:txBody>
      </p:sp>
      <p:sp>
        <p:nvSpPr>
          <p:cNvPr id="2" name="1 Rectángulo redondeado"/>
          <p:cNvSpPr/>
          <p:nvPr/>
        </p:nvSpPr>
        <p:spPr>
          <a:xfrm>
            <a:off x="182205" y="1646966"/>
            <a:ext cx="8782283" cy="83315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prstClr val="white"/>
              </a:solidFill>
            </a:endParaRPr>
          </a:p>
        </p:txBody>
      </p:sp>
      <p:sp>
        <p:nvSpPr>
          <p:cNvPr id="7" name="6 Rectángulo redondeado"/>
          <p:cNvSpPr/>
          <p:nvPr/>
        </p:nvSpPr>
        <p:spPr>
          <a:xfrm>
            <a:off x="179512" y="2595850"/>
            <a:ext cx="8782283" cy="83315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prstClr val="white"/>
              </a:solidFill>
            </a:endParaRPr>
          </a:p>
        </p:txBody>
      </p:sp>
      <p:sp>
        <p:nvSpPr>
          <p:cNvPr id="8" name="7 Rectángulo redondeado"/>
          <p:cNvSpPr/>
          <p:nvPr/>
        </p:nvSpPr>
        <p:spPr>
          <a:xfrm>
            <a:off x="179512" y="3573016"/>
            <a:ext cx="8782283" cy="83315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prstClr val="white"/>
              </a:solidFill>
            </a:endParaRPr>
          </a:p>
        </p:txBody>
      </p:sp>
      <p:sp>
        <p:nvSpPr>
          <p:cNvPr id="9" name="8 Rectángulo redondeado"/>
          <p:cNvSpPr/>
          <p:nvPr/>
        </p:nvSpPr>
        <p:spPr>
          <a:xfrm>
            <a:off x="182205" y="4493647"/>
            <a:ext cx="8782283" cy="100811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prstClr val="white"/>
              </a:solidFill>
            </a:endParaRPr>
          </a:p>
        </p:txBody>
      </p:sp>
      <p:pic>
        <p:nvPicPr>
          <p:cNvPr id="1026" name="Picture 2" descr="http://k42.kn3.net/ACA8EFE0C.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5282" y="1628800"/>
            <a:ext cx="706318" cy="70631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ttp://k42.kn3.net/ACA8EFE0C.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5282" y="2650674"/>
            <a:ext cx="706318" cy="70631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http://k42.kn3.net/ACA8EFE0C.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5282" y="3586778"/>
            <a:ext cx="706318" cy="70631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http://k42.kn3.net/ACA8EFE0C.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4594890"/>
            <a:ext cx="706318" cy="7063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29078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1" name="30 CuadroTexto"/>
          <p:cNvSpPr txBox="1"/>
          <p:nvPr/>
        </p:nvSpPr>
        <p:spPr>
          <a:xfrm>
            <a:off x="467544" y="3143870"/>
            <a:ext cx="8064896" cy="1077218"/>
          </a:xfrm>
          <a:prstGeom prst="rect">
            <a:avLst/>
          </a:prstGeom>
          <a:noFill/>
        </p:spPr>
        <p:txBody>
          <a:bodyPr wrap="square" rtlCol="0">
            <a:spAutoFit/>
          </a:bodyPr>
          <a:lstStyle/>
          <a:p>
            <a:pPr algn="just"/>
            <a:r>
              <a:rPr lang="es-MX" sz="3200" dirty="0" smtClean="0">
                <a:solidFill>
                  <a:srgbClr val="1F497D">
                    <a:lumMod val="75000"/>
                  </a:srgbClr>
                </a:solidFill>
                <a:latin typeface="Arial" pitchFamily="34" charset="0"/>
                <a:cs typeface="Arial" pitchFamily="34" charset="0"/>
              </a:rPr>
              <a:t>I. Personas privadas de libertad en establecimientos del SPF.</a:t>
            </a:r>
            <a:endParaRPr lang="es-MX" sz="3200" dirty="0">
              <a:solidFill>
                <a:srgbClr val="1F497D">
                  <a:lumMod val="75000"/>
                </a:srgbClr>
              </a:solidFill>
              <a:latin typeface="Arial" pitchFamily="34" charset="0"/>
              <a:cs typeface="Arial" pitchFamily="34" charset="0"/>
            </a:endParaRPr>
          </a:p>
        </p:txBody>
      </p:sp>
      <p:sp>
        <p:nvSpPr>
          <p:cNvPr id="7" name="6 Rectángulo"/>
          <p:cNvSpPr/>
          <p:nvPr/>
        </p:nvSpPr>
        <p:spPr>
          <a:xfrm>
            <a:off x="107504" y="5780087"/>
            <a:ext cx="3384376"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solidFill>
                <a:prstClr val="white"/>
              </a:solidFill>
            </a:endParaRPr>
          </a:p>
        </p:txBody>
      </p:sp>
      <p:cxnSp>
        <p:nvCxnSpPr>
          <p:cNvPr id="3" name="2 Conector recto"/>
          <p:cNvCxnSpPr/>
          <p:nvPr/>
        </p:nvCxnSpPr>
        <p:spPr>
          <a:xfrm>
            <a:off x="467544" y="4437112"/>
            <a:ext cx="8496944"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68433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4" name="28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08851" y="2164516"/>
            <a:ext cx="619533" cy="679732"/>
          </a:xfrm>
          <a:prstGeom prst="rect">
            <a:avLst/>
          </a:prstGeom>
        </p:spPr>
      </p:pic>
      <p:pic>
        <p:nvPicPr>
          <p:cNvPr id="27" name="32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84915" y="2132856"/>
            <a:ext cx="619533" cy="679732"/>
          </a:xfrm>
          <a:prstGeom prst="rect">
            <a:avLst/>
          </a:prstGeom>
        </p:spPr>
      </p:pic>
      <p:pic>
        <p:nvPicPr>
          <p:cNvPr id="25" name="28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76256" y="2204864"/>
            <a:ext cx="619533" cy="679732"/>
          </a:xfrm>
          <a:prstGeom prst="rect">
            <a:avLst/>
          </a:prstGeom>
        </p:spPr>
      </p:pic>
      <p:pic>
        <p:nvPicPr>
          <p:cNvPr id="29" name="28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28731" y="2276872"/>
            <a:ext cx="619533" cy="679732"/>
          </a:xfrm>
          <a:prstGeom prst="rect">
            <a:avLst/>
          </a:prstGeom>
        </p:spPr>
      </p:pic>
      <p:pic>
        <p:nvPicPr>
          <p:cNvPr id="23" name="22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52667" y="2276872"/>
            <a:ext cx="619533" cy="679732"/>
          </a:xfrm>
          <a:prstGeom prst="rect">
            <a:avLst/>
          </a:prstGeom>
        </p:spPr>
      </p:pic>
      <p:pic>
        <p:nvPicPr>
          <p:cNvPr id="8" name="7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8531" y="2348880"/>
            <a:ext cx="619533" cy="679732"/>
          </a:xfrm>
          <a:prstGeom prst="rect">
            <a:avLst/>
          </a:prstGeom>
        </p:spPr>
      </p:pic>
      <p:pic>
        <p:nvPicPr>
          <p:cNvPr id="9" name="8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47864" y="2380540"/>
            <a:ext cx="619533" cy="679732"/>
          </a:xfrm>
          <a:prstGeom prst="rect">
            <a:avLst/>
          </a:prstGeom>
        </p:spPr>
      </p:pic>
      <p:pic>
        <p:nvPicPr>
          <p:cNvPr id="10" name="9 Imagen"/>
          <p:cNvPicPr>
            <a:picLocks noChangeAspect="1"/>
          </p:cNvPicPr>
          <p:nvPr/>
        </p:nvPicPr>
        <p:blipFill>
          <a:blip r:embed="rId3" cstate="print">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2224275" y="2380540"/>
            <a:ext cx="619533" cy="679732"/>
          </a:xfrm>
          <a:prstGeom prst="rect">
            <a:avLst/>
          </a:prstGeom>
        </p:spPr>
      </p:pic>
      <p:pic>
        <p:nvPicPr>
          <p:cNvPr id="11" name="10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00339" y="2390065"/>
            <a:ext cx="619533" cy="679732"/>
          </a:xfrm>
          <a:prstGeom prst="rect">
            <a:avLst/>
          </a:prstGeom>
        </p:spPr>
      </p:pic>
      <p:pic>
        <p:nvPicPr>
          <p:cNvPr id="12" name="11 Imagen"/>
          <p:cNvPicPr>
            <a:picLocks noChangeAspect="1"/>
          </p:cNvPicPr>
          <p:nvPr/>
        </p:nvPicPr>
        <p:blipFill>
          <a:blip r:embed="rId3" cstate="print">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1072147" y="2308532"/>
            <a:ext cx="619533" cy="679732"/>
          </a:xfrm>
          <a:prstGeom prst="rect">
            <a:avLst/>
          </a:prstGeom>
        </p:spPr>
      </p:pic>
      <p:pic>
        <p:nvPicPr>
          <p:cNvPr id="13" name="12 Imagen"/>
          <p:cNvPicPr>
            <a:picLocks noChangeAspect="1"/>
          </p:cNvPicPr>
          <p:nvPr/>
        </p:nvPicPr>
        <p:blipFill>
          <a:blip r:embed="rId3" cstate="print">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467544" y="2348880"/>
            <a:ext cx="619533" cy="679732"/>
          </a:xfrm>
          <a:prstGeom prst="rect">
            <a:avLst/>
          </a:prstGeom>
        </p:spPr>
      </p:pic>
      <p:pic>
        <p:nvPicPr>
          <p:cNvPr id="14" name="13 Imagen"/>
          <p:cNvPicPr>
            <a:picLocks noChangeAspect="1"/>
          </p:cNvPicPr>
          <p:nvPr/>
        </p:nvPicPr>
        <p:blipFill>
          <a:blip r:embed="rId3" cstate="print">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1691680" y="2308532"/>
            <a:ext cx="619533" cy="679732"/>
          </a:xfrm>
          <a:prstGeom prst="rect">
            <a:avLst/>
          </a:prstGeom>
        </p:spPr>
      </p:pic>
      <p:pic>
        <p:nvPicPr>
          <p:cNvPr id="15" name="14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2467" y="2348880"/>
            <a:ext cx="619533" cy="679732"/>
          </a:xfrm>
          <a:prstGeom prst="rect">
            <a:avLst/>
          </a:prstGeom>
        </p:spPr>
      </p:pic>
      <p:pic>
        <p:nvPicPr>
          <p:cNvPr id="33" name="32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76056" y="2308532"/>
            <a:ext cx="619533" cy="679732"/>
          </a:xfrm>
          <a:prstGeom prst="rect">
            <a:avLst/>
          </a:prstGeom>
        </p:spPr>
      </p:pic>
      <p:cxnSp>
        <p:nvCxnSpPr>
          <p:cNvPr id="4" name="3 Conector recto de flecha"/>
          <p:cNvCxnSpPr/>
          <p:nvPr/>
        </p:nvCxnSpPr>
        <p:spPr>
          <a:xfrm flipV="1">
            <a:off x="3417460" y="2916256"/>
            <a:ext cx="4970964" cy="32838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6" name="15 Gráfico"/>
          <p:cNvGraphicFramePr/>
          <p:nvPr>
            <p:extLst>
              <p:ext uri="{D42A27DB-BD31-4B8C-83A1-F6EECF244321}">
                <p14:modId xmlns:p14="http://schemas.microsoft.com/office/powerpoint/2010/main" val="3180008905"/>
              </p:ext>
            </p:extLst>
          </p:nvPr>
        </p:nvGraphicFramePr>
        <p:xfrm>
          <a:off x="371773" y="2255030"/>
          <a:ext cx="8393508" cy="237275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 name="1 Tabla"/>
          <p:cNvGraphicFramePr>
            <a:graphicFrameLocks noGrp="1"/>
          </p:cNvGraphicFramePr>
          <p:nvPr>
            <p:extLst>
              <p:ext uri="{D42A27DB-BD31-4B8C-83A1-F6EECF244321}">
                <p14:modId xmlns:p14="http://schemas.microsoft.com/office/powerpoint/2010/main" val="2732972015"/>
              </p:ext>
            </p:extLst>
          </p:nvPr>
        </p:nvGraphicFramePr>
        <p:xfrm>
          <a:off x="179513" y="3813800"/>
          <a:ext cx="8193455" cy="335280"/>
        </p:xfrm>
        <a:graphic>
          <a:graphicData uri="http://schemas.openxmlformats.org/drawingml/2006/table">
            <a:tbl>
              <a:tblPr firstRow="1" bandRow="1">
                <a:tableStyleId>{5C22544A-7EE6-4342-B048-85BDC9FD1C3A}</a:tableStyleId>
              </a:tblPr>
              <a:tblGrid>
                <a:gridCol w="658339"/>
                <a:gridCol w="560632"/>
                <a:gridCol w="581207"/>
                <a:gridCol w="581207"/>
                <a:gridCol w="581207"/>
                <a:gridCol w="581207"/>
                <a:gridCol w="581207"/>
                <a:gridCol w="581207"/>
                <a:gridCol w="581207"/>
                <a:gridCol w="581207"/>
                <a:gridCol w="581207"/>
                <a:gridCol w="581207"/>
                <a:gridCol w="581207"/>
                <a:gridCol w="581207"/>
              </a:tblGrid>
              <a:tr h="288032">
                <a:tc>
                  <a:txBody>
                    <a:bodyPr/>
                    <a:lstStyle/>
                    <a:p>
                      <a:pPr algn="ctr"/>
                      <a:r>
                        <a:rPr lang="es-MX" sz="800" dirty="0" smtClean="0">
                          <a:solidFill>
                            <a:schemeClr val="tx2">
                              <a:lumMod val="75000"/>
                            </a:schemeClr>
                          </a:solidFill>
                          <a:latin typeface="Arial" panose="020B0604020202020204" pitchFamily="34" charset="0"/>
                          <a:cs typeface="Arial" panose="020B0604020202020204" pitchFamily="34" charset="0"/>
                        </a:rPr>
                        <a:t>Variación mensual</a:t>
                      </a:r>
                      <a:endParaRPr lang="es-AR" sz="800" dirty="0">
                        <a:solidFill>
                          <a:schemeClr val="tx2">
                            <a:lumMod val="75000"/>
                          </a:schemeClr>
                        </a:solidFill>
                        <a:latin typeface="Arial" panose="020B0604020202020204" pitchFamily="34" charset="0"/>
                        <a:cs typeface="Arial" panose="020B0604020202020204" pitchFamily="34" charset="0"/>
                      </a:endParaRPr>
                    </a:p>
                  </a:txBody>
                  <a:tcPr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MX" sz="800" dirty="0" smtClean="0">
                          <a:solidFill>
                            <a:schemeClr val="tx2">
                              <a:lumMod val="75000"/>
                            </a:schemeClr>
                          </a:solidFill>
                          <a:latin typeface="Arial" panose="020B0604020202020204" pitchFamily="34" charset="0"/>
                          <a:cs typeface="Arial" panose="020B0604020202020204" pitchFamily="34" charset="0"/>
                        </a:rPr>
                        <a:t>+22</a:t>
                      </a:r>
                      <a:endParaRPr lang="es-AR" sz="800" dirty="0">
                        <a:solidFill>
                          <a:schemeClr val="tx2">
                            <a:lumMod val="75000"/>
                          </a:schemeClr>
                        </a:solidFill>
                        <a:latin typeface="Arial" panose="020B0604020202020204" pitchFamily="34" charset="0"/>
                        <a:cs typeface="Arial" panose="020B0604020202020204" pitchFamily="34" charset="0"/>
                      </a:endParaRPr>
                    </a:p>
                  </a:txBody>
                  <a:tcPr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MX" sz="800" dirty="0" smtClean="0">
                          <a:solidFill>
                            <a:schemeClr val="tx2">
                              <a:lumMod val="75000"/>
                            </a:schemeClr>
                          </a:solidFill>
                          <a:latin typeface="Arial" panose="020B0604020202020204" pitchFamily="34" charset="0"/>
                          <a:cs typeface="Arial" panose="020B0604020202020204" pitchFamily="34" charset="0"/>
                        </a:rPr>
                        <a:t>+67</a:t>
                      </a:r>
                      <a:endParaRPr lang="es-AR" sz="800" dirty="0">
                        <a:solidFill>
                          <a:schemeClr val="tx2">
                            <a:lumMod val="75000"/>
                          </a:schemeClr>
                        </a:solidFill>
                        <a:latin typeface="Arial" panose="020B0604020202020204" pitchFamily="34" charset="0"/>
                        <a:cs typeface="Arial" panose="020B0604020202020204" pitchFamily="34" charset="0"/>
                      </a:endParaRPr>
                    </a:p>
                  </a:txBody>
                  <a:tcPr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MX" sz="800" dirty="0" smtClean="0">
                          <a:solidFill>
                            <a:schemeClr val="tx2">
                              <a:lumMod val="75000"/>
                            </a:schemeClr>
                          </a:solidFill>
                          <a:latin typeface="Arial" panose="020B0604020202020204" pitchFamily="34" charset="0"/>
                          <a:cs typeface="Arial" panose="020B0604020202020204" pitchFamily="34" charset="0"/>
                        </a:rPr>
                        <a:t>-48</a:t>
                      </a:r>
                      <a:endParaRPr lang="es-AR" sz="800" dirty="0">
                        <a:solidFill>
                          <a:schemeClr val="tx2">
                            <a:lumMod val="75000"/>
                          </a:schemeClr>
                        </a:solidFill>
                        <a:latin typeface="Arial" panose="020B0604020202020204" pitchFamily="34" charset="0"/>
                        <a:cs typeface="Arial" panose="020B0604020202020204" pitchFamily="34" charset="0"/>
                      </a:endParaRPr>
                    </a:p>
                  </a:txBody>
                  <a:tcPr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MX" sz="800" dirty="0" smtClean="0">
                          <a:solidFill>
                            <a:schemeClr val="tx2">
                              <a:lumMod val="75000"/>
                            </a:schemeClr>
                          </a:solidFill>
                          <a:latin typeface="Arial" panose="020B0604020202020204" pitchFamily="34" charset="0"/>
                          <a:cs typeface="Arial" panose="020B0604020202020204" pitchFamily="34" charset="0"/>
                        </a:rPr>
                        <a:t>+55</a:t>
                      </a:r>
                      <a:endParaRPr lang="es-AR" sz="800" dirty="0">
                        <a:solidFill>
                          <a:schemeClr val="tx2">
                            <a:lumMod val="75000"/>
                          </a:schemeClr>
                        </a:solidFill>
                        <a:latin typeface="Arial" panose="020B0604020202020204" pitchFamily="34" charset="0"/>
                        <a:cs typeface="Arial" panose="020B0604020202020204" pitchFamily="34" charset="0"/>
                      </a:endParaRPr>
                    </a:p>
                  </a:txBody>
                  <a:tcPr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MX" sz="800" dirty="0" smtClean="0">
                          <a:solidFill>
                            <a:schemeClr val="tx2">
                              <a:lumMod val="75000"/>
                            </a:schemeClr>
                          </a:solidFill>
                          <a:latin typeface="Arial" panose="020B0604020202020204" pitchFamily="34" charset="0"/>
                          <a:cs typeface="Arial" panose="020B0604020202020204" pitchFamily="34" charset="0"/>
                        </a:rPr>
                        <a:t>+24</a:t>
                      </a:r>
                      <a:endParaRPr lang="es-AR" sz="800" dirty="0">
                        <a:solidFill>
                          <a:schemeClr val="tx2">
                            <a:lumMod val="75000"/>
                          </a:schemeClr>
                        </a:solidFill>
                        <a:latin typeface="Arial" panose="020B0604020202020204" pitchFamily="34" charset="0"/>
                        <a:cs typeface="Arial" panose="020B0604020202020204" pitchFamily="34" charset="0"/>
                      </a:endParaRPr>
                    </a:p>
                  </a:txBody>
                  <a:tcPr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MX" sz="800" dirty="0" smtClean="0">
                          <a:solidFill>
                            <a:schemeClr val="tx2">
                              <a:lumMod val="75000"/>
                            </a:schemeClr>
                          </a:solidFill>
                          <a:latin typeface="Arial" panose="020B0604020202020204" pitchFamily="34" charset="0"/>
                          <a:cs typeface="Arial" panose="020B0604020202020204" pitchFamily="34" charset="0"/>
                        </a:rPr>
                        <a:t>+28</a:t>
                      </a:r>
                      <a:endParaRPr lang="es-AR" sz="800" dirty="0">
                        <a:solidFill>
                          <a:schemeClr val="tx2">
                            <a:lumMod val="75000"/>
                          </a:schemeClr>
                        </a:solidFill>
                        <a:latin typeface="Arial" panose="020B0604020202020204" pitchFamily="34" charset="0"/>
                        <a:cs typeface="Arial" panose="020B0604020202020204" pitchFamily="34" charset="0"/>
                      </a:endParaRPr>
                    </a:p>
                  </a:txBody>
                  <a:tcPr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MX" sz="800" dirty="0" smtClean="0">
                          <a:solidFill>
                            <a:schemeClr val="tx2">
                              <a:lumMod val="75000"/>
                            </a:schemeClr>
                          </a:solidFill>
                          <a:latin typeface="Arial" panose="020B0604020202020204" pitchFamily="34" charset="0"/>
                          <a:cs typeface="Arial" panose="020B0604020202020204" pitchFamily="34" charset="0"/>
                        </a:rPr>
                        <a:t>+181</a:t>
                      </a:r>
                      <a:endParaRPr lang="es-AR" sz="800" dirty="0">
                        <a:solidFill>
                          <a:schemeClr val="tx2">
                            <a:lumMod val="75000"/>
                          </a:schemeClr>
                        </a:solidFill>
                        <a:latin typeface="Arial" panose="020B0604020202020204" pitchFamily="34" charset="0"/>
                        <a:cs typeface="Arial" panose="020B0604020202020204" pitchFamily="34" charset="0"/>
                      </a:endParaRPr>
                    </a:p>
                  </a:txBody>
                  <a:tcPr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MX" sz="800" dirty="0" smtClean="0">
                          <a:solidFill>
                            <a:schemeClr val="tx2">
                              <a:lumMod val="75000"/>
                            </a:schemeClr>
                          </a:solidFill>
                          <a:latin typeface="Arial" panose="020B0604020202020204" pitchFamily="34" charset="0"/>
                          <a:cs typeface="Arial" panose="020B0604020202020204" pitchFamily="34" charset="0"/>
                        </a:rPr>
                        <a:t>-9</a:t>
                      </a:r>
                      <a:endParaRPr lang="es-AR" sz="800" dirty="0">
                        <a:solidFill>
                          <a:schemeClr val="tx2">
                            <a:lumMod val="75000"/>
                          </a:schemeClr>
                        </a:solidFill>
                        <a:latin typeface="Arial" panose="020B0604020202020204" pitchFamily="34" charset="0"/>
                        <a:cs typeface="Arial" panose="020B0604020202020204" pitchFamily="34" charset="0"/>
                      </a:endParaRPr>
                    </a:p>
                  </a:txBody>
                  <a:tcPr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MX" sz="800" dirty="0" smtClean="0">
                          <a:solidFill>
                            <a:schemeClr val="tx2">
                              <a:lumMod val="75000"/>
                            </a:schemeClr>
                          </a:solidFill>
                          <a:latin typeface="Arial" panose="020B0604020202020204" pitchFamily="34" charset="0"/>
                          <a:cs typeface="Arial" panose="020B0604020202020204" pitchFamily="34" charset="0"/>
                        </a:rPr>
                        <a:t>+37</a:t>
                      </a:r>
                      <a:endParaRPr lang="es-AR" sz="800" dirty="0">
                        <a:solidFill>
                          <a:schemeClr val="tx2">
                            <a:lumMod val="75000"/>
                          </a:schemeClr>
                        </a:solidFill>
                        <a:latin typeface="Arial" panose="020B0604020202020204" pitchFamily="34" charset="0"/>
                        <a:cs typeface="Arial" panose="020B0604020202020204" pitchFamily="34" charset="0"/>
                      </a:endParaRPr>
                    </a:p>
                  </a:txBody>
                  <a:tcPr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MX" sz="800" dirty="0" smtClean="0">
                          <a:solidFill>
                            <a:schemeClr val="tx2">
                              <a:lumMod val="75000"/>
                            </a:schemeClr>
                          </a:solidFill>
                          <a:latin typeface="Arial" panose="020B0604020202020204" pitchFamily="34" charset="0"/>
                          <a:cs typeface="Arial" panose="020B0604020202020204" pitchFamily="34" charset="0"/>
                        </a:rPr>
                        <a:t>-17</a:t>
                      </a:r>
                      <a:endParaRPr lang="es-AR" sz="800" dirty="0">
                        <a:solidFill>
                          <a:schemeClr val="tx2">
                            <a:lumMod val="75000"/>
                          </a:schemeClr>
                        </a:solidFill>
                        <a:latin typeface="Arial" panose="020B0604020202020204" pitchFamily="34" charset="0"/>
                        <a:cs typeface="Arial" panose="020B0604020202020204" pitchFamily="34" charset="0"/>
                      </a:endParaRPr>
                    </a:p>
                  </a:txBody>
                  <a:tcPr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MX" sz="800" dirty="0" smtClean="0">
                          <a:solidFill>
                            <a:schemeClr val="bg1"/>
                          </a:solidFill>
                          <a:latin typeface="Arial" panose="020B0604020202020204" pitchFamily="34" charset="0"/>
                          <a:cs typeface="Arial" panose="020B0604020202020204" pitchFamily="34" charset="0"/>
                        </a:rPr>
                        <a:t>+111</a:t>
                      </a:r>
                      <a:endParaRPr lang="es-AR" sz="800" dirty="0">
                        <a:solidFill>
                          <a:schemeClr val="bg1"/>
                        </a:solidFill>
                        <a:latin typeface="Arial" panose="020B0604020202020204" pitchFamily="34" charset="0"/>
                        <a:cs typeface="Arial" panose="020B0604020202020204" pitchFamily="34" charset="0"/>
                      </a:endParaRPr>
                    </a:p>
                  </a:txBody>
                  <a:tcPr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a:txBody>
                    <a:bodyPr/>
                    <a:lstStyle/>
                    <a:p>
                      <a:pPr algn="ctr"/>
                      <a:r>
                        <a:rPr lang="es-MX" sz="800" dirty="0" smtClean="0">
                          <a:solidFill>
                            <a:schemeClr val="bg1"/>
                          </a:solidFill>
                          <a:latin typeface="Arial" panose="020B0604020202020204" pitchFamily="34" charset="0"/>
                          <a:cs typeface="Arial" panose="020B0604020202020204" pitchFamily="34" charset="0"/>
                        </a:rPr>
                        <a:t>+95</a:t>
                      </a:r>
                      <a:endParaRPr lang="es-AR" sz="800" dirty="0">
                        <a:solidFill>
                          <a:schemeClr val="bg1"/>
                        </a:solidFill>
                        <a:latin typeface="Arial" panose="020B0604020202020204" pitchFamily="34" charset="0"/>
                        <a:cs typeface="Arial" panose="020B0604020202020204" pitchFamily="34" charset="0"/>
                      </a:endParaRPr>
                    </a:p>
                  </a:txBody>
                  <a:tcPr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a:txBody>
                    <a:bodyPr/>
                    <a:lstStyle/>
                    <a:p>
                      <a:pPr algn="ctr"/>
                      <a:r>
                        <a:rPr lang="es-MX" sz="800" dirty="0" smtClean="0">
                          <a:solidFill>
                            <a:schemeClr val="bg1"/>
                          </a:solidFill>
                          <a:latin typeface="Arial" panose="020B0604020202020204" pitchFamily="34" charset="0"/>
                          <a:cs typeface="Arial" panose="020B0604020202020204" pitchFamily="34" charset="0"/>
                        </a:rPr>
                        <a:t>+185</a:t>
                      </a:r>
                      <a:endParaRPr lang="es-AR" sz="800" dirty="0">
                        <a:solidFill>
                          <a:schemeClr val="bg1"/>
                        </a:solidFill>
                        <a:latin typeface="Arial" panose="020B0604020202020204" pitchFamily="34" charset="0"/>
                        <a:cs typeface="Arial" panose="020B0604020202020204" pitchFamily="34" charset="0"/>
                      </a:endParaRPr>
                    </a:p>
                  </a:txBody>
                  <a:tcPr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r>
            </a:tbl>
          </a:graphicData>
        </a:graphic>
      </p:graphicFrame>
      <p:sp>
        <p:nvSpPr>
          <p:cNvPr id="5" name="1 Título"/>
          <p:cNvSpPr txBox="1">
            <a:spLocks/>
          </p:cNvSpPr>
          <p:nvPr/>
        </p:nvSpPr>
        <p:spPr>
          <a:xfrm>
            <a:off x="182205" y="337220"/>
            <a:ext cx="6766059" cy="5715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MX" sz="2400" dirty="0">
                <a:solidFill>
                  <a:schemeClr val="tx2">
                    <a:lumMod val="75000"/>
                  </a:schemeClr>
                </a:solidFill>
                <a:latin typeface="Arial" pitchFamily="34" charset="0"/>
                <a:ea typeface="+mn-ea"/>
                <a:cs typeface="Arial" pitchFamily="34" charset="0"/>
              </a:rPr>
              <a:t>Evolución mensual de la población del SPF</a:t>
            </a:r>
            <a:br>
              <a:rPr lang="es-MX" sz="2400" dirty="0">
                <a:solidFill>
                  <a:schemeClr val="tx2">
                    <a:lumMod val="75000"/>
                  </a:schemeClr>
                </a:solidFill>
                <a:latin typeface="Arial" pitchFamily="34" charset="0"/>
                <a:ea typeface="+mn-ea"/>
                <a:cs typeface="Arial" pitchFamily="34" charset="0"/>
              </a:rPr>
            </a:br>
            <a:endParaRPr lang="es-AR" sz="2400" dirty="0">
              <a:solidFill>
                <a:schemeClr val="tx2">
                  <a:lumMod val="75000"/>
                </a:schemeClr>
              </a:solidFill>
              <a:latin typeface="Arial" pitchFamily="34" charset="0"/>
              <a:ea typeface="+mn-ea"/>
              <a:cs typeface="Arial" pitchFamily="34" charset="0"/>
            </a:endParaRPr>
          </a:p>
        </p:txBody>
      </p:sp>
      <p:cxnSp>
        <p:nvCxnSpPr>
          <p:cNvPr id="6" name="Conector recto 8"/>
          <p:cNvCxnSpPr/>
          <p:nvPr/>
        </p:nvCxnSpPr>
        <p:spPr>
          <a:xfrm>
            <a:off x="251520" y="876218"/>
            <a:ext cx="6193035" cy="0"/>
          </a:xfrm>
          <a:prstGeom prst="line">
            <a:avLst/>
          </a:prstGeom>
          <a:ln>
            <a:solidFill>
              <a:schemeClr val="dk1">
                <a:shade val="95000"/>
                <a:satMod val="105000"/>
                <a:alpha val="50000"/>
              </a:schemeClr>
            </a:solidFill>
          </a:ln>
        </p:spPr>
        <p:style>
          <a:lnRef idx="1">
            <a:schemeClr val="dk1"/>
          </a:lnRef>
          <a:fillRef idx="0">
            <a:schemeClr val="dk1"/>
          </a:fillRef>
          <a:effectRef idx="0">
            <a:schemeClr val="dk1"/>
          </a:effectRef>
          <a:fontRef idx="minor">
            <a:schemeClr val="tx1"/>
          </a:fontRef>
        </p:style>
      </p:cxnSp>
      <p:sp>
        <p:nvSpPr>
          <p:cNvPr id="17" name="16 CuadroTexto"/>
          <p:cNvSpPr txBox="1"/>
          <p:nvPr/>
        </p:nvSpPr>
        <p:spPr>
          <a:xfrm>
            <a:off x="96328" y="5805844"/>
            <a:ext cx="3004349" cy="215444"/>
          </a:xfrm>
          <a:prstGeom prst="rect">
            <a:avLst/>
          </a:prstGeom>
          <a:noFill/>
        </p:spPr>
        <p:txBody>
          <a:bodyPr wrap="none" rtlCol="0">
            <a:spAutoFit/>
          </a:bodyPr>
          <a:lstStyle/>
          <a:p>
            <a:r>
              <a:rPr lang="es-MX" sz="800" dirty="0" smtClean="0">
                <a:latin typeface="Arial" pitchFamily="34" charset="0"/>
                <a:cs typeface="Arial" pitchFamily="34" charset="0"/>
              </a:rPr>
              <a:t>Fuente: Partes semanales enviados por el SPF. Octubre 2014</a:t>
            </a:r>
            <a:endParaRPr lang="es-AR" sz="800" dirty="0">
              <a:latin typeface="Arial" pitchFamily="34" charset="0"/>
              <a:cs typeface="Arial" pitchFamily="34" charset="0"/>
            </a:endParaRPr>
          </a:p>
        </p:txBody>
      </p:sp>
      <p:sp>
        <p:nvSpPr>
          <p:cNvPr id="18" name="17 CuadroTexto"/>
          <p:cNvSpPr txBox="1"/>
          <p:nvPr/>
        </p:nvSpPr>
        <p:spPr>
          <a:xfrm>
            <a:off x="285865" y="4865385"/>
            <a:ext cx="1117783" cy="507831"/>
          </a:xfrm>
          <a:prstGeom prst="rect">
            <a:avLst/>
          </a:prstGeom>
          <a:noFill/>
          <a:ln>
            <a:solidFill>
              <a:schemeClr val="accent1"/>
            </a:solidFill>
          </a:ln>
        </p:spPr>
        <p:txBody>
          <a:bodyPr wrap="square" rtlCol="0">
            <a:spAutoFit/>
          </a:bodyPr>
          <a:lstStyle/>
          <a:p>
            <a:pPr algn="ctr"/>
            <a:r>
              <a:rPr lang="es-MX" sz="900" dirty="0" smtClean="0">
                <a:latin typeface="Arial" pitchFamily="34" charset="0"/>
                <a:cs typeface="Arial" pitchFamily="34" charset="0"/>
              </a:rPr>
              <a:t>Se inicia recepción de partes semanales</a:t>
            </a:r>
            <a:endParaRPr lang="es-AR" sz="900" dirty="0">
              <a:latin typeface="Arial" pitchFamily="34" charset="0"/>
              <a:cs typeface="Arial" pitchFamily="34" charset="0"/>
            </a:endParaRPr>
          </a:p>
        </p:txBody>
      </p:sp>
      <p:sp>
        <p:nvSpPr>
          <p:cNvPr id="19" name="18 Flecha abajo"/>
          <p:cNvSpPr/>
          <p:nvPr/>
        </p:nvSpPr>
        <p:spPr>
          <a:xfrm>
            <a:off x="721231" y="4519722"/>
            <a:ext cx="244903" cy="133414"/>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2400" dirty="0">
              <a:latin typeface="Arial" pitchFamily="34" charset="0"/>
              <a:cs typeface="Arial" pitchFamily="34" charset="0"/>
            </a:endParaRPr>
          </a:p>
        </p:txBody>
      </p:sp>
      <p:sp>
        <p:nvSpPr>
          <p:cNvPr id="20" name="19 CuadroTexto"/>
          <p:cNvSpPr txBox="1"/>
          <p:nvPr/>
        </p:nvSpPr>
        <p:spPr>
          <a:xfrm>
            <a:off x="2327083" y="1403484"/>
            <a:ext cx="4192173" cy="369332"/>
          </a:xfrm>
          <a:prstGeom prst="rect">
            <a:avLst/>
          </a:prstGeom>
          <a:noFill/>
        </p:spPr>
        <p:txBody>
          <a:bodyPr wrap="none" rtlCol="0">
            <a:spAutoFit/>
          </a:bodyPr>
          <a:lstStyle/>
          <a:p>
            <a:pPr algn="ctr"/>
            <a:r>
              <a:rPr lang="es-MX" sz="900" dirty="0">
                <a:solidFill>
                  <a:schemeClr val="tx2">
                    <a:lumMod val="75000"/>
                  </a:schemeClr>
                </a:solidFill>
                <a:latin typeface="Arial" pitchFamily="34" charset="0"/>
                <a:cs typeface="Arial" pitchFamily="34" charset="0"/>
              </a:rPr>
              <a:t>Personas alojadas en el SPF a partir de los reportes recibidos por PROCUVIN</a:t>
            </a:r>
          </a:p>
          <a:p>
            <a:pPr algn="ctr"/>
            <a:r>
              <a:rPr lang="es-MX" sz="900" dirty="0">
                <a:solidFill>
                  <a:schemeClr val="tx2">
                    <a:lumMod val="75000"/>
                  </a:schemeClr>
                </a:solidFill>
                <a:latin typeface="Arial" pitchFamily="34" charset="0"/>
                <a:cs typeface="Arial" pitchFamily="34" charset="0"/>
              </a:rPr>
              <a:t>Expresada en números absolutos</a:t>
            </a:r>
            <a:endParaRPr lang="es-AR" sz="900" dirty="0">
              <a:solidFill>
                <a:schemeClr val="tx2">
                  <a:lumMod val="75000"/>
                </a:schemeClr>
              </a:solidFill>
              <a:latin typeface="Arial" pitchFamily="34" charset="0"/>
              <a:cs typeface="Arial" pitchFamily="34" charset="0"/>
            </a:endParaRPr>
          </a:p>
        </p:txBody>
      </p:sp>
      <p:sp>
        <p:nvSpPr>
          <p:cNvPr id="30" name="29 Rectángulo"/>
          <p:cNvSpPr/>
          <p:nvPr/>
        </p:nvSpPr>
        <p:spPr>
          <a:xfrm>
            <a:off x="-3473" y="6033814"/>
            <a:ext cx="9144000" cy="836712"/>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1400" dirty="0"/>
          </a:p>
        </p:txBody>
      </p:sp>
      <p:sp>
        <p:nvSpPr>
          <p:cNvPr id="31" name="30 CuadroTexto"/>
          <p:cNvSpPr txBox="1"/>
          <p:nvPr/>
        </p:nvSpPr>
        <p:spPr>
          <a:xfrm>
            <a:off x="166894" y="6074712"/>
            <a:ext cx="8869601" cy="738664"/>
          </a:xfrm>
          <a:prstGeom prst="rect">
            <a:avLst/>
          </a:prstGeom>
          <a:noFill/>
        </p:spPr>
        <p:txBody>
          <a:bodyPr wrap="square" rtlCol="0">
            <a:spAutoFit/>
          </a:bodyPr>
          <a:lstStyle/>
          <a:p>
            <a:pPr algn="just"/>
            <a:r>
              <a:rPr lang="es-MX" sz="1400" b="1" dirty="0" smtClean="0">
                <a:solidFill>
                  <a:schemeClr val="bg1"/>
                </a:solidFill>
                <a:latin typeface="Arial" pitchFamily="34" charset="0"/>
                <a:cs typeface="Arial" pitchFamily="34" charset="0"/>
              </a:rPr>
              <a:t>En el mes de octubre se registra el mayor incremento de población penal para el período. Solo en los últimos tres meses la población penal del SPF se incrementó en 391 personas, concentrando el 56% de todo el crecimiento de 2014.</a:t>
            </a:r>
            <a:endParaRPr lang="es-AR" sz="1400" b="1" dirty="0">
              <a:solidFill>
                <a:schemeClr val="bg1"/>
              </a:solidFill>
              <a:latin typeface="Arial" pitchFamily="34" charset="0"/>
              <a:cs typeface="Arial" pitchFamily="34" charset="0"/>
            </a:endParaRPr>
          </a:p>
        </p:txBody>
      </p:sp>
      <p:sp>
        <p:nvSpPr>
          <p:cNvPr id="32" name="2 Marcador de contenido"/>
          <p:cNvSpPr txBox="1">
            <a:spLocks/>
          </p:cNvSpPr>
          <p:nvPr/>
        </p:nvSpPr>
        <p:spPr>
          <a:xfrm>
            <a:off x="456861" y="819315"/>
            <a:ext cx="8229600" cy="637531"/>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s-MX" sz="1800" dirty="0">
                <a:solidFill>
                  <a:schemeClr val="tx2">
                    <a:lumMod val="75000"/>
                  </a:schemeClr>
                </a:solidFill>
                <a:latin typeface="Arial" pitchFamily="34" charset="0"/>
                <a:cs typeface="Arial" pitchFamily="34" charset="0"/>
              </a:rPr>
              <a:t>Población penal al </a:t>
            </a:r>
            <a:r>
              <a:rPr lang="es-MX" sz="1800" dirty="0" smtClean="0">
                <a:solidFill>
                  <a:schemeClr val="tx2">
                    <a:lumMod val="75000"/>
                  </a:schemeClr>
                </a:solidFill>
                <a:latin typeface="Arial" pitchFamily="34" charset="0"/>
                <a:cs typeface="Arial" pitchFamily="34" charset="0"/>
              </a:rPr>
              <a:t>31/10/2014</a:t>
            </a:r>
            <a:r>
              <a:rPr lang="es-MX" sz="2000" dirty="0" smtClean="0">
                <a:latin typeface="Arial" pitchFamily="34" charset="0"/>
                <a:cs typeface="Arial" pitchFamily="34" charset="0"/>
              </a:rPr>
              <a:t>: </a:t>
            </a:r>
            <a:r>
              <a:rPr lang="es-MX" sz="2000" dirty="0" smtClean="0">
                <a:solidFill>
                  <a:schemeClr val="accent6">
                    <a:lumMod val="75000"/>
                  </a:schemeClr>
                </a:solidFill>
                <a:latin typeface="Arial" pitchFamily="34" charset="0"/>
                <a:cs typeface="Arial" pitchFamily="34" charset="0"/>
              </a:rPr>
              <a:t>10.485</a:t>
            </a:r>
            <a:r>
              <a:rPr lang="es-MX" sz="2800" dirty="0" smtClean="0">
                <a:solidFill>
                  <a:schemeClr val="accent6">
                    <a:lumMod val="75000"/>
                  </a:schemeClr>
                </a:solidFill>
                <a:latin typeface="Arial" pitchFamily="34" charset="0"/>
                <a:cs typeface="Arial" pitchFamily="34" charset="0"/>
              </a:rPr>
              <a:t> </a:t>
            </a:r>
            <a:r>
              <a:rPr lang="es-MX" sz="1800" dirty="0">
                <a:solidFill>
                  <a:schemeClr val="tx2">
                    <a:lumMod val="75000"/>
                  </a:schemeClr>
                </a:solidFill>
                <a:latin typeface="Arial" pitchFamily="34" charset="0"/>
                <a:cs typeface="Arial" pitchFamily="34" charset="0"/>
              </a:rPr>
              <a:t>personas</a:t>
            </a:r>
            <a:r>
              <a:rPr lang="es-MX" sz="1600" dirty="0" smtClean="0">
                <a:latin typeface="Arial" pitchFamily="34" charset="0"/>
                <a:cs typeface="Arial" pitchFamily="34" charset="0"/>
              </a:rPr>
              <a:t> </a:t>
            </a:r>
            <a:endParaRPr lang="es-AR" sz="1800" dirty="0">
              <a:latin typeface="Arial" pitchFamily="34" charset="0"/>
              <a:cs typeface="Arial" pitchFamily="34" charset="0"/>
            </a:endParaRPr>
          </a:p>
        </p:txBody>
      </p:sp>
      <p:sp>
        <p:nvSpPr>
          <p:cNvPr id="3" name="2 Rectángulo"/>
          <p:cNvSpPr/>
          <p:nvPr/>
        </p:nvSpPr>
        <p:spPr>
          <a:xfrm>
            <a:off x="2843808" y="4869172"/>
            <a:ext cx="5544616" cy="36004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b="1" dirty="0" smtClean="0">
                <a:latin typeface="Arial" panose="020B0604020202020204" pitchFamily="34" charset="0"/>
                <a:cs typeface="Arial" panose="020B0604020202020204" pitchFamily="34" charset="0"/>
              </a:rPr>
              <a:t>El incremento es de 690 detenidos durante 2014 </a:t>
            </a:r>
            <a:endParaRPr lang="es-AR" sz="1600" b="1" dirty="0">
              <a:latin typeface="Arial" panose="020B0604020202020204" pitchFamily="34" charset="0"/>
              <a:cs typeface="Arial" panose="020B0604020202020204" pitchFamily="34" charset="0"/>
            </a:endParaRPr>
          </a:p>
        </p:txBody>
      </p:sp>
      <p:sp>
        <p:nvSpPr>
          <p:cNvPr id="36" name="17 CuadroTexto"/>
          <p:cNvSpPr txBox="1"/>
          <p:nvPr/>
        </p:nvSpPr>
        <p:spPr>
          <a:xfrm>
            <a:off x="6638497" y="3418367"/>
            <a:ext cx="1749927" cy="372409"/>
          </a:xfrm>
          <a:prstGeom prst="rect">
            <a:avLst/>
          </a:prstGeom>
          <a:noFill/>
          <a:ln>
            <a:solidFill>
              <a:schemeClr val="accent1"/>
            </a:solidFill>
          </a:ln>
        </p:spPr>
        <p:txBody>
          <a:bodyPr wrap="square" rtlCol="0">
            <a:spAutoFit/>
          </a:bodyPr>
          <a:lstStyle/>
          <a:p>
            <a:pPr algn="ctr"/>
            <a:r>
              <a:rPr lang="es-MX" sz="1600" dirty="0" smtClean="0">
                <a:latin typeface="Arial" pitchFamily="34" charset="0"/>
                <a:cs typeface="Arial" pitchFamily="34" charset="0"/>
              </a:rPr>
              <a:t>+ 391</a:t>
            </a:r>
            <a:endParaRPr lang="es-AR" sz="1600" dirty="0">
              <a:latin typeface="Arial" pitchFamily="34" charset="0"/>
              <a:cs typeface="Arial" pitchFamily="34" charset="0"/>
            </a:endParaRPr>
          </a:p>
        </p:txBody>
      </p:sp>
      <p:cxnSp>
        <p:nvCxnSpPr>
          <p:cNvPr id="21" name="20 Conector recto"/>
          <p:cNvCxnSpPr/>
          <p:nvPr/>
        </p:nvCxnSpPr>
        <p:spPr>
          <a:xfrm>
            <a:off x="2827906" y="4221088"/>
            <a:ext cx="0" cy="1512168"/>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2678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1 Título"/>
          <p:cNvSpPr txBox="1">
            <a:spLocks/>
          </p:cNvSpPr>
          <p:nvPr/>
        </p:nvSpPr>
        <p:spPr>
          <a:xfrm>
            <a:off x="182205" y="337220"/>
            <a:ext cx="6766059" cy="5715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MX" sz="2400" dirty="0">
                <a:solidFill>
                  <a:srgbClr val="1F497D">
                    <a:lumMod val="75000"/>
                  </a:srgbClr>
                </a:solidFill>
                <a:latin typeface="Arial" pitchFamily="34" charset="0"/>
                <a:cs typeface="Arial" pitchFamily="34" charset="0"/>
              </a:rPr>
              <a:t>Evolución mensual de la población del SPF</a:t>
            </a:r>
            <a:br>
              <a:rPr lang="es-MX" sz="2400" dirty="0">
                <a:solidFill>
                  <a:srgbClr val="1F497D">
                    <a:lumMod val="75000"/>
                  </a:srgbClr>
                </a:solidFill>
                <a:latin typeface="Arial" pitchFamily="34" charset="0"/>
                <a:cs typeface="Arial" pitchFamily="34" charset="0"/>
              </a:rPr>
            </a:br>
            <a:endParaRPr lang="es-AR" sz="2400" dirty="0">
              <a:solidFill>
                <a:srgbClr val="1F497D">
                  <a:lumMod val="75000"/>
                </a:srgbClr>
              </a:solidFill>
              <a:latin typeface="Arial" pitchFamily="34" charset="0"/>
              <a:cs typeface="Arial" pitchFamily="34" charset="0"/>
            </a:endParaRPr>
          </a:p>
        </p:txBody>
      </p:sp>
      <p:cxnSp>
        <p:nvCxnSpPr>
          <p:cNvPr id="6" name="Conector recto 8"/>
          <p:cNvCxnSpPr/>
          <p:nvPr/>
        </p:nvCxnSpPr>
        <p:spPr>
          <a:xfrm>
            <a:off x="251520" y="832148"/>
            <a:ext cx="6193035" cy="0"/>
          </a:xfrm>
          <a:prstGeom prst="line">
            <a:avLst/>
          </a:prstGeom>
          <a:ln>
            <a:solidFill>
              <a:schemeClr val="dk1">
                <a:shade val="95000"/>
                <a:satMod val="105000"/>
                <a:alpha val="50000"/>
              </a:schemeClr>
            </a:solidFill>
          </a:ln>
        </p:spPr>
        <p:style>
          <a:lnRef idx="1">
            <a:schemeClr val="dk1"/>
          </a:lnRef>
          <a:fillRef idx="0">
            <a:schemeClr val="dk1"/>
          </a:fillRef>
          <a:effectRef idx="0">
            <a:schemeClr val="dk1"/>
          </a:effectRef>
          <a:fontRef idx="minor">
            <a:schemeClr val="tx1"/>
          </a:fontRef>
        </p:style>
      </p:cxnSp>
      <p:sp>
        <p:nvSpPr>
          <p:cNvPr id="31" name="30 CuadroTexto"/>
          <p:cNvSpPr txBox="1"/>
          <p:nvPr/>
        </p:nvSpPr>
        <p:spPr>
          <a:xfrm>
            <a:off x="467544" y="1628795"/>
            <a:ext cx="8064896" cy="3816429"/>
          </a:xfrm>
          <a:prstGeom prst="rect">
            <a:avLst/>
          </a:prstGeom>
          <a:noFill/>
        </p:spPr>
        <p:txBody>
          <a:bodyPr wrap="square" rtlCol="0">
            <a:spAutoFit/>
          </a:bodyPr>
          <a:lstStyle/>
          <a:p>
            <a:pPr marL="457200" indent="-457200" algn="just">
              <a:buFont typeface="Arial" pitchFamily="34" charset="0"/>
              <a:buChar char="•"/>
            </a:pPr>
            <a:r>
              <a:rPr lang="es-MX" sz="2200" dirty="0" smtClean="0">
                <a:solidFill>
                  <a:schemeClr val="tx2">
                    <a:lumMod val="75000"/>
                  </a:schemeClr>
                </a:solidFill>
                <a:latin typeface="Arial" pitchFamily="34" charset="0"/>
                <a:cs typeface="Arial" pitchFamily="34" charset="0"/>
              </a:rPr>
              <a:t>En octubre se alcanzan niveles inéditos de encarcelamiento dentro de los establecimientos del Servicio Penitenciario Federal, logrando un máximo histórico que supera las 10.000 personas. </a:t>
            </a:r>
            <a:endParaRPr lang="es-MX" sz="2200" dirty="0">
              <a:solidFill>
                <a:schemeClr val="tx2">
                  <a:lumMod val="75000"/>
                </a:schemeClr>
              </a:solidFill>
              <a:latin typeface="Arial" pitchFamily="34" charset="0"/>
              <a:cs typeface="Arial" pitchFamily="34" charset="0"/>
            </a:endParaRPr>
          </a:p>
          <a:p>
            <a:pPr marL="457200" indent="-457200" algn="just">
              <a:buFont typeface="Arial" pitchFamily="34" charset="0"/>
              <a:buChar char="•"/>
            </a:pPr>
            <a:endParaRPr lang="es-MX" sz="2200" dirty="0" smtClean="0">
              <a:solidFill>
                <a:schemeClr val="tx2">
                  <a:lumMod val="75000"/>
                </a:schemeClr>
              </a:solidFill>
              <a:latin typeface="Arial" pitchFamily="34" charset="0"/>
              <a:cs typeface="Arial" pitchFamily="34" charset="0"/>
            </a:endParaRPr>
          </a:p>
          <a:p>
            <a:pPr marL="457200" indent="-457200" algn="just">
              <a:buFont typeface="Arial" pitchFamily="34" charset="0"/>
              <a:buChar char="•"/>
            </a:pPr>
            <a:r>
              <a:rPr lang="es-MX" sz="2200" dirty="0" smtClean="0">
                <a:solidFill>
                  <a:schemeClr val="tx2">
                    <a:lumMod val="75000"/>
                  </a:schemeClr>
                </a:solidFill>
                <a:latin typeface="Arial" pitchFamily="34" charset="0"/>
                <a:cs typeface="Arial" pitchFamily="34" charset="0"/>
              </a:rPr>
              <a:t>Esto se ha intensificado en el último trimestre con una suba de casi 400 personas. </a:t>
            </a:r>
          </a:p>
          <a:p>
            <a:pPr marL="457200" indent="-457200" algn="just">
              <a:buFont typeface="Arial" pitchFamily="34" charset="0"/>
              <a:buChar char="•"/>
            </a:pPr>
            <a:endParaRPr lang="es-MX" sz="2200" dirty="0">
              <a:solidFill>
                <a:schemeClr val="tx2">
                  <a:lumMod val="75000"/>
                </a:schemeClr>
              </a:solidFill>
              <a:latin typeface="Arial" pitchFamily="34" charset="0"/>
              <a:cs typeface="Arial" pitchFamily="34" charset="0"/>
            </a:endParaRPr>
          </a:p>
          <a:p>
            <a:pPr marL="457200" indent="-457200" algn="just">
              <a:buFont typeface="Arial" pitchFamily="34" charset="0"/>
              <a:buChar char="•"/>
            </a:pPr>
            <a:r>
              <a:rPr lang="es-MX" sz="2200" dirty="0" smtClean="0">
                <a:solidFill>
                  <a:schemeClr val="tx2">
                    <a:lumMod val="75000"/>
                  </a:schemeClr>
                </a:solidFill>
                <a:latin typeface="Arial" pitchFamily="34" charset="0"/>
                <a:cs typeface="Arial" pitchFamily="34" charset="0"/>
              </a:rPr>
              <a:t>Con un crecimiento gradual y sostenido a </a:t>
            </a:r>
            <a:r>
              <a:rPr lang="es-MX" sz="2200" dirty="0">
                <a:solidFill>
                  <a:schemeClr val="tx2">
                    <a:lumMod val="75000"/>
                  </a:schemeClr>
                </a:solidFill>
                <a:latin typeface="Arial" pitchFamily="34" charset="0"/>
                <a:cs typeface="Arial" pitchFamily="34" charset="0"/>
              </a:rPr>
              <a:t>la largo </a:t>
            </a:r>
            <a:r>
              <a:rPr lang="es-MX" sz="2200" dirty="0" smtClean="0">
                <a:solidFill>
                  <a:schemeClr val="tx2">
                    <a:lumMod val="75000"/>
                  </a:schemeClr>
                </a:solidFill>
                <a:latin typeface="Arial" pitchFamily="34" charset="0"/>
                <a:cs typeface="Arial" pitchFamily="34" charset="0"/>
              </a:rPr>
              <a:t>de 2014, el incremento en la población fue del orden del 7% en </a:t>
            </a:r>
            <a:r>
              <a:rPr lang="es-MX" sz="2200" dirty="0">
                <a:solidFill>
                  <a:schemeClr val="tx2">
                    <a:lumMod val="75000"/>
                  </a:schemeClr>
                </a:solidFill>
                <a:latin typeface="Arial" pitchFamily="34" charset="0"/>
                <a:cs typeface="Arial" pitchFamily="34" charset="0"/>
              </a:rPr>
              <a:t>relación a diciembre de </a:t>
            </a:r>
            <a:r>
              <a:rPr lang="es-MX" sz="2200" dirty="0" smtClean="0">
                <a:solidFill>
                  <a:schemeClr val="tx2">
                    <a:lumMod val="75000"/>
                  </a:schemeClr>
                </a:solidFill>
                <a:latin typeface="Arial" pitchFamily="34" charset="0"/>
                <a:cs typeface="Arial" pitchFamily="34" charset="0"/>
              </a:rPr>
              <a:t>2013. </a:t>
            </a:r>
            <a:endParaRPr lang="es-MX" sz="2200" dirty="0">
              <a:solidFill>
                <a:schemeClr val="tx2">
                  <a:lumMod val="75000"/>
                </a:schemeClr>
              </a:solidFill>
              <a:latin typeface="Arial" pitchFamily="34" charset="0"/>
              <a:cs typeface="Arial" pitchFamily="34" charset="0"/>
            </a:endParaRPr>
          </a:p>
        </p:txBody>
      </p:sp>
      <p:sp>
        <p:nvSpPr>
          <p:cNvPr id="7" name="6 Rectángulo"/>
          <p:cNvSpPr/>
          <p:nvPr/>
        </p:nvSpPr>
        <p:spPr>
          <a:xfrm>
            <a:off x="107504" y="5780087"/>
            <a:ext cx="3384376"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Tree>
    <p:extLst>
      <p:ext uri="{BB962C8B-B14F-4D97-AF65-F5344CB8AC3E}">
        <p14:creationId xmlns:p14="http://schemas.microsoft.com/office/powerpoint/2010/main" val="407702631"/>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9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0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2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3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5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6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4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7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8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6886</TotalTime>
  <Words>5405</Words>
  <Application>Microsoft Office PowerPoint</Application>
  <PresentationFormat>Presentación en pantalla (4:3)</PresentationFormat>
  <Paragraphs>980</Paragraphs>
  <Slides>50</Slides>
  <Notes>0</Notes>
  <HiddenSlides>0</HiddenSlides>
  <MMClips>0</MMClips>
  <ScaleCrop>false</ScaleCrop>
  <HeadingPairs>
    <vt:vector size="4" baseType="variant">
      <vt:variant>
        <vt:lpstr>Tema</vt:lpstr>
      </vt:variant>
      <vt:variant>
        <vt:i4>17</vt:i4>
      </vt:variant>
      <vt:variant>
        <vt:lpstr>Títulos de diapositiva</vt:lpstr>
      </vt:variant>
      <vt:variant>
        <vt:i4>50</vt:i4>
      </vt:variant>
    </vt:vector>
  </HeadingPairs>
  <TitlesOfParts>
    <vt:vector size="67" baseType="lpstr">
      <vt:lpstr>Tema de Office</vt:lpstr>
      <vt:lpstr>1_Tema de Office</vt:lpstr>
      <vt:lpstr>2_Tema de Office</vt:lpstr>
      <vt:lpstr>3_Tema de Office</vt:lpstr>
      <vt:lpstr>4_Tema de Office</vt:lpstr>
      <vt:lpstr>5_Tema de Office</vt:lpstr>
      <vt:lpstr>6_Tema de Office</vt:lpstr>
      <vt:lpstr>7_Tema de Office</vt:lpstr>
      <vt:lpstr>8_Tema de Office</vt:lpstr>
      <vt:lpstr>9_Tema de Office</vt:lpstr>
      <vt:lpstr>10_Tema de Office</vt:lpstr>
      <vt:lpstr>12_Tema de Office</vt:lpstr>
      <vt:lpstr>13_Tema de Office</vt:lpstr>
      <vt:lpstr>15_Tema de Office</vt:lpstr>
      <vt:lpstr>16_Tema de Office</vt:lpstr>
      <vt:lpstr>14_Tema de Office</vt:lpstr>
      <vt:lpstr>17_Tema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usuario1</dc:creator>
  <cp:lastModifiedBy>LOPEZ, Ana Laura</cp:lastModifiedBy>
  <cp:revision>1231</cp:revision>
  <dcterms:created xsi:type="dcterms:W3CDTF">2014-04-29T17:52:53Z</dcterms:created>
  <dcterms:modified xsi:type="dcterms:W3CDTF">2014-12-22T13:54:30Z</dcterms:modified>
</cp:coreProperties>
</file>